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2.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3.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14.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0.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notesSlides/notesSlide28.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notesSlides/notesSlide32.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notesSlides/notesSlide33.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notesSlides/notesSlide39.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notesSlides/notesSlide40.xml" ContentType="application/vnd.openxmlformats-officedocument.presentationml.notesSlid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07"/>
  </p:notesMasterIdLst>
  <p:sldIdLst>
    <p:sldId id="364" r:id="rId2"/>
    <p:sldId id="1369" r:id="rId3"/>
    <p:sldId id="1608" r:id="rId4"/>
    <p:sldId id="1479" r:id="rId5"/>
    <p:sldId id="1474" r:id="rId6"/>
    <p:sldId id="1643" r:id="rId7"/>
    <p:sldId id="1644" r:id="rId8"/>
    <p:sldId id="1611" r:id="rId9"/>
    <p:sldId id="1645" r:id="rId10"/>
    <p:sldId id="1647" r:id="rId11"/>
    <p:sldId id="1648" r:id="rId12"/>
    <p:sldId id="1646" r:id="rId13"/>
    <p:sldId id="1636" r:id="rId14"/>
    <p:sldId id="1642" r:id="rId15"/>
    <p:sldId id="1641" r:id="rId16"/>
    <p:sldId id="1660" r:id="rId17"/>
    <p:sldId id="1638" r:id="rId18"/>
    <p:sldId id="1637" r:id="rId19"/>
    <p:sldId id="1659" r:id="rId20"/>
    <p:sldId id="1639" r:id="rId21"/>
    <p:sldId id="1640" r:id="rId22"/>
    <p:sldId id="1695" r:id="rId23"/>
    <p:sldId id="1696" r:id="rId24"/>
    <p:sldId id="1699" r:id="rId25"/>
    <p:sldId id="1700" r:id="rId26"/>
    <p:sldId id="1698" r:id="rId27"/>
    <p:sldId id="1697" r:id="rId28"/>
    <p:sldId id="1694" r:id="rId29"/>
    <p:sldId id="1618" r:id="rId30"/>
    <p:sldId id="1619" r:id="rId31"/>
    <p:sldId id="1680" r:id="rId32"/>
    <p:sldId id="1681" r:id="rId33"/>
    <p:sldId id="1683" r:id="rId34"/>
    <p:sldId id="1682" r:id="rId35"/>
    <p:sldId id="1686" r:id="rId36"/>
    <p:sldId id="1685" r:id="rId37"/>
    <p:sldId id="1684" r:id="rId38"/>
    <p:sldId id="1624" r:id="rId39"/>
    <p:sldId id="1625" r:id="rId40"/>
    <p:sldId id="1688" r:id="rId41"/>
    <p:sldId id="1689" r:id="rId42"/>
    <p:sldId id="1690" r:id="rId43"/>
    <p:sldId id="2292" r:id="rId44"/>
    <p:sldId id="1692" r:id="rId45"/>
    <p:sldId id="1693" r:id="rId46"/>
    <p:sldId id="1631" r:id="rId47"/>
    <p:sldId id="1630" r:id="rId48"/>
    <p:sldId id="1662" r:id="rId49"/>
    <p:sldId id="1664" r:id="rId50"/>
    <p:sldId id="1665" r:id="rId51"/>
    <p:sldId id="1666" r:id="rId52"/>
    <p:sldId id="1667" r:id="rId53"/>
    <p:sldId id="2293" r:id="rId54"/>
    <p:sldId id="1663" r:id="rId55"/>
    <p:sldId id="2282" r:id="rId56"/>
    <p:sldId id="2283" r:id="rId57"/>
    <p:sldId id="2291" r:id="rId58"/>
    <p:sldId id="2284" r:id="rId59"/>
    <p:sldId id="2285" r:id="rId60"/>
    <p:sldId id="2286" r:id="rId61"/>
    <p:sldId id="2287" r:id="rId62"/>
    <p:sldId id="2290" r:id="rId63"/>
    <p:sldId id="2288" r:id="rId64"/>
    <p:sldId id="2281" r:id="rId65"/>
    <p:sldId id="1628" r:id="rId66"/>
    <p:sldId id="1629" r:id="rId67"/>
    <p:sldId id="1702" r:id="rId68"/>
    <p:sldId id="1703" r:id="rId69"/>
    <p:sldId id="1704" r:id="rId70"/>
    <p:sldId id="1705" r:id="rId71"/>
    <p:sldId id="2280" r:id="rId72"/>
    <p:sldId id="1708" r:id="rId73"/>
    <p:sldId id="1710" r:id="rId74"/>
    <p:sldId id="1709" r:id="rId75"/>
    <p:sldId id="1609" r:id="rId76"/>
    <p:sldId id="1649" r:id="rId77"/>
    <p:sldId id="1650" r:id="rId78"/>
    <p:sldId id="1651" r:id="rId79"/>
    <p:sldId id="1652" r:id="rId80"/>
    <p:sldId id="1653" r:id="rId81"/>
    <p:sldId id="1654" r:id="rId82"/>
    <p:sldId id="1612" r:id="rId83"/>
    <p:sldId id="1634" r:id="rId84"/>
    <p:sldId id="1635" r:id="rId85"/>
    <p:sldId id="1661" r:id="rId86"/>
    <p:sldId id="1657" r:id="rId87"/>
    <p:sldId id="1658" r:id="rId88"/>
    <p:sldId id="1656" r:id="rId89"/>
    <p:sldId id="1655" r:id="rId90"/>
    <p:sldId id="1614" r:id="rId91"/>
    <p:sldId id="1615" r:id="rId92"/>
    <p:sldId id="1675" r:id="rId93"/>
    <p:sldId id="1676" r:id="rId94"/>
    <p:sldId id="1677" r:id="rId95"/>
    <p:sldId id="1678" r:id="rId96"/>
    <p:sldId id="1679" r:id="rId97"/>
    <p:sldId id="1632" r:id="rId98"/>
    <p:sldId id="1633" r:id="rId99"/>
    <p:sldId id="1673" r:id="rId100"/>
    <p:sldId id="1674" r:id="rId101"/>
    <p:sldId id="1670" r:id="rId102"/>
    <p:sldId id="1668" r:id="rId103"/>
    <p:sldId id="1672" r:id="rId104"/>
    <p:sldId id="1669" r:id="rId105"/>
    <p:sldId id="1671" r:id="rId106"/>
  </p:sldIdLst>
  <p:sldSz cx="12192000" cy="6858000"/>
  <p:notesSz cx="6858000" cy="9144000"/>
  <p:defaultTex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164E019-4364-B847-892F-C02D155CD60B}">
          <p14:sldIdLst>
            <p14:sldId id="364"/>
            <p14:sldId id="1369"/>
            <p14:sldId id="1608"/>
          </p14:sldIdLst>
        </p14:section>
        <p14:section name="CLL/SLL" id="{1DD0AF33-ABF2-8A45-B39B-3826988EC78E}">
          <p14:sldIdLst>
            <p14:sldId id="1479"/>
            <p14:sldId id="1474"/>
            <p14:sldId id="1643"/>
            <p14:sldId id="1644"/>
            <p14:sldId id="1611"/>
            <p14:sldId id="1645"/>
            <p14:sldId id="1647"/>
            <p14:sldId id="1648"/>
            <p14:sldId id="1646"/>
            <p14:sldId id="1636"/>
            <p14:sldId id="1642"/>
            <p14:sldId id="1641"/>
            <p14:sldId id="1660"/>
            <p14:sldId id="1638"/>
            <p14:sldId id="1637"/>
            <p14:sldId id="1659"/>
            <p14:sldId id="1639"/>
            <p14:sldId id="1640"/>
            <p14:sldId id="1695"/>
            <p14:sldId id="1696"/>
            <p14:sldId id="1699"/>
            <p14:sldId id="1700"/>
            <p14:sldId id="1698"/>
            <p14:sldId id="1697"/>
            <p14:sldId id="1694"/>
            <p14:sldId id="1618"/>
            <p14:sldId id="1619"/>
            <p14:sldId id="1680"/>
            <p14:sldId id="1681"/>
            <p14:sldId id="1683"/>
            <p14:sldId id="1682"/>
            <p14:sldId id="1686"/>
            <p14:sldId id="1685"/>
            <p14:sldId id="1684"/>
            <p14:sldId id="1624"/>
            <p14:sldId id="1625"/>
            <p14:sldId id="1688"/>
            <p14:sldId id="1689"/>
            <p14:sldId id="1690"/>
            <p14:sldId id="2292"/>
            <p14:sldId id="1692"/>
            <p14:sldId id="1693"/>
            <p14:sldId id="1631"/>
            <p14:sldId id="1630"/>
            <p14:sldId id="1662"/>
            <p14:sldId id="1664"/>
            <p14:sldId id="1665"/>
            <p14:sldId id="1666"/>
            <p14:sldId id="1667"/>
            <p14:sldId id="2293"/>
            <p14:sldId id="1663"/>
            <p14:sldId id="2282"/>
            <p14:sldId id="2283"/>
            <p14:sldId id="2291"/>
            <p14:sldId id="2284"/>
            <p14:sldId id="2285"/>
            <p14:sldId id="2286"/>
            <p14:sldId id="2287"/>
            <p14:sldId id="2290"/>
            <p14:sldId id="2288"/>
            <p14:sldId id="2281"/>
            <p14:sldId id="1628"/>
            <p14:sldId id="1629"/>
            <p14:sldId id="1702"/>
            <p14:sldId id="1703"/>
            <p14:sldId id="1704"/>
            <p14:sldId id="1705"/>
            <p14:sldId id="2280"/>
            <p14:sldId id="1708"/>
            <p14:sldId id="1710"/>
            <p14:sldId id="1709"/>
            <p14:sldId id="1609"/>
            <p14:sldId id="1649"/>
            <p14:sldId id="1650"/>
            <p14:sldId id="1651"/>
            <p14:sldId id="1652"/>
            <p14:sldId id="1653"/>
            <p14:sldId id="1654"/>
            <p14:sldId id="1612"/>
            <p14:sldId id="1634"/>
            <p14:sldId id="1635"/>
            <p14:sldId id="1661"/>
            <p14:sldId id="1657"/>
            <p14:sldId id="1658"/>
            <p14:sldId id="1656"/>
            <p14:sldId id="1655"/>
          </p14:sldIdLst>
        </p14:section>
        <p14:section name="B-cell malignancies" id="{C8E9BD2F-71BA-1247-8B8D-F3CACE9AD0D2}">
          <p14:sldIdLst>
            <p14:sldId id="1614"/>
            <p14:sldId id="1615"/>
            <p14:sldId id="1675"/>
            <p14:sldId id="1676"/>
            <p14:sldId id="1677"/>
            <p14:sldId id="1678"/>
            <p14:sldId id="1679"/>
            <p14:sldId id="1632"/>
            <p14:sldId id="1633"/>
            <p14:sldId id="1673"/>
            <p14:sldId id="1674"/>
            <p14:sldId id="1670"/>
            <p14:sldId id="1668"/>
            <p14:sldId id="1672"/>
            <p14:sldId id="1669"/>
            <p14:sldId id="1671"/>
          </p14:sldIdLst>
        </p14:section>
      </p14:sectionLst>
    </p:ext>
    <p:ext uri="{EFAFB233-063F-42B5-8137-9DF3F51BA10A}">
      <p15:sldGuideLst xmlns:p15="http://schemas.microsoft.com/office/powerpoint/2012/main">
        <p15:guide id="1" orient="horz" pos="3748" userDrawn="1">
          <p15:clr>
            <a:srgbClr val="A4A3A4"/>
          </p15:clr>
        </p15:guide>
        <p15:guide id="2" pos="7038" userDrawn="1">
          <p15:clr>
            <a:srgbClr val="A4A3A4"/>
          </p15:clr>
        </p15:guide>
        <p15:guide id="3" orient="horz" pos="2205" userDrawn="1">
          <p15:clr>
            <a:srgbClr val="A4A3A4"/>
          </p15:clr>
        </p15:guide>
        <p15:guide id="4" pos="23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16D979-FB06-6BA7-53A7-9B4E62D8A41C}" name="Bastian Höfer" initials="BH" userId="S::hoefer@infill.com::2d58d43d-af79-4780-aaf1-78142aaf02f5" providerId="AD"/>
  <p188:author id="{F79D2481-0F18-87DC-11AE-E0F4797912EF}" name="Gastbenutzer" initials="Ga" userId="S::urn:spo:anon#4c6e070d3ce111c61121f308da0a46d43bde5a464c2365f1c803c0f46bfc705f::" providerId="AD"/>
  <p188:author id="{6626B48B-2D8B-4091-3D21-2CF840404ABF}" name="Júlia Melià Alomà" initials="JA" userId="S::aloma@infill.com::a9f642b6-79e3-4fd2-afc8-3309446080a0" providerId="AD"/>
  <p188:author id="{D1402298-23EB-95AE-2169-00C29DA01300}" name="Amy Kenyon" initials="AK" userId="S::kenyon@infill.com::ed75755f-3937-4b52-a5d1-3576dfe58a1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35660"/>
    <a:srgbClr val="F37920"/>
    <a:srgbClr val="002A5C"/>
    <a:srgbClr val="F07A25"/>
    <a:srgbClr val="424D6E"/>
    <a:srgbClr val="CBCDD2"/>
    <a:srgbClr val="E7E8EA"/>
    <a:srgbClr val="FFCCFF"/>
    <a:srgbClr val="1F406C"/>
    <a:srgbClr val="3756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C53F58-2722-4441-B450-8B8592DA6EDC}" v="1" dt="2024-01-18T12:33:32.037"/>
    <p1510:client id="{9F490DFD-4C7F-B64E-98EE-C7D2504DF4A5}" v="1512" dt="2024-01-18T13:58:08.969"/>
    <p1510:client id="{A28EE509-4FA6-3149-93D2-4297122AFC5A}" v="8" dt="2024-01-18T13:29:26.757"/>
    <p1510:client id="{F812DFEE-4970-7FB6-5BE0-32634316C8AE}" v="1202" dt="2024-01-18T12:49:50.3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3"/>
    <p:restoredTop sz="94694"/>
  </p:normalViewPr>
  <p:slideViewPr>
    <p:cSldViewPr snapToGrid="0">
      <p:cViewPr varScale="1">
        <p:scale>
          <a:sx n="121" d="100"/>
          <a:sy n="121" d="100"/>
        </p:scale>
        <p:origin x="592" y="176"/>
      </p:cViewPr>
      <p:guideLst>
        <p:guide orient="horz" pos="3748"/>
        <p:guide pos="7038"/>
        <p:guide orient="horz" pos="2205"/>
        <p:guide pos="2363"/>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microsoft.com/office/2015/10/relationships/revisionInfo" Target="revisionInfo.xml"/><Relationship Id="rId16" Type="http://schemas.openxmlformats.org/officeDocument/2006/relationships/slide" Target="slides/slide15.xml"/><Relationship Id="rId107"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microsoft.com/office/2018/10/relationships/authors" Target="author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0.xml"/><Relationship Id="rId1" Type="http://schemas.microsoft.com/office/2011/relationships/chartStyle" Target="style60.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43619044570858"/>
          <c:y val="0.32450417174307683"/>
          <c:w val="0.82530037744250395"/>
          <c:h val="0.43860155238697895"/>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Tabelle1!$A$2:$A$4</c:f>
              <c:numCache>
                <c:formatCode>General</c:formatCode>
                <c:ptCount val="3"/>
              </c:numCache>
            </c:numRef>
          </c:xVal>
          <c:yVal>
            <c:numRef>
              <c:f>Tabelle1!$B$2:$B$4</c:f>
              <c:numCache>
                <c:formatCode>General</c:formatCode>
                <c:ptCount val="3"/>
                <c:pt idx="2">
                  <c:v>0.8</c:v>
                </c:pt>
              </c:numCache>
            </c:numRef>
          </c:yVal>
          <c:smooth val="0"/>
          <c:extLst>
            <c:ext xmlns:c16="http://schemas.microsoft.com/office/drawing/2014/chart" uri="{C3380CC4-5D6E-409C-BE32-E72D297353CC}">
              <c16:uniqueId val="{00000000-6565-45CD-9410-7F4417FB93C8}"/>
            </c:ext>
          </c:extLst>
        </c:ser>
        <c:dLbls>
          <c:showLegendKey val="0"/>
          <c:showVal val="0"/>
          <c:showCatName val="0"/>
          <c:showSerName val="0"/>
          <c:showPercent val="0"/>
          <c:showBubbleSize val="0"/>
        </c:dLbls>
        <c:axId val="875937887"/>
        <c:axId val="1182444063"/>
      </c:scatterChart>
      <c:valAx>
        <c:axId val="875937887"/>
        <c:scaling>
          <c:orientation val="minMax"/>
          <c:max val="60"/>
          <c:min val="0"/>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de-DE" sz="1100" err="1">
                    <a:solidFill>
                      <a:schemeClr val="tx1"/>
                    </a:solidFill>
                  </a:rPr>
                  <a:t>Months</a:t>
                </a:r>
                <a:r>
                  <a:rPr lang="de-DE" sz="1100">
                    <a:solidFill>
                      <a:schemeClr val="tx1"/>
                    </a:solidFill>
                  </a:rPr>
                  <a:t> </a:t>
                </a:r>
                <a:r>
                  <a:rPr lang="de-DE" sz="1100" err="1">
                    <a:solidFill>
                      <a:schemeClr val="tx1"/>
                    </a:solidFill>
                  </a:rPr>
                  <a:t>from</a:t>
                </a:r>
                <a:r>
                  <a:rPr lang="de-DE" sz="1100">
                    <a:solidFill>
                      <a:schemeClr val="tx1"/>
                    </a:solidFill>
                  </a:rPr>
                  <a:t> </a:t>
                </a:r>
                <a:r>
                  <a:rPr lang="de-DE" sz="1100" err="1">
                    <a:solidFill>
                      <a:schemeClr val="tx1"/>
                    </a:solidFill>
                  </a:rPr>
                  <a:t>randomization</a:t>
                </a:r>
                <a:endParaRPr lang="de-DE" sz="1100">
                  <a:solidFill>
                    <a:schemeClr val="tx1"/>
                  </a:solidFill>
                </a:endParaRPr>
              </a:p>
            </c:rich>
          </c:tx>
          <c:layout>
            <c:manualLayout>
              <c:xMode val="edge"/>
              <c:yMode val="edge"/>
              <c:x val="0.39427345351537846"/>
              <c:y val="0.8274824754736767"/>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IT"/>
          </a:p>
        </c:txPr>
        <c:crossAx val="1182444063"/>
        <c:crosses val="autoZero"/>
        <c:crossBetween val="midCat"/>
        <c:majorUnit val="3"/>
      </c:valAx>
      <c:valAx>
        <c:axId val="1182444063"/>
        <c:scaling>
          <c:orientation val="minMax"/>
          <c:max val="100"/>
          <c:min val="0"/>
        </c:scaling>
        <c:delete val="0"/>
        <c:axPos val="l"/>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de-DE" sz="1100" b="1">
                    <a:solidFill>
                      <a:schemeClr val="tx1"/>
                    </a:solidFill>
                  </a:rPr>
                  <a:t>Progression-</a:t>
                </a:r>
                <a:r>
                  <a:rPr lang="de-DE" sz="1100" b="1" err="1">
                    <a:solidFill>
                      <a:schemeClr val="tx1"/>
                    </a:solidFill>
                  </a:rPr>
                  <a:t>free</a:t>
                </a:r>
                <a:br>
                  <a:rPr lang="de-DE" sz="1100" b="1">
                    <a:solidFill>
                      <a:schemeClr val="tx1"/>
                    </a:solidFill>
                  </a:rPr>
                </a:br>
                <a:r>
                  <a:rPr lang="de-DE" sz="1100" b="1" err="1">
                    <a:solidFill>
                      <a:schemeClr val="tx1"/>
                    </a:solidFill>
                  </a:rPr>
                  <a:t>survival</a:t>
                </a:r>
                <a:r>
                  <a:rPr lang="de-DE" sz="1100" b="1">
                    <a:solidFill>
                      <a:schemeClr val="tx1"/>
                    </a:solidFill>
                  </a:rPr>
                  <a:t> </a:t>
                </a:r>
                <a:r>
                  <a:rPr lang="de-DE" sz="1100" b="1" err="1">
                    <a:solidFill>
                      <a:schemeClr val="tx1"/>
                    </a:solidFill>
                  </a:rPr>
                  <a:t>probability</a:t>
                </a:r>
                <a:r>
                  <a:rPr lang="de-DE" sz="1100" b="1">
                    <a:solidFill>
                      <a:schemeClr val="tx1"/>
                    </a:solidFill>
                  </a:rPr>
                  <a:t>,</a:t>
                </a:r>
                <a:r>
                  <a:rPr lang="de-DE" sz="1100" b="1" baseline="0">
                    <a:solidFill>
                      <a:schemeClr val="tx1"/>
                    </a:solidFill>
                  </a:rPr>
                  <a:t> %</a:t>
                </a:r>
                <a:endParaRPr lang="de-DE" sz="1100" b="1">
                  <a:solidFill>
                    <a:schemeClr val="tx1"/>
                  </a:solidFill>
                </a:endParaRPr>
              </a:p>
            </c:rich>
          </c:tx>
          <c:layout>
            <c:manualLayout>
              <c:xMode val="edge"/>
              <c:yMode val="edge"/>
              <c:x val="1.8213363782437098E-2"/>
              <c:y val="0.30996539025895914"/>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IT"/>
          </a:p>
        </c:txPr>
        <c:crossAx val="875937887"/>
        <c:crosses val="autoZero"/>
        <c:crossBetween val="midCat"/>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US"/>
              <a:t>Patients,</a:t>
            </a:r>
            <a:r>
              <a:rPr lang="en-US" baseline="0"/>
              <a:t> </a:t>
            </a:r>
            <a:r>
              <a:rPr lang="en-US"/>
              <a:t>%</a:t>
            </a:r>
          </a:p>
        </c:rich>
      </c:tx>
      <c:layout>
        <c:manualLayout>
          <c:xMode val="edge"/>
          <c:yMode val="edge"/>
          <c:x val="0.31302832984741025"/>
          <c:y val="3.8837769327558912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IT"/>
        </a:p>
      </c:txPr>
    </c:title>
    <c:autoTitleDeleted val="0"/>
    <c:plotArea>
      <c:layout>
        <c:manualLayout>
          <c:layoutTarget val="inner"/>
          <c:xMode val="edge"/>
          <c:yMode val="edge"/>
          <c:x val="0.11407357283464567"/>
          <c:y val="0.10877343080872104"/>
          <c:w val="0.85572723917322835"/>
          <c:h val="0.78029744215689945"/>
        </c:manualLayout>
      </c:layout>
      <c:barChart>
        <c:barDir val="bar"/>
        <c:grouping val="clustered"/>
        <c:varyColors val="0"/>
        <c:ser>
          <c:idx val="0"/>
          <c:order val="0"/>
          <c:tx>
            <c:strRef>
              <c:f>Tabelle1!$B$1</c:f>
              <c:strCache>
                <c:ptCount val="1"/>
                <c:pt idx="0">
                  <c:v>Patients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Tabelle1!$A$2:$A$21</c:f>
              <c:strCache>
                <c:ptCount val="20"/>
                <c:pt idx="0">
                  <c:v>BCOR</c:v>
                </c:pt>
                <c:pt idx="1">
                  <c:v>CCND2</c:v>
                </c:pt>
                <c:pt idx="2">
                  <c:v>DDX3X</c:v>
                </c:pt>
                <c:pt idx="3">
                  <c:v>FUBP1</c:v>
                </c:pt>
                <c:pt idx="4">
                  <c:v>IRF4</c:v>
                </c:pt>
                <c:pt idx="5">
                  <c:v>MAP2K1</c:v>
                </c:pt>
                <c:pt idx="6">
                  <c:v>ZNF292</c:v>
                </c:pt>
                <c:pt idx="7">
                  <c:v>KRAS</c:v>
                </c:pt>
                <c:pt idx="8">
                  <c:v>MAG</c:v>
                </c:pt>
                <c:pt idx="9">
                  <c:v>XPO1</c:v>
                </c:pt>
                <c:pt idx="10">
                  <c:v>ARIDA1A</c:v>
                </c:pt>
                <c:pt idx="11">
                  <c:v>SPEN</c:v>
                </c:pt>
                <c:pt idx="12">
                  <c:v>BIRC3</c:v>
                </c:pt>
                <c:pt idx="13">
                  <c:v>MED12</c:v>
                </c:pt>
                <c:pt idx="14">
                  <c:v>NFKBIE</c:v>
                </c:pt>
                <c:pt idx="15">
                  <c:v>SF3B1</c:v>
                </c:pt>
                <c:pt idx="16">
                  <c:v>ATM</c:v>
                </c:pt>
                <c:pt idx="17">
                  <c:v>CREBBP</c:v>
                </c:pt>
                <c:pt idx="18">
                  <c:v>TP53</c:v>
                </c:pt>
                <c:pt idx="19">
                  <c:v>NOTCH11</c:v>
                </c:pt>
              </c:strCache>
            </c:strRef>
          </c:cat>
          <c:val>
            <c:numRef>
              <c:f>Tabelle1!$B$2:$B$21</c:f>
              <c:numCache>
                <c:formatCode>General</c:formatCode>
                <c:ptCount val="20"/>
                <c:pt idx="0">
                  <c:v>3</c:v>
                </c:pt>
                <c:pt idx="1">
                  <c:v>3</c:v>
                </c:pt>
                <c:pt idx="2">
                  <c:v>3</c:v>
                </c:pt>
                <c:pt idx="3">
                  <c:v>3</c:v>
                </c:pt>
                <c:pt idx="4">
                  <c:v>3</c:v>
                </c:pt>
                <c:pt idx="5">
                  <c:v>3</c:v>
                </c:pt>
                <c:pt idx="6">
                  <c:v>3</c:v>
                </c:pt>
                <c:pt idx="7">
                  <c:v>4</c:v>
                </c:pt>
                <c:pt idx="8">
                  <c:v>4</c:v>
                </c:pt>
                <c:pt idx="9">
                  <c:v>4</c:v>
                </c:pt>
                <c:pt idx="10">
                  <c:v>5</c:v>
                </c:pt>
                <c:pt idx="11">
                  <c:v>5</c:v>
                </c:pt>
                <c:pt idx="12">
                  <c:v>6</c:v>
                </c:pt>
                <c:pt idx="13">
                  <c:v>6</c:v>
                </c:pt>
                <c:pt idx="14">
                  <c:v>6</c:v>
                </c:pt>
                <c:pt idx="15">
                  <c:v>8</c:v>
                </c:pt>
                <c:pt idx="16">
                  <c:v>10</c:v>
                </c:pt>
                <c:pt idx="17">
                  <c:v>10</c:v>
                </c:pt>
                <c:pt idx="18">
                  <c:v>12</c:v>
                </c:pt>
                <c:pt idx="19">
                  <c:v>17</c:v>
                </c:pt>
              </c:numCache>
            </c:numRef>
          </c:val>
          <c:extLst>
            <c:ext xmlns:c16="http://schemas.microsoft.com/office/drawing/2014/chart" uri="{C3380CC4-5D6E-409C-BE32-E72D297353CC}">
              <c16:uniqueId val="{00000000-636C-4D53-AED7-072776E73317}"/>
            </c:ext>
          </c:extLst>
        </c:ser>
        <c:dLbls>
          <c:dLblPos val="outEnd"/>
          <c:showLegendKey val="0"/>
          <c:showVal val="1"/>
          <c:showCatName val="0"/>
          <c:showSerName val="0"/>
          <c:showPercent val="0"/>
          <c:showBubbleSize val="0"/>
        </c:dLbls>
        <c:gapWidth val="182"/>
        <c:axId val="889592255"/>
        <c:axId val="75216159"/>
      </c:barChart>
      <c:catAx>
        <c:axId val="88959225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1" u="none" strike="noStrike" kern="1200" baseline="0">
                <a:solidFill>
                  <a:schemeClr val="tx1"/>
                </a:solidFill>
                <a:latin typeface="+mn-lt"/>
                <a:ea typeface="+mn-ea"/>
                <a:cs typeface="+mn-cs"/>
              </a:defRPr>
            </a:pPr>
            <a:endParaRPr lang="en-IT"/>
          </a:p>
        </c:txPr>
        <c:crossAx val="75216159"/>
        <c:crosses val="autoZero"/>
        <c:auto val="1"/>
        <c:lblAlgn val="ctr"/>
        <c:lblOffset val="100"/>
        <c:noMultiLvlLbl val="0"/>
      </c:catAx>
      <c:valAx>
        <c:axId val="75216159"/>
        <c:scaling>
          <c:orientation val="minMax"/>
          <c:max val="50"/>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889592255"/>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US"/>
              <a:t>Patients,</a:t>
            </a:r>
            <a:r>
              <a:rPr lang="en-US" baseline="0"/>
              <a:t> </a:t>
            </a:r>
            <a:r>
              <a:rPr lang="en-US"/>
              <a:t>%</a:t>
            </a:r>
          </a:p>
        </c:rich>
      </c:tx>
      <c:layout>
        <c:manualLayout>
          <c:xMode val="edge"/>
          <c:yMode val="edge"/>
          <c:x val="0.31302832984741025"/>
          <c:y val="3.8837769327558912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IT"/>
        </a:p>
      </c:txPr>
    </c:title>
    <c:autoTitleDeleted val="0"/>
    <c:plotArea>
      <c:layout>
        <c:manualLayout>
          <c:layoutTarget val="inner"/>
          <c:xMode val="edge"/>
          <c:yMode val="edge"/>
          <c:x val="0.11407357283464567"/>
          <c:y val="0.10877343080872104"/>
          <c:w val="0.85572723917322835"/>
          <c:h val="0.78029744215689945"/>
        </c:manualLayout>
      </c:layout>
      <c:barChart>
        <c:barDir val="bar"/>
        <c:grouping val="clustered"/>
        <c:varyColors val="0"/>
        <c:ser>
          <c:idx val="0"/>
          <c:order val="0"/>
          <c:tx>
            <c:strRef>
              <c:f>Tabelle1!$B$1</c:f>
              <c:strCache>
                <c:ptCount val="1"/>
                <c:pt idx="0">
                  <c:v>Patients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Tabelle1!$A$2:$A$18</c:f>
              <c:strCache>
                <c:ptCount val="17"/>
                <c:pt idx="0">
                  <c:v>ARID5B</c:v>
                </c:pt>
                <c:pt idx="1">
                  <c:v>ATM</c:v>
                </c:pt>
                <c:pt idx="2">
                  <c:v>BCOR</c:v>
                </c:pt>
                <c:pt idx="3">
                  <c:v>BIRC3</c:v>
                </c:pt>
                <c:pt idx="4">
                  <c:v>BTK</c:v>
                </c:pt>
                <c:pt idx="5">
                  <c:v>DICER1</c:v>
                </c:pt>
                <c:pt idx="6">
                  <c:v>INO80</c:v>
                </c:pt>
                <c:pt idx="7">
                  <c:v>MED12</c:v>
                </c:pt>
                <c:pt idx="8">
                  <c:v>RAF1</c:v>
                </c:pt>
                <c:pt idx="9">
                  <c:v>SETD2</c:v>
                </c:pt>
                <c:pt idx="10">
                  <c:v>SF3B1</c:v>
                </c:pt>
                <c:pt idx="11">
                  <c:v>XPO1</c:v>
                </c:pt>
                <c:pt idx="12">
                  <c:v>KMT2D</c:v>
                </c:pt>
                <c:pt idx="13">
                  <c:v>TP53</c:v>
                </c:pt>
                <c:pt idx="14">
                  <c:v>ARIDA1A</c:v>
                </c:pt>
                <c:pt idx="15">
                  <c:v>BRAF</c:v>
                </c:pt>
                <c:pt idx="16">
                  <c:v>CREBBP</c:v>
                </c:pt>
              </c:strCache>
            </c:strRef>
          </c:cat>
          <c:val>
            <c:numRef>
              <c:f>Tabelle1!$B$2:$B$18</c:f>
              <c:numCache>
                <c:formatCode>General</c:formatCode>
                <c:ptCount val="17"/>
                <c:pt idx="0">
                  <c:v>1</c:v>
                </c:pt>
                <c:pt idx="1">
                  <c:v>1</c:v>
                </c:pt>
                <c:pt idx="2">
                  <c:v>1</c:v>
                </c:pt>
                <c:pt idx="3">
                  <c:v>1</c:v>
                </c:pt>
                <c:pt idx="4">
                  <c:v>1</c:v>
                </c:pt>
                <c:pt idx="5">
                  <c:v>1</c:v>
                </c:pt>
                <c:pt idx="6">
                  <c:v>1</c:v>
                </c:pt>
                <c:pt idx="7">
                  <c:v>1</c:v>
                </c:pt>
                <c:pt idx="8">
                  <c:v>1</c:v>
                </c:pt>
                <c:pt idx="9">
                  <c:v>1</c:v>
                </c:pt>
                <c:pt idx="10">
                  <c:v>1</c:v>
                </c:pt>
                <c:pt idx="11">
                  <c:v>1</c:v>
                </c:pt>
                <c:pt idx="12">
                  <c:v>2</c:v>
                </c:pt>
                <c:pt idx="13">
                  <c:v>2</c:v>
                </c:pt>
                <c:pt idx="14">
                  <c:v>3</c:v>
                </c:pt>
                <c:pt idx="15">
                  <c:v>3</c:v>
                </c:pt>
                <c:pt idx="16">
                  <c:v>6</c:v>
                </c:pt>
              </c:numCache>
            </c:numRef>
          </c:val>
          <c:extLst>
            <c:ext xmlns:c16="http://schemas.microsoft.com/office/drawing/2014/chart" uri="{C3380CC4-5D6E-409C-BE32-E72D297353CC}">
              <c16:uniqueId val="{00000000-4D77-4E14-88A9-2A5A95B2196C}"/>
            </c:ext>
          </c:extLst>
        </c:ser>
        <c:dLbls>
          <c:dLblPos val="outEnd"/>
          <c:showLegendKey val="0"/>
          <c:showVal val="1"/>
          <c:showCatName val="0"/>
          <c:showSerName val="0"/>
          <c:showPercent val="0"/>
          <c:showBubbleSize val="0"/>
        </c:dLbls>
        <c:gapWidth val="182"/>
        <c:axId val="889592255"/>
        <c:axId val="75216159"/>
      </c:barChart>
      <c:catAx>
        <c:axId val="88959225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1" u="none" strike="noStrike" kern="1200" baseline="0">
                <a:solidFill>
                  <a:schemeClr val="tx1"/>
                </a:solidFill>
                <a:latin typeface="+mn-lt"/>
                <a:ea typeface="+mn-ea"/>
                <a:cs typeface="+mn-cs"/>
              </a:defRPr>
            </a:pPr>
            <a:endParaRPr lang="en-IT"/>
          </a:p>
        </c:txPr>
        <c:crossAx val="75216159"/>
        <c:crosses val="autoZero"/>
        <c:auto val="1"/>
        <c:lblAlgn val="ctr"/>
        <c:lblOffset val="100"/>
        <c:noMultiLvlLbl val="0"/>
      </c:catAx>
      <c:valAx>
        <c:axId val="75216159"/>
        <c:scaling>
          <c:orientation val="minMax"/>
          <c:max val="50"/>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889592255"/>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US"/>
              <a:t>Patients,</a:t>
            </a:r>
            <a:r>
              <a:rPr lang="en-US" baseline="0"/>
              <a:t> </a:t>
            </a:r>
            <a:r>
              <a:rPr lang="en-US"/>
              <a:t>%</a:t>
            </a:r>
          </a:p>
        </c:rich>
      </c:tx>
      <c:layout>
        <c:manualLayout>
          <c:xMode val="edge"/>
          <c:yMode val="edge"/>
          <c:x val="0.31302832984741025"/>
          <c:y val="3.8837769327558912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IT"/>
        </a:p>
      </c:txPr>
    </c:title>
    <c:autoTitleDeleted val="0"/>
    <c:plotArea>
      <c:layout>
        <c:manualLayout>
          <c:layoutTarget val="inner"/>
          <c:xMode val="edge"/>
          <c:yMode val="edge"/>
          <c:x val="0.11407357283464567"/>
          <c:y val="0.10877343080872104"/>
          <c:w val="0.85572723917322835"/>
          <c:h val="0.78029744215689945"/>
        </c:manualLayout>
      </c:layout>
      <c:barChart>
        <c:barDir val="bar"/>
        <c:grouping val="clustered"/>
        <c:varyColors val="0"/>
        <c:ser>
          <c:idx val="0"/>
          <c:order val="0"/>
          <c:tx>
            <c:strRef>
              <c:f>Tabelle1!$B$1</c:f>
              <c:strCache>
                <c:ptCount val="1"/>
                <c:pt idx="0">
                  <c:v>Patients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IT"/>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Tabelle1!$A$2:$A$6</c:f>
              <c:strCache>
                <c:ptCount val="5"/>
                <c:pt idx="0">
                  <c:v>BRAF</c:v>
                </c:pt>
                <c:pt idx="1">
                  <c:v>MED12</c:v>
                </c:pt>
                <c:pt idx="2">
                  <c:v>TP53</c:v>
                </c:pt>
                <c:pt idx="3">
                  <c:v>PLCG2</c:v>
                </c:pt>
                <c:pt idx="4">
                  <c:v>BTK</c:v>
                </c:pt>
              </c:strCache>
            </c:strRef>
          </c:cat>
          <c:val>
            <c:numRef>
              <c:f>Tabelle1!$B$2:$B$6</c:f>
              <c:numCache>
                <c:formatCode>General</c:formatCode>
                <c:ptCount val="5"/>
                <c:pt idx="0">
                  <c:v>1</c:v>
                </c:pt>
                <c:pt idx="1">
                  <c:v>1</c:v>
                </c:pt>
                <c:pt idx="2">
                  <c:v>2</c:v>
                </c:pt>
                <c:pt idx="3">
                  <c:v>5</c:v>
                </c:pt>
                <c:pt idx="4">
                  <c:v>11</c:v>
                </c:pt>
              </c:numCache>
            </c:numRef>
          </c:val>
          <c:extLst>
            <c:ext xmlns:c16="http://schemas.microsoft.com/office/drawing/2014/chart" uri="{C3380CC4-5D6E-409C-BE32-E72D297353CC}">
              <c16:uniqueId val="{00000000-427C-4AC1-ACAC-F64141AA5A7C}"/>
            </c:ext>
          </c:extLst>
        </c:ser>
        <c:dLbls>
          <c:dLblPos val="outEnd"/>
          <c:showLegendKey val="0"/>
          <c:showVal val="1"/>
          <c:showCatName val="0"/>
          <c:showSerName val="0"/>
          <c:showPercent val="0"/>
          <c:showBubbleSize val="0"/>
        </c:dLbls>
        <c:gapWidth val="182"/>
        <c:axId val="889592255"/>
        <c:axId val="75216159"/>
      </c:barChart>
      <c:catAx>
        <c:axId val="889592255"/>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1" u="none" strike="noStrike" kern="1200" baseline="0">
                <a:solidFill>
                  <a:schemeClr val="tx1"/>
                </a:solidFill>
                <a:latin typeface="+mn-lt"/>
                <a:ea typeface="+mn-ea"/>
                <a:cs typeface="+mn-cs"/>
              </a:defRPr>
            </a:pPr>
            <a:endParaRPr lang="en-IT"/>
          </a:p>
        </c:txPr>
        <c:crossAx val="75216159"/>
        <c:crosses val="autoZero"/>
        <c:auto val="1"/>
        <c:lblAlgn val="ctr"/>
        <c:lblOffset val="100"/>
        <c:noMultiLvlLbl val="0"/>
      </c:catAx>
      <c:valAx>
        <c:axId val="75216159"/>
        <c:scaling>
          <c:orientation val="minMax"/>
          <c:max val="50"/>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889592255"/>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16795967449675486"/>
          <c:y val="0.11047926348655959"/>
          <c:w val="0.7450135577420981"/>
          <c:h val="0.77904821530336221"/>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6"/>
              </a:solidFill>
              <a:ln w="9525">
                <a:solidFill>
                  <a:schemeClr val="accent6"/>
                </a:solidFill>
              </a:ln>
              <a:effectLst/>
            </c:spPr>
          </c:marker>
          <c:xVal>
            <c:numRef>
              <c:f>Tabelle1!$A$2:$A$4</c:f>
              <c:numCache>
                <c:formatCode>General</c:formatCode>
                <c:ptCount val="3"/>
              </c:numCache>
            </c:numRef>
          </c:xVal>
          <c:yVal>
            <c:numRef>
              <c:f>Tabelle1!$B$2:$B$4</c:f>
              <c:numCache>
                <c:formatCode>General</c:formatCode>
                <c:ptCount val="3"/>
                <c:pt idx="0">
                  <c:v>0</c:v>
                </c:pt>
              </c:numCache>
            </c:numRef>
          </c:yVal>
          <c:smooth val="0"/>
          <c:extLst>
            <c:ext xmlns:c16="http://schemas.microsoft.com/office/drawing/2014/chart" uri="{C3380CC4-5D6E-409C-BE32-E72D297353CC}">
              <c16:uniqueId val="{00000000-6D5B-4D40-8D2A-9C8CCC0AFB6A}"/>
            </c:ext>
          </c:extLst>
        </c:ser>
        <c:dLbls>
          <c:showLegendKey val="0"/>
          <c:showVal val="0"/>
          <c:showCatName val="0"/>
          <c:showSerName val="0"/>
          <c:showPercent val="0"/>
          <c:showBubbleSize val="0"/>
        </c:dLbls>
        <c:axId val="1525422400"/>
        <c:axId val="1632517104"/>
      </c:scatterChart>
      <c:valAx>
        <c:axId val="1525422400"/>
        <c:scaling>
          <c:orientation val="minMax"/>
          <c:max val="50"/>
          <c:min val="0"/>
        </c:scaling>
        <c:delete val="0"/>
        <c:axPos val="b"/>
        <c:majorGridlines>
          <c:spPr>
            <a:ln w="19050" cap="flat" cmpd="sng" algn="ctr">
              <a:solidFill>
                <a:schemeClr val="tx1">
                  <a:lumMod val="40000"/>
                  <a:lumOff val="60000"/>
                </a:schemeClr>
              </a:solidFill>
              <a:round/>
            </a:ln>
            <a:effectLst/>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632517104"/>
        <c:crosses val="autoZero"/>
        <c:crossBetween val="midCat"/>
        <c:majorUnit val="10"/>
      </c:valAx>
      <c:valAx>
        <c:axId val="1632517104"/>
        <c:scaling>
          <c:orientation val="minMax"/>
          <c:max val="60"/>
        </c:scaling>
        <c:delete val="0"/>
        <c:axPos val="l"/>
        <c:majorGridlines>
          <c:spPr>
            <a:ln w="19050" cap="flat" cmpd="sng" algn="ctr">
              <a:solidFill>
                <a:schemeClr val="tx1">
                  <a:lumMod val="40000"/>
                  <a:lumOff val="60000"/>
                </a:schemeClr>
              </a:solidFill>
              <a:round/>
            </a:ln>
            <a:effectLst/>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525422400"/>
        <c:crosses val="autoZero"/>
        <c:crossBetween val="midCat"/>
        <c:majorUnit val="10"/>
      </c:valAx>
      <c:spPr>
        <a:noFill/>
        <a:ln w="1905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913035713612647"/>
          <c:y val="5.5513830384625568E-2"/>
          <c:w val="0.73897791211980501"/>
          <c:h val="0.80258423568853732"/>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Tabelle1!$A$2:$A$4</c:f>
              <c:numCache>
                <c:formatCode>General</c:formatCode>
                <c:ptCount val="3"/>
              </c:numCache>
            </c:numRef>
          </c:xVal>
          <c:yVal>
            <c:numRef>
              <c:f>Tabelle1!$B$2:$B$4</c:f>
              <c:numCache>
                <c:formatCode>General</c:formatCode>
                <c:ptCount val="3"/>
                <c:pt idx="2">
                  <c:v>0.8</c:v>
                </c:pt>
              </c:numCache>
            </c:numRef>
          </c:yVal>
          <c:smooth val="0"/>
          <c:extLst>
            <c:ext xmlns:c16="http://schemas.microsoft.com/office/drawing/2014/chart" uri="{C3380CC4-5D6E-409C-BE32-E72D297353CC}">
              <c16:uniqueId val="{00000000-3F0F-4064-BED3-002FA6FDE270}"/>
            </c:ext>
          </c:extLst>
        </c:ser>
        <c:dLbls>
          <c:showLegendKey val="0"/>
          <c:showVal val="0"/>
          <c:showCatName val="0"/>
          <c:showSerName val="0"/>
          <c:showPercent val="0"/>
          <c:showBubbleSize val="0"/>
        </c:dLbls>
        <c:axId val="1578843679"/>
        <c:axId val="1589357839"/>
      </c:scatterChart>
      <c:valAx>
        <c:axId val="1578843679"/>
        <c:scaling>
          <c:orientation val="minMax"/>
          <c:max val="60"/>
          <c:min val="0"/>
        </c:scaling>
        <c:delete val="0"/>
        <c:axPos val="b"/>
        <c:title>
          <c:tx>
            <c:rich>
              <a:bodyPr rot="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de-DE" b="1" err="1">
                    <a:solidFill>
                      <a:schemeClr val="tx1"/>
                    </a:solidFill>
                  </a:rPr>
                  <a:t>Months</a:t>
                </a:r>
                <a:endParaRPr lang="de-DE" b="1">
                  <a:solidFill>
                    <a:schemeClr val="tx1"/>
                  </a:solidFill>
                </a:endParaRPr>
              </a:p>
            </c:rich>
          </c:tx>
          <c:overlay val="0"/>
          <c:spPr>
            <a:noFill/>
            <a:ln>
              <a:noFill/>
            </a:ln>
            <a:effectLst/>
          </c:spPr>
          <c:txPr>
            <a:bodyPr rot="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589357839"/>
        <c:crosses val="autoZero"/>
        <c:crossBetween val="midCat"/>
      </c:valAx>
      <c:valAx>
        <c:axId val="1589357839"/>
        <c:scaling>
          <c:orientation val="minMax"/>
          <c:max val="1"/>
        </c:scaling>
        <c:delete val="0"/>
        <c:axPos val="l"/>
        <c:title>
          <c:tx>
            <c:rich>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de-DE" b="1">
                    <a:solidFill>
                      <a:schemeClr val="tx1"/>
                    </a:solidFill>
                  </a:rPr>
                  <a:t>PFS </a:t>
                </a:r>
                <a:r>
                  <a:rPr lang="de-DE" b="1" err="1">
                    <a:solidFill>
                      <a:schemeClr val="tx1"/>
                    </a:solidFill>
                  </a:rPr>
                  <a:t>probability</a:t>
                </a:r>
                <a:endParaRPr lang="de-DE" b="1">
                  <a:solidFill>
                    <a:schemeClr val="tx1"/>
                  </a:solidFill>
                </a:endParaRPr>
              </a:p>
            </c:rich>
          </c:tx>
          <c:overlay val="0"/>
          <c:spPr>
            <a:noFill/>
            <a:ln>
              <a:noFill/>
            </a:ln>
            <a:effectLst/>
          </c:spPr>
          <c:txPr>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578843679"/>
        <c:crosses val="autoZero"/>
        <c:crossBetween val="midCat"/>
        <c:majorUnit val="0.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913035713612647"/>
          <c:y val="5.5513830384625568E-2"/>
          <c:w val="0.73897791211980501"/>
          <c:h val="0.80258423568853732"/>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Tabelle1!$A$2:$A$4</c:f>
              <c:numCache>
                <c:formatCode>General</c:formatCode>
                <c:ptCount val="3"/>
              </c:numCache>
            </c:numRef>
          </c:xVal>
          <c:yVal>
            <c:numRef>
              <c:f>Tabelle1!$B$2:$B$4</c:f>
              <c:numCache>
                <c:formatCode>General</c:formatCode>
                <c:ptCount val="3"/>
                <c:pt idx="2">
                  <c:v>0.8</c:v>
                </c:pt>
              </c:numCache>
            </c:numRef>
          </c:yVal>
          <c:smooth val="0"/>
          <c:extLst>
            <c:ext xmlns:c16="http://schemas.microsoft.com/office/drawing/2014/chart" uri="{C3380CC4-5D6E-409C-BE32-E72D297353CC}">
              <c16:uniqueId val="{00000000-23FF-43CB-BE3B-AA55B56D1CF6}"/>
            </c:ext>
          </c:extLst>
        </c:ser>
        <c:dLbls>
          <c:showLegendKey val="0"/>
          <c:showVal val="0"/>
          <c:showCatName val="0"/>
          <c:showSerName val="0"/>
          <c:showPercent val="0"/>
          <c:showBubbleSize val="0"/>
        </c:dLbls>
        <c:axId val="1578843679"/>
        <c:axId val="1589357839"/>
      </c:scatterChart>
      <c:valAx>
        <c:axId val="1578843679"/>
        <c:scaling>
          <c:orientation val="minMax"/>
          <c:max val="60"/>
          <c:min val="0"/>
        </c:scaling>
        <c:delete val="0"/>
        <c:axPos val="b"/>
        <c:title>
          <c:tx>
            <c:rich>
              <a:bodyPr rot="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de-DE" b="1" err="1">
                    <a:solidFill>
                      <a:schemeClr val="tx1"/>
                    </a:solidFill>
                  </a:rPr>
                  <a:t>Months</a:t>
                </a:r>
                <a:endParaRPr lang="de-DE" b="1">
                  <a:solidFill>
                    <a:schemeClr val="tx1"/>
                  </a:solidFill>
                </a:endParaRPr>
              </a:p>
            </c:rich>
          </c:tx>
          <c:overlay val="0"/>
          <c:spPr>
            <a:noFill/>
            <a:ln>
              <a:noFill/>
            </a:ln>
            <a:effectLst/>
          </c:spPr>
          <c:txPr>
            <a:bodyPr rot="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589357839"/>
        <c:crosses val="autoZero"/>
        <c:crossBetween val="midCat"/>
      </c:valAx>
      <c:valAx>
        <c:axId val="1589357839"/>
        <c:scaling>
          <c:orientation val="minMax"/>
          <c:max val="1"/>
        </c:scaling>
        <c:delete val="0"/>
        <c:axPos val="l"/>
        <c:title>
          <c:tx>
            <c:rich>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de-DE" b="1">
                    <a:solidFill>
                      <a:schemeClr val="tx1"/>
                    </a:solidFill>
                  </a:rPr>
                  <a:t>PFS </a:t>
                </a:r>
                <a:r>
                  <a:rPr lang="de-DE" b="1" err="1">
                    <a:solidFill>
                      <a:schemeClr val="tx1"/>
                    </a:solidFill>
                  </a:rPr>
                  <a:t>probability</a:t>
                </a:r>
                <a:endParaRPr lang="de-DE" b="1">
                  <a:solidFill>
                    <a:schemeClr val="tx1"/>
                  </a:solidFill>
                </a:endParaRPr>
              </a:p>
            </c:rich>
          </c:tx>
          <c:overlay val="0"/>
          <c:spPr>
            <a:noFill/>
            <a:ln>
              <a:noFill/>
            </a:ln>
            <a:effectLst/>
          </c:spPr>
          <c:txPr>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578843679"/>
        <c:crosses val="autoZero"/>
        <c:crossBetween val="midCat"/>
        <c:majorUnit val="0.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913035713612647"/>
          <c:y val="5.5513830384625568E-2"/>
          <c:w val="0.73897791211980501"/>
          <c:h val="0.80258423568853732"/>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Tabelle1!$A$2:$A$4</c:f>
              <c:numCache>
                <c:formatCode>General</c:formatCode>
                <c:ptCount val="3"/>
              </c:numCache>
            </c:numRef>
          </c:xVal>
          <c:yVal>
            <c:numRef>
              <c:f>Tabelle1!$B$2:$B$4</c:f>
              <c:numCache>
                <c:formatCode>General</c:formatCode>
                <c:ptCount val="3"/>
                <c:pt idx="2">
                  <c:v>0.8</c:v>
                </c:pt>
              </c:numCache>
            </c:numRef>
          </c:yVal>
          <c:smooth val="0"/>
          <c:extLst>
            <c:ext xmlns:c16="http://schemas.microsoft.com/office/drawing/2014/chart" uri="{C3380CC4-5D6E-409C-BE32-E72D297353CC}">
              <c16:uniqueId val="{00000000-67C9-4F79-9301-A83913C7B7BF}"/>
            </c:ext>
          </c:extLst>
        </c:ser>
        <c:dLbls>
          <c:showLegendKey val="0"/>
          <c:showVal val="0"/>
          <c:showCatName val="0"/>
          <c:showSerName val="0"/>
          <c:showPercent val="0"/>
          <c:showBubbleSize val="0"/>
        </c:dLbls>
        <c:axId val="1578843679"/>
        <c:axId val="1589357839"/>
      </c:scatterChart>
      <c:valAx>
        <c:axId val="1578843679"/>
        <c:scaling>
          <c:orientation val="minMax"/>
          <c:max val="60"/>
          <c:min val="0"/>
        </c:scaling>
        <c:delete val="0"/>
        <c:axPos val="b"/>
        <c:title>
          <c:tx>
            <c:rich>
              <a:bodyPr rot="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de-DE" b="1" err="1">
                    <a:solidFill>
                      <a:schemeClr val="tx1"/>
                    </a:solidFill>
                  </a:rPr>
                  <a:t>Months</a:t>
                </a:r>
                <a:endParaRPr lang="de-DE" b="1">
                  <a:solidFill>
                    <a:schemeClr val="tx1"/>
                  </a:solidFill>
                </a:endParaRPr>
              </a:p>
            </c:rich>
          </c:tx>
          <c:overlay val="0"/>
          <c:spPr>
            <a:noFill/>
            <a:ln>
              <a:noFill/>
            </a:ln>
            <a:effectLst/>
          </c:spPr>
          <c:txPr>
            <a:bodyPr rot="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589357839"/>
        <c:crosses val="autoZero"/>
        <c:crossBetween val="midCat"/>
      </c:valAx>
      <c:valAx>
        <c:axId val="1589357839"/>
        <c:scaling>
          <c:orientation val="minMax"/>
          <c:max val="1"/>
        </c:scaling>
        <c:delete val="0"/>
        <c:axPos val="l"/>
        <c:title>
          <c:tx>
            <c:rich>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de-DE" b="1">
                    <a:solidFill>
                      <a:schemeClr val="tx1"/>
                    </a:solidFill>
                  </a:rPr>
                  <a:t>PFS </a:t>
                </a:r>
                <a:r>
                  <a:rPr lang="de-DE" b="1" err="1">
                    <a:solidFill>
                      <a:schemeClr val="tx1"/>
                    </a:solidFill>
                  </a:rPr>
                  <a:t>probability</a:t>
                </a:r>
                <a:endParaRPr lang="de-DE" b="1">
                  <a:solidFill>
                    <a:schemeClr val="tx1"/>
                  </a:solidFill>
                </a:endParaRPr>
              </a:p>
            </c:rich>
          </c:tx>
          <c:overlay val="0"/>
          <c:spPr>
            <a:noFill/>
            <a:ln>
              <a:noFill/>
            </a:ln>
            <a:effectLst/>
          </c:spPr>
          <c:txPr>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578843679"/>
        <c:crosses val="autoZero"/>
        <c:crossBetween val="midCat"/>
        <c:majorUnit val="0.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913035713612647"/>
          <c:y val="5.5513830384625568E-2"/>
          <c:w val="0.73897791211980501"/>
          <c:h val="0.80258423568853732"/>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Tabelle1!$A$2:$A$4</c:f>
              <c:numCache>
                <c:formatCode>General</c:formatCode>
                <c:ptCount val="3"/>
              </c:numCache>
            </c:numRef>
          </c:xVal>
          <c:yVal>
            <c:numRef>
              <c:f>Tabelle1!$B$2:$B$4</c:f>
              <c:numCache>
                <c:formatCode>General</c:formatCode>
                <c:ptCount val="3"/>
                <c:pt idx="2">
                  <c:v>0.8</c:v>
                </c:pt>
              </c:numCache>
            </c:numRef>
          </c:yVal>
          <c:smooth val="0"/>
          <c:extLst>
            <c:ext xmlns:c16="http://schemas.microsoft.com/office/drawing/2014/chart" uri="{C3380CC4-5D6E-409C-BE32-E72D297353CC}">
              <c16:uniqueId val="{00000000-7CE4-4286-8AD1-FAFD23539A3C}"/>
            </c:ext>
          </c:extLst>
        </c:ser>
        <c:dLbls>
          <c:showLegendKey val="0"/>
          <c:showVal val="0"/>
          <c:showCatName val="0"/>
          <c:showSerName val="0"/>
          <c:showPercent val="0"/>
          <c:showBubbleSize val="0"/>
        </c:dLbls>
        <c:axId val="1578843679"/>
        <c:axId val="1589357839"/>
      </c:scatterChart>
      <c:valAx>
        <c:axId val="1578843679"/>
        <c:scaling>
          <c:orientation val="minMax"/>
          <c:max val="60"/>
          <c:min val="0"/>
        </c:scaling>
        <c:delete val="0"/>
        <c:axPos val="b"/>
        <c:title>
          <c:tx>
            <c:rich>
              <a:bodyPr rot="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de-DE" b="1" err="1">
                    <a:solidFill>
                      <a:schemeClr val="tx1"/>
                    </a:solidFill>
                  </a:rPr>
                  <a:t>Months</a:t>
                </a:r>
                <a:endParaRPr lang="de-DE" b="1">
                  <a:solidFill>
                    <a:schemeClr val="tx1"/>
                  </a:solidFill>
                </a:endParaRPr>
              </a:p>
            </c:rich>
          </c:tx>
          <c:overlay val="0"/>
          <c:spPr>
            <a:noFill/>
            <a:ln>
              <a:noFill/>
            </a:ln>
            <a:effectLst/>
          </c:spPr>
          <c:txPr>
            <a:bodyPr rot="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589357839"/>
        <c:crosses val="autoZero"/>
        <c:crossBetween val="midCat"/>
      </c:valAx>
      <c:valAx>
        <c:axId val="1589357839"/>
        <c:scaling>
          <c:orientation val="minMax"/>
          <c:max val="1"/>
        </c:scaling>
        <c:delete val="0"/>
        <c:axPos val="l"/>
        <c:title>
          <c:tx>
            <c:rich>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de-DE" b="1">
                    <a:solidFill>
                      <a:schemeClr val="tx1"/>
                    </a:solidFill>
                  </a:rPr>
                  <a:t>PFS </a:t>
                </a:r>
                <a:r>
                  <a:rPr lang="de-DE" b="1" err="1">
                    <a:solidFill>
                      <a:schemeClr val="tx1"/>
                    </a:solidFill>
                  </a:rPr>
                  <a:t>probability</a:t>
                </a:r>
                <a:endParaRPr lang="de-DE" b="1">
                  <a:solidFill>
                    <a:schemeClr val="tx1"/>
                  </a:solidFill>
                </a:endParaRPr>
              </a:p>
            </c:rich>
          </c:tx>
          <c:overlay val="0"/>
          <c:spPr>
            <a:noFill/>
            <a:ln>
              <a:noFill/>
            </a:ln>
            <a:effectLst/>
          </c:spPr>
          <c:txPr>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578843679"/>
        <c:crosses val="autoZero"/>
        <c:crossBetween val="midCat"/>
        <c:majorUnit val="0.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913035713612647"/>
          <c:y val="5.5513830384625568E-2"/>
          <c:w val="0.73897791211980501"/>
          <c:h val="0.80258423568853732"/>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Tabelle1!$A$2:$A$4</c:f>
              <c:numCache>
                <c:formatCode>General</c:formatCode>
                <c:ptCount val="3"/>
              </c:numCache>
            </c:numRef>
          </c:xVal>
          <c:yVal>
            <c:numRef>
              <c:f>Tabelle1!$B$2:$B$4</c:f>
              <c:numCache>
                <c:formatCode>General</c:formatCode>
                <c:ptCount val="3"/>
                <c:pt idx="2">
                  <c:v>0.8</c:v>
                </c:pt>
              </c:numCache>
            </c:numRef>
          </c:yVal>
          <c:smooth val="0"/>
          <c:extLst>
            <c:ext xmlns:c16="http://schemas.microsoft.com/office/drawing/2014/chart" uri="{C3380CC4-5D6E-409C-BE32-E72D297353CC}">
              <c16:uniqueId val="{00000000-04D4-4180-9E6D-F185D4D06708}"/>
            </c:ext>
          </c:extLst>
        </c:ser>
        <c:dLbls>
          <c:showLegendKey val="0"/>
          <c:showVal val="0"/>
          <c:showCatName val="0"/>
          <c:showSerName val="0"/>
          <c:showPercent val="0"/>
          <c:showBubbleSize val="0"/>
        </c:dLbls>
        <c:axId val="1578843679"/>
        <c:axId val="1589357839"/>
      </c:scatterChart>
      <c:valAx>
        <c:axId val="1578843679"/>
        <c:scaling>
          <c:orientation val="minMax"/>
          <c:max val="60"/>
          <c:min val="0"/>
        </c:scaling>
        <c:delete val="0"/>
        <c:axPos val="b"/>
        <c:title>
          <c:tx>
            <c:rich>
              <a:bodyPr rot="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de-DE" b="1" err="1">
                    <a:solidFill>
                      <a:schemeClr val="tx1"/>
                    </a:solidFill>
                  </a:rPr>
                  <a:t>Months</a:t>
                </a:r>
                <a:endParaRPr lang="de-DE" b="1">
                  <a:solidFill>
                    <a:schemeClr val="tx1"/>
                  </a:solidFill>
                </a:endParaRPr>
              </a:p>
            </c:rich>
          </c:tx>
          <c:overlay val="0"/>
          <c:spPr>
            <a:noFill/>
            <a:ln>
              <a:noFill/>
            </a:ln>
            <a:effectLst/>
          </c:spPr>
          <c:txPr>
            <a:bodyPr rot="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589357839"/>
        <c:crosses val="autoZero"/>
        <c:crossBetween val="midCat"/>
      </c:valAx>
      <c:valAx>
        <c:axId val="1589357839"/>
        <c:scaling>
          <c:orientation val="minMax"/>
          <c:max val="1"/>
        </c:scaling>
        <c:delete val="0"/>
        <c:axPos val="l"/>
        <c:title>
          <c:tx>
            <c:rich>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de-DE" b="1">
                    <a:solidFill>
                      <a:schemeClr val="tx1"/>
                    </a:solidFill>
                  </a:rPr>
                  <a:t>PFS </a:t>
                </a:r>
                <a:r>
                  <a:rPr lang="de-DE" b="1" err="1">
                    <a:solidFill>
                      <a:schemeClr val="tx1"/>
                    </a:solidFill>
                  </a:rPr>
                  <a:t>probability</a:t>
                </a:r>
                <a:endParaRPr lang="de-DE" b="1">
                  <a:solidFill>
                    <a:schemeClr val="tx1"/>
                  </a:solidFill>
                </a:endParaRPr>
              </a:p>
            </c:rich>
          </c:tx>
          <c:overlay val="0"/>
          <c:spPr>
            <a:noFill/>
            <a:ln>
              <a:noFill/>
            </a:ln>
            <a:effectLst/>
          </c:spPr>
          <c:txPr>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578843679"/>
        <c:crosses val="autoZero"/>
        <c:crossBetween val="midCat"/>
        <c:majorUnit val="0.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913035713612647"/>
          <c:y val="5.5513830384625568E-2"/>
          <c:w val="0.73897791211980501"/>
          <c:h val="0.80258423568853732"/>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Tabelle1!$A$2:$A$4</c:f>
              <c:numCache>
                <c:formatCode>General</c:formatCode>
                <c:ptCount val="3"/>
              </c:numCache>
            </c:numRef>
          </c:xVal>
          <c:yVal>
            <c:numRef>
              <c:f>Tabelle1!$B$2:$B$4</c:f>
              <c:numCache>
                <c:formatCode>General</c:formatCode>
                <c:ptCount val="3"/>
                <c:pt idx="2">
                  <c:v>0.8</c:v>
                </c:pt>
              </c:numCache>
            </c:numRef>
          </c:yVal>
          <c:smooth val="0"/>
          <c:extLst>
            <c:ext xmlns:c16="http://schemas.microsoft.com/office/drawing/2014/chart" uri="{C3380CC4-5D6E-409C-BE32-E72D297353CC}">
              <c16:uniqueId val="{00000000-CD69-46B6-B458-A94CF15E8C37}"/>
            </c:ext>
          </c:extLst>
        </c:ser>
        <c:dLbls>
          <c:showLegendKey val="0"/>
          <c:showVal val="0"/>
          <c:showCatName val="0"/>
          <c:showSerName val="0"/>
          <c:showPercent val="0"/>
          <c:showBubbleSize val="0"/>
        </c:dLbls>
        <c:axId val="1578843679"/>
        <c:axId val="1589357839"/>
      </c:scatterChart>
      <c:valAx>
        <c:axId val="1578843679"/>
        <c:scaling>
          <c:orientation val="minMax"/>
          <c:max val="60"/>
          <c:min val="0"/>
        </c:scaling>
        <c:delete val="0"/>
        <c:axPos val="b"/>
        <c:title>
          <c:tx>
            <c:rich>
              <a:bodyPr rot="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de-DE" b="1" err="1">
                    <a:solidFill>
                      <a:schemeClr val="tx1"/>
                    </a:solidFill>
                  </a:rPr>
                  <a:t>Months</a:t>
                </a:r>
                <a:endParaRPr lang="de-DE" b="1">
                  <a:solidFill>
                    <a:schemeClr val="tx1"/>
                  </a:solidFill>
                </a:endParaRPr>
              </a:p>
            </c:rich>
          </c:tx>
          <c:overlay val="0"/>
          <c:spPr>
            <a:noFill/>
            <a:ln>
              <a:noFill/>
            </a:ln>
            <a:effectLst/>
          </c:spPr>
          <c:txPr>
            <a:bodyPr rot="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589357839"/>
        <c:crosses val="autoZero"/>
        <c:crossBetween val="midCat"/>
      </c:valAx>
      <c:valAx>
        <c:axId val="1589357839"/>
        <c:scaling>
          <c:orientation val="minMax"/>
          <c:max val="1"/>
        </c:scaling>
        <c:delete val="0"/>
        <c:axPos val="l"/>
        <c:title>
          <c:tx>
            <c:rich>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de-DE" b="1">
                    <a:solidFill>
                      <a:schemeClr val="tx1"/>
                    </a:solidFill>
                  </a:rPr>
                  <a:t>PFS </a:t>
                </a:r>
                <a:r>
                  <a:rPr lang="de-DE" b="1" err="1">
                    <a:solidFill>
                      <a:schemeClr val="tx1"/>
                    </a:solidFill>
                  </a:rPr>
                  <a:t>probability</a:t>
                </a:r>
                <a:endParaRPr lang="de-DE" b="1">
                  <a:solidFill>
                    <a:schemeClr val="tx1"/>
                  </a:solidFill>
                </a:endParaRPr>
              </a:p>
            </c:rich>
          </c:tx>
          <c:overlay val="0"/>
          <c:spPr>
            <a:noFill/>
            <a:ln>
              <a:noFill/>
            </a:ln>
            <a:effectLst/>
          </c:spPr>
          <c:txPr>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578843679"/>
        <c:crosses val="autoZero"/>
        <c:crossBetween val="midCat"/>
        <c:majorUnit val="0.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43619044570858"/>
          <c:y val="0.32450417174307683"/>
          <c:w val="0.82530037744250395"/>
          <c:h val="0.43860155238697895"/>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Tabelle1!$A$2:$A$4</c:f>
              <c:numCache>
                <c:formatCode>General</c:formatCode>
                <c:ptCount val="3"/>
              </c:numCache>
            </c:numRef>
          </c:xVal>
          <c:yVal>
            <c:numRef>
              <c:f>Tabelle1!$B$2:$B$4</c:f>
              <c:numCache>
                <c:formatCode>General</c:formatCode>
                <c:ptCount val="3"/>
                <c:pt idx="2">
                  <c:v>0.8</c:v>
                </c:pt>
              </c:numCache>
            </c:numRef>
          </c:yVal>
          <c:smooth val="0"/>
          <c:extLst>
            <c:ext xmlns:c16="http://schemas.microsoft.com/office/drawing/2014/chart" uri="{C3380CC4-5D6E-409C-BE32-E72D297353CC}">
              <c16:uniqueId val="{00000000-951C-4EB2-A102-38FF1D2E27CB}"/>
            </c:ext>
          </c:extLst>
        </c:ser>
        <c:dLbls>
          <c:showLegendKey val="0"/>
          <c:showVal val="0"/>
          <c:showCatName val="0"/>
          <c:showSerName val="0"/>
          <c:showPercent val="0"/>
          <c:showBubbleSize val="0"/>
        </c:dLbls>
        <c:axId val="875937887"/>
        <c:axId val="1182444063"/>
      </c:scatterChart>
      <c:valAx>
        <c:axId val="875937887"/>
        <c:scaling>
          <c:orientation val="minMax"/>
          <c:max val="60"/>
          <c:min val="0"/>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de-DE" sz="1100" err="1">
                    <a:solidFill>
                      <a:schemeClr val="tx1"/>
                    </a:solidFill>
                  </a:rPr>
                  <a:t>Months</a:t>
                </a:r>
                <a:r>
                  <a:rPr lang="de-DE" sz="1100">
                    <a:solidFill>
                      <a:schemeClr val="tx1"/>
                    </a:solidFill>
                  </a:rPr>
                  <a:t> </a:t>
                </a:r>
                <a:r>
                  <a:rPr lang="de-DE" sz="1100" err="1">
                    <a:solidFill>
                      <a:schemeClr val="tx1"/>
                    </a:solidFill>
                  </a:rPr>
                  <a:t>from</a:t>
                </a:r>
                <a:r>
                  <a:rPr lang="de-DE" sz="1100">
                    <a:solidFill>
                      <a:schemeClr val="tx1"/>
                    </a:solidFill>
                  </a:rPr>
                  <a:t> </a:t>
                </a:r>
                <a:r>
                  <a:rPr lang="de-DE" sz="1100" err="1">
                    <a:solidFill>
                      <a:schemeClr val="tx1"/>
                    </a:solidFill>
                  </a:rPr>
                  <a:t>randomization</a:t>
                </a:r>
                <a:endParaRPr lang="de-DE" sz="1100">
                  <a:solidFill>
                    <a:schemeClr val="tx1"/>
                  </a:solidFill>
                </a:endParaRPr>
              </a:p>
            </c:rich>
          </c:tx>
          <c:layout>
            <c:manualLayout>
              <c:xMode val="edge"/>
              <c:yMode val="edge"/>
              <c:x val="0.39427345351537846"/>
              <c:y val="0.8274824754736767"/>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IT"/>
          </a:p>
        </c:txPr>
        <c:crossAx val="1182444063"/>
        <c:crosses val="autoZero"/>
        <c:crossBetween val="midCat"/>
        <c:majorUnit val="3"/>
      </c:valAx>
      <c:valAx>
        <c:axId val="1182444063"/>
        <c:scaling>
          <c:orientation val="minMax"/>
          <c:max val="100"/>
          <c:min val="0"/>
        </c:scaling>
        <c:delete val="0"/>
        <c:axPos val="l"/>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de-DE" sz="1100" b="1">
                    <a:solidFill>
                      <a:schemeClr val="tx1"/>
                    </a:solidFill>
                  </a:rPr>
                  <a:t>Progression-</a:t>
                </a:r>
                <a:r>
                  <a:rPr lang="de-DE" sz="1100" b="1" err="1">
                    <a:solidFill>
                      <a:schemeClr val="tx1"/>
                    </a:solidFill>
                  </a:rPr>
                  <a:t>free</a:t>
                </a:r>
                <a:br>
                  <a:rPr lang="de-DE" sz="1100" b="1">
                    <a:solidFill>
                      <a:schemeClr val="tx1"/>
                    </a:solidFill>
                  </a:rPr>
                </a:br>
                <a:r>
                  <a:rPr lang="de-DE" sz="1100" b="1" err="1">
                    <a:solidFill>
                      <a:schemeClr val="tx1"/>
                    </a:solidFill>
                  </a:rPr>
                  <a:t>survival</a:t>
                </a:r>
                <a:r>
                  <a:rPr lang="de-DE" sz="1100" b="1">
                    <a:solidFill>
                      <a:schemeClr val="tx1"/>
                    </a:solidFill>
                  </a:rPr>
                  <a:t> </a:t>
                </a:r>
                <a:r>
                  <a:rPr lang="de-DE" sz="1100" b="1" err="1">
                    <a:solidFill>
                      <a:schemeClr val="tx1"/>
                    </a:solidFill>
                  </a:rPr>
                  <a:t>probability</a:t>
                </a:r>
                <a:r>
                  <a:rPr lang="de-DE" sz="1100" b="1">
                    <a:solidFill>
                      <a:schemeClr val="tx1"/>
                    </a:solidFill>
                  </a:rPr>
                  <a:t>,</a:t>
                </a:r>
                <a:r>
                  <a:rPr lang="de-DE" sz="1100" b="1" baseline="0">
                    <a:solidFill>
                      <a:schemeClr val="tx1"/>
                    </a:solidFill>
                  </a:rPr>
                  <a:t> %</a:t>
                </a:r>
                <a:endParaRPr lang="de-DE" sz="1100" b="1">
                  <a:solidFill>
                    <a:schemeClr val="tx1"/>
                  </a:solidFill>
                </a:endParaRPr>
              </a:p>
            </c:rich>
          </c:tx>
          <c:layout>
            <c:manualLayout>
              <c:xMode val="edge"/>
              <c:yMode val="edge"/>
              <c:x val="1.8213363782437098E-2"/>
              <c:y val="0.30996539025895914"/>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IT"/>
          </a:p>
        </c:txPr>
        <c:crossAx val="875937887"/>
        <c:crosses val="autoZero"/>
        <c:crossBetween val="midCat"/>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034432324385033"/>
          <c:y val="6.6610861734314006E-2"/>
          <c:w val="0.74069596203139954"/>
          <c:h val="0.78055578269645431"/>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Tabelle1!$A$2:$A$4</c:f>
              <c:numCache>
                <c:formatCode>General</c:formatCode>
                <c:ptCount val="3"/>
              </c:numCache>
            </c:numRef>
          </c:xVal>
          <c:yVal>
            <c:numRef>
              <c:f>Tabelle1!$B$2:$B$4</c:f>
              <c:numCache>
                <c:formatCode>General</c:formatCode>
                <c:ptCount val="3"/>
                <c:pt idx="2">
                  <c:v>0.8</c:v>
                </c:pt>
              </c:numCache>
            </c:numRef>
          </c:yVal>
          <c:smooth val="0"/>
          <c:extLst>
            <c:ext xmlns:c16="http://schemas.microsoft.com/office/drawing/2014/chart" uri="{C3380CC4-5D6E-409C-BE32-E72D297353CC}">
              <c16:uniqueId val="{00000000-793D-4D18-B5AC-C5DFE2C037F1}"/>
            </c:ext>
          </c:extLst>
        </c:ser>
        <c:dLbls>
          <c:showLegendKey val="0"/>
          <c:showVal val="0"/>
          <c:showCatName val="0"/>
          <c:showSerName val="0"/>
          <c:showPercent val="0"/>
          <c:showBubbleSize val="0"/>
        </c:dLbls>
        <c:axId val="1578843679"/>
        <c:axId val="1589357839"/>
      </c:scatterChart>
      <c:valAx>
        <c:axId val="1578843679"/>
        <c:scaling>
          <c:orientation val="minMax"/>
          <c:max val="60"/>
          <c:min val="0"/>
        </c:scaling>
        <c:delete val="0"/>
        <c:axPos val="b"/>
        <c:title>
          <c:tx>
            <c:rich>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de-DE" sz="1100" b="1" err="1">
                    <a:solidFill>
                      <a:schemeClr val="tx1"/>
                    </a:solidFill>
                  </a:rPr>
                  <a:t>Months</a:t>
                </a:r>
                <a:endParaRPr lang="de-DE" sz="1100" b="1">
                  <a:solidFill>
                    <a:schemeClr val="tx1"/>
                  </a:solidFill>
                </a:endParaRPr>
              </a:p>
            </c:rich>
          </c:tx>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IT"/>
          </a:p>
        </c:txPr>
        <c:crossAx val="1589357839"/>
        <c:crosses val="autoZero"/>
        <c:crossBetween val="midCat"/>
        <c:majorUnit val="10"/>
      </c:valAx>
      <c:valAx>
        <c:axId val="1589357839"/>
        <c:scaling>
          <c:orientation val="minMax"/>
          <c:max val="1"/>
        </c:scaling>
        <c:delete val="0"/>
        <c:axPos val="l"/>
        <c:title>
          <c:tx>
            <c:rich>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de-DE" sz="1100" b="1">
                    <a:solidFill>
                      <a:schemeClr val="tx1"/>
                    </a:solidFill>
                  </a:rPr>
                  <a:t>PFS </a:t>
                </a:r>
                <a:r>
                  <a:rPr lang="de-DE" sz="1100" b="1" err="1">
                    <a:solidFill>
                      <a:schemeClr val="tx1"/>
                    </a:solidFill>
                  </a:rPr>
                  <a:t>probability</a:t>
                </a:r>
                <a:endParaRPr lang="de-DE" sz="1100" b="1">
                  <a:solidFill>
                    <a:schemeClr val="tx1"/>
                  </a:solidFill>
                </a:endParaRPr>
              </a:p>
            </c:rich>
          </c:tx>
          <c:layout>
            <c:manualLayout>
              <c:xMode val="edge"/>
              <c:yMode val="edge"/>
              <c:x val="6.3380054618942985E-2"/>
              <c:y val="0.19405569877386952"/>
            </c:manualLayout>
          </c:layout>
          <c:overlay val="0"/>
          <c:spPr>
            <a:noFill/>
            <a:ln>
              <a:noFill/>
            </a:ln>
            <a:effectLst/>
          </c:spPr>
          <c:txPr>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IT"/>
          </a:p>
        </c:txPr>
        <c:crossAx val="1578843679"/>
        <c:crosses val="autoZero"/>
        <c:crossBetween val="midCat"/>
        <c:majorUnit val="0.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034432324385033"/>
          <c:y val="6.6610861734314006E-2"/>
          <c:w val="0.74069596203139954"/>
          <c:h val="0.78055578269645431"/>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Tabelle1!$A$2:$A$4</c:f>
              <c:numCache>
                <c:formatCode>General</c:formatCode>
                <c:ptCount val="3"/>
              </c:numCache>
            </c:numRef>
          </c:xVal>
          <c:yVal>
            <c:numRef>
              <c:f>Tabelle1!$B$2:$B$4</c:f>
              <c:numCache>
                <c:formatCode>General</c:formatCode>
                <c:ptCount val="3"/>
                <c:pt idx="2">
                  <c:v>0.8</c:v>
                </c:pt>
              </c:numCache>
            </c:numRef>
          </c:yVal>
          <c:smooth val="0"/>
          <c:extLst>
            <c:ext xmlns:c16="http://schemas.microsoft.com/office/drawing/2014/chart" uri="{C3380CC4-5D6E-409C-BE32-E72D297353CC}">
              <c16:uniqueId val="{00000000-F08C-41BB-BBA3-51FD7E0911D9}"/>
            </c:ext>
          </c:extLst>
        </c:ser>
        <c:dLbls>
          <c:showLegendKey val="0"/>
          <c:showVal val="0"/>
          <c:showCatName val="0"/>
          <c:showSerName val="0"/>
          <c:showPercent val="0"/>
          <c:showBubbleSize val="0"/>
        </c:dLbls>
        <c:axId val="1578843679"/>
        <c:axId val="1589357839"/>
      </c:scatterChart>
      <c:valAx>
        <c:axId val="1578843679"/>
        <c:scaling>
          <c:orientation val="minMax"/>
          <c:max val="60"/>
          <c:min val="0"/>
        </c:scaling>
        <c:delete val="0"/>
        <c:axPos val="b"/>
        <c:title>
          <c:tx>
            <c:rich>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de-DE" sz="1100" b="1" err="1">
                    <a:solidFill>
                      <a:schemeClr val="tx1"/>
                    </a:solidFill>
                  </a:rPr>
                  <a:t>Months</a:t>
                </a:r>
                <a:endParaRPr lang="de-DE" sz="1100" b="1">
                  <a:solidFill>
                    <a:schemeClr val="tx1"/>
                  </a:solidFill>
                </a:endParaRPr>
              </a:p>
            </c:rich>
          </c:tx>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IT"/>
          </a:p>
        </c:txPr>
        <c:crossAx val="1589357839"/>
        <c:crosses val="autoZero"/>
        <c:crossBetween val="midCat"/>
        <c:majorUnit val="10"/>
      </c:valAx>
      <c:valAx>
        <c:axId val="1589357839"/>
        <c:scaling>
          <c:orientation val="minMax"/>
          <c:max val="1"/>
        </c:scaling>
        <c:delete val="0"/>
        <c:axPos val="l"/>
        <c:title>
          <c:tx>
            <c:rich>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de-DE" sz="1100" b="1">
                    <a:solidFill>
                      <a:schemeClr val="tx1"/>
                    </a:solidFill>
                  </a:rPr>
                  <a:t>PFS </a:t>
                </a:r>
                <a:r>
                  <a:rPr lang="de-DE" sz="1100" b="1" err="1">
                    <a:solidFill>
                      <a:schemeClr val="tx1"/>
                    </a:solidFill>
                  </a:rPr>
                  <a:t>probability</a:t>
                </a:r>
                <a:endParaRPr lang="de-DE" sz="1100" b="1">
                  <a:solidFill>
                    <a:schemeClr val="tx1"/>
                  </a:solidFill>
                </a:endParaRPr>
              </a:p>
            </c:rich>
          </c:tx>
          <c:layout>
            <c:manualLayout>
              <c:xMode val="edge"/>
              <c:yMode val="edge"/>
              <c:x val="5.6828051447154353E-2"/>
              <c:y val="0.19405569877386952"/>
            </c:manualLayout>
          </c:layout>
          <c:overlay val="0"/>
          <c:spPr>
            <a:noFill/>
            <a:ln>
              <a:noFill/>
            </a:ln>
            <a:effectLst/>
          </c:spPr>
          <c:txPr>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IT"/>
          </a:p>
        </c:txPr>
        <c:crossAx val="1578843679"/>
        <c:crosses val="autoZero"/>
        <c:crossBetween val="midCat"/>
        <c:majorUnit val="0.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034432324385033"/>
          <c:y val="6.6610861734314006E-2"/>
          <c:w val="0.74069596203139954"/>
          <c:h val="0.78055578269645431"/>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Tabelle1!$A$2:$A$4</c:f>
              <c:numCache>
                <c:formatCode>General</c:formatCode>
                <c:ptCount val="3"/>
              </c:numCache>
            </c:numRef>
          </c:xVal>
          <c:yVal>
            <c:numRef>
              <c:f>Tabelle1!$B$2:$B$4</c:f>
              <c:numCache>
                <c:formatCode>General</c:formatCode>
                <c:ptCount val="3"/>
                <c:pt idx="2">
                  <c:v>0.8</c:v>
                </c:pt>
              </c:numCache>
            </c:numRef>
          </c:yVal>
          <c:smooth val="0"/>
          <c:extLst>
            <c:ext xmlns:c16="http://schemas.microsoft.com/office/drawing/2014/chart" uri="{C3380CC4-5D6E-409C-BE32-E72D297353CC}">
              <c16:uniqueId val="{00000000-8ED4-45C1-8FEE-96FEBD8FE6DD}"/>
            </c:ext>
          </c:extLst>
        </c:ser>
        <c:dLbls>
          <c:showLegendKey val="0"/>
          <c:showVal val="0"/>
          <c:showCatName val="0"/>
          <c:showSerName val="0"/>
          <c:showPercent val="0"/>
          <c:showBubbleSize val="0"/>
        </c:dLbls>
        <c:axId val="1578843679"/>
        <c:axId val="1589357839"/>
      </c:scatterChart>
      <c:valAx>
        <c:axId val="1578843679"/>
        <c:scaling>
          <c:orientation val="minMax"/>
          <c:max val="60"/>
          <c:min val="0"/>
        </c:scaling>
        <c:delete val="0"/>
        <c:axPos val="b"/>
        <c:title>
          <c:tx>
            <c:rich>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de-DE" sz="1100" b="1" err="1">
                    <a:solidFill>
                      <a:schemeClr val="tx1"/>
                    </a:solidFill>
                  </a:rPr>
                  <a:t>Months</a:t>
                </a:r>
                <a:endParaRPr lang="de-DE" sz="1100" b="1">
                  <a:solidFill>
                    <a:schemeClr val="tx1"/>
                  </a:solidFill>
                </a:endParaRPr>
              </a:p>
            </c:rich>
          </c:tx>
          <c:layout>
            <c:manualLayout>
              <c:xMode val="edge"/>
              <c:yMode val="edge"/>
              <c:x val="0.51176510191589342"/>
              <c:y val="0.90899564032932079"/>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IT"/>
          </a:p>
        </c:txPr>
        <c:crossAx val="1589357839"/>
        <c:crosses val="autoZero"/>
        <c:crossBetween val="midCat"/>
        <c:majorUnit val="10"/>
      </c:valAx>
      <c:valAx>
        <c:axId val="1589357839"/>
        <c:scaling>
          <c:orientation val="minMax"/>
          <c:max val="1"/>
        </c:scaling>
        <c:delete val="0"/>
        <c:axPos val="l"/>
        <c:title>
          <c:tx>
            <c:rich>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de-DE" sz="1100" b="1">
                    <a:solidFill>
                      <a:schemeClr val="tx1"/>
                    </a:solidFill>
                  </a:rPr>
                  <a:t>PFS </a:t>
                </a:r>
                <a:r>
                  <a:rPr lang="de-DE" sz="1100" b="1" err="1">
                    <a:solidFill>
                      <a:schemeClr val="tx1"/>
                    </a:solidFill>
                  </a:rPr>
                  <a:t>probability</a:t>
                </a:r>
                <a:endParaRPr lang="de-DE" sz="1100" b="1">
                  <a:solidFill>
                    <a:schemeClr val="tx1"/>
                  </a:solidFill>
                </a:endParaRPr>
              </a:p>
            </c:rich>
          </c:tx>
          <c:layout>
            <c:manualLayout>
              <c:xMode val="edge"/>
              <c:yMode val="edge"/>
              <c:x val="6.6656056204837291E-2"/>
              <c:y val="0.19405569877386952"/>
            </c:manualLayout>
          </c:layout>
          <c:overlay val="0"/>
          <c:spPr>
            <a:noFill/>
            <a:ln>
              <a:noFill/>
            </a:ln>
            <a:effectLst/>
          </c:spPr>
          <c:txPr>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IT"/>
          </a:p>
        </c:txPr>
        <c:crossAx val="1578843679"/>
        <c:crosses val="autoZero"/>
        <c:crossBetween val="midCat"/>
        <c:majorUnit val="0.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034432324385033"/>
          <c:y val="6.6610861734314006E-2"/>
          <c:w val="0.74069596203139954"/>
          <c:h val="0.78055578269645431"/>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Tabelle1!$A$2:$A$4</c:f>
              <c:numCache>
                <c:formatCode>General</c:formatCode>
                <c:ptCount val="3"/>
              </c:numCache>
            </c:numRef>
          </c:xVal>
          <c:yVal>
            <c:numRef>
              <c:f>Tabelle1!$B$2:$B$4</c:f>
              <c:numCache>
                <c:formatCode>General</c:formatCode>
                <c:ptCount val="3"/>
                <c:pt idx="2">
                  <c:v>0.8</c:v>
                </c:pt>
              </c:numCache>
            </c:numRef>
          </c:yVal>
          <c:smooth val="0"/>
          <c:extLst>
            <c:ext xmlns:c16="http://schemas.microsoft.com/office/drawing/2014/chart" uri="{C3380CC4-5D6E-409C-BE32-E72D297353CC}">
              <c16:uniqueId val="{00000000-ED40-4FE6-8524-84C9367D25DE}"/>
            </c:ext>
          </c:extLst>
        </c:ser>
        <c:dLbls>
          <c:showLegendKey val="0"/>
          <c:showVal val="0"/>
          <c:showCatName val="0"/>
          <c:showSerName val="0"/>
          <c:showPercent val="0"/>
          <c:showBubbleSize val="0"/>
        </c:dLbls>
        <c:axId val="1578843679"/>
        <c:axId val="1589357839"/>
      </c:scatterChart>
      <c:valAx>
        <c:axId val="1578843679"/>
        <c:scaling>
          <c:orientation val="minMax"/>
          <c:max val="60"/>
          <c:min val="0"/>
        </c:scaling>
        <c:delete val="0"/>
        <c:axPos val="b"/>
        <c:title>
          <c:tx>
            <c:rich>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de-DE" sz="1100" b="1" err="1">
                    <a:solidFill>
                      <a:schemeClr val="tx1"/>
                    </a:solidFill>
                  </a:rPr>
                  <a:t>Months</a:t>
                </a:r>
                <a:endParaRPr lang="de-DE" sz="1100" b="1">
                  <a:solidFill>
                    <a:schemeClr val="tx1"/>
                  </a:solidFill>
                </a:endParaRPr>
              </a:p>
            </c:rich>
          </c:tx>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IT"/>
          </a:p>
        </c:txPr>
        <c:crossAx val="1589357839"/>
        <c:crosses val="autoZero"/>
        <c:crossBetween val="midCat"/>
        <c:majorUnit val="10"/>
      </c:valAx>
      <c:valAx>
        <c:axId val="1589357839"/>
        <c:scaling>
          <c:orientation val="minMax"/>
          <c:max val="1"/>
        </c:scaling>
        <c:delete val="0"/>
        <c:axPos val="l"/>
        <c:title>
          <c:tx>
            <c:rich>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de-DE" sz="1100" b="1">
                    <a:solidFill>
                      <a:schemeClr val="tx1"/>
                    </a:solidFill>
                  </a:rPr>
                  <a:t>PFS </a:t>
                </a:r>
                <a:r>
                  <a:rPr lang="de-DE" sz="1100" b="1" err="1">
                    <a:solidFill>
                      <a:schemeClr val="tx1"/>
                    </a:solidFill>
                  </a:rPr>
                  <a:t>probability</a:t>
                </a:r>
                <a:endParaRPr lang="de-DE" sz="1100" b="1">
                  <a:solidFill>
                    <a:schemeClr val="tx1"/>
                  </a:solidFill>
                </a:endParaRPr>
              </a:p>
            </c:rich>
          </c:tx>
          <c:layout>
            <c:manualLayout>
              <c:xMode val="edge"/>
              <c:yMode val="edge"/>
              <c:x val="5.6828051447154353E-2"/>
              <c:y val="0.19405569877386952"/>
            </c:manualLayout>
          </c:layout>
          <c:overlay val="0"/>
          <c:spPr>
            <a:noFill/>
            <a:ln>
              <a:noFill/>
            </a:ln>
            <a:effectLst/>
          </c:spPr>
          <c:txPr>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IT"/>
          </a:p>
        </c:txPr>
        <c:crossAx val="1578843679"/>
        <c:crosses val="autoZero"/>
        <c:crossBetween val="midCat"/>
        <c:majorUnit val="0.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r>
              <a:rPr lang="de-DE" sz="1000" b="1">
                <a:solidFill>
                  <a:schemeClr val="tx1"/>
                </a:solidFill>
              </a:rPr>
              <a:t>BCL2i-N</a:t>
            </a:r>
          </a:p>
        </c:rich>
      </c:tx>
      <c:layout>
        <c:manualLayout>
          <c:xMode val="edge"/>
          <c:yMode val="edge"/>
          <c:x val="0.42030588368777322"/>
          <c:y val="0.14538781484117669"/>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en-IT"/>
        </a:p>
      </c:txPr>
    </c:title>
    <c:autoTitleDeleted val="0"/>
    <c:plotArea>
      <c:layout>
        <c:manualLayout>
          <c:layoutTarget val="inner"/>
          <c:xMode val="edge"/>
          <c:yMode val="edge"/>
          <c:x val="0.10565467907741447"/>
          <c:y val="0.32450417174307683"/>
          <c:w val="0.85505901027996967"/>
          <c:h val="0.43860155238697895"/>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Tabelle1!$A$2:$A$4</c:f>
              <c:numCache>
                <c:formatCode>General</c:formatCode>
                <c:ptCount val="3"/>
              </c:numCache>
            </c:numRef>
          </c:xVal>
          <c:yVal>
            <c:numRef>
              <c:f>Tabelle1!$B$2:$B$4</c:f>
              <c:numCache>
                <c:formatCode>General</c:formatCode>
                <c:ptCount val="3"/>
                <c:pt idx="2">
                  <c:v>0.8</c:v>
                </c:pt>
              </c:numCache>
            </c:numRef>
          </c:yVal>
          <c:smooth val="0"/>
          <c:extLst>
            <c:ext xmlns:c16="http://schemas.microsoft.com/office/drawing/2014/chart" uri="{C3380CC4-5D6E-409C-BE32-E72D297353CC}">
              <c16:uniqueId val="{00000000-B342-4372-9969-40CE19265753}"/>
            </c:ext>
          </c:extLst>
        </c:ser>
        <c:dLbls>
          <c:showLegendKey val="0"/>
          <c:showVal val="0"/>
          <c:showCatName val="0"/>
          <c:showSerName val="0"/>
          <c:showPercent val="0"/>
          <c:showBubbleSize val="0"/>
        </c:dLbls>
        <c:axId val="875937887"/>
        <c:axId val="1182444063"/>
      </c:scatterChart>
      <c:valAx>
        <c:axId val="875937887"/>
        <c:scaling>
          <c:orientation val="minMax"/>
          <c:max val="49"/>
          <c:min val="0"/>
        </c:scaling>
        <c:delete val="0"/>
        <c:axPos val="b"/>
        <c:title>
          <c:tx>
            <c:rich>
              <a:bodyPr rot="0" spcFirstLastPara="1" vertOverflow="ellipsis" vert="horz" wrap="square" anchor="ctr" anchorCtr="1"/>
              <a:lstStyle/>
              <a:p>
                <a:pPr>
                  <a:defRPr sz="700" b="1" i="0" u="none" strike="noStrike" kern="1200" baseline="0">
                    <a:solidFill>
                      <a:schemeClr val="tx1">
                        <a:lumMod val="65000"/>
                        <a:lumOff val="35000"/>
                      </a:schemeClr>
                    </a:solidFill>
                    <a:latin typeface="+mn-lt"/>
                    <a:ea typeface="+mn-ea"/>
                    <a:cs typeface="+mn-cs"/>
                  </a:defRPr>
                </a:pPr>
                <a:r>
                  <a:rPr lang="de-DE" sz="800" b="1" err="1">
                    <a:solidFill>
                      <a:schemeClr val="tx1"/>
                    </a:solidFill>
                  </a:rPr>
                  <a:t>Months</a:t>
                </a:r>
                <a:r>
                  <a:rPr lang="de-DE" sz="800" b="1">
                    <a:solidFill>
                      <a:schemeClr val="tx1"/>
                    </a:solidFill>
                  </a:rPr>
                  <a:t> </a:t>
                </a:r>
                <a:r>
                  <a:rPr lang="de-DE" sz="800" b="1" err="1">
                    <a:solidFill>
                      <a:schemeClr val="tx1"/>
                    </a:solidFill>
                  </a:rPr>
                  <a:t>from</a:t>
                </a:r>
                <a:r>
                  <a:rPr lang="de-DE" sz="800" b="1">
                    <a:solidFill>
                      <a:schemeClr val="tx1"/>
                    </a:solidFill>
                  </a:rPr>
                  <a:t> </a:t>
                </a:r>
                <a:r>
                  <a:rPr lang="de-DE" sz="800" b="1" err="1">
                    <a:solidFill>
                      <a:schemeClr val="tx1"/>
                    </a:solidFill>
                  </a:rPr>
                  <a:t>first</a:t>
                </a:r>
                <a:r>
                  <a:rPr lang="de-DE" sz="800" b="1">
                    <a:solidFill>
                      <a:schemeClr val="tx1"/>
                    </a:solidFill>
                  </a:rPr>
                  <a:t> dose</a:t>
                </a:r>
              </a:p>
            </c:rich>
          </c:tx>
          <c:layout>
            <c:manualLayout>
              <c:xMode val="edge"/>
              <c:yMode val="edge"/>
              <c:x val="0.39427333758632649"/>
              <c:y val="0.82384778010264714"/>
            </c:manualLayout>
          </c:layout>
          <c:overlay val="0"/>
          <c:spPr>
            <a:noFill/>
            <a:ln>
              <a:noFill/>
            </a:ln>
            <a:effectLst/>
          </c:spPr>
          <c:txPr>
            <a:bodyPr rot="0" spcFirstLastPara="1" vertOverflow="ellipsis" vert="horz" wrap="square" anchor="ctr" anchorCtr="1"/>
            <a:lstStyle/>
            <a:p>
              <a:pPr>
                <a:defRPr sz="70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IT"/>
          </a:p>
        </c:txPr>
        <c:crossAx val="1182444063"/>
        <c:crosses val="autoZero"/>
        <c:crossBetween val="midCat"/>
        <c:majorUnit val="2"/>
      </c:valAx>
      <c:valAx>
        <c:axId val="1182444063"/>
        <c:scaling>
          <c:orientation val="minMax"/>
          <c:max val="100"/>
          <c:min val="0"/>
        </c:scaling>
        <c:delete val="0"/>
        <c:axPos val="l"/>
        <c:title>
          <c:tx>
            <c:rich>
              <a:bodyPr rot="-54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r>
                  <a:rPr lang="de-DE" sz="800" b="1" i="0" u="none" strike="noStrike" kern="1200" baseline="0">
                    <a:solidFill>
                      <a:schemeClr val="tx1"/>
                    </a:solidFill>
                  </a:rPr>
                  <a:t>Progression-</a:t>
                </a:r>
                <a:r>
                  <a:rPr lang="de-DE" sz="800" b="1" i="0" u="none" strike="noStrike" kern="1200" baseline="0" err="1">
                    <a:solidFill>
                      <a:schemeClr val="tx1"/>
                    </a:solidFill>
                  </a:rPr>
                  <a:t>free</a:t>
                </a:r>
                <a:r>
                  <a:rPr lang="de-DE" sz="800" b="1" i="0" u="none" strike="noStrike" kern="1200" baseline="0">
                    <a:solidFill>
                      <a:schemeClr val="tx1"/>
                    </a:solidFill>
                  </a:rPr>
                  <a:t> </a:t>
                </a:r>
                <a:r>
                  <a:rPr lang="de-DE" sz="800" b="1" i="0" u="none" strike="noStrike" kern="1200" baseline="0" err="1">
                    <a:solidFill>
                      <a:schemeClr val="tx1"/>
                    </a:solidFill>
                  </a:rPr>
                  <a:t>survival</a:t>
                </a:r>
                <a:r>
                  <a:rPr lang="de-DE" sz="800" b="1" i="0" u="none" strike="noStrike" kern="1200" baseline="0">
                    <a:solidFill>
                      <a:schemeClr val="tx1"/>
                    </a:solidFill>
                  </a:rPr>
                  <a:t> </a:t>
                </a:r>
                <a:r>
                  <a:rPr lang="de-DE" sz="800" b="1" i="0" u="none" strike="noStrike" kern="1200" baseline="0" err="1">
                    <a:solidFill>
                      <a:schemeClr val="tx1"/>
                    </a:solidFill>
                  </a:rPr>
                  <a:t>probability</a:t>
                </a:r>
                <a:r>
                  <a:rPr lang="de-DE" sz="800" b="1" i="0" u="none" strike="noStrike" kern="1200" baseline="0">
                    <a:solidFill>
                      <a:schemeClr val="tx1"/>
                    </a:solidFill>
                  </a:rPr>
                  <a:t>, %</a:t>
                </a:r>
              </a:p>
            </c:rich>
          </c:tx>
          <c:layout>
            <c:manualLayout>
              <c:xMode val="edge"/>
              <c:yMode val="edge"/>
              <c:x val="0"/>
              <c:y val="0.26998374117763563"/>
            </c:manualLayout>
          </c:layout>
          <c:overlay val="0"/>
          <c:spPr>
            <a:noFill/>
            <a:ln>
              <a:noFill/>
            </a:ln>
            <a:effectLst/>
          </c:spPr>
          <c:txPr>
            <a:bodyPr rot="-54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IT"/>
          </a:p>
        </c:txPr>
        <c:crossAx val="875937887"/>
        <c:crosses val="autoZero"/>
        <c:crossBetween val="midCat"/>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r>
              <a:rPr lang="de-DE" sz="1000" b="1">
                <a:solidFill>
                  <a:schemeClr val="tx1"/>
                </a:solidFill>
              </a:rPr>
              <a:t>All </a:t>
            </a:r>
            <a:r>
              <a:rPr lang="de-DE" sz="1000" b="1" err="1">
                <a:solidFill>
                  <a:schemeClr val="tx1"/>
                </a:solidFill>
              </a:rPr>
              <a:t>prior</a:t>
            </a:r>
            <a:r>
              <a:rPr lang="de-DE" sz="1000" b="1">
                <a:solidFill>
                  <a:schemeClr val="tx1"/>
                </a:solidFill>
              </a:rPr>
              <a:t> </a:t>
            </a:r>
            <a:r>
              <a:rPr lang="de-DE" sz="1000" b="1" err="1">
                <a:solidFill>
                  <a:schemeClr val="tx1"/>
                </a:solidFill>
              </a:rPr>
              <a:t>cBTKi</a:t>
            </a:r>
            <a:endParaRPr lang="de-DE" sz="1000" b="1">
              <a:solidFill>
                <a:schemeClr val="tx1"/>
              </a:solidFill>
            </a:endParaRPr>
          </a:p>
        </c:rich>
      </c:tx>
      <c:layout>
        <c:manualLayout>
          <c:xMode val="edge"/>
          <c:yMode val="edge"/>
          <c:x val="0.36932883700617825"/>
          <c:y val="0.14538781484117669"/>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en-IT"/>
        </a:p>
      </c:txPr>
    </c:title>
    <c:autoTitleDeleted val="0"/>
    <c:plotArea>
      <c:layout>
        <c:manualLayout>
          <c:layoutTarget val="inner"/>
          <c:xMode val="edge"/>
          <c:yMode val="edge"/>
          <c:x val="0.10565467907741447"/>
          <c:y val="0.32450417174307683"/>
          <c:w val="0.85505901027996967"/>
          <c:h val="0.43860155238697895"/>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Tabelle1!$A$2:$A$4</c:f>
              <c:numCache>
                <c:formatCode>General</c:formatCode>
                <c:ptCount val="3"/>
              </c:numCache>
            </c:numRef>
          </c:xVal>
          <c:yVal>
            <c:numRef>
              <c:f>Tabelle1!$B$2:$B$4</c:f>
              <c:numCache>
                <c:formatCode>General</c:formatCode>
                <c:ptCount val="3"/>
                <c:pt idx="2">
                  <c:v>0.8</c:v>
                </c:pt>
              </c:numCache>
            </c:numRef>
          </c:yVal>
          <c:smooth val="0"/>
          <c:extLst>
            <c:ext xmlns:c16="http://schemas.microsoft.com/office/drawing/2014/chart" uri="{C3380CC4-5D6E-409C-BE32-E72D297353CC}">
              <c16:uniqueId val="{00000000-DD1F-43E0-951A-2D67D1D2871F}"/>
            </c:ext>
          </c:extLst>
        </c:ser>
        <c:dLbls>
          <c:showLegendKey val="0"/>
          <c:showVal val="0"/>
          <c:showCatName val="0"/>
          <c:showSerName val="0"/>
          <c:showPercent val="0"/>
          <c:showBubbleSize val="0"/>
        </c:dLbls>
        <c:axId val="875937887"/>
        <c:axId val="1182444063"/>
      </c:scatterChart>
      <c:valAx>
        <c:axId val="875937887"/>
        <c:scaling>
          <c:orientation val="minMax"/>
          <c:max val="49"/>
          <c:min val="0"/>
        </c:scaling>
        <c:delete val="0"/>
        <c:axPos val="b"/>
        <c:title>
          <c:tx>
            <c:rich>
              <a:bodyPr rot="0" spcFirstLastPara="1" vertOverflow="ellipsis" vert="horz" wrap="square" anchor="ctr" anchorCtr="1"/>
              <a:lstStyle/>
              <a:p>
                <a:pPr>
                  <a:defRPr sz="700" b="1" i="0" u="none" strike="noStrike" kern="1200" baseline="0">
                    <a:solidFill>
                      <a:schemeClr val="tx1">
                        <a:lumMod val="65000"/>
                        <a:lumOff val="35000"/>
                      </a:schemeClr>
                    </a:solidFill>
                    <a:latin typeface="+mn-lt"/>
                    <a:ea typeface="+mn-ea"/>
                    <a:cs typeface="+mn-cs"/>
                  </a:defRPr>
                </a:pPr>
                <a:r>
                  <a:rPr lang="de-DE" sz="800" b="1" err="1">
                    <a:solidFill>
                      <a:schemeClr val="tx1"/>
                    </a:solidFill>
                  </a:rPr>
                  <a:t>Months</a:t>
                </a:r>
                <a:r>
                  <a:rPr lang="de-DE" sz="800" b="1">
                    <a:solidFill>
                      <a:schemeClr val="tx1"/>
                    </a:solidFill>
                  </a:rPr>
                  <a:t> </a:t>
                </a:r>
                <a:r>
                  <a:rPr lang="de-DE" sz="800" b="1" err="1">
                    <a:solidFill>
                      <a:schemeClr val="tx1"/>
                    </a:solidFill>
                  </a:rPr>
                  <a:t>from</a:t>
                </a:r>
                <a:r>
                  <a:rPr lang="de-DE" sz="800" b="1">
                    <a:solidFill>
                      <a:schemeClr val="tx1"/>
                    </a:solidFill>
                  </a:rPr>
                  <a:t> </a:t>
                </a:r>
                <a:r>
                  <a:rPr lang="de-DE" sz="800" b="1" err="1">
                    <a:solidFill>
                      <a:schemeClr val="tx1"/>
                    </a:solidFill>
                  </a:rPr>
                  <a:t>first</a:t>
                </a:r>
                <a:r>
                  <a:rPr lang="de-DE" sz="800" b="1">
                    <a:solidFill>
                      <a:schemeClr val="tx1"/>
                    </a:solidFill>
                  </a:rPr>
                  <a:t> dose</a:t>
                </a:r>
              </a:p>
            </c:rich>
          </c:tx>
          <c:layout>
            <c:manualLayout>
              <c:xMode val="edge"/>
              <c:yMode val="edge"/>
              <c:x val="0.39427333758632649"/>
              <c:y val="0.82384778010264714"/>
            </c:manualLayout>
          </c:layout>
          <c:overlay val="0"/>
          <c:spPr>
            <a:noFill/>
            <a:ln>
              <a:noFill/>
            </a:ln>
            <a:effectLst/>
          </c:spPr>
          <c:txPr>
            <a:bodyPr rot="0" spcFirstLastPara="1" vertOverflow="ellipsis" vert="horz" wrap="square" anchor="ctr" anchorCtr="1"/>
            <a:lstStyle/>
            <a:p>
              <a:pPr>
                <a:defRPr sz="70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IT"/>
          </a:p>
        </c:txPr>
        <c:crossAx val="1182444063"/>
        <c:crosses val="autoZero"/>
        <c:crossBetween val="midCat"/>
        <c:majorUnit val="2"/>
      </c:valAx>
      <c:valAx>
        <c:axId val="1182444063"/>
        <c:scaling>
          <c:orientation val="minMax"/>
          <c:max val="100"/>
          <c:min val="0"/>
        </c:scaling>
        <c:delete val="0"/>
        <c:axPos val="l"/>
        <c:title>
          <c:tx>
            <c:rich>
              <a:bodyPr rot="-54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r>
                  <a:rPr lang="de-DE" sz="800" b="1" i="0" u="none" strike="noStrike" kern="1200" baseline="0">
                    <a:solidFill>
                      <a:schemeClr val="tx1"/>
                    </a:solidFill>
                  </a:rPr>
                  <a:t>Progression-</a:t>
                </a:r>
                <a:r>
                  <a:rPr lang="de-DE" sz="800" b="1" i="0" u="none" strike="noStrike" kern="1200" baseline="0" err="1">
                    <a:solidFill>
                      <a:schemeClr val="tx1"/>
                    </a:solidFill>
                  </a:rPr>
                  <a:t>free</a:t>
                </a:r>
                <a:r>
                  <a:rPr lang="de-DE" sz="800" b="1" i="0" u="none" strike="noStrike" kern="1200" baseline="0">
                    <a:solidFill>
                      <a:schemeClr val="tx1"/>
                    </a:solidFill>
                  </a:rPr>
                  <a:t> </a:t>
                </a:r>
                <a:r>
                  <a:rPr lang="de-DE" sz="800" b="1" i="0" u="none" strike="noStrike" kern="1200" baseline="0" err="1">
                    <a:solidFill>
                      <a:schemeClr val="tx1"/>
                    </a:solidFill>
                  </a:rPr>
                  <a:t>survival</a:t>
                </a:r>
                <a:r>
                  <a:rPr lang="de-DE" sz="800" b="1" i="0" u="none" strike="noStrike" kern="1200" baseline="0">
                    <a:solidFill>
                      <a:schemeClr val="tx1"/>
                    </a:solidFill>
                  </a:rPr>
                  <a:t> </a:t>
                </a:r>
                <a:r>
                  <a:rPr lang="de-DE" sz="800" b="1" i="0" u="none" strike="noStrike" kern="1200" baseline="0" err="1">
                    <a:solidFill>
                      <a:schemeClr val="tx1"/>
                    </a:solidFill>
                  </a:rPr>
                  <a:t>probability</a:t>
                </a:r>
                <a:r>
                  <a:rPr lang="de-DE" sz="800" b="1" i="0" u="none" strike="noStrike" kern="1200" baseline="0">
                    <a:solidFill>
                      <a:schemeClr val="tx1"/>
                    </a:solidFill>
                  </a:rPr>
                  <a:t>, %</a:t>
                </a:r>
              </a:p>
            </c:rich>
          </c:tx>
          <c:layout>
            <c:manualLayout>
              <c:xMode val="edge"/>
              <c:yMode val="edge"/>
              <c:x val="0"/>
              <c:y val="0.26998374117763563"/>
            </c:manualLayout>
          </c:layout>
          <c:overlay val="0"/>
          <c:spPr>
            <a:noFill/>
            <a:ln>
              <a:noFill/>
            </a:ln>
            <a:effectLst/>
          </c:spPr>
          <c:txPr>
            <a:bodyPr rot="-54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IT"/>
          </a:p>
        </c:txPr>
        <c:crossAx val="875937887"/>
        <c:crosses val="autoZero"/>
        <c:crossBetween val="midCat"/>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r>
              <a:rPr lang="de-DE" sz="1000" b="1">
                <a:solidFill>
                  <a:schemeClr val="tx1"/>
                </a:solidFill>
              </a:rPr>
              <a:t>BCL2i-E</a:t>
            </a:r>
          </a:p>
        </c:rich>
      </c:tx>
      <c:layout>
        <c:manualLayout>
          <c:xMode val="edge"/>
          <c:yMode val="edge"/>
          <c:x val="0.42030588368777322"/>
          <c:y val="0.14538781484117669"/>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en-IT"/>
        </a:p>
      </c:txPr>
    </c:title>
    <c:autoTitleDeleted val="0"/>
    <c:plotArea>
      <c:layout>
        <c:manualLayout>
          <c:layoutTarget val="inner"/>
          <c:xMode val="edge"/>
          <c:yMode val="edge"/>
          <c:x val="0.10565467907741447"/>
          <c:y val="0.32450417174307683"/>
          <c:w val="0.85505901027996967"/>
          <c:h val="0.43860155238697895"/>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Tabelle1!$A$2:$A$4</c:f>
              <c:numCache>
                <c:formatCode>General</c:formatCode>
                <c:ptCount val="3"/>
              </c:numCache>
            </c:numRef>
          </c:xVal>
          <c:yVal>
            <c:numRef>
              <c:f>Tabelle1!$B$2:$B$4</c:f>
              <c:numCache>
                <c:formatCode>General</c:formatCode>
                <c:ptCount val="3"/>
                <c:pt idx="2">
                  <c:v>0.8</c:v>
                </c:pt>
              </c:numCache>
            </c:numRef>
          </c:yVal>
          <c:smooth val="0"/>
          <c:extLst>
            <c:ext xmlns:c16="http://schemas.microsoft.com/office/drawing/2014/chart" uri="{C3380CC4-5D6E-409C-BE32-E72D297353CC}">
              <c16:uniqueId val="{00000000-D7C5-438E-8543-1D12E787FD70}"/>
            </c:ext>
          </c:extLst>
        </c:ser>
        <c:dLbls>
          <c:showLegendKey val="0"/>
          <c:showVal val="0"/>
          <c:showCatName val="0"/>
          <c:showSerName val="0"/>
          <c:showPercent val="0"/>
          <c:showBubbleSize val="0"/>
        </c:dLbls>
        <c:axId val="875937887"/>
        <c:axId val="1182444063"/>
      </c:scatterChart>
      <c:valAx>
        <c:axId val="875937887"/>
        <c:scaling>
          <c:orientation val="minMax"/>
          <c:max val="49"/>
          <c:min val="0"/>
        </c:scaling>
        <c:delete val="0"/>
        <c:axPos val="b"/>
        <c:title>
          <c:tx>
            <c:rich>
              <a:bodyPr rot="0" spcFirstLastPara="1" vertOverflow="ellipsis" vert="horz" wrap="square" anchor="ctr" anchorCtr="1"/>
              <a:lstStyle/>
              <a:p>
                <a:pPr>
                  <a:defRPr sz="700" b="1" i="0" u="none" strike="noStrike" kern="1200" baseline="0">
                    <a:solidFill>
                      <a:schemeClr val="tx1">
                        <a:lumMod val="65000"/>
                        <a:lumOff val="35000"/>
                      </a:schemeClr>
                    </a:solidFill>
                    <a:latin typeface="+mn-lt"/>
                    <a:ea typeface="+mn-ea"/>
                    <a:cs typeface="+mn-cs"/>
                  </a:defRPr>
                </a:pPr>
                <a:r>
                  <a:rPr lang="de-DE" sz="800" b="1" err="1">
                    <a:solidFill>
                      <a:schemeClr val="tx1"/>
                    </a:solidFill>
                  </a:rPr>
                  <a:t>Months</a:t>
                </a:r>
                <a:r>
                  <a:rPr lang="de-DE" sz="800" b="1">
                    <a:solidFill>
                      <a:schemeClr val="tx1"/>
                    </a:solidFill>
                  </a:rPr>
                  <a:t> </a:t>
                </a:r>
                <a:r>
                  <a:rPr lang="de-DE" sz="800" b="1" err="1">
                    <a:solidFill>
                      <a:schemeClr val="tx1"/>
                    </a:solidFill>
                  </a:rPr>
                  <a:t>from</a:t>
                </a:r>
                <a:r>
                  <a:rPr lang="de-DE" sz="800" b="1">
                    <a:solidFill>
                      <a:schemeClr val="tx1"/>
                    </a:solidFill>
                  </a:rPr>
                  <a:t> </a:t>
                </a:r>
                <a:r>
                  <a:rPr lang="de-DE" sz="800" b="1" err="1">
                    <a:solidFill>
                      <a:schemeClr val="tx1"/>
                    </a:solidFill>
                  </a:rPr>
                  <a:t>first</a:t>
                </a:r>
                <a:r>
                  <a:rPr lang="de-DE" sz="800" b="1">
                    <a:solidFill>
                      <a:schemeClr val="tx1"/>
                    </a:solidFill>
                  </a:rPr>
                  <a:t> dose</a:t>
                </a:r>
              </a:p>
            </c:rich>
          </c:tx>
          <c:layout>
            <c:manualLayout>
              <c:xMode val="edge"/>
              <c:yMode val="edge"/>
              <c:x val="0.39427333758632649"/>
              <c:y val="0.82384778010264714"/>
            </c:manualLayout>
          </c:layout>
          <c:overlay val="0"/>
          <c:spPr>
            <a:noFill/>
            <a:ln>
              <a:noFill/>
            </a:ln>
            <a:effectLst/>
          </c:spPr>
          <c:txPr>
            <a:bodyPr rot="0" spcFirstLastPara="1" vertOverflow="ellipsis" vert="horz" wrap="square" anchor="ctr" anchorCtr="1"/>
            <a:lstStyle/>
            <a:p>
              <a:pPr>
                <a:defRPr sz="70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IT"/>
          </a:p>
        </c:txPr>
        <c:crossAx val="1182444063"/>
        <c:crosses val="autoZero"/>
        <c:crossBetween val="midCat"/>
        <c:majorUnit val="2"/>
      </c:valAx>
      <c:valAx>
        <c:axId val="1182444063"/>
        <c:scaling>
          <c:orientation val="minMax"/>
          <c:max val="100"/>
          <c:min val="0"/>
        </c:scaling>
        <c:delete val="0"/>
        <c:axPos val="l"/>
        <c:title>
          <c:tx>
            <c:rich>
              <a:bodyPr rot="-54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r>
                  <a:rPr lang="de-DE" sz="800" b="1" i="0" u="none" strike="noStrike" kern="1200" baseline="0">
                    <a:solidFill>
                      <a:schemeClr val="tx1"/>
                    </a:solidFill>
                  </a:rPr>
                  <a:t>Progression-</a:t>
                </a:r>
                <a:r>
                  <a:rPr lang="de-DE" sz="800" b="1" i="0" u="none" strike="noStrike" kern="1200" baseline="0" err="1">
                    <a:solidFill>
                      <a:schemeClr val="tx1"/>
                    </a:solidFill>
                  </a:rPr>
                  <a:t>free</a:t>
                </a:r>
                <a:r>
                  <a:rPr lang="de-DE" sz="800" b="1" i="0" u="none" strike="noStrike" kern="1200" baseline="0">
                    <a:solidFill>
                      <a:schemeClr val="tx1"/>
                    </a:solidFill>
                  </a:rPr>
                  <a:t> </a:t>
                </a:r>
                <a:r>
                  <a:rPr lang="de-DE" sz="800" b="1" i="0" u="none" strike="noStrike" kern="1200" baseline="0" err="1">
                    <a:solidFill>
                      <a:schemeClr val="tx1"/>
                    </a:solidFill>
                  </a:rPr>
                  <a:t>survival</a:t>
                </a:r>
                <a:r>
                  <a:rPr lang="de-DE" sz="800" b="1" i="0" u="none" strike="noStrike" kern="1200" baseline="0">
                    <a:solidFill>
                      <a:schemeClr val="tx1"/>
                    </a:solidFill>
                  </a:rPr>
                  <a:t> </a:t>
                </a:r>
                <a:r>
                  <a:rPr lang="de-DE" sz="800" b="1" i="0" u="none" strike="noStrike" kern="1200" baseline="0" err="1">
                    <a:solidFill>
                      <a:schemeClr val="tx1"/>
                    </a:solidFill>
                  </a:rPr>
                  <a:t>probability</a:t>
                </a:r>
                <a:r>
                  <a:rPr lang="de-DE" sz="800" b="1" i="0" u="none" strike="noStrike" kern="1200" baseline="0">
                    <a:solidFill>
                      <a:schemeClr val="tx1"/>
                    </a:solidFill>
                  </a:rPr>
                  <a:t>, %</a:t>
                </a:r>
              </a:p>
            </c:rich>
          </c:tx>
          <c:layout>
            <c:manualLayout>
              <c:xMode val="edge"/>
              <c:yMode val="edge"/>
              <c:x val="0"/>
              <c:y val="0.26998374117763563"/>
            </c:manualLayout>
          </c:layout>
          <c:overlay val="0"/>
          <c:spPr>
            <a:noFill/>
            <a:ln>
              <a:noFill/>
            </a:ln>
            <a:effectLst/>
          </c:spPr>
          <c:txPr>
            <a:bodyPr rot="-54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IT"/>
          </a:p>
        </c:txPr>
        <c:crossAx val="875937887"/>
        <c:crosses val="autoZero"/>
        <c:crossBetween val="midCat"/>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r>
              <a:rPr lang="de-DE" sz="1000" b="1">
                <a:solidFill>
                  <a:schemeClr val="tx1"/>
                </a:solidFill>
              </a:rPr>
              <a:t>BCL2i-N</a:t>
            </a:r>
          </a:p>
        </c:rich>
      </c:tx>
      <c:layout>
        <c:manualLayout>
          <c:xMode val="edge"/>
          <c:yMode val="edge"/>
          <c:x val="0.42030588368777322"/>
          <c:y val="6.1789821307500097E-2"/>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en-IT"/>
        </a:p>
      </c:txPr>
    </c:title>
    <c:autoTitleDeleted val="0"/>
    <c:plotArea>
      <c:layout>
        <c:manualLayout>
          <c:layoutTarget val="inner"/>
          <c:xMode val="edge"/>
          <c:yMode val="edge"/>
          <c:x val="0.10565467907741447"/>
          <c:y val="0.32450417174307683"/>
          <c:w val="0.85505901027996967"/>
          <c:h val="0.43860155238697895"/>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Tabelle1!$A$2:$A$4</c:f>
              <c:numCache>
                <c:formatCode>General</c:formatCode>
                <c:ptCount val="3"/>
              </c:numCache>
            </c:numRef>
          </c:xVal>
          <c:yVal>
            <c:numRef>
              <c:f>Tabelle1!$B$2:$B$4</c:f>
              <c:numCache>
                <c:formatCode>General</c:formatCode>
                <c:ptCount val="3"/>
                <c:pt idx="2">
                  <c:v>0.8</c:v>
                </c:pt>
              </c:numCache>
            </c:numRef>
          </c:yVal>
          <c:smooth val="0"/>
          <c:extLst>
            <c:ext xmlns:c16="http://schemas.microsoft.com/office/drawing/2014/chart" uri="{C3380CC4-5D6E-409C-BE32-E72D297353CC}">
              <c16:uniqueId val="{00000000-96F7-B642-89B2-8BFA8E80E1D9}"/>
            </c:ext>
          </c:extLst>
        </c:ser>
        <c:dLbls>
          <c:showLegendKey val="0"/>
          <c:showVal val="0"/>
          <c:showCatName val="0"/>
          <c:showSerName val="0"/>
          <c:showPercent val="0"/>
          <c:showBubbleSize val="0"/>
        </c:dLbls>
        <c:axId val="875937887"/>
        <c:axId val="1182444063"/>
      </c:scatterChart>
      <c:valAx>
        <c:axId val="875937887"/>
        <c:scaling>
          <c:orientation val="minMax"/>
          <c:max val="50"/>
          <c:min val="0"/>
        </c:scaling>
        <c:delete val="0"/>
        <c:axPos val="b"/>
        <c:title>
          <c:tx>
            <c:rich>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r>
                  <a:rPr lang="de-DE" sz="800" err="1">
                    <a:solidFill>
                      <a:schemeClr val="tx1"/>
                    </a:solidFill>
                  </a:rPr>
                  <a:t>Months</a:t>
                </a:r>
                <a:r>
                  <a:rPr lang="de-DE" sz="800">
                    <a:solidFill>
                      <a:schemeClr val="tx1"/>
                    </a:solidFill>
                  </a:rPr>
                  <a:t> </a:t>
                </a:r>
                <a:r>
                  <a:rPr lang="de-DE" sz="800" err="1">
                    <a:solidFill>
                      <a:schemeClr val="tx1"/>
                    </a:solidFill>
                  </a:rPr>
                  <a:t>from</a:t>
                </a:r>
                <a:r>
                  <a:rPr lang="de-DE" sz="800">
                    <a:solidFill>
                      <a:schemeClr val="tx1"/>
                    </a:solidFill>
                  </a:rPr>
                  <a:t> </a:t>
                </a:r>
                <a:r>
                  <a:rPr lang="de-DE" sz="800" err="1">
                    <a:solidFill>
                      <a:schemeClr val="tx1"/>
                    </a:solidFill>
                  </a:rPr>
                  <a:t>first</a:t>
                </a:r>
                <a:r>
                  <a:rPr lang="de-DE" sz="800">
                    <a:solidFill>
                      <a:schemeClr val="tx1"/>
                    </a:solidFill>
                  </a:rPr>
                  <a:t> dose</a:t>
                </a:r>
              </a:p>
            </c:rich>
          </c:tx>
          <c:layout>
            <c:manualLayout>
              <c:xMode val="edge"/>
              <c:yMode val="edge"/>
              <c:x val="0.39427333758632649"/>
              <c:y val="0.82384778010264714"/>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IT"/>
          </a:p>
        </c:txPr>
        <c:crossAx val="1182444063"/>
        <c:crosses val="autoZero"/>
        <c:crossBetween val="midCat"/>
        <c:majorUnit val="2"/>
      </c:valAx>
      <c:valAx>
        <c:axId val="1182444063"/>
        <c:scaling>
          <c:orientation val="minMax"/>
          <c:max val="100"/>
          <c:min val="0"/>
        </c:scaling>
        <c:delete val="0"/>
        <c:axPos val="l"/>
        <c:title>
          <c:tx>
            <c:rich>
              <a:bodyPr rot="-54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r>
                  <a:rPr lang="de-DE" sz="800" b="1" i="0" u="none" strike="noStrike" kern="1200" baseline="0">
                    <a:solidFill>
                      <a:schemeClr val="tx1"/>
                    </a:solidFill>
                  </a:rPr>
                  <a:t>Overall </a:t>
                </a:r>
                <a:r>
                  <a:rPr lang="de-DE" sz="800" b="1" i="0" u="none" strike="noStrike" kern="1200" baseline="0" err="1">
                    <a:solidFill>
                      <a:schemeClr val="tx1"/>
                    </a:solidFill>
                  </a:rPr>
                  <a:t>survival</a:t>
                </a:r>
                <a:r>
                  <a:rPr lang="de-DE" sz="800" b="1" i="0" u="none" strike="noStrike" kern="1200" baseline="0">
                    <a:solidFill>
                      <a:schemeClr val="tx1"/>
                    </a:solidFill>
                  </a:rPr>
                  <a:t> </a:t>
                </a:r>
                <a:r>
                  <a:rPr lang="de-DE" sz="800" b="1" i="0" u="none" strike="noStrike" kern="1200" baseline="0" err="1">
                    <a:solidFill>
                      <a:schemeClr val="tx1"/>
                    </a:solidFill>
                  </a:rPr>
                  <a:t>probability</a:t>
                </a:r>
                <a:r>
                  <a:rPr lang="de-DE" sz="800" b="1" i="0" u="none" strike="noStrike" kern="1200" baseline="0">
                    <a:solidFill>
                      <a:schemeClr val="tx1"/>
                    </a:solidFill>
                  </a:rPr>
                  <a:t>, %</a:t>
                </a:r>
              </a:p>
            </c:rich>
          </c:tx>
          <c:layout>
            <c:manualLayout>
              <c:xMode val="edge"/>
              <c:yMode val="edge"/>
              <c:x val="0"/>
              <c:y val="0.26998374117763563"/>
            </c:manualLayout>
          </c:layout>
          <c:overlay val="0"/>
          <c:spPr>
            <a:noFill/>
            <a:ln>
              <a:noFill/>
            </a:ln>
            <a:effectLst/>
          </c:spPr>
          <c:txPr>
            <a:bodyPr rot="-54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IT"/>
          </a:p>
        </c:txPr>
        <c:crossAx val="875937887"/>
        <c:crosses val="autoZero"/>
        <c:crossBetween val="midCat"/>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r>
              <a:rPr lang="de-DE" sz="1000" b="1">
                <a:solidFill>
                  <a:schemeClr val="tx1"/>
                </a:solidFill>
              </a:rPr>
              <a:t>All </a:t>
            </a:r>
            <a:r>
              <a:rPr lang="de-DE" sz="1000" b="1" err="1">
                <a:solidFill>
                  <a:schemeClr val="tx1"/>
                </a:solidFill>
              </a:rPr>
              <a:t>prior</a:t>
            </a:r>
            <a:r>
              <a:rPr lang="de-DE" sz="1000" b="1">
                <a:solidFill>
                  <a:schemeClr val="tx1"/>
                </a:solidFill>
              </a:rPr>
              <a:t> </a:t>
            </a:r>
            <a:r>
              <a:rPr lang="de-DE" sz="1000" b="1" err="1">
                <a:solidFill>
                  <a:schemeClr val="tx1"/>
                </a:solidFill>
              </a:rPr>
              <a:t>cBTKi</a:t>
            </a:r>
            <a:endParaRPr lang="de-DE" sz="1000" b="1">
              <a:solidFill>
                <a:schemeClr val="tx1"/>
              </a:solidFill>
            </a:endParaRPr>
          </a:p>
        </c:rich>
      </c:tx>
      <c:layout>
        <c:manualLayout>
          <c:xMode val="edge"/>
          <c:yMode val="edge"/>
          <c:x val="0.36932886755027022"/>
          <c:y val="6.1789821307500097E-2"/>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en-IT"/>
        </a:p>
      </c:txPr>
    </c:title>
    <c:autoTitleDeleted val="0"/>
    <c:plotArea>
      <c:layout>
        <c:manualLayout>
          <c:layoutTarget val="inner"/>
          <c:xMode val="edge"/>
          <c:yMode val="edge"/>
          <c:x val="0.10565467907741447"/>
          <c:y val="0.32450417174307683"/>
          <c:w val="0.85505901027996967"/>
          <c:h val="0.43860155238697895"/>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Tabelle1!$A$2:$A$4</c:f>
              <c:numCache>
                <c:formatCode>General</c:formatCode>
                <c:ptCount val="3"/>
              </c:numCache>
            </c:numRef>
          </c:xVal>
          <c:yVal>
            <c:numRef>
              <c:f>Tabelle1!$B$2:$B$4</c:f>
              <c:numCache>
                <c:formatCode>General</c:formatCode>
                <c:ptCount val="3"/>
                <c:pt idx="2">
                  <c:v>0.8</c:v>
                </c:pt>
              </c:numCache>
            </c:numRef>
          </c:yVal>
          <c:smooth val="0"/>
          <c:extLst>
            <c:ext xmlns:c16="http://schemas.microsoft.com/office/drawing/2014/chart" uri="{C3380CC4-5D6E-409C-BE32-E72D297353CC}">
              <c16:uniqueId val="{00000000-DD1F-43E0-951A-2D67D1D2871F}"/>
            </c:ext>
          </c:extLst>
        </c:ser>
        <c:dLbls>
          <c:showLegendKey val="0"/>
          <c:showVal val="0"/>
          <c:showCatName val="0"/>
          <c:showSerName val="0"/>
          <c:showPercent val="0"/>
          <c:showBubbleSize val="0"/>
        </c:dLbls>
        <c:axId val="875937887"/>
        <c:axId val="1182444063"/>
      </c:scatterChart>
      <c:valAx>
        <c:axId val="875937887"/>
        <c:scaling>
          <c:orientation val="minMax"/>
          <c:max val="50"/>
          <c:min val="0"/>
        </c:scaling>
        <c:delete val="0"/>
        <c:axPos val="b"/>
        <c:title>
          <c:tx>
            <c:rich>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r>
                  <a:rPr lang="de-DE" sz="800" err="1">
                    <a:solidFill>
                      <a:schemeClr val="tx1"/>
                    </a:solidFill>
                  </a:rPr>
                  <a:t>Months</a:t>
                </a:r>
                <a:r>
                  <a:rPr lang="de-DE" sz="800">
                    <a:solidFill>
                      <a:schemeClr val="tx1"/>
                    </a:solidFill>
                  </a:rPr>
                  <a:t> </a:t>
                </a:r>
                <a:r>
                  <a:rPr lang="de-DE" sz="800" err="1">
                    <a:solidFill>
                      <a:schemeClr val="tx1"/>
                    </a:solidFill>
                  </a:rPr>
                  <a:t>from</a:t>
                </a:r>
                <a:r>
                  <a:rPr lang="de-DE" sz="800">
                    <a:solidFill>
                      <a:schemeClr val="tx1"/>
                    </a:solidFill>
                  </a:rPr>
                  <a:t> </a:t>
                </a:r>
                <a:r>
                  <a:rPr lang="de-DE" sz="800" err="1">
                    <a:solidFill>
                      <a:schemeClr val="tx1"/>
                    </a:solidFill>
                  </a:rPr>
                  <a:t>first</a:t>
                </a:r>
                <a:r>
                  <a:rPr lang="de-DE" sz="800">
                    <a:solidFill>
                      <a:schemeClr val="tx1"/>
                    </a:solidFill>
                  </a:rPr>
                  <a:t> dose</a:t>
                </a:r>
              </a:p>
            </c:rich>
          </c:tx>
          <c:layout>
            <c:manualLayout>
              <c:xMode val="edge"/>
              <c:yMode val="edge"/>
              <c:x val="0.39427333758632649"/>
              <c:y val="0.82384778010264714"/>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IT"/>
          </a:p>
        </c:txPr>
        <c:crossAx val="1182444063"/>
        <c:crosses val="autoZero"/>
        <c:crossBetween val="midCat"/>
        <c:majorUnit val="2"/>
      </c:valAx>
      <c:valAx>
        <c:axId val="1182444063"/>
        <c:scaling>
          <c:orientation val="minMax"/>
          <c:max val="100"/>
          <c:min val="0"/>
        </c:scaling>
        <c:delete val="0"/>
        <c:axPos val="l"/>
        <c:title>
          <c:tx>
            <c:rich>
              <a:bodyPr rot="-54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r>
                  <a:rPr lang="de-DE" sz="800" b="1" i="0" u="none" strike="noStrike" kern="1200" baseline="0">
                    <a:solidFill>
                      <a:schemeClr val="tx1"/>
                    </a:solidFill>
                  </a:rPr>
                  <a:t>Overall </a:t>
                </a:r>
                <a:r>
                  <a:rPr lang="de-DE" sz="800" b="1" i="0" u="none" strike="noStrike" kern="1200" baseline="0" err="1">
                    <a:solidFill>
                      <a:schemeClr val="tx1"/>
                    </a:solidFill>
                  </a:rPr>
                  <a:t>survival</a:t>
                </a:r>
                <a:r>
                  <a:rPr lang="de-DE" sz="800" b="1" i="0" u="none" strike="noStrike" kern="1200" baseline="0">
                    <a:solidFill>
                      <a:schemeClr val="tx1"/>
                    </a:solidFill>
                  </a:rPr>
                  <a:t> </a:t>
                </a:r>
                <a:r>
                  <a:rPr lang="de-DE" sz="800" b="1" i="0" u="none" strike="noStrike" kern="1200" baseline="0" err="1">
                    <a:solidFill>
                      <a:schemeClr val="tx1"/>
                    </a:solidFill>
                  </a:rPr>
                  <a:t>probability</a:t>
                </a:r>
                <a:r>
                  <a:rPr lang="de-DE" sz="800" b="1" i="0" u="none" strike="noStrike" kern="1200" baseline="0">
                    <a:solidFill>
                      <a:schemeClr val="tx1"/>
                    </a:solidFill>
                  </a:rPr>
                  <a:t>, %</a:t>
                </a:r>
              </a:p>
            </c:rich>
          </c:tx>
          <c:layout>
            <c:manualLayout>
              <c:xMode val="edge"/>
              <c:yMode val="edge"/>
              <c:x val="0"/>
              <c:y val="0.26998374117763563"/>
            </c:manualLayout>
          </c:layout>
          <c:overlay val="0"/>
          <c:spPr>
            <a:noFill/>
            <a:ln>
              <a:noFill/>
            </a:ln>
            <a:effectLst/>
          </c:spPr>
          <c:txPr>
            <a:bodyPr rot="-54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IT"/>
          </a:p>
        </c:txPr>
        <c:crossAx val="875937887"/>
        <c:crosses val="autoZero"/>
        <c:crossBetween val="midCat"/>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r>
              <a:rPr lang="de-DE" sz="1000" b="1">
                <a:solidFill>
                  <a:schemeClr val="tx1"/>
                </a:solidFill>
              </a:rPr>
              <a:t>BCL2i-E</a:t>
            </a:r>
          </a:p>
        </c:rich>
      </c:tx>
      <c:layout>
        <c:manualLayout>
          <c:xMode val="edge"/>
          <c:yMode val="edge"/>
          <c:x val="0.42370435346654622"/>
          <c:y val="6.5424516678529512E-2"/>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en-IT"/>
        </a:p>
      </c:txPr>
    </c:title>
    <c:autoTitleDeleted val="0"/>
    <c:plotArea>
      <c:layout>
        <c:manualLayout>
          <c:layoutTarget val="inner"/>
          <c:xMode val="edge"/>
          <c:yMode val="edge"/>
          <c:x val="0.10565467907741447"/>
          <c:y val="0.32450417174307683"/>
          <c:w val="0.85505901027996967"/>
          <c:h val="0.43860155238697895"/>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Tabelle1!$A$2:$A$4</c:f>
              <c:numCache>
                <c:formatCode>General</c:formatCode>
                <c:ptCount val="3"/>
              </c:numCache>
            </c:numRef>
          </c:xVal>
          <c:yVal>
            <c:numRef>
              <c:f>Tabelle1!$B$2:$B$4</c:f>
              <c:numCache>
                <c:formatCode>General</c:formatCode>
                <c:ptCount val="3"/>
                <c:pt idx="2">
                  <c:v>0.8</c:v>
                </c:pt>
              </c:numCache>
            </c:numRef>
          </c:yVal>
          <c:smooth val="0"/>
          <c:extLst>
            <c:ext xmlns:c16="http://schemas.microsoft.com/office/drawing/2014/chart" uri="{C3380CC4-5D6E-409C-BE32-E72D297353CC}">
              <c16:uniqueId val="{00000000-D7C5-438E-8543-1D12E787FD70}"/>
            </c:ext>
          </c:extLst>
        </c:ser>
        <c:dLbls>
          <c:showLegendKey val="0"/>
          <c:showVal val="0"/>
          <c:showCatName val="0"/>
          <c:showSerName val="0"/>
          <c:showPercent val="0"/>
          <c:showBubbleSize val="0"/>
        </c:dLbls>
        <c:axId val="875937887"/>
        <c:axId val="1182444063"/>
      </c:scatterChart>
      <c:valAx>
        <c:axId val="875937887"/>
        <c:scaling>
          <c:orientation val="minMax"/>
          <c:max val="50"/>
          <c:min val="0"/>
        </c:scaling>
        <c:delete val="0"/>
        <c:axPos val="b"/>
        <c:title>
          <c:tx>
            <c:rich>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r>
                  <a:rPr lang="de-DE" sz="800" err="1">
                    <a:solidFill>
                      <a:schemeClr val="tx1"/>
                    </a:solidFill>
                  </a:rPr>
                  <a:t>Months</a:t>
                </a:r>
                <a:r>
                  <a:rPr lang="de-DE" sz="800">
                    <a:solidFill>
                      <a:schemeClr val="tx1"/>
                    </a:solidFill>
                  </a:rPr>
                  <a:t> </a:t>
                </a:r>
                <a:r>
                  <a:rPr lang="de-DE" sz="800" err="1">
                    <a:solidFill>
                      <a:schemeClr val="tx1"/>
                    </a:solidFill>
                  </a:rPr>
                  <a:t>from</a:t>
                </a:r>
                <a:r>
                  <a:rPr lang="de-DE" sz="800">
                    <a:solidFill>
                      <a:schemeClr val="tx1"/>
                    </a:solidFill>
                  </a:rPr>
                  <a:t> </a:t>
                </a:r>
                <a:r>
                  <a:rPr lang="de-DE" sz="800" err="1">
                    <a:solidFill>
                      <a:schemeClr val="tx1"/>
                    </a:solidFill>
                  </a:rPr>
                  <a:t>first</a:t>
                </a:r>
                <a:r>
                  <a:rPr lang="de-DE" sz="800">
                    <a:solidFill>
                      <a:schemeClr val="tx1"/>
                    </a:solidFill>
                  </a:rPr>
                  <a:t> dose</a:t>
                </a:r>
              </a:p>
            </c:rich>
          </c:tx>
          <c:layout>
            <c:manualLayout>
              <c:xMode val="edge"/>
              <c:yMode val="edge"/>
              <c:x val="0.39427333758632649"/>
              <c:y val="0.82384778010264714"/>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IT"/>
          </a:p>
        </c:txPr>
        <c:crossAx val="1182444063"/>
        <c:crosses val="autoZero"/>
        <c:crossBetween val="midCat"/>
        <c:majorUnit val="2"/>
      </c:valAx>
      <c:valAx>
        <c:axId val="1182444063"/>
        <c:scaling>
          <c:orientation val="minMax"/>
          <c:max val="100"/>
          <c:min val="0"/>
        </c:scaling>
        <c:delete val="0"/>
        <c:axPos val="l"/>
        <c:title>
          <c:tx>
            <c:rich>
              <a:bodyPr rot="-54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r>
                  <a:rPr lang="de-DE" sz="800" b="1" i="0" u="none" strike="noStrike" kern="1200" baseline="0">
                    <a:solidFill>
                      <a:schemeClr val="tx1"/>
                    </a:solidFill>
                  </a:rPr>
                  <a:t>Overall </a:t>
                </a:r>
                <a:r>
                  <a:rPr lang="de-DE" sz="800" b="1" i="0" u="none" strike="noStrike" kern="1200" baseline="0" err="1">
                    <a:solidFill>
                      <a:schemeClr val="tx1"/>
                    </a:solidFill>
                  </a:rPr>
                  <a:t>survival</a:t>
                </a:r>
                <a:r>
                  <a:rPr lang="de-DE" sz="800" b="1" i="0" u="none" strike="noStrike" kern="1200" baseline="0">
                    <a:solidFill>
                      <a:schemeClr val="tx1"/>
                    </a:solidFill>
                  </a:rPr>
                  <a:t> </a:t>
                </a:r>
                <a:r>
                  <a:rPr lang="de-DE" sz="800" b="1" i="0" u="none" strike="noStrike" kern="1200" baseline="0" err="1">
                    <a:solidFill>
                      <a:schemeClr val="tx1"/>
                    </a:solidFill>
                  </a:rPr>
                  <a:t>probability</a:t>
                </a:r>
                <a:r>
                  <a:rPr lang="de-DE" sz="800" b="1" i="0" u="none" strike="noStrike" kern="1200" baseline="0">
                    <a:solidFill>
                      <a:schemeClr val="tx1"/>
                    </a:solidFill>
                  </a:rPr>
                  <a:t>, %</a:t>
                </a:r>
              </a:p>
            </c:rich>
          </c:tx>
          <c:layout>
            <c:manualLayout>
              <c:xMode val="edge"/>
              <c:yMode val="edge"/>
              <c:x val="0"/>
              <c:y val="0.26998374117763563"/>
            </c:manualLayout>
          </c:layout>
          <c:overlay val="0"/>
          <c:spPr>
            <a:noFill/>
            <a:ln>
              <a:noFill/>
            </a:ln>
            <a:effectLst/>
          </c:spPr>
          <c:txPr>
            <a:bodyPr rot="-54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IT"/>
          </a:p>
        </c:txPr>
        <c:crossAx val="875937887"/>
        <c:crosses val="autoZero"/>
        <c:crossBetween val="midCat"/>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43619044570858"/>
          <c:y val="0.32450417174307683"/>
          <c:w val="0.8255303478573961"/>
          <c:h val="0.43860155238697895"/>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Tabelle1!$A$2:$A$4</c:f>
              <c:numCache>
                <c:formatCode>General</c:formatCode>
                <c:ptCount val="3"/>
              </c:numCache>
            </c:numRef>
          </c:xVal>
          <c:yVal>
            <c:numRef>
              <c:f>Tabelle1!$B$2:$B$4</c:f>
              <c:numCache>
                <c:formatCode>General</c:formatCode>
                <c:ptCount val="3"/>
                <c:pt idx="2">
                  <c:v>0.8</c:v>
                </c:pt>
              </c:numCache>
            </c:numRef>
          </c:yVal>
          <c:smooth val="0"/>
          <c:extLst>
            <c:ext xmlns:c16="http://schemas.microsoft.com/office/drawing/2014/chart" uri="{C3380CC4-5D6E-409C-BE32-E72D297353CC}">
              <c16:uniqueId val="{00000000-834B-40A9-A435-5CCC8DD0774D}"/>
            </c:ext>
          </c:extLst>
        </c:ser>
        <c:dLbls>
          <c:showLegendKey val="0"/>
          <c:showVal val="0"/>
          <c:showCatName val="0"/>
          <c:showSerName val="0"/>
          <c:showPercent val="0"/>
          <c:showBubbleSize val="0"/>
        </c:dLbls>
        <c:axId val="875937887"/>
        <c:axId val="1182444063"/>
      </c:scatterChart>
      <c:valAx>
        <c:axId val="875937887"/>
        <c:scaling>
          <c:orientation val="minMax"/>
          <c:max val="60"/>
          <c:min val="0"/>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de-DE" sz="1100" err="1">
                    <a:solidFill>
                      <a:schemeClr val="tx1"/>
                    </a:solidFill>
                  </a:rPr>
                  <a:t>Months</a:t>
                </a:r>
                <a:r>
                  <a:rPr lang="de-DE" sz="1100">
                    <a:solidFill>
                      <a:schemeClr val="tx1"/>
                    </a:solidFill>
                  </a:rPr>
                  <a:t> </a:t>
                </a:r>
                <a:r>
                  <a:rPr lang="de-DE" sz="1100" err="1">
                    <a:solidFill>
                      <a:schemeClr val="tx1"/>
                    </a:solidFill>
                  </a:rPr>
                  <a:t>from</a:t>
                </a:r>
                <a:r>
                  <a:rPr lang="de-DE" sz="1100">
                    <a:solidFill>
                      <a:schemeClr val="tx1"/>
                    </a:solidFill>
                  </a:rPr>
                  <a:t> </a:t>
                </a:r>
                <a:r>
                  <a:rPr lang="de-DE" sz="1100" err="1">
                    <a:solidFill>
                      <a:schemeClr val="tx1"/>
                    </a:solidFill>
                  </a:rPr>
                  <a:t>randomization</a:t>
                </a:r>
                <a:endParaRPr lang="de-DE" sz="1100">
                  <a:solidFill>
                    <a:schemeClr val="tx1"/>
                  </a:solidFill>
                </a:endParaRPr>
              </a:p>
            </c:rich>
          </c:tx>
          <c:layout>
            <c:manualLayout>
              <c:xMode val="edge"/>
              <c:yMode val="edge"/>
              <c:x val="0.39427345351537846"/>
              <c:y val="0.8274824754736767"/>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IT"/>
          </a:p>
        </c:txPr>
        <c:crossAx val="1182444063"/>
        <c:crosses val="autoZero"/>
        <c:crossBetween val="midCat"/>
        <c:majorUnit val="3"/>
      </c:valAx>
      <c:valAx>
        <c:axId val="1182444063"/>
        <c:scaling>
          <c:orientation val="minMax"/>
          <c:max val="100"/>
          <c:min val="0"/>
        </c:scaling>
        <c:delete val="0"/>
        <c:axPos val="l"/>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de-DE" sz="1100" b="1">
                    <a:solidFill>
                      <a:schemeClr val="tx1"/>
                    </a:solidFill>
                  </a:rPr>
                  <a:t>Progression-</a:t>
                </a:r>
                <a:r>
                  <a:rPr lang="de-DE" sz="1100" b="1" err="1">
                    <a:solidFill>
                      <a:schemeClr val="tx1"/>
                    </a:solidFill>
                  </a:rPr>
                  <a:t>free</a:t>
                </a:r>
                <a:br>
                  <a:rPr lang="de-DE" sz="1100" b="1">
                    <a:solidFill>
                      <a:schemeClr val="tx1"/>
                    </a:solidFill>
                  </a:rPr>
                </a:br>
                <a:r>
                  <a:rPr lang="de-DE" sz="1100" b="1" err="1">
                    <a:solidFill>
                      <a:schemeClr val="tx1"/>
                    </a:solidFill>
                  </a:rPr>
                  <a:t>survival</a:t>
                </a:r>
                <a:r>
                  <a:rPr lang="de-DE" sz="1100" b="1">
                    <a:solidFill>
                      <a:schemeClr val="tx1"/>
                    </a:solidFill>
                  </a:rPr>
                  <a:t> </a:t>
                </a:r>
                <a:r>
                  <a:rPr lang="de-DE" sz="1100" b="1" err="1">
                    <a:solidFill>
                      <a:schemeClr val="tx1"/>
                    </a:solidFill>
                  </a:rPr>
                  <a:t>probability</a:t>
                </a:r>
                <a:r>
                  <a:rPr lang="de-DE" sz="1100" b="1">
                    <a:solidFill>
                      <a:schemeClr val="tx1"/>
                    </a:solidFill>
                  </a:rPr>
                  <a:t>,</a:t>
                </a:r>
                <a:r>
                  <a:rPr lang="de-DE" sz="1100" b="1" baseline="0">
                    <a:solidFill>
                      <a:schemeClr val="tx1"/>
                    </a:solidFill>
                  </a:rPr>
                  <a:t> </a:t>
                </a:r>
                <a:r>
                  <a:rPr lang="de-DE" sz="1100" b="1">
                    <a:solidFill>
                      <a:schemeClr val="tx1"/>
                    </a:solidFill>
                  </a:rPr>
                  <a:t>%</a:t>
                </a:r>
              </a:p>
            </c:rich>
          </c:tx>
          <c:layout>
            <c:manualLayout>
              <c:xMode val="edge"/>
              <c:yMode val="edge"/>
              <c:x val="1.8213363782437098E-2"/>
              <c:y val="0.30996539025895914"/>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IT"/>
          </a:p>
        </c:txPr>
        <c:crossAx val="875937887"/>
        <c:crosses val="autoZero"/>
        <c:crossBetween val="midCat"/>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15358288133716"/>
          <c:y val="5.4207550629633117E-2"/>
          <c:w val="0.87084641711866284"/>
          <c:h val="0.83890202679255677"/>
        </c:manualLayout>
      </c:layout>
      <c:barChart>
        <c:barDir val="col"/>
        <c:grouping val="clustered"/>
        <c:varyColors val="0"/>
        <c:ser>
          <c:idx val="0"/>
          <c:order val="0"/>
          <c:tx>
            <c:strRef>
              <c:f>Tabelle1!$B$1</c:f>
              <c:strCache>
                <c:ptCount val="1"/>
                <c:pt idx="0">
                  <c:v>Prior BTKi treated</c:v>
                </c:pt>
              </c:strCache>
            </c:strRef>
          </c:tx>
          <c:spPr>
            <a:solidFill>
              <a:schemeClr val="accent1"/>
            </a:solidFill>
            <a:ln>
              <a:noFill/>
            </a:ln>
            <a:effectLst/>
          </c:spPr>
          <c:invertIfNegative val="0"/>
          <c:cat>
            <c:strRef>
              <c:f>Tabelle1!$A$2:$A$5</c:f>
              <c:strCache>
                <c:ptCount val="1"/>
                <c:pt idx="0">
                  <c:v>Kategorie 1</c:v>
                </c:pt>
              </c:strCache>
            </c:strRef>
          </c:cat>
          <c:val>
            <c:numRef>
              <c:f>Tabelle1!$B$2:$B$5</c:f>
              <c:numCache>
                <c:formatCode>General</c:formatCode>
                <c:ptCount val="4"/>
              </c:numCache>
            </c:numRef>
          </c:val>
          <c:extLst>
            <c:ext xmlns:c16="http://schemas.microsoft.com/office/drawing/2014/chart" uri="{C3380CC4-5D6E-409C-BE32-E72D297353CC}">
              <c16:uniqueId val="{00000000-F10A-4372-8B98-8756CBB6863D}"/>
            </c:ext>
          </c:extLst>
        </c:ser>
        <c:ser>
          <c:idx val="1"/>
          <c:order val="1"/>
          <c:tx>
            <c:strRef>
              <c:f>Tabelle1!$C$1</c:f>
              <c:strCache>
                <c:ptCount val="1"/>
                <c:pt idx="0">
                  <c:v>BKTi naïve</c:v>
                </c:pt>
              </c:strCache>
            </c:strRef>
          </c:tx>
          <c:spPr>
            <a:solidFill>
              <a:schemeClr val="tx2"/>
            </a:solidFill>
            <a:ln>
              <a:noFill/>
            </a:ln>
            <a:effectLst/>
          </c:spPr>
          <c:invertIfNegative val="0"/>
          <c:cat>
            <c:strRef>
              <c:f>Tabelle1!$A$2:$A$5</c:f>
              <c:strCache>
                <c:ptCount val="1"/>
                <c:pt idx="0">
                  <c:v>Kategorie 1</c:v>
                </c:pt>
              </c:strCache>
            </c:strRef>
          </c:cat>
          <c:val>
            <c:numRef>
              <c:f>Tabelle1!$C$2:$C$5</c:f>
              <c:numCache>
                <c:formatCode>General</c:formatCode>
                <c:ptCount val="4"/>
              </c:numCache>
            </c:numRef>
          </c:val>
          <c:extLst>
            <c:ext xmlns:c16="http://schemas.microsoft.com/office/drawing/2014/chart" uri="{C3380CC4-5D6E-409C-BE32-E72D297353CC}">
              <c16:uniqueId val="{00000001-F10A-4372-8B98-8756CBB6863D}"/>
            </c:ext>
          </c:extLst>
        </c:ser>
        <c:dLbls>
          <c:showLegendKey val="0"/>
          <c:showVal val="0"/>
          <c:showCatName val="0"/>
          <c:showSerName val="0"/>
          <c:showPercent val="0"/>
          <c:showBubbleSize val="0"/>
        </c:dLbls>
        <c:gapWidth val="219"/>
        <c:overlap val="-27"/>
        <c:axId val="1283338559"/>
        <c:axId val="1292139791"/>
      </c:barChart>
      <c:catAx>
        <c:axId val="1283338559"/>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de-DE" sz="1200" err="1">
                    <a:solidFill>
                      <a:schemeClr val="tx1"/>
                    </a:solidFill>
                  </a:rPr>
                  <a:t>Number</a:t>
                </a:r>
                <a:r>
                  <a:rPr lang="de-DE" sz="1200">
                    <a:solidFill>
                      <a:schemeClr val="tx1"/>
                    </a:solidFill>
                  </a:rPr>
                  <a:t> </a:t>
                </a:r>
                <a:r>
                  <a:rPr lang="de-DE" sz="1200" err="1">
                    <a:solidFill>
                      <a:schemeClr val="tx1"/>
                    </a:solidFill>
                  </a:rPr>
                  <a:t>of</a:t>
                </a:r>
                <a:r>
                  <a:rPr lang="de-DE" sz="1200" baseline="0">
                    <a:solidFill>
                      <a:schemeClr val="tx1"/>
                    </a:solidFill>
                  </a:rPr>
                  <a:t> </a:t>
                </a:r>
                <a:r>
                  <a:rPr lang="de-DE" sz="1200" baseline="0" err="1">
                    <a:solidFill>
                      <a:schemeClr val="tx1"/>
                    </a:solidFill>
                  </a:rPr>
                  <a:t>subjects</a:t>
                </a:r>
                <a:r>
                  <a:rPr lang="de-DE" sz="1200" baseline="0">
                    <a:solidFill>
                      <a:schemeClr val="tx1"/>
                    </a:solidFill>
                  </a:rPr>
                  <a:t> (N=25)</a:t>
                </a:r>
                <a:endParaRPr lang="de-DE" sz="1200">
                  <a:solidFill>
                    <a:schemeClr val="tx1"/>
                  </a:solidFill>
                </a:endParaRPr>
              </a:p>
            </c:rich>
          </c:tx>
          <c:layout>
            <c:manualLayout>
              <c:xMode val="edge"/>
              <c:yMode val="edge"/>
              <c:x val="0.29485837254138042"/>
              <c:y val="0.37353531855702715"/>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none"/>
        <c:minorTickMark val="none"/>
        <c:tickLblPos val="none"/>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IT"/>
          </a:p>
        </c:txPr>
        <c:crossAx val="1292139791"/>
        <c:crosses val="autoZero"/>
        <c:auto val="1"/>
        <c:lblAlgn val="ctr"/>
        <c:lblOffset val="100"/>
        <c:noMultiLvlLbl val="0"/>
      </c:catAx>
      <c:valAx>
        <c:axId val="1292139791"/>
        <c:scaling>
          <c:orientation val="minMax"/>
          <c:max val="100"/>
          <c:min val="-100"/>
        </c:scaling>
        <c:delete val="0"/>
        <c:axPos val="l"/>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IT"/>
          </a:p>
        </c:txPr>
        <c:crossAx val="1283338559"/>
        <c:crosses val="autoZero"/>
        <c:crossBetween val="between"/>
        <c:majorUnit val="25"/>
      </c:valAx>
      <c:spPr>
        <a:noFill/>
        <a:ln>
          <a:noFill/>
        </a:ln>
        <a:effectLst/>
      </c:spPr>
    </c:plotArea>
    <c:legend>
      <c:legendPos val="b"/>
      <c:layout>
        <c:manualLayout>
          <c:xMode val="edge"/>
          <c:yMode val="edge"/>
          <c:x val="0.69369695175429946"/>
          <c:y val="7.1321046301608848E-2"/>
          <c:w val="0.30630304824570054"/>
          <c:h val="0.2191321970203380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2448525398136"/>
          <c:y val="3.2402198327856575E-2"/>
          <c:w val="0.80862574389184627"/>
          <c:h val="0.80918742980741232"/>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Tabelle1!$A$2:$A$4</c:f>
              <c:numCache>
                <c:formatCode>General</c:formatCode>
                <c:ptCount val="3"/>
              </c:numCache>
            </c:numRef>
          </c:xVal>
          <c:yVal>
            <c:numRef>
              <c:f>Tabelle1!$B$2:$B$4</c:f>
              <c:numCache>
                <c:formatCode>General</c:formatCode>
                <c:ptCount val="3"/>
                <c:pt idx="2">
                  <c:v>0.8</c:v>
                </c:pt>
              </c:numCache>
            </c:numRef>
          </c:yVal>
          <c:smooth val="0"/>
          <c:extLst>
            <c:ext xmlns:c16="http://schemas.microsoft.com/office/drawing/2014/chart" uri="{C3380CC4-5D6E-409C-BE32-E72D297353CC}">
              <c16:uniqueId val="{00000000-3A3F-49BD-9536-84E95FE956A9}"/>
            </c:ext>
          </c:extLst>
        </c:ser>
        <c:dLbls>
          <c:showLegendKey val="0"/>
          <c:showVal val="0"/>
          <c:showCatName val="0"/>
          <c:showSerName val="0"/>
          <c:showPercent val="0"/>
          <c:showBubbleSize val="0"/>
        </c:dLbls>
        <c:axId val="1578843679"/>
        <c:axId val="1589357839"/>
      </c:scatterChart>
      <c:valAx>
        <c:axId val="1578843679"/>
        <c:scaling>
          <c:orientation val="minMax"/>
          <c:max val="30"/>
          <c:min val="0"/>
        </c:scaling>
        <c:delete val="0"/>
        <c:axPos val="b"/>
        <c:title>
          <c:tx>
            <c:rich>
              <a:bodyPr rot="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de-DE" sz="1200" b="1" err="1">
                    <a:solidFill>
                      <a:schemeClr val="tx1"/>
                    </a:solidFill>
                  </a:rPr>
                  <a:t>Months</a:t>
                </a:r>
                <a:r>
                  <a:rPr lang="de-DE" sz="1200" b="1">
                    <a:solidFill>
                      <a:schemeClr val="tx1"/>
                    </a:solidFill>
                  </a:rPr>
                  <a:t> </a:t>
                </a:r>
                <a:r>
                  <a:rPr lang="de-DE" sz="1200" b="1" err="1">
                    <a:solidFill>
                      <a:schemeClr val="tx1"/>
                    </a:solidFill>
                  </a:rPr>
                  <a:t>from</a:t>
                </a:r>
                <a:r>
                  <a:rPr lang="de-DE" sz="1200" b="1">
                    <a:solidFill>
                      <a:schemeClr val="tx1"/>
                    </a:solidFill>
                  </a:rPr>
                  <a:t> </a:t>
                </a:r>
                <a:r>
                  <a:rPr lang="de-DE" sz="1200" b="1" err="1">
                    <a:solidFill>
                      <a:schemeClr val="tx1"/>
                    </a:solidFill>
                  </a:rPr>
                  <a:t>first</a:t>
                </a:r>
                <a:r>
                  <a:rPr lang="de-DE" sz="1200" b="1">
                    <a:solidFill>
                      <a:schemeClr val="tx1"/>
                    </a:solidFill>
                  </a:rPr>
                  <a:t> dose</a:t>
                </a:r>
              </a:p>
            </c:rich>
          </c:tx>
          <c:layout>
            <c:manualLayout>
              <c:xMode val="edge"/>
              <c:yMode val="edge"/>
              <c:x val="0.3879773530039573"/>
              <c:y val="0.89802602845139556"/>
            </c:manualLayout>
          </c:layout>
          <c:overlay val="0"/>
          <c:spPr>
            <a:noFill/>
            <a:ln>
              <a:noFill/>
            </a:ln>
            <a:effectLst/>
          </c:spPr>
          <c:txPr>
            <a:bodyPr rot="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589357839"/>
        <c:crosses val="autoZero"/>
        <c:crossBetween val="midCat"/>
        <c:majorUnit val="2"/>
      </c:valAx>
      <c:valAx>
        <c:axId val="1589357839"/>
        <c:scaling>
          <c:orientation val="minMax"/>
          <c:max val="100"/>
        </c:scaling>
        <c:delete val="0"/>
        <c:axPos val="l"/>
        <c:title>
          <c:tx>
            <c:rich>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de-DE" b="1">
                    <a:solidFill>
                      <a:schemeClr val="tx1"/>
                    </a:solidFill>
                  </a:rPr>
                  <a:t>PFS </a:t>
                </a:r>
                <a:r>
                  <a:rPr lang="de-DE" b="1" err="1">
                    <a:solidFill>
                      <a:schemeClr val="tx1"/>
                    </a:solidFill>
                  </a:rPr>
                  <a:t>probability</a:t>
                </a:r>
                <a:r>
                  <a:rPr lang="de-DE" b="1">
                    <a:solidFill>
                      <a:schemeClr val="tx1"/>
                    </a:solidFill>
                  </a:rPr>
                  <a:t>, %</a:t>
                </a:r>
              </a:p>
            </c:rich>
          </c:tx>
          <c:layout>
            <c:manualLayout>
              <c:xMode val="edge"/>
              <c:yMode val="edge"/>
              <c:x val="4.7182460940603364E-4"/>
              <c:y val="0.23597474106734326"/>
            </c:manualLayout>
          </c:layout>
          <c:overlay val="0"/>
          <c:spPr>
            <a:noFill/>
            <a:ln>
              <a:noFill/>
            </a:ln>
            <a:effectLst/>
          </c:spPr>
          <c:txPr>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578843679"/>
        <c:crosses val="autoZero"/>
        <c:crossBetween val="midCat"/>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173569327086894"/>
          <c:y val="0.34631234396925337"/>
          <c:w val="0.85505901027996967"/>
          <c:h val="0.43860155238697895"/>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Tabelle1!$A$2:$A$8</c:f>
              <c:numCache>
                <c:formatCode>General</c:formatCode>
                <c:ptCount val="7"/>
              </c:numCache>
            </c:numRef>
          </c:xVal>
          <c:yVal>
            <c:numRef>
              <c:f>Tabelle1!$B$2:$B$8</c:f>
              <c:numCache>
                <c:formatCode>General</c:formatCode>
                <c:ptCount val="7"/>
              </c:numCache>
            </c:numRef>
          </c:yVal>
          <c:smooth val="0"/>
          <c:extLst>
            <c:ext xmlns:c16="http://schemas.microsoft.com/office/drawing/2014/chart" uri="{C3380CC4-5D6E-409C-BE32-E72D297353CC}">
              <c16:uniqueId val="{00000000-8B03-AE4E-8715-E6C545A69CA2}"/>
            </c:ext>
          </c:extLst>
        </c:ser>
        <c:dLbls>
          <c:showLegendKey val="0"/>
          <c:showVal val="0"/>
          <c:showCatName val="0"/>
          <c:showSerName val="0"/>
          <c:showPercent val="0"/>
          <c:showBubbleSize val="0"/>
        </c:dLbls>
        <c:axId val="875937887"/>
        <c:axId val="1182444063"/>
      </c:scatterChart>
      <c:valAx>
        <c:axId val="875937887"/>
        <c:scaling>
          <c:orientation val="minMax"/>
          <c:max val="7"/>
          <c:min val="0"/>
        </c:scaling>
        <c:delete val="0"/>
        <c:axPos val="b"/>
        <c:title>
          <c:tx>
            <c:rich>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de-DE" sz="1100" b="1" err="1">
                    <a:solidFill>
                      <a:schemeClr val="tx1"/>
                    </a:solidFill>
                  </a:rPr>
                  <a:t>Years</a:t>
                </a:r>
                <a:endParaRPr lang="de-DE" sz="1100" b="1">
                  <a:solidFill>
                    <a:schemeClr val="tx1"/>
                  </a:solidFill>
                </a:endParaRPr>
              </a:p>
            </c:rich>
          </c:tx>
          <c:layout>
            <c:manualLayout>
              <c:xMode val="edge"/>
              <c:yMode val="edge"/>
              <c:x val="0.52054046788915942"/>
              <c:y val="0.8602592376797753"/>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IT"/>
          </a:p>
        </c:txPr>
        <c:crossAx val="1182444063"/>
        <c:crosses val="autoZero"/>
        <c:crossBetween val="midCat"/>
        <c:majorUnit val="1"/>
      </c:valAx>
      <c:valAx>
        <c:axId val="1182444063"/>
        <c:scaling>
          <c:orientation val="minMax"/>
          <c:max val="130"/>
          <c:min val="0"/>
        </c:scaling>
        <c:delete val="0"/>
        <c:axPos val="l"/>
        <c:title>
          <c:tx>
            <c:rich>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de-DE" sz="1100" b="1" i="0" u="none" strike="noStrike" kern="1200" baseline="0">
                    <a:solidFill>
                      <a:schemeClr val="tx1"/>
                    </a:solidFill>
                  </a:rPr>
                  <a:t>Total </a:t>
                </a:r>
                <a:r>
                  <a:rPr lang="de-DE" sz="1100" b="1" i="0" u="none" strike="noStrike" kern="1200" baseline="0" err="1">
                    <a:solidFill>
                      <a:schemeClr val="tx1"/>
                    </a:solidFill>
                  </a:rPr>
                  <a:t>body</a:t>
                </a:r>
                <a:r>
                  <a:rPr lang="de-DE" sz="1100" b="1" i="0" u="none" strike="noStrike" kern="1200" baseline="0">
                    <a:solidFill>
                      <a:schemeClr val="tx1"/>
                    </a:solidFill>
                  </a:rPr>
                  <a:t> CLL</a:t>
                </a:r>
                <a:br>
                  <a:rPr lang="de-DE" sz="1100" b="1" i="0" u="none" strike="noStrike" kern="1200" baseline="0">
                    <a:solidFill>
                      <a:schemeClr val="tx1"/>
                    </a:solidFill>
                  </a:rPr>
                </a:br>
                <a:r>
                  <a:rPr lang="de-DE" sz="1100" b="1" i="0" u="none" strike="noStrike" kern="1200" baseline="0" err="1">
                    <a:solidFill>
                      <a:schemeClr val="tx1"/>
                    </a:solidFill>
                  </a:rPr>
                  <a:t>cell</a:t>
                </a:r>
                <a:r>
                  <a:rPr lang="de-DE" sz="1100" b="1" i="0" u="none" strike="noStrike" kern="1200" baseline="0">
                    <a:solidFill>
                      <a:schemeClr val="tx1"/>
                    </a:solidFill>
                  </a:rPr>
                  <a:t> </a:t>
                </a:r>
                <a:r>
                  <a:rPr lang="de-DE" sz="1100" b="1" i="0" u="none" strike="noStrike" kern="1200" baseline="0" err="1">
                    <a:solidFill>
                      <a:schemeClr val="tx1"/>
                    </a:solidFill>
                  </a:rPr>
                  <a:t>numbers</a:t>
                </a:r>
                <a:endParaRPr lang="de-DE" sz="1100" b="1" i="0" u="none" strike="noStrike" kern="1200" baseline="0">
                  <a:solidFill>
                    <a:schemeClr val="tx1"/>
                  </a:solidFill>
                </a:endParaRPr>
              </a:p>
            </c:rich>
          </c:tx>
          <c:layout>
            <c:manualLayout>
              <c:xMode val="edge"/>
              <c:yMode val="edge"/>
              <c:x val="2.8059356709175077E-2"/>
              <c:y val="0.41085053264808974"/>
            </c:manualLayout>
          </c:layout>
          <c:overlay val="0"/>
          <c:spPr>
            <a:noFill/>
            <a:ln>
              <a:noFill/>
            </a:ln>
            <a:effectLst/>
          </c:spPr>
          <c:txPr>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IT"/>
          </a:p>
        </c:txPr>
        <c:crossAx val="875937887"/>
        <c:crosses val="autoZero"/>
        <c:crossBetween val="midCat"/>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65467907741447"/>
          <c:y val="0.27725313191969442"/>
          <c:w val="0.66618841558362751"/>
          <c:h val="0.4858525922103612"/>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Tabelle1!$A$2:$A$4</c:f>
              <c:numCache>
                <c:formatCode>General</c:formatCode>
                <c:ptCount val="3"/>
              </c:numCache>
            </c:numRef>
          </c:xVal>
          <c:yVal>
            <c:numRef>
              <c:f>Tabelle1!$B$2:$B$4</c:f>
              <c:numCache>
                <c:formatCode>General</c:formatCode>
                <c:ptCount val="3"/>
              </c:numCache>
            </c:numRef>
          </c:yVal>
          <c:smooth val="0"/>
          <c:extLst>
            <c:ext xmlns:c16="http://schemas.microsoft.com/office/drawing/2014/chart" uri="{C3380CC4-5D6E-409C-BE32-E72D297353CC}">
              <c16:uniqueId val="{00000000-EDAD-49B0-A8E7-70F988F9A2F7}"/>
            </c:ext>
          </c:extLst>
        </c:ser>
        <c:dLbls>
          <c:showLegendKey val="0"/>
          <c:showVal val="0"/>
          <c:showCatName val="0"/>
          <c:showSerName val="0"/>
          <c:showPercent val="0"/>
          <c:showBubbleSize val="0"/>
        </c:dLbls>
        <c:axId val="875937887"/>
        <c:axId val="1182444063"/>
      </c:scatterChart>
      <c:valAx>
        <c:axId val="875937887"/>
        <c:scaling>
          <c:orientation val="minMax"/>
          <c:max val="72"/>
          <c:min val="0"/>
        </c:scaling>
        <c:delete val="0"/>
        <c:axPos val="b"/>
        <c:title>
          <c:tx>
            <c:rich>
              <a:bodyPr rot="0" spcFirstLastPara="1" vertOverflow="ellipsis" vert="horz" wrap="square" anchor="ctr" anchorCtr="1"/>
              <a:lstStyle/>
              <a:p>
                <a:pPr>
                  <a:defRPr sz="700" b="1" i="0" u="none" strike="noStrike" kern="1200" baseline="0">
                    <a:solidFill>
                      <a:schemeClr val="tx1">
                        <a:lumMod val="65000"/>
                        <a:lumOff val="35000"/>
                      </a:schemeClr>
                    </a:solidFill>
                    <a:latin typeface="+mn-lt"/>
                    <a:ea typeface="+mn-ea"/>
                    <a:cs typeface="+mn-cs"/>
                  </a:defRPr>
                </a:pPr>
                <a:r>
                  <a:rPr lang="de-DE" sz="800" b="1" err="1">
                    <a:solidFill>
                      <a:schemeClr val="tx1"/>
                    </a:solidFill>
                  </a:rPr>
                  <a:t>Months</a:t>
                </a:r>
                <a:endParaRPr lang="de-DE" sz="800" b="1">
                  <a:solidFill>
                    <a:schemeClr val="tx1"/>
                  </a:solidFill>
                </a:endParaRPr>
              </a:p>
            </c:rich>
          </c:tx>
          <c:layout>
            <c:manualLayout>
              <c:xMode val="edge"/>
              <c:yMode val="edge"/>
              <c:x val="0.39427338352267227"/>
              <c:y val="0.81294369398955901"/>
            </c:manualLayout>
          </c:layout>
          <c:overlay val="0"/>
          <c:spPr>
            <a:noFill/>
            <a:ln>
              <a:noFill/>
            </a:ln>
            <a:effectLst/>
          </c:spPr>
          <c:txPr>
            <a:bodyPr rot="0" spcFirstLastPara="1" vertOverflow="ellipsis" vert="horz" wrap="square" anchor="ctr" anchorCtr="1"/>
            <a:lstStyle/>
            <a:p>
              <a:pPr>
                <a:defRPr sz="70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IT"/>
          </a:p>
        </c:txPr>
        <c:crossAx val="1182444063"/>
        <c:crosses val="autoZero"/>
        <c:crossBetween val="midCat"/>
        <c:majorUnit val="12"/>
      </c:valAx>
      <c:valAx>
        <c:axId val="1182444063"/>
        <c:scaling>
          <c:orientation val="minMax"/>
          <c:max val="100"/>
          <c:min val="0"/>
        </c:scaling>
        <c:delete val="0"/>
        <c:axPos val="l"/>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de-DE" sz="800" b="1" i="0" u="none" strike="noStrike" kern="1200" baseline="0">
                    <a:solidFill>
                      <a:schemeClr val="tx1"/>
                    </a:solidFill>
                  </a:rPr>
                  <a:t>Progression-</a:t>
                </a:r>
                <a:r>
                  <a:rPr lang="de-DE" sz="800" b="1" i="0" u="none" strike="noStrike" kern="1200" baseline="0" err="1">
                    <a:solidFill>
                      <a:schemeClr val="tx1"/>
                    </a:solidFill>
                  </a:rPr>
                  <a:t>free</a:t>
                </a:r>
                <a:r>
                  <a:rPr lang="de-DE" sz="800" b="0" i="0" u="none" strike="noStrike" kern="1200" baseline="0">
                    <a:solidFill>
                      <a:schemeClr val="tx1"/>
                    </a:solidFill>
                  </a:rPr>
                  <a:t>, %</a:t>
                </a:r>
              </a:p>
            </c:rich>
          </c:tx>
          <c:layout>
            <c:manualLayout>
              <c:xMode val="edge"/>
              <c:yMode val="edge"/>
              <c:x val="0"/>
              <c:y val="0.33177356248513568"/>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IT"/>
          </a:p>
        </c:txPr>
        <c:crossAx val="875937887"/>
        <c:crosses val="autoZero"/>
        <c:crossBetween val="midCat"/>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65467907741447"/>
          <c:y val="0.27725313191969442"/>
          <c:w val="0.66618841558362751"/>
          <c:h val="0.4858525922103612"/>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Tabelle1!$A$2:$A$4</c:f>
              <c:numCache>
                <c:formatCode>General</c:formatCode>
                <c:ptCount val="3"/>
              </c:numCache>
            </c:numRef>
          </c:xVal>
          <c:yVal>
            <c:numRef>
              <c:f>Tabelle1!$B$2:$B$4</c:f>
              <c:numCache>
                <c:formatCode>General</c:formatCode>
                <c:ptCount val="3"/>
              </c:numCache>
            </c:numRef>
          </c:yVal>
          <c:smooth val="0"/>
          <c:extLst>
            <c:ext xmlns:c16="http://schemas.microsoft.com/office/drawing/2014/chart" uri="{C3380CC4-5D6E-409C-BE32-E72D297353CC}">
              <c16:uniqueId val="{00000000-EDAD-49B0-A8E7-70F988F9A2F7}"/>
            </c:ext>
          </c:extLst>
        </c:ser>
        <c:dLbls>
          <c:showLegendKey val="0"/>
          <c:showVal val="0"/>
          <c:showCatName val="0"/>
          <c:showSerName val="0"/>
          <c:showPercent val="0"/>
          <c:showBubbleSize val="0"/>
        </c:dLbls>
        <c:axId val="875937887"/>
        <c:axId val="1182444063"/>
      </c:scatterChart>
      <c:valAx>
        <c:axId val="875937887"/>
        <c:scaling>
          <c:orientation val="minMax"/>
          <c:max val="72"/>
          <c:min val="0"/>
        </c:scaling>
        <c:delete val="0"/>
        <c:axPos val="b"/>
        <c:title>
          <c:tx>
            <c:rich>
              <a:bodyPr rot="0" spcFirstLastPara="1" vertOverflow="ellipsis" vert="horz" wrap="square" anchor="ctr" anchorCtr="1"/>
              <a:lstStyle/>
              <a:p>
                <a:pPr>
                  <a:defRPr sz="700" b="1" i="0" u="none" strike="noStrike" kern="1200" baseline="0">
                    <a:solidFill>
                      <a:schemeClr val="tx1">
                        <a:lumMod val="65000"/>
                        <a:lumOff val="35000"/>
                      </a:schemeClr>
                    </a:solidFill>
                    <a:latin typeface="+mn-lt"/>
                    <a:ea typeface="+mn-ea"/>
                    <a:cs typeface="+mn-cs"/>
                  </a:defRPr>
                </a:pPr>
                <a:r>
                  <a:rPr lang="de-DE" sz="800" b="1" err="1">
                    <a:solidFill>
                      <a:schemeClr val="tx1"/>
                    </a:solidFill>
                  </a:rPr>
                  <a:t>Months</a:t>
                </a:r>
                <a:endParaRPr lang="de-DE" sz="800" b="1">
                  <a:solidFill>
                    <a:schemeClr val="tx1"/>
                  </a:solidFill>
                </a:endParaRPr>
              </a:p>
            </c:rich>
          </c:tx>
          <c:layout>
            <c:manualLayout>
              <c:xMode val="edge"/>
              <c:yMode val="edge"/>
              <c:x val="0.39427338352267227"/>
              <c:y val="0.80930899861852956"/>
            </c:manualLayout>
          </c:layout>
          <c:overlay val="0"/>
          <c:spPr>
            <a:noFill/>
            <a:ln>
              <a:noFill/>
            </a:ln>
            <a:effectLst/>
          </c:spPr>
          <c:txPr>
            <a:bodyPr rot="0" spcFirstLastPara="1" vertOverflow="ellipsis" vert="horz" wrap="square" anchor="ctr" anchorCtr="1"/>
            <a:lstStyle/>
            <a:p>
              <a:pPr>
                <a:defRPr sz="70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IT"/>
          </a:p>
        </c:txPr>
        <c:crossAx val="1182444063"/>
        <c:crosses val="autoZero"/>
        <c:crossBetween val="midCat"/>
        <c:majorUnit val="12"/>
      </c:valAx>
      <c:valAx>
        <c:axId val="1182444063"/>
        <c:scaling>
          <c:orientation val="minMax"/>
          <c:max val="100"/>
          <c:min val="0"/>
        </c:scaling>
        <c:delete val="0"/>
        <c:axPos val="l"/>
        <c:title>
          <c:tx>
            <c:rich>
              <a:bodyPr rot="-54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r>
                  <a:rPr lang="de-DE" sz="800" b="1" i="0" u="none" strike="noStrike" kern="1200" baseline="0" err="1">
                    <a:solidFill>
                      <a:schemeClr val="tx1"/>
                    </a:solidFill>
                  </a:rPr>
                  <a:t>Alive</a:t>
                </a:r>
                <a:r>
                  <a:rPr lang="de-DE" sz="800" b="1" i="0" u="none" strike="noStrike" kern="1200" baseline="0">
                    <a:solidFill>
                      <a:schemeClr val="tx1"/>
                    </a:solidFill>
                  </a:rPr>
                  <a:t>, %</a:t>
                </a:r>
              </a:p>
            </c:rich>
          </c:tx>
          <c:layout>
            <c:manualLayout>
              <c:xMode val="edge"/>
              <c:yMode val="edge"/>
              <c:x val="0"/>
              <c:y val="0.33177356248513568"/>
            </c:manualLayout>
          </c:layout>
          <c:overlay val="0"/>
          <c:spPr>
            <a:noFill/>
            <a:ln>
              <a:noFill/>
            </a:ln>
            <a:effectLst/>
          </c:spPr>
          <c:txPr>
            <a:bodyPr rot="-54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IT"/>
          </a:p>
        </c:txPr>
        <c:crossAx val="875937887"/>
        <c:crosses val="autoZero"/>
        <c:crossBetween val="midCat"/>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65467907741447"/>
          <c:y val="0.27725313191969442"/>
          <c:w val="0.66618841558362751"/>
          <c:h val="0.4858525922103612"/>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Tabelle1!$A$2:$A$4</c:f>
              <c:numCache>
                <c:formatCode>General</c:formatCode>
                <c:ptCount val="3"/>
              </c:numCache>
            </c:numRef>
          </c:xVal>
          <c:yVal>
            <c:numRef>
              <c:f>Tabelle1!$B$2:$B$4</c:f>
              <c:numCache>
                <c:formatCode>General</c:formatCode>
                <c:ptCount val="3"/>
              </c:numCache>
            </c:numRef>
          </c:yVal>
          <c:smooth val="0"/>
          <c:extLst>
            <c:ext xmlns:c16="http://schemas.microsoft.com/office/drawing/2014/chart" uri="{C3380CC4-5D6E-409C-BE32-E72D297353CC}">
              <c16:uniqueId val="{00000000-4870-4AD6-A3C8-E87C353E1836}"/>
            </c:ext>
          </c:extLst>
        </c:ser>
        <c:dLbls>
          <c:showLegendKey val="0"/>
          <c:showVal val="0"/>
          <c:showCatName val="0"/>
          <c:showSerName val="0"/>
          <c:showPercent val="0"/>
          <c:showBubbleSize val="0"/>
        </c:dLbls>
        <c:axId val="875937887"/>
        <c:axId val="1182444063"/>
      </c:scatterChart>
      <c:valAx>
        <c:axId val="875937887"/>
        <c:scaling>
          <c:orientation val="minMax"/>
          <c:max val="72"/>
          <c:min val="0"/>
        </c:scaling>
        <c:delete val="0"/>
        <c:axPos val="b"/>
        <c:title>
          <c:tx>
            <c:rich>
              <a:bodyPr rot="0" spcFirstLastPara="1" vertOverflow="ellipsis" vert="horz" wrap="square" anchor="ctr" anchorCtr="1"/>
              <a:lstStyle/>
              <a:p>
                <a:pPr>
                  <a:defRPr sz="700" b="1" i="0" u="none" strike="noStrike" kern="1200" baseline="0">
                    <a:solidFill>
                      <a:schemeClr val="tx1">
                        <a:lumMod val="65000"/>
                        <a:lumOff val="35000"/>
                      </a:schemeClr>
                    </a:solidFill>
                    <a:latin typeface="+mn-lt"/>
                    <a:ea typeface="+mn-ea"/>
                    <a:cs typeface="+mn-cs"/>
                  </a:defRPr>
                </a:pPr>
                <a:r>
                  <a:rPr lang="de-DE" sz="800" b="1" err="1">
                    <a:solidFill>
                      <a:schemeClr val="tx1"/>
                    </a:solidFill>
                  </a:rPr>
                  <a:t>Months</a:t>
                </a:r>
                <a:endParaRPr lang="de-DE" sz="800" b="1">
                  <a:solidFill>
                    <a:schemeClr val="tx1"/>
                  </a:solidFill>
                </a:endParaRPr>
              </a:p>
            </c:rich>
          </c:tx>
          <c:layout>
            <c:manualLayout>
              <c:xMode val="edge"/>
              <c:yMode val="edge"/>
              <c:x val="0.39427338352267227"/>
              <c:y val="0.80930899861852956"/>
            </c:manualLayout>
          </c:layout>
          <c:overlay val="0"/>
          <c:spPr>
            <a:noFill/>
            <a:ln>
              <a:noFill/>
            </a:ln>
            <a:effectLst/>
          </c:spPr>
          <c:txPr>
            <a:bodyPr rot="0" spcFirstLastPara="1" vertOverflow="ellipsis" vert="horz" wrap="square" anchor="ctr" anchorCtr="1"/>
            <a:lstStyle/>
            <a:p>
              <a:pPr>
                <a:defRPr sz="70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IT"/>
          </a:p>
        </c:txPr>
        <c:crossAx val="1182444063"/>
        <c:crosses val="autoZero"/>
        <c:crossBetween val="midCat"/>
        <c:majorUnit val="12"/>
      </c:valAx>
      <c:valAx>
        <c:axId val="1182444063"/>
        <c:scaling>
          <c:orientation val="minMax"/>
          <c:max val="100"/>
          <c:min val="0"/>
        </c:scaling>
        <c:delete val="0"/>
        <c:axPos val="l"/>
        <c:title>
          <c:tx>
            <c:rich>
              <a:bodyPr rot="-54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r>
                  <a:rPr lang="de-DE" sz="800" b="1" i="0" u="none" strike="noStrike" kern="1200" baseline="0">
                    <a:solidFill>
                      <a:schemeClr val="tx1"/>
                    </a:solidFill>
                  </a:rPr>
                  <a:t>Progression-</a:t>
                </a:r>
                <a:r>
                  <a:rPr lang="de-DE" sz="800" b="1" i="0" u="none" strike="noStrike" kern="1200" baseline="0" err="1">
                    <a:solidFill>
                      <a:schemeClr val="tx1"/>
                    </a:solidFill>
                  </a:rPr>
                  <a:t>free</a:t>
                </a:r>
                <a:r>
                  <a:rPr lang="de-DE" sz="800" b="1" i="0" u="none" strike="noStrike" kern="1200" baseline="0">
                    <a:solidFill>
                      <a:schemeClr val="tx1"/>
                    </a:solidFill>
                  </a:rPr>
                  <a:t>, %</a:t>
                </a:r>
              </a:p>
            </c:rich>
          </c:tx>
          <c:layout>
            <c:manualLayout>
              <c:xMode val="edge"/>
              <c:yMode val="edge"/>
              <c:x val="0"/>
              <c:y val="0.33177356248513568"/>
            </c:manualLayout>
          </c:layout>
          <c:overlay val="0"/>
          <c:spPr>
            <a:noFill/>
            <a:ln>
              <a:noFill/>
            </a:ln>
            <a:effectLst/>
          </c:spPr>
          <c:txPr>
            <a:bodyPr rot="-54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IT"/>
          </a:p>
        </c:txPr>
        <c:crossAx val="875937887"/>
        <c:crosses val="autoZero"/>
        <c:crossBetween val="midCat"/>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65467907741447"/>
          <c:y val="0.27725313191969442"/>
          <c:w val="0.66618841558362751"/>
          <c:h val="0.4858525922103612"/>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Tabelle1!$A$2:$A$4</c:f>
              <c:numCache>
                <c:formatCode>General</c:formatCode>
                <c:ptCount val="3"/>
              </c:numCache>
            </c:numRef>
          </c:xVal>
          <c:yVal>
            <c:numRef>
              <c:f>Tabelle1!$B$2:$B$4</c:f>
              <c:numCache>
                <c:formatCode>General</c:formatCode>
                <c:ptCount val="3"/>
              </c:numCache>
            </c:numRef>
          </c:yVal>
          <c:smooth val="0"/>
          <c:extLst>
            <c:ext xmlns:c16="http://schemas.microsoft.com/office/drawing/2014/chart" uri="{C3380CC4-5D6E-409C-BE32-E72D297353CC}">
              <c16:uniqueId val="{00000000-EDAD-49B0-A8E7-70F988F9A2F7}"/>
            </c:ext>
          </c:extLst>
        </c:ser>
        <c:dLbls>
          <c:showLegendKey val="0"/>
          <c:showVal val="0"/>
          <c:showCatName val="0"/>
          <c:showSerName val="0"/>
          <c:showPercent val="0"/>
          <c:showBubbleSize val="0"/>
        </c:dLbls>
        <c:axId val="875937887"/>
        <c:axId val="1182444063"/>
      </c:scatterChart>
      <c:valAx>
        <c:axId val="875937887"/>
        <c:scaling>
          <c:orientation val="minMax"/>
          <c:max val="72"/>
          <c:min val="0"/>
        </c:scaling>
        <c:delete val="0"/>
        <c:axPos val="b"/>
        <c:title>
          <c:tx>
            <c:rich>
              <a:bodyPr rot="0" spcFirstLastPara="1" vertOverflow="ellipsis" vert="horz" wrap="square" anchor="ctr" anchorCtr="1"/>
              <a:lstStyle/>
              <a:p>
                <a:pPr>
                  <a:defRPr sz="700" b="1" i="0" u="none" strike="noStrike" kern="1200" baseline="0">
                    <a:solidFill>
                      <a:schemeClr val="tx1">
                        <a:lumMod val="65000"/>
                        <a:lumOff val="35000"/>
                      </a:schemeClr>
                    </a:solidFill>
                    <a:latin typeface="+mn-lt"/>
                    <a:ea typeface="+mn-ea"/>
                    <a:cs typeface="+mn-cs"/>
                  </a:defRPr>
                </a:pPr>
                <a:r>
                  <a:rPr lang="de-DE" sz="800" b="1" err="1">
                    <a:solidFill>
                      <a:schemeClr val="tx1"/>
                    </a:solidFill>
                  </a:rPr>
                  <a:t>Months</a:t>
                </a:r>
                <a:endParaRPr lang="de-DE" sz="800" b="1">
                  <a:solidFill>
                    <a:schemeClr val="tx1"/>
                  </a:solidFill>
                </a:endParaRPr>
              </a:p>
            </c:rich>
          </c:tx>
          <c:layout>
            <c:manualLayout>
              <c:xMode val="edge"/>
              <c:yMode val="edge"/>
              <c:x val="0.39427338352267227"/>
              <c:y val="0.80567430324750011"/>
            </c:manualLayout>
          </c:layout>
          <c:overlay val="0"/>
          <c:spPr>
            <a:noFill/>
            <a:ln>
              <a:noFill/>
            </a:ln>
            <a:effectLst/>
          </c:spPr>
          <c:txPr>
            <a:bodyPr rot="0" spcFirstLastPara="1" vertOverflow="ellipsis" vert="horz" wrap="square" anchor="ctr" anchorCtr="1"/>
            <a:lstStyle/>
            <a:p>
              <a:pPr>
                <a:defRPr sz="70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IT"/>
          </a:p>
        </c:txPr>
        <c:crossAx val="1182444063"/>
        <c:crosses val="autoZero"/>
        <c:crossBetween val="midCat"/>
        <c:majorUnit val="12"/>
      </c:valAx>
      <c:valAx>
        <c:axId val="1182444063"/>
        <c:scaling>
          <c:orientation val="minMax"/>
          <c:max val="100"/>
          <c:min val="0"/>
        </c:scaling>
        <c:delete val="0"/>
        <c:axPos val="l"/>
        <c:title>
          <c:tx>
            <c:rich>
              <a:bodyPr rot="-54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r>
                  <a:rPr lang="de-DE" sz="800" b="1" i="0" u="none" strike="noStrike" kern="1200" baseline="0" err="1">
                    <a:solidFill>
                      <a:schemeClr val="tx1"/>
                    </a:solidFill>
                  </a:rPr>
                  <a:t>Alive</a:t>
                </a:r>
                <a:r>
                  <a:rPr lang="de-DE" sz="800" b="1" i="0" u="none" strike="noStrike" kern="1200" baseline="0">
                    <a:solidFill>
                      <a:schemeClr val="tx1"/>
                    </a:solidFill>
                  </a:rPr>
                  <a:t>, %</a:t>
                </a:r>
              </a:p>
            </c:rich>
          </c:tx>
          <c:layout>
            <c:manualLayout>
              <c:xMode val="edge"/>
              <c:yMode val="edge"/>
              <c:x val="0"/>
              <c:y val="0.44808381435807704"/>
            </c:manualLayout>
          </c:layout>
          <c:overlay val="0"/>
          <c:spPr>
            <a:noFill/>
            <a:ln>
              <a:noFill/>
            </a:ln>
            <a:effectLst/>
          </c:spPr>
          <c:txPr>
            <a:bodyPr rot="-54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IT"/>
          </a:p>
        </c:txPr>
        <c:crossAx val="875937887"/>
        <c:crosses val="autoZero"/>
        <c:crossBetween val="midCat"/>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r>
              <a:rPr lang="de-DE" sz="1000" b="1">
                <a:solidFill>
                  <a:schemeClr val="tx1"/>
                </a:solidFill>
              </a:rPr>
              <a:t>13q</a:t>
            </a:r>
            <a:r>
              <a:rPr lang="de-DE" sz="1000" b="1" baseline="0">
                <a:solidFill>
                  <a:schemeClr val="tx1"/>
                </a:solidFill>
              </a:rPr>
              <a:t> </a:t>
            </a:r>
            <a:r>
              <a:rPr lang="de-DE" sz="1000" b="1" baseline="0" err="1">
                <a:solidFill>
                  <a:schemeClr val="tx1"/>
                </a:solidFill>
              </a:rPr>
              <a:t>deletion</a:t>
            </a:r>
            <a:endParaRPr lang="de-DE" sz="1000" b="1">
              <a:solidFill>
                <a:schemeClr val="tx1"/>
              </a:solidFill>
            </a:endParaRPr>
          </a:p>
        </c:rich>
      </c:tx>
      <c:layout>
        <c:manualLayout>
          <c:xMode val="edge"/>
          <c:yMode val="edge"/>
          <c:x val="0.36932893207899958"/>
          <c:y val="4.1963808804772559E-2"/>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en-IT"/>
        </a:p>
      </c:txPr>
    </c:title>
    <c:autoTitleDeleted val="0"/>
    <c:plotArea>
      <c:layout>
        <c:manualLayout>
          <c:layoutTarget val="inner"/>
          <c:xMode val="edge"/>
          <c:yMode val="edge"/>
          <c:x val="0.1314092294526451"/>
          <c:y val="0.14815631091878675"/>
          <c:w val="0.77993407244122592"/>
          <c:h val="0.70074028065730476"/>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Tabelle1!$A$2:$A$4</c:f>
              <c:numCache>
                <c:formatCode>General</c:formatCode>
                <c:ptCount val="3"/>
              </c:numCache>
            </c:numRef>
          </c:xVal>
          <c:yVal>
            <c:numRef>
              <c:f>Tabelle1!$B$2:$B$4</c:f>
              <c:numCache>
                <c:formatCode>General</c:formatCode>
                <c:ptCount val="3"/>
              </c:numCache>
            </c:numRef>
          </c:yVal>
          <c:smooth val="0"/>
          <c:extLst>
            <c:ext xmlns:c16="http://schemas.microsoft.com/office/drawing/2014/chart" uri="{C3380CC4-5D6E-409C-BE32-E72D297353CC}">
              <c16:uniqueId val="{00000000-DA98-443C-9DAC-783F52677663}"/>
            </c:ext>
          </c:extLst>
        </c:ser>
        <c:dLbls>
          <c:showLegendKey val="0"/>
          <c:showVal val="0"/>
          <c:showCatName val="0"/>
          <c:showSerName val="0"/>
          <c:showPercent val="0"/>
          <c:showBubbleSize val="0"/>
        </c:dLbls>
        <c:axId val="875937887"/>
        <c:axId val="1182444063"/>
      </c:scatterChart>
      <c:valAx>
        <c:axId val="875937887"/>
        <c:scaling>
          <c:orientation val="minMax"/>
          <c:max val="72"/>
          <c:min val="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sz="1000" err="1">
                    <a:solidFill>
                      <a:schemeClr val="tx1"/>
                    </a:solidFill>
                  </a:rPr>
                  <a:t>Months</a:t>
                </a:r>
                <a:endParaRPr lang="de-DE" sz="1000">
                  <a:solidFill>
                    <a:schemeClr val="tx1"/>
                  </a:solidFill>
                </a:endParaRPr>
              </a:p>
            </c:rich>
          </c:tx>
          <c:layout>
            <c:manualLayout>
              <c:xMode val="edge"/>
              <c:yMode val="edge"/>
              <c:x val="0.45865965886392079"/>
              <c:y val="0.9289066006736932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IT"/>
          </a:p>
        </c:txPr>
        <c:crossAx val="1182444063"/>
        <c:crosses val="autoZero"/>
        <c:crossBetween val="midCat"/>
        <c:majorUnit val="12"/>
      </c:valAx>
      <c:valAx>
        <c:axId val="1182444063"/>
        <c:scaling>
          <c:orientation val="minMax"/>
          <c:max val="100"/>
          <c:min val="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sz="1000" b="1" i="0" u="none" strike="noStrike" kern="1200" baseline="0">
                    <a:solidFill>
                      <a:schemeClr val="tx1"/>
                    </a:solidFill>
                  </a:rPr>
                  <a:t>Progression-</a:t>
                </a:r>
                <a:r>
                  <a:rPr lang="de-DE" sz="1000" b="1" i="0" u="none" strike="noStrike" kern="1200" baseline="0" err="1">
                    <a:solidFill>
                      <a:schemeClr val="tx1"/>
                    </a:solidFill>
                  </a:rPr>
                  <a:t>free</a:t>
                </a:r>
                <a:r>
                  <a:rPr lang="de-DE" sz="1000" b="1" i="0" u="none" strike="noStrike" kern="1200" baseline="0">
                    <a:solidFill>
                      <a:schemeClr val="tx1"/>
                    </a:solidFill>
                  </a:rPr>
                  <a:t>, %</a:t>
                </a:r>
              </a:p>
            </c:rich>
          </c:tx>
          <c:layout>
            <c:manualLayout>
              <c:xMode val="edge"/>
              <c:yMode val="edge"/>
              <c:x val="0"/>
              <c:y val="0.2408924350393136"/>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IT"/>
          </a:p>
        </c:txPr>
        <c:crossAx val="875937887"/>
        <c:crosses val="autoZero"/>
        <c:crossBetween val="midCat"/>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r>
              <a:rPr lang="de-DE" sz="1000" b="1" i="1">
                <a:solidFill>
                  <a:schemeClr val="tx1"/>
                </a:solidFill>
              </a:rPr>
              <a:t>ATM</a:t>
            </a:r>
            <a:r>
              <a:rPr lang="de-DE" sz="1000" b="1">
                <a:solidFill>
                  <a:schemeClr val="tx1"/>
                </a:solidFill>
              </a:rPr>
              <a:t> (11q)</a:t>
            </a:r>
            <a:r>
              <a:rPr lang="de-DE" sz="1000" b="1" baseline="0">
                <a:solidFill>
                  <a:schemeClr val="tx1"/>
                </a:solidFill>
              </a:rPr>
              <a:t> </a:t>
            </a:r>
            <a:r>
              <a:rPr lang="de-DE" sz="1000" b="1" baseline="0" err="1">
                <a:solidFill>
                  <a:schemeClr val="tx1"/>
                </a:solidFill>
              </a:rPr>
              <a:t>deletion</a:t>
            </a:r>
            <a:endParaRPr lang="de-DE" sz="1000" b="1">
              <a:solidFill>
                <a:schemeClr val="tx1"/>
              </a:solidFill>
            </a:endParaRPr>
          </a:p>
        </c:rich>
      </c:tx>
      <c:layout>
        <c:manualLayout>
          <c:xMode val="edge"/>
          <c:yMode val="edge"/>
          <c:x val="0.36932893207899958"/>
          <c:y val="4.1963808804772559E-2"/>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en-IT"/>
        </a:p>
      </c:txPr>
    </c:title>
    <c:autoTitleDeleted val="0"/>
    <c:plotArea>
      <c:layout>
        <c:manualLayout>
          <c:layoutTarget val="inner"/>
          <c:xMode val="edge"/>
          <c:yMode val="edge"/>
          <c:x val="0.1314092294526451"/>
          <c:y val="0.14815631091878675"/>
          <c:w val="0.77993407244122592"/>
          <c:h val="0.70074028065730476"/>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Tabelle1!$A$2:$A$4</c:f>
              <c:numCache>
                <c:formatCode>General</c:formatCode>
                <c:ptCount val="3"/>
              </c:numCache>
            </c:numRef>
          </c:xVal>
          <c:yVal>
            <c:numRef>
              <c:f>Tabelle1!$B$2:$B$4</c:f>
              <c:numCache>
                <c:formatCode>General</c:formatCode>
                <c:ptCount val="3"/>
              </c:numCache>
            </c:numRef>
          </c:yVal>
          <c:smooth val="0"/>
          <c:extLst>
            <c:ext xmlns:c16="http://schemas.microsoft.com/office/drawing/2014/chart" uri="{C3380CC4-5D6E-409C-BE32-E72D297353CC}">
              <c16:uniqueId val="{00000000-7FAC-4186-BACE-BFE02FCDADE3}"/>
            </c:ext>
          </c:extLst>
        </c:ser>
        <c:dLbls>
          <c:showLegendKey val="0"/>
          <c:showVal val="0"/>
          <c:showCatName val="0"/>
          <c:showSerName val="0"/>
          <c:showPercent val="0"/>
          <c:showBubbleSize val="0"/>
        </c:dLbls>
        <c:axId val="875937887"/>
        <c:axId val="1182444063"/>
      </c:scatterChart>
      <c:valAx>
        <c:axId val="875937887"/>
        <c:scaling>
          <c:orientation val="minMax"/>
          <c:max val="72"/>
          <c:min val="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sz="1000" err="1">
                    <a:solidFill>
                      <a:schemeClr val="tx1"/>
                    </a:solidFill>
                  </a:rPr>
                  <a:t>Months</a:t>
                </a:r>
                <a:endParaRPr lang="de-DE" sz="1000">
                  <a:solidFill>
                    <a:schemeClr val="tx1"/>
                  </a:solidFill>
                </a:endParaRPr>
              </a:p>
            </c:rich>
          </c:tx>
          <c:layout>
            <c:manualLayout>
              <c:xMode val="edge"/>
              <c:yMode val="edge"/>
              <c:x val="0.45865965886392079"/>
              <c:y val="0.9289066006736932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IT"/>
          </a:p>
        </c:txPr>
        <c:crossAx val="1182444063"/>
        <c:crosses val="autoZero"/>
        <c:crossBetween val="midCat"/>
        <c:majorUnit val="12"/>
      </c:valAx>
      <c:valAx>
        <c:axId val="1182444063"/>
        <c:scaling>
          <c:orientation val="minMax"/>
          <c:max val="100"/>
          <c:min val="0"/>
        </c:scaling>
        <c:delete val="0"/>
        <c:axPos val="l"/>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de-DE" sz="1000" b="1" i="0" u="none" strike="noStrike" kern="1200" baseline="0">
                    <a:solidFill>
                      <a:schemeClr val="tx1"/>
                    </a:solidFill>
                  </a:rPr>
                  <a:t>Progression-</a:t>
                </a:r>
                <a:r>
                  <a:rPr lang="de-DE" sz="1000" b="1" i="0" u="none" strike="noStrike" kern="1200" baseline="0" err="1">
                    <a:solidFill>
                      <a:schemeClr val="tx1"/>
                    </a:solidFill>
                  </a:rPr>
                  <a:t>free</a:t>
                </a:r>
                <a:r>
                  <a:rPr lang="de-DE" sz="1000" b="1" i="0" u="none" strike="noStrike" kern="1200" baseline="0">
                    <a:solidFill>
                      <a:schemeClr val="tx1"/>
                    </a:solidFill>
                  </a:rPr>
                  <a:t>, %</a:t>
                </a:r>
              </a:p>
            </c:rich>
          </c:tx>
          <c:layout>
            <c:manualLayout>
              <c:xMode val="edge"/>
              <c:yMode val="edge"/>
              <c:x val="0"/>
              <c:y val="0.2408924350393136"/>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IT"/>
          </a:p>
        </c:txPr>
        <c:crossAx val="875937887"/>
        <c:crosses val="autoZero"/>
        <c:crossBetween val="midCat"/>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r>
              <a:rPr lang="de-DE" sz="1000" b="1">
                <a:solidFill>
                  <a:schemeClr val="tx1"/>
                </a:solidFill>
              </a:rPr>
              <a:t>Normal</a:t>
            </a:r>
            <a:r>
              <a:rPr lang="de-DE" sz="1000" b="1" baseline="0">
                <a:solidFill>
                  <a:schemeClr val="tx1"/>
                </a:solidFill>
              </a:rPr>
              <a:t> </a:t>
            </a:r>
            <a:r>
              <a:rPr lang="de-DE" sz="1000" b="1" baseline="0" err="1">
                <a:solidFill>
                  <a:schemeClr val="tx1"/>
                </a:solidFill>
              </a:rPr>
              <a:t>karyotype</a:t>
            </a:r>
            <a:endParaRPr lang="de-DE" sz="1000" b="1">
              <a:solidFill>
                <a:schemeClr val="tx1"/>
              </a:solidFill>
            </a:endParaRPr>
          </a:p>
        </c:rich>
      </c:tx>
      <c:layout>
        <c:manualLayout>
          <c:xMode val="edge"/>
          <c:yMode val="edge"/>
          <c:x val="0.36932893207899958"/>
          <c:y val="4.1963808804772559E-2"/>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en-IT"/>
        </a:p>
      </c:txPr>
    </c:title>
    <c:autoTitleDeleted val="0"/>
    <c:plotArea>
      <c:layout>
        <c:manualLayout>
          <c:layoutTarget val="inner"/>
          <c:xMode val="edge"/>
          <c:yMode val="edge"/>
          <c:x val="0.1314092294526451"/>
          <c:y val="0.14815631091878675"/>
          <c:w val="0.77993407244122592"/>
          <c:h val="0.70074028065730476"/>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Tabelle1!$A$2:$A$4</c:f>
              <c:numCache>
                <c:formatCode>General</c:formatCode>
                <c:ptCount val="3"/>
              </c:numCache>
            </c:numRef>
          </c:xVal>
          <c:yVal>
            <c:numRef>
              <c:f>Tabelle1!$B$2:$B$4</c:f>
              <c:numCache>
                <c:formatCode>General</c:formatCode>
                <c:ptCount val="3"/>
              </c:numCache>
            </c:numRef>
          </c:yVal>
          <c:smooth val="0"/>
          <c:extLst>
            <c:ext xmlns:c16="http://schemas.microsoft.com/office/drawing/2014/chart" uri="{C3380CC4-5D6E-409C-BE32-E72D297353CC}">
              <c16:uniqueId val="{00000000-57E2-4984-92B2-603BBADF25F1}"/>
            </c:ext>
          </c:extLst>
        </c:ser>
        <c:dLbls>
          <c:showLegendKey val="0"/>
          <c:showVal val="0"/>
          <c:showCatName val="0"/>
          <c:showSerName val="0"/>
          <c:showPercent val="0"/>
          <c:showBubbleSize val="0"/>
        </c:dLbls>
        <c:axId val="875937887"/>
        <c:axId val="1182444063"/>
      </c:scatterChart>
      <c:valAx>
        <c:axId val="875937887"/>
        <c:scaling>
          <c:orientation val="minMax"/>
          <c:max val="72"/>
          <c:min val="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sz="1000" err="1">
                    <a:solidFill>
                      <a:schemeClr val="tx1"/>
                    </a:solidFill>
                  </a:rPr>
                  <a:t>Months</a:t>
                </a:r>
                <a:endParaRPr lang="de-DE" sz="1000">
                  <a:solidFill>
                    <a:schemeClr val="tx1"/>
                  </a:solidFill>
                </a:endParaRPr>
              </a:p>
            </c:rich>
          </c:tx>
          <c:layout>
            <c:manualLayout>
              <c:xMode val="edge"/>
              <c:yMode val="edge"/>
              <c:x val="0.45865965886392079"/>
              <c:y val="0.9289066006736932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IT"/>
          </a:p>
        </c:txPr>
        <c:crossAx val="1182444063"/>
        <c:crosses val="autoZero"/>
        <c:crossBetween val="midCat"/>
        <c:majorUnit val="12"/>
      </c:valAx>
      <c:valAx>
        <c:axId val="1182444063"/>
        <c:scaling>
          <c:orientation val="minMax"/>
          <c:max val="100"/>
          <c:min val="0"/>
        </c:scaling>
        <c:delete val="0"/>
        <c:axPos val="l"/>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de-DE" sz="1000" b="1" i="0" u="none" strike="noStrike" kern="1200" baseline="0">
                    <a:solidFill>
                      <a:schemeClr val="tx1"/>
                    </a:solidFill>
                  </a:rPr>
                  <a:t>Progression-</a:t>
                </a:r>
                <a:r>
                  <a:rPr lang="de-DE" sz="1000" b="1" i="0" u="none" strike="noStrike" kern="1200" baseline="0" err="1">
                    <a:solidFill>
                      <a:schemeClr val="tx1"/>
                    </a:solidFill>
                  </a:rPr>
                  <a:t>free</a:t>
                </a:r>
                <a:r>
                  <a:rPr lang="de-DE" sz="1000" b="1" i="0" u="none" strike="noStrike" kern="1200" baseline="0">
                    <a:solidFill>
                      <a:schemeClr val="tx1"/>
                    </a:solidFill>
                  </a:rPr>
                  <a:t>, %</a:t>
                </a:r>
              </a:p>
            </c:rich>
          </c:tx>
          <c:layout>
            <c:manualLayout>
              <c:xMode val="edge"/>
              <c:yMode val="edge"/>
              <c:x val="0"/>
              <c:y val="0.2408924350393136"/>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IT"/>
          </a:p>
        </c:txPr>
        <c:crossAx val="875937887"/>
        <c:crosses val="autoZero"/>
        <c:crossBetween val="midCat"/>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43619044570858"/>
          <c:y val="0.32450417174307683"/>
          <c:w val="0.82530037744250395"/>
          <c:h val="0.43860155238697895"/>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Tabelle1!$A$2:$A$4</c:f>
              <c:numCache>
                <c:formatCode>General</c:formatCode>
                <c:ptCount val="3"/>
              </c:numCache>
            </c:numRef>
          </c:xVal>
          <c:yVal>
            <c:numRef>
              <c:f>Tabelle1!$B$2:$B$4</c:f>
              <c:numCache>
                <c:formatCode>General</c:formatCode>
                <c:ptCount val="3"/>
                <c:pt idx="2">
                  <c:v>0.8</c:v>
                </c:pt>
              </c:numCache>
            </c:numRef>
          </c:yVal>
          <c:smooth val="0"/>
          <c:extLst>
            <c:ext xmlns:c16="http://schemas.microsoft.com/office/drawing/2014/chart" uri="{C3380CC4-5D6E-409C-BE32-E72D297353CC}">
              <c16:uniqueId val="{00000000-3400-4549-8A37-520A4A2B3F94}"/>
            </c:ext>
          </c:extLst>
        </c:ser>
        <c:dLbls>
          <c:showLegendKey val="0"/>
          <c:showVal val="0"/>
          <c:showCatName val="0"/>
          <c:showSerName val="0"/>
          <c:showPercent val="0"/>
          <c:showBubbleSize val="0"/>
        </c:dLbls>
        <c:axId val="875937887"/>
        <c:axId val="1182444063"/>
      </c:scatterChart>
      <c:valAx>
        <c:axId val="875937887"/>
        <c:scaling>
          <c:orientation val="minMax"/>
          <c:max val="60"/>
          <c:min val="0"/>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de-DE" sz="1100" err="1">
                    <a:solidFill>
                      <a:schemeClr val="tx1"/>
                    </a:solidFill>
                  </a:rPr>
                  <a:t>Months</a:t>
                </a:r>
                <a:r>
                  <a:rPr lang="de-DE" sz="1100">
                    <a:solidFill>
                      <a:schemeClr val="tx1"/>
                    </a:solidFill>
                  </a:rPr>
                  <a:t> </a:t>
                </a:r>
                <a:r>
                  <a:rPr lang="de-DE" sz="1100" err="1">
                    <a:solidFill>
                      <a:schemeClr val="tx1"/>
                    </a:solidFill>
                  </a:rPr>
                  <a:t>from</a:t>
                </a:r>
                <a:r>
                  <a:rPr lang="de-DE" sz="1100">
                    <a:solidFill>
                      <a:schemeClr val="tx1"/>
                    </a:solidFill>
                  </a:rPr>
                  <a:t> </a:t>
                </a:r>
                <a:r>
                  <a:rPr lang="de-DE" sz="1100" err="1">
                    <a:solidFill>
                      <a:schemeClr val="tx1"/>
                    </a:solidFill>
                  </a:rPr>
                  <a:t>randomization</a:t>
                </a:r>
                <a:endParaRPr lang="de-DE" sz="1100">
                  <a:solidFill>
                    <a:schemeClr val="tx1"/>
                  </a:solidFill>
                </a:endParaRPr>
              </a:p>
            </c:rich>
          </c:tx>
          <c:layout>
            <c:manualLayout>
              <c:xMode val="edge"/>
              <c:yMode val="edge"/>
              <c:x val="0.39427345351537846"/>
              <c:y val="0.8274824754736767"/>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IT"/>
          </a:p>
        </c:txPr>
        <c:crossAx val="1182444063"/>
        <c:crosses val="autoZero"/>
        <c:crossBetween val="midCat"/>
        <c:majorUnit val="3"/>
      </c:valAx>
      <c:valAx>
        <c:axId val="1182444063"/>
        <c:scaling>
          <c:orientation val="minMax"/>
          <c:max val="100"/>
          <c:min val="0"/>
        </c:scaling>
        <c:delete val="0"/>
        <c:axPos val="l"/>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de-DE" sz="1100" b="1">
                    <a:solidFill>
                      <a:schemeClr val="tx1"/>
                    </a:solidFill>
                  </a:rPr>
                  <a:t>Progression-</a:t>
                </a:r>
                <a:r>
                  <a:rPr lang="de-DE" sz="1100" b="1" err="1">
                    <a:solidFill>
                      <a:schemeClr val="tx1"/>
                    </a:solidFill>
                  </a:rPr>
                  <a:t>free</a:t>
                </a:r>
                <a:br>
                  <a:rPr lang="de-DE" sz="1100" b="1">
                    <a:solidFill>
                      <a:schemeClr val="tx1"/>
                    </a:solidFill>
                  </a:rPr>
                </a:br>
                <a:r>
                  <a:rPr lang="de-DE" sz="1100" b="1" err="1">
                    <a:solidFill>
                      <a:schemeClr val="tx1"/>
                    </a:solidFill>
                  </a:rPr>
                  <a:t>survival</a:t>
                </a:r>
                <a:r>
                  <a:rPr lang="de-DE" sz="1100" b="1">
                    <a:solidFill>
                      <a:schemeClr val="tx1"/>
                    </a:solidFill>
                  </a:rPr>
                  <a:t> </a:t>
                </a:r>
                <a:r>
                  <a:rPr lang="de-DE" sz="1100" b="1" err="1">
                    <a:solidFill>
                      <a:schemeClr val="tx1"/>
                    </a:solidFill>
                  </a:rPr>
                  <a:t>probability</a:t>
                </a:r>
                <a:r>
                  <a:rPr lang="de-DE" sz="1100" b="1">
                    <a:solidFill>
                      <a:schemeClr val="tx1"/>
                    </a:solidFill>
                  </a:rPr>
                  <a:t>, %</a:t>
                </a:r>
              </a:p>
            </c:rich>
          </c:tx>
          <c:layout>
            <c:manualLayout>
              <c:xMode val="edge"/>
              <c:yMode val="edge"/>
              <c:x val="1.8213363782437098E-2"/>
              <c:y val="0.30996539025895914"/>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IT"/>
          </a:p>
        </c:txPr>
        <c:crossAx val="875937887"/>
        <c:crosses val="autoZero"/>
        <c:crossBetween val="midCat"/>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r>
              <a:rPr lang="de-DE" sz="1000" b="1" err="1">
                <a:solidFill>
                  <a:schemeClr val="tx1"/>
                </a:solidFill>
              </a:rPr>
              <a:t>Trisomy</a:t>
            </a:r>
            <a:r>
              <a:rPr lang="de-DE" sz="1000" b="1" baseline="0">
                <a:solidFill>
                  <a:schemeClr val="tx1"/>
                </a:solidFill>
              </a:rPr>
              <a:t> 12</a:t>
            </a:r>
            <a:endParaRPr lang="de-DE" sz="1000" b="1">
              <a:solidFill>
                <a:schemeClr val="tx1"/>
              </a:solidFill>
            </a:endParaRPr>
          </a:p>
        </c:rich>
      </c:tx>
      <c:layout>
        <c:manualLayout>
          <c:xMode val="edge"/>
          <c:yMode val="edge"/>
          <c:x val="0.36932893207899958"/>
          <c:y val="4.1963808804772559E-2"/>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mn-lt"/>
              <a:ea typeface="+mn-ea"/>
              <a:cs typeface="+mn-cs"/>
            </a:defRPr>
          </a:pPr>
          <a:endParaRPr lang="en-IT"/>
        </a:p>
      </c:txPr>
    </c:title>
    <c:autoTitleDeleted val="0"/>
    <c:plotArea>
      <c:layout>
        <c:manualLayout>
          <c:layoutTarget val="inner"/>
          <c:xMode val="edge"/>
          <c:yMode val="edge"/>
          <c:x val="0.1314092294526451"/>
          <c:y val="0.14815631091878675"/>
          <c:w val="0.77993407244122592"/>
          <c:h val="0.70074028065730476"/>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Tabelle1!$A$2:$A$4</c:f>
              <c:numCache>
                <c:formatCode>General</c:formatCode>
                <c:ptCount val="3"/>
              </c:numCache>
            </c:numRef>
          </c:xVal>
          <c:yVal>
            <c:numRef>
              <c:f>Tabelle1!$B$2:$B$4</c:f>
              <c:numCache>
                <c:formatCode>General</c:formatCode>
                <c:ptCount val="3"/>
              </c:numCache>
            </c:numRef>
          </c:yVal>
          <c:smooth val="0"/>
          <c:extLst>
            <c:ext xmlns:c16="http://schemas.microsoft.com/office/drawing/2014/chart" uri="{C3380CC4-5D6E-409C-BE32-E72D297353CC}">
              <c16:uniqueId val="{00000000-7C05-405C-A113-BB2F9BCA4F18}"/>
            </c:ext>
          </c:extLst>
        </c:ser>
        <c:dLbls>
          <c:showLegendKey val="0"/>
          <c:showVal val="0"/>
          <c:showCatName val="0"/>
          <c:showSerName val="0"/>
          <c:showPercent val="0"/>
          <c:showBubbleSize val="0"/>
        </c:dLbls>
        <c:axId val="875937887"/>
        <c:axId val="1182444063"/>
      </c:scatterChart>
      <c:valAx>
        <c:axId val="875937887"/>
        <c:scaling>
          <c:orientation val="minMax"/>
          <c:max val="72"/>
          <c:min val="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sz="1000" err="1">
                    <a:solidFill>
                      <a:schemeClr val="tx1"/>
                    </a:solidFill>
                  </a:rPr>
                  <a:t>Months</a:t>
                </a:r>
                <a:endParaRPr lang="de-DE" sz="1000">
                  <a:solidFill>
                    <a:schemeClr val="tx1"/>
                  </a:solidFill>
                </a:endParaRPr>
              </a:p>
            </c:rich>
          </c:tx>
          <c:layout>
            <c:manualLayout>
              <c:xMode val="edge"/>
              <c:yMode val="edge"/>
              <c:x val="0.45865965886392079"/>
              <c:y val="0.9289066006736932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IT"/>
          </a:p>
        </c:txPr>
        <c:crossAx val="1182444063"/>
        <c:crosses val="autoZero"/>
        <c:crossBetween val="midCat"/>
        <c:majorUnit val="12"/>
      </c:valAx>
      <c:valAx>
        <c:axId val="1182444063"/>
        <c:scaling>
          <c:orientation val="minMax"/>
          <c:max val="100"/>
          <c:min val="0"/>
        </c:scaling>
        <c:delete val="0"/>
        <c:axPos val="l"/>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de-DE" sz="1000" b="1" i="0" u="none" strike="noStrike" kern="1200" baseline="0">
                    <a:solidFill>
                      <a:schemeClr val="tx1"/>
                    </a:solidFill>
                  </a:rPr>
                  <a:t>Progression-</a:t>
                </a:r>
                <a:r>
                  <a:rPr lang="de-DE" sz="1000" b="1" i="0" u="none" strike="noStrike" kern="1200" baseline="0" err="1">
                    <a:solidFill>
                      <a:schemeClr val="tx1"/>
                    </a:solidFill>
                  </a:rPr>
                  <a:t>free</a:t>
                </a:r>
                <a:r>
                  <a:rPr lang="de-DE" sz="1000" b="1" i="0" u="none" strike="noStrike" kern="1200" baseline="0">
                    <a:solidFill>
                      <a:schemeClr val="tx1"/>
                    </a:solidFill>
                  </a:rPr>
                  <a:t>, %</a:t>
                </a:r>
              </a:p>
            </c:rich>
          </c:tx>
          <c:layout>
            <c:manualLayout>
              <c:xMode val="edge"/>
              <c:yMode val="edge"/>
              <c:x val="0"/>
              <c:y val="0.2408924350393136"/>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IT"/>
          </a:p>
        </c:txPr>
        <c:crossAx val="875937887"/>
        <c:crosses val="autoZero"/>
        <c:crossBetween val="midCat"/>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5318378214644"/>
          <c:y val="8.2372548471918036E-2"/>
          <c:w val="0.84735889357924588"/>
          <c:h val="0.759774209396057"/>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Tabelle1!$A$2:$A$4</c:f>
              <c:numCache>
                <c:formatCode>General</c:formatCode>
                <c:ptCount val="3"/>
              </c:numCache>
            </c:numRef>
          </c:xVal>
          <c:yVal>
            <c:numRef>
              <c:f>Tabelle1!$B$2:$B$4</c:f>
              <c:numCache>
                <c:formatCode>General</c:formatCode>
                <c:ptCount val="3"/>
                <c:pt idx="2">
                  <c:v>0.8</c:v>
                </c:pt>
              </c:numCache>
            </c:numRef>
          </c:yVal>
          <c:smooth val="0"/>
          <c:extLst>
            <c:ext xmlns:c16="http://schemas.microsoft.com/office/drawing/2014/chart" uri="{C3380CC4-5D6E-409C-BE32-E72D297353CC}">
              <c16:uniqueId val="{00000000-BE29-4D63-8D04-B273CD304D48}"/>
            </c:ext>
          </c:extLst>
        </c:ser>
        <c:dLbls>
          <c:showLegendKey val="0"/>
          <c:showVal val="0"/>
          <c:showCatName val="0"/>
          <c:showSerName val="0"/>
          <c:showPercent val="0"/>
          <c:showBubbleSize val="0"/>
        </c:dLbls>
        <c:axId val="1204355520"/>
        <c:axId val="1934984336"/>
      </c:scatterChart>
      <c:valAx>
        <c:axId val="1204355520"/>
        <c:scaling>
          <c:orientation val="minMax"/>
          <c:max val="90"/>
          <c:min val="0"/>
        </c:scaling>
        <c:delete val="0"/>
        <c:axPos val="b"/>
        <c:title>
          <c:tx>
            <c:rich>
              <a:bodyPr rot="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de-DE" b="1" err="1">
                    <a:solidFill>
                      <a:schemeClr val="tx1"/>
                    </a:solidFill>
                  </a:rPr>
                  <a:t>Months</a:t>
                </a:r>
                <a:endParaRPr lang="de-DE" b="1">
                  <a:solidFill>
                    <a:schemeClr val="tx1"/>
                  </a:solidFill>
                </a:endParaRPr>
              </a:p>
            </c:rich>
          </c:tx>
          <c:overlay val="0"/>
          <c:spPr>
            <a:noFill/>
            <a:ln>
              <a:noFill/>
            </a:ln>
            <a:effectLst/>
          </c:spPr>
          <c:txPr>
            <a:bodyPr rot="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934984336"/>
        <c:crosses val="autoZero"/>
        <c:crossBetween val="midCat"/>
        <c:majorUnit val="3"/>
      </c:valAx>
      <c:valAx>
        <c:axId val="1934984336"/>
        <c:scaling>
          <c:orientation val="minMax"/>
          <c:max val="100"/>
        </c:scaling>
        <c:delete val="0"/>
        <c:axPos val="l"/>
        <c:title>
          <c:tx>
            <c:rich>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de-DE" b="1">
                    <a:solidFill>
                      <a:schemeClr val="tx1"/>
                    </a:solidFill>
                  </a:rPr>
                  <a:t>Progression-</a:t>
                </a:r>
                <a:r>
                  <a:rPr lang="de-DE" b="1" err="1">
                    <a:solidFill>
                      <a:schemeClr val="tx1"/>
                    </a:solidFill>
                  </a:rPr>
                  <a:t>free</a:t>
                </a:r>
                <a:r>
                  <a:rPr lang="de-DE" b="1">
                    <a:solidFill>
                      <a:schemeClr val="tx1"/>
                    </a:solidFill>
                  </a:rPr>
                  <a:t> </a:t>
                </a:r>
                <a:r>
                  <a:rPr lang="de-DE" b="1" err="1">
                    <a:solidFill>
                      <a:schemeClr val="tx1"/>
                    </a:solidFill>
                  </a:rPr>
                  <a:t>survival</a:t>
                </a:r>
                <a:r>
                  <a:rPr lang="de-DE" b="1">
                    <a:solidFill>
                      <a:schemeClr val="tx1"/>
                    </a:solidFill>
                  </a:rPr>
                  <a:t>, %</a:t>
                </a:r>
              </a:p>
            </c:rich>
          </c:tx>
          <c:overlay val="0"/>
          <c:spPr>
            <a:noFill/>
            <a:ln>
              <a:noFill/>
            </a:ln>
            <a:effectLst/>
          </c:spPr>
          <c:txPr>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204355520"/>
        <c:crosses val="autoZero"/>
        <c:crossBetween val="midCat"/>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07281331673709E-2"/>
          <c:y val="4.96246487359817E-2"/>
          <c:w val="0.90511995667131406"/>
          <c:h val="0.75644461875896873"/>
        </c:manualLayout>
      </c:layout>
      <c:barChart>
        <c:barDir val="col"/>
        <c:grouping val="stacked"/>
        <c:varyColors val="0"/>
        <c:ser>
          <c:idx val="0"/>
          <c:order val="0"/>
          <c:tx>
            <c:strRef>
              <c:f>Tabelle1!$B$1</c:f>
              <c:strCache>
                <c:ptCount val="1"/>
                <c:pt idx="0">
                  <c:v>Datenreihe 1</c:v>
                </c:pt>
              </c:strCache>
            </c:strRef>
          </c:tx>
          <c:spPr>
            <a:solidFill>
              <a:schemeClr val="accent1"/>
            </a:solidFill>
            <a:ln>
              <a:noFill/>
            </a:ln>
            <a:effectLst/>
          </c:spPr>
          <c:invertIfNegative val="0"/>
          <c:cat>
            <c:numRef>
              <c:f>Tabelle1!$A$2:$A$13</c:f>
              <c:numCache>
                <c:formatCode>General</c:formatCode>
                <c:ptCount val="12"/>
                <c:pt idx="0">
                  <c:v>1</c:v>
                </c:pt>
                <c:pt idx="1">
                  <c:v>2</c:v>
                </c:pt>
                <c:pt idx="2">
                  <c:v>3</c:v>
                </c:pt>
                <c:pt idx="3">
                  <c:v>4</c:v>
                </c:pt>
                <c:pt idx="4">
                  <c:v>5</c:v>
                </c:pt>
                <c:pt idx="5">
                  <c:v>6</c:v>
                </c:pt>
                <c:pt idx="6">
                  <c:v>12</c:v>
                </c:pt>
                <c:pt idx="7">
                  <c:v>24</c:v>
                </c:pt>
                <c:pt idx="8">
                  <c:v>36</c:v>
                </c:pt>
                <c:pt idx="9">
                  <c:v>48</c:v>
                </c:pt>
                <c:pt idx="10">
                  <c:v>60</c:v>
                </c:pt>
                <c:pt idx="11">
                  <c:v>72</c:v>
                </c:pt>
              </c:numCache>
            </c:numRef>
          </c:cat>
          <c:val>
            <c:numRef>
              <c:f>Tabelle1!$B$2:$B$13</c:f>
              <c:numCache>
                <c:formatCode>General</c:formatCode>
                <c:ptCount val="12"/>
              </c:numCache>
            </c:numRef>
          </c:val>
          <c:extLst>
            <c:ext xmlns:c16="http://schemas.microsoft.com/office/drawing/2014/chart" uri="{C3380CC4-5D6E-409C-BE32-E72D297353CC}">
              <c16:uniqueId val="{00000000-ACCC-48D2-9809-3A2E2C806891}"/>
            </c:ext>
          </c:extLst>
        </c:ser>
        <c:dLbls>
          <c:showLegendKey val="0"/>
          <c:showVal val="0"/>
          <c:showCatName val="0"/>
          <c:showSerName val="0"/>
          <c:showPercent val="0"/>
          <c:showBubbleSize val="0"/>
        </c:dLbls>
        <c:gapWidth val="150"/>
        <c:overlap val="100"/>
        <c:axId val="372681664"/>
        <c:axId val="1448512896"/>
      </c:barChart>
      <c:catAx>
        <c:axId val="372681664"/>
        <c:scaling>
          <c:orientation val="minMax"/>
        </c:scaling>
        <c:delete val="0"/>
        <c:axPos val="b"/>
        <c:title>
          <c:tx>
            <c:rich>
              <a:bodyPr rot="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de-DE" b="1" err="1">
                    <a:solidFill>
                      <a:schemeClr val="tx1"/>
                    </a:solidFill>
                  </a:rPr>
                  <a:t>Months</a:t>
                </a:r>
                <a:endParaRPr lang="de-DE" b="1">
                  <a:solidFill>
                    <a:schemeClr val="tx1"/>
                  </a:solidFill>
                </a:endParaRPr>
              </a:p>
            </c:rich>
          </c:tx>
          <c:overlay val="0"/>
          <c:spPr>
            <a:noFill/>
            <a:ln>
              <a:noFill/>
            </a:ln>
            <a:effectLst/>
          </c:spPr>
          <c:txPr>
            <a:bodyPr rot="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448512896"/>
        <c:crosses val="autoZero"/>
        <c:auto val="1"/>
        <c:lblAlgn val="ctr"/>
        <c:lblOffset val="100"/>
        <c:noMultiLvlLbl val="0"/>
      </c:catAx>
      <c:valAx>
        <c:axId val="1448512896"/>
        <c:scaling>
          <c:orientation val="minMax"/>
          <c:max val="100"/>
          <c:min val="0"/>
        </c:scaling>
        <c:delete val="0"/>
        <c:axPos val="l"/>
        <c:title>
          <c:tx>
            <c:rich>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de-DE" b="1" err="1">
                    <a:solidFill>
                      <a:schemeClr val="tx1"/>
                    </a:solidFill>
                  </a:rPr>
                  <a:t>Patients</a:t>
                </a:r>
                <a:r>
                  <a:rPr lang="de-DE" b="1">
                    <a:solidFill>
                      <a:schemeClr val="tx1"/>
                    </a:solidFill>
                  </a:rPr>
                  <a:t>, % (95% CI)</a:t>
                </a:r>
              </a:p>
            </c:rich>
          </c:tx>
          <c:overlay val="0"/>
          <c:spPr>
            <a:noFill/>
            <a:ln>
              <a:noFill/>
            </a:ln>
            <a:effectLst/>
          </c:spPr>
          <c:txPr>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372681664"/>
        <c:crosses val="autoZero"/>
        <c:crossBetween val="midCat"/>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5318378214644"/>
          <c:y val="8.2372548471918036E-2"/>
          <c:w val="0.78904986237117347"/>
          <c:h val="0.759774209396057"/>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Tabelle1!$A$2:$A$4</c:f>
              <c:numCache>
                <c:formatCode>General</c:formatCode>
                <c:ptCount val="3"/>
              </c:numCache>
            </c:numRef>
          </c:xVal>
          <c:yVal>
            <c:numRef>
              <c:f>Tabelle1!$B$2:$B$4</c:f>
              <c:numCache>
                <c:formatCode>General</c:formatCode>
                <c:ptCount val="3"/>
                <c:pt idx="2">
                  <c:v>0.8</c:v>
                </c:pt>
              </c:numCache>
            </c:numRef>
          </c:yVal>
          <c:smooth val="0"/>
          <c:extLst>
            <c:ext xmlns:c16="http://schemas.microsoft.com/office/drawing/2014/chart" uri="{C3380CC4-5D6E-409C-BE32-E72D297353CC}">
              <c16:uniqueId val="{00000000-2521-4158-9DEF-E78D78430D88}"/>
            </c:ext>
          </c:extLst>
        </c:ser>
        <c:dLbls>
          <c:showLegendKey val="0"/>
          <c:showVal val="0"/>
          <c:showCatName val="0"/>
          <c:showSerName val="0"/>
          <c:showPercent val="0"/>
          <c:showBubbleSize val="0"/>
        </c:dLbls>
        <c:axId val="1204355520"/>
        <c:axId val="1934984336"/>
      </c:scatterChart>
      <c:valAx>
        <c:axId val="1204355520"/>
        <c:scaling>
          <c:orientation val="minMax"/>
          <c:max val="90"/>
          <c:min val="0"/>
        </c:scaling>
        <c:delete val="0"/>
        <c:axPos val="b"/>
        <c:title>
          <c:tx>
            <c:rich>
              <a:bodyPr rot="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de-DE" b="1" err="1">
                    <a:solidFill>
                      <a:schemeClr val="tx1"/>
                    </a:solidFill>
                  </a:rPr>
                  <a:t>Months</a:t>
                </a:r>
                <a:endParaRPr lang="de-DE" b="1">
                  <a:solidFill>
                    <a:schemeClr val="tx1"/>
                  </a:solidFill>
                </a:endParaRPr>
              </a:p>
            </c:rich>
          </c:tx>
          <c:overlay val="0"/>
          <c:spPr>
            <a:noFill/>
            <a:ln>
              <a:noFill/>
            </a:ln>
            <a:effectLst/>
          </c:spPr>
          <c:txPr>
            <a:bodyPr rot="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934984336"/>
        <c:crosses val="autoZero"/>
        <c:crossBetween val="midCat"/>
        <c:majorUnit val="3"/>
      </c:valAx>
      <c:valAx>
        <c:axId val="1934984336"/>
        <c:scaling>
          <c:orientation val="minMax"/>
          <c:max val="100"/>
        </c:scaling>
        <c:delete val="0"/>
        <c:axPos val="l"/>
        <c:title>
          <c:tx>
            <c:rich>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de-DE" b="1">
                    <a:solidFill>
                      <a:schemeClr val="tx1"/>
                    </a:solidFill>
                  </a:rPr>
                  <a:t>Progression-</a:t>
                </a:r>
                <a:r>
                  <a:rPr lang="de-DE" b="1" err="1">
                    <a:solidFill>
                      <a:schemeClr val="tx1"/>
                    </a:solidFill>
                  </a:rPr>
                  <a:t>free</a:t>
                </a:r>
                <a:r>
                  <a:rPr lang="de-DE" b="1">
                    <a:solidFill>
                      <a:schemeClr val="tx1"/>
                    </a:solidFill>
                  </a:rPr>
                  <a:t> </a:t>
                </a:r>
                <a:r>
                  <a:rPr lang="de-DE" b="1" err="1">
                    <a:solidFill>
                      <a:schemeClr val="tx1"/>
                    </a:solidFill>
                  </a:rPr>
                  <a:t>survival</a:t>
                </a:r>
                <a:r>
                  <a:rPr lang="de-DE" b="1">
                    <a:solidFill>
                      <a:schemeClr val="tx1"/>
                    </a:solidFill>
                  </a:rPr>
                  <a:t>, %</a:t>
                </a:r>
              </a:p>
            </c:rich>
          </c:tx>
          <c:overlay val="0"/>
          <c:spPr>
            <a:noFill/>
            <a:ln>
              <a:noFill/>
            </a:ln>
            <a:effectLst/>
          </c:spPr>
          <c:txPr>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204355520"/>
        <c:crosses val="autoZero"/>
        <c:crossBetween val="midCat"/>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68336633660129"/>
          <c:y val="0.14497349455130787"/>
          <c:w val="0.7871304752813999"/>
          <c:h val="0.53023740710496103"/>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Tabelle1!$A$2:$A$4</c:f>
              <c:numCache>
                <c:formatCode>General</c:formatCode>
                <c:ptCount val="3"/>
              </c:numCache>
            </c:numRef>
          </c:xVal>
          <c:yVal>
            <c:numRef>
              <c:f>Tabelle1!$B$2:$B$4</c:f>
              <c:numCache>
                <c:formatCode>General</c:formatCode>
                <c:ptCount val="3"/>
                <c:pt idx="2">
                  <c:v>0.8</c:v>
                </c:pt>
              </c:numCache>
            </c:numRef>
          </c:yVal>
          <c:smooth val="0"/>
          <c:extLst>
            <c:ext xmlns:c16="http://schemas.microsoft.com/office/drawing/2014/chart" uri="{C3380CC4-5D6E-409C-BE32-E72D297353CC}">
              <c16:uniqueId val="{00000000-A03A-49F8-954A-3A6E6217E1A8}"/>
            </c:ext>
          </c:extLst>
        </c:ser>
        <c:dLbls>
          <c:showLegendKey val="0"/>
          <c:showVal val="0"/>
          <c:showCatName val="0"/>
          <c:showSerName val="0"/>
          <c:showPercent val="0"/>
          <c:showBubbleSize val="0"/>
        </c:dLbls>
        <c:axId val="1204355520"/>
        <c:axId val="1934984336"/>
      </c:scatterChart>
      <c:valAx>
        <c:axId val="1204355520"/>
        <c:scaling>
          <c:orientation val="minMax"/>
          <c:max val="90"/>
          <c:min val="0"/>
        </c:scaling>
        <c:delete val="0"/>
        <c:axPos val="b"/>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de-DE" sz="1000" b="1" err="1">
                    <a:solidFill>
                      <a:schemeClr val="tx1"/>
                    </a:solidFill>
                  </a:rPr>
                  <a:t>Months</a:t>
                </a:r>
                <a:endParaRPr lang="de-DE" sz="1000" b="1">
                  <a:solidFill>
                    <a:schemeClr val="tx1"/>
                  </a:solidFill>
                </a:endParaRPr>
              </a:p>
            </c:rich>
          </c:tx>
          <c:layout>
            <c:manualLayout>
              <c:xMode val="edge"/>
              <c:yMode val="edge"/>
              <c:x val="0.52715095916616228"/>
              <c:y val="0.72637581051246791"/>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IT"/>
          </a:p>
        </c:txPr>
        <c:crossAx val="1934984336"/>
        <c:crosses val="autoZero"/>
        <c:crossBetween val="midCat"/>
        <c:majorUnit val="3"/>
      </c:valAx>
      <c:valAx>
        <c:axId val="1934984336"/>
        <c:scaling>
          <c:orientation val="minMax"/>
          <c:max val="100"/>
        </c:scaling>
        <c:delete val="0"/>
        <c:axPos val="l"/>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de-DE" sz="1200" b="1">
                    <a:solidFill>
                      <a:schemeClr val="tx1"/>
                    </a:solidFill>
                  </a:rPr>
                  <a:t>Progression-</a:t>
                </a:r>
                <a:r>
                  <a:rPr lang="de-DE" sz="1200" b="1" err="1">
                    <a:solidFill>
                      <a:schemeClr val="tx1"/>
                    </a:solidFill>
                  </a:rPr>
                  <a:t>free</a:t>
                </a:r>
                <a:r>
                  <a:rPr lang="de-DE" sz="1200" b="1">
                    <a:solidFill>
                      <a:schemeClr val="tx1"/>
                    </a:solidFill>
                  </a:rPr>
                  <a:t> </a:t>
                </a:r>
                <a:r>
                  <a:rPr lang="de-DE" sz="1200" b="1" err="1">
                    <a:solidFill>
                      <a:schemeClr val="tx1"/>
                    </a:solidFill>
                  </a:rPr>
                  <a:t>survival</a:t>
                </a:r>
                <a:r>
                  <a:rPr lang="de-DE" sz="1200" b="1">
                    <a:solidFill>
                      <a:schemeClr val="tx1"/>
                    </a:solidFill>
                  </a:rPr>
                  <a:t>, %</a:t>
                </a:r>
              </a:p>
            </c:rich>
          </c:tx>
          <c:layout>
            <c:manualLayout>
              <c:xMode val="edge"/>
              <c:yMode val="edge"/>
              <c:x val="7.9767772991590741E-2"/>
              <c:y val="0.16584047657777112"/>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IT"/>
          </a:p>
        </c:txPr>
        <c:crossAx val="1204355520"/>
        <c:crosses val="autoZero"/>
        <c:crossBetween val="midCat"/>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68336633660129"/>
          <c:y val="0.19714094961746606"/>
          <c:w val="0.7871304752813999"/>
          <c:h val="0.4780699520388027"/>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Tabelle1!$A$2:$A$4</c:f>
              <c:numCache>
                <c:formatCode>General</c:formatCode>
                <c:ptCount val="3"/>
              </c:numCache>
            </c:numRef>
          </c:xVal>
          <c:yVal>
            <c:numRef>
              <c:f>Tabelle1!$B$2:$B$4</c:f>
              <c:numCache>
                <c:formatCode>General</c:formatCode>
                <c:ptCount val="3"/>
                <c:pt idx="2">
                  <c:v>0.8</c:v>
                </c:pt>
              </c:numCache>
            </c:numRef>
          </c:yVal>
          <c:smooth val="0"/>
          <c:extLst>
            <c:ext xmlns:c16="http://schemas.microsoft.com/office/drawing/2014/chart" uri="{C3380CC4-5D6E-409C-BE32-E72D297353CC}">
              <c16:uniqueId val="{00000000-D8BB-4E1A-9D59-CAC67FAF9813}"/>
            </c:ext>
          </c:extLst>
        </c:ser>
        <c:dLbls>
          <c:showLegendKey val="0"/>
          <c:showVal val="0"/>
          <c:showCatName val="0"/>
          <c:showSerName val="0"/>
          <c:showPercent val="0"/>
          <c:showBubbleSize val="0"/>
        </c:dLbls>
        <c:axId val="1204355520"/>
        <c:axId val="1934984336"/>
      </c:scatterChart>
      <c:valAx>
        <c:axId val="1204355520"/>
        <c:scaling>
          <c:orientation val="minMax"/>
          <c:max val="90"/>
          <c:min val="0"/>
        </c:scaling>
        <c:delete val="0"/>
        <c:axPos val="b"/>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de-DE" sz="1000" b="1" err="1">
                    <a:solidFill>
                      <a:schemeClr val="tx1"/>
                    </a:solidFill>
                  </a:rPr>
                  <a:t>Months</a:t>
                </a:r>
                <a:endParaRPr lang="de-DE" sz="1000" b="1">
                  <a:solidFill>
                    <a:schemeClr val="tx1"/>
                  </a:solidFill>
                </a:endParaRPr>
              </a:p>
            </c:rich>
          </c:tx>
          <c:layout>
            <c:manualLayout>
              <c:xMode val="edge"/>
              <c:yMode val="edge"/>
              <c:x val="0.52715095916616228"/>
              <c:y val="0.72985364085021176"/>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IT"/>
          </a:p>
        </c:txPr>
        <c:crossAx val="1934984336"/>
        <c:crosses val="autoZero"/>
        <c:crossBetween val="midCat"/>
        <c:majorUnit val="3"/>
      </c:valAx>
      <c:valAx>
        <c:axId val="1934984336"/>
        <c:scaling>
          <c:orientation val="minMax"/>
          <c:max val="100"/>
        </c:scaling>
        <c:delete val="0"/>
        <c:axPos val="l"/>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de-DE" sz="1200" b="1">
                    <a:solidFill>
                      <a:schemeClr val="tx1"/>
                    </a:solidFill>
                  </a:rPr>
                  <a:t>Progression-</a:t>
                </a:r>
                <a:r>
                  <a:rPr lang="de-DE" sz="1200" b="1" err="1">
                    <a:solidFill>
                      <a:schemeClr val="tx1"/>
                    </a:solidFill>
                  </a:rPr>
                  <a:t>free</a:t>
                </a:r>
                <a:r>
                  <a:rPr lang="de-DE" sz="1200" b="1">
                    <a:solidFill>
                      <a:schemeClr val="tx1"/>
                    </a:solidFill>
                  </a:rPr>
                  <a:t> </a:t>
                </a:r>
                <a:r>
                  <a:rPr lang="de-DE" sz="1200" b="1" err="1">
                    <a:solidFill>
                      <a:schemeClr val="tx1"/>
                    </a:solidFill>
                  </a:rPr>
                  <a:t>survival</a:t>
                </a:r>
                <a:r>
                  <a:rPr lang="de-DE" sz="1200" b="1">
                    <a:solidFill>
                      <a:schemeClr val="tx1"/>
                    </a:solidFill>
                  </a:rPr>
                  <a:t>, %</a:t>
                </a:r>
              </a:p>
            </c:rich>
          </c:tx>
          <c:layout>
            <c:manualLayout>
              <c:xMode val="edge"/>
              <c:yMode val="edge"/>
              <c:x val="6.7306715839328235E-2"/>
              <c:y val="0.16584047657777112"/>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IT"/>
          </a:p>
        </c:txPr>
        <c:crossAx val="1204355520"/>
        <c:crosses val="autoZero"/>
        <c:crossBetween val="midCat"/>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5318378214644"/>
          <c:y val="7.2550737205943849E-2"/>
          <c:w val="0.84735889357924588"/>
          <c:h val="0.76959613890417022"/>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Tabelle1!$A$2:$A$4</c:f>
              <c:numCache>
                <c:formatCode>General</c:formatCode>
                <c:ptCount val="3"/>
              </c:numCache>
            </c:numRef>
          </c:xVal>
          <c:yVal>
            <c:numRef>
              <c:f>Tabelle1!$B$2:$B$4</c:f>
              <c:numCache>
                <c:formatCode>General</c:formatCode>
                <c:ptCount val="3"/>
                <c:pt idx="2">
                  <c:v>0.8</c:v>
                </c:pt>
              </c:numCache>
            </c:numRef>
          </c:yVal>
          <c:smooth val="0"/>
          <c:extLst>
            <c:ext xmlns:c16="http://schemas.microsoft.com/office/drawing/2014/chart" uri="{C3380CC4-5D6E-409C-BE32-E72D297353CC}">
              <c16:uniqueId val="{00000000-EF1D-4D2B-93B6-1A5F772A6F63}"/>
            </c:ext>
          </c:extLst>
        </c:ser>
        <c:dLbls>
          <c:showLegendKey val="0"/>
          <c:showVal val="0"/>
          <c:showCatName val="0"/>
          <c:showSerName val="0"/>
          <c:showPercent val="0"/>
          <c:showBubbleSize val="0"/>
        </c:dLbls>
        <c:axId val="1204355520"/>
        <c:axId val="1934984336"/>
      </c:scatterChart>
      <c:valAx>
        <c:axId val="1204355520"/>
        <c:scaling>
          <c:orientation val="minMax"/>
          <c:max val="90"/>
          <c:min val="0"/>
        </c:scaling>
        <c:delete val="0"/>
        <c:axPos val="b"/>
        <c:title>
          <c:tx>
            <c:rich>
              <a:bodyPr rot="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de-DE" b="1" err="1">
                    <a:solidFill>
                      <a:schemeClr val="tx1"/>
                    </a:solidFill>
                  </a:rPr>
                  <a:t>Months</a:t>
                </a:r>
                <a:endParaRPr lang="de-DE" b="1">
                  <a:solidFill>
                    <a:schemeClr val="tx1"/>
                  </a:solidFill>
                </a:endParaRPr>
              </a:p>
            </c:rich>
          </c:tx>
          <c:overlay val="0"/>
          <c:spPr>
            <a:noFill/>
            <a:ln>
              <a:noFill/>
            </a:ln>
            <a:effectLst/>
          </c:spPr>
          <c:txPr>
            <a:bodyPr rot="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934984336"/>
        <c:crosses val="autoZero"/>
        <c:crossBetween val="midCat"/>
        <c:majorUnit val="3"/>
      </c:valAx>
      <c:valAx>
        <c:axId val="1934984336"/>
        <c:scaling>
          <c:orientation val="minMax"/>
          <c:max val="100"/>
        </c:scaling>
        <c:delete val="0"/>
        <c:axPos val="l"/>
        <c:title>
          <c:tx>
            <c:rich>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de-DE" b="1">
                    <a:solidFill>
                      <a:schemeClr val="tx1"/>
                    </a:solidFill>
                  </a:rPr>
                  <a:t>Overall </a:t>
                </a:r>
                <a:r>
                  <a:rPr lang="de-DE" b="1" err="1">
                    <a:solidFill>
                      <a:schemeClr val="tx1"/>
                    </a:solidFill>
                  </a:rPr>
                  <a:t>survival</a:t>
                </a:r>
                <a:r>
                  <a:rPr lang="de-DE" b="1">
                    <a:solidFill>
                      <a:schemeClr val="tx1"/>
                    </a:solidFill>
                  </a:rPr>
                  <a:t>, %</a:t>
                </a:r>
              </a:p>
            </c:rich>
          </c:tx>
          <c:overlay val="0"/>
          <c:spPr>
            <a:noFill/>
            <a:ln>
              <a:noFill/>
            </a:ln>
            <a:effectLst/>
          </c:spPr>
          <c:txPr>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204355520"/>
        <c:crosses val="autoZero"/>
        <c:crossBetween val="midCat"/>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Tabelle1!$B$1</c:f>
              <c:strCache>
                <c:ptCount val="1"/>
                <c:pt idx="0">
                  <c:v>Gr 1/2</c:v>
                </c:pt>
              </c:strCache>
            </c:strRef>
          </c:tx>
          <c:spPr>
            <a:solidFill>
              <a:schemeClr val="accent3">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Tabelle1!$A$2:$A$18</c:f>
              <c:strCache>
                <c:ptCount val="17"/>
                <c:pt idx="0">
                  <c:v>Rash</c:v>
                </c:pt>
                <c:pt idx="1">
                  <c:v>Hypertension</c:v>
                </c:pt>
                <c:pt idx="2">
                  <c:v>Arthralgia</c:v>
                </c:pt>
                <c:pt idx="3">
                  <c:v>Constipation</c:v>
                </c:pt>
                <c:pt idx="4">
                  <c:v>URTI</c:v>
                </c:pt>
                <c:pt idx="5">
                  <c:v>GERD</c:v>
                </c:pt>
                <c:pt idx="6">
                  <c:v>Back pain</c:v>
                </c:pt>
                <c:pt idx="7">
                  <c:v>Myalgia</c:v>
                </c:pt>
                <c:pt idx="8">
                  <c:v>Cough</c:v>
                </c:pt>
                <c:pt idx="9">
                  <c:v>Nausea</c:v>
                </c:pt>
                <c:pt idx="10">
                  <c:v>Petechiae</c:v>
                </c:pt>
                <c:pt idx="11">
                  <c:v>Fatigue</c:v>
                </c:pt>
                <c:pt idx="12">
                  <c:v>Diarrhea</c:v>
                </c:pt>
                <c:pt idx="13">
                  <c:v>Headache</c:v>
                </c:pt>
                <c:pt idx="14">
                  <c:v>Covid-19</c:v>
                </c:pt>
                <c:pt idx="15">
                  <c:v>Neutropenia</c:v>
                </c:pt>
                <c:pt idx="16">
                  <c:v>Contusion</c:v>
                </c:pt>
              </c:strCache>
            </c:strRef>
          </c:cat>
          <c:val>
            <c:numRef>
              <c:f>Tabelle1!$B$2:$B$18</c:f>
              <c:numCache>
                <c:formatCode>General</c:formatCode>
                <c:ptCount val="17"/>
                <c:pt idx="0">
                  <c:v>4</c:v>
                </c:pt>
                <c:pt idx="1">
                  <c:v>2</c:v>
                </c:pt>
                <c:pt idx="2">
                  <c:v>10</c:v>
                </c:pt>
                <c:pt idx="3">
                  <c:v>10</c:v>
                </c:pt>
                <c:pt idx="4">
                  <c:v>10</c:v>
                </c:pt>
                <c:pt idx="5">
                  <c:v>12</c:v>
                </c:pt>
                <c:pt idx="6">
                  <c:v>12</c:v>
                </c:pt>
                <c:pt idx="7">
                  <c:v>12</c:v>
                </c:pt>
                <c:pt idx="8">
                  <c:v>12</c:v>
                </c:pt>
                <c:pt idx="9">
                  <c:v>14</c:v>
                </c:pt>
                <c:pt idx="10">
                  <c:v>16</c:v>
                </c:pt>
                <c:pt idx="11">
                  <c:v>24</c:v>
                </c:pt>
                <c:pt idx="12">
                  <c:v>22</c:v>
                </c:pt>
                <c:pt idx="13">
                  <c:v>24</c:v>
                </c:pt>
                <c:pt idx="14">
                  <c:v>29</c:v>
                </c:pt>
                <c:pt idx="15">
                  <c:v>13</c:v>
                </c:pt>
                <c:pt idx="16">
                  <c:v>35</c:v>
                </c:pt>
              </c:numCache>
            </c:numRef>
          </c:val>
          <c:extLst>
            <c:ext xmlns:c16="http://schemas.microsoft.com/office/drawing/2014/chart" uri="{C3380CC4-5D6E-409C-BE32-E72D297353CC}">
              <c16:uniqueId val="{00000000-6D79-46DA-9F5E-75340F116853}"/>
            </c:ext>
          </c:extLst>
        </c:ser>
        <c:ser>
          <c:idx val="1"/>
          <c:order val="1"/>
          <c:tx>
            <c:strRef>
              <c:f>Tabelle1!$C$1</c:f>
              <c:strCache>
                <c:ptCount val="1"/>
                <c:pt idx="0">
                  <c:v>Gr ≥3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Tabelle1!$A$2:$A$18</c:f>
              <c:strCache>
                <c:ptCount val="17"/>
                <c:pt idx="0">
                  <c:v>Rash</c:v>
                </c:pt>
                <c:pt idx="1">
                  <c:v>Hypertension</c:v>
                </c:pt>
                <c:pt idx="2">
                  <c:v>Arthralgia</c:v>
                </c:pt>
                <c:pt idx="3">
                  <c:v>Constipation</c:v>
                </c:pt>
                <c:pt idx="4">
                  <c:v>URTI</c:v>
                </c:pt>
                <c:pt idx="5">
                  <c:v>GERD</c:v>
                </c:pt>
                <c:pt idx="6">
                  <c:v>Back pain</c:v>
                </c:pt>
                <c:pt idx="7">
                  <c:v>Myalgia</c:v>
                </c:pt>
                <c:pt idx="8">
                  <c:v>Cough</c:v>
                </c:pt>
                <c:pt idx="9">
                  <c:v>Nausea</c:v>
                </c:pt>
                <c:pt idx="10">
                  <c:v>Petechiae</c:v>
                </c:pt>
                <c:pt idx="11">
                  <c:v>Fatigue</c:v>
                </c:pt>
                <c:pt idx="12">
                  <c:v>Diarrhea</c:v>
                </c:pt>
                <c:pt idx="13">
                  <c:v>Headache</c:v>
                </c:pt>
                <c:pt idx="14">
                  <c:v>Covid-19</c:v>
                </c:pt>
                <c:pt idx="15">
                  <c:v>Neutropenia</c:v>
                </c:pt>
                <c:pt idx="16">
                  <c:v>Contusion</c:v>
                </c:pt>
              </c:strCache>
            </c:strRef>
          </c:cat>
          <c:val>
            <c:numRef>
              <c:f>Tabelle1!$C$2:$C$18</c:f>
              <c:numCache>
                <c:formatCode>General</c:formatCode>
                <c:ptCount val="17"/>
                <c:pt idx="1">
                  <c:v>8</c:v>
                </c:pt>
                <c:pt idx="12">
                  <c:v>2</c:v>
                </c:pt>
                <c:pt idx="14">
                  <c:v>2</c:v>
                </c:pt>
                <c:pt idx="15">
                  <c:v>18</c:v>
                </c:pt>
              </c:numCache>
            </c:numRef>
          </c:val>
          <c:extLst>
            <c:ext xmlns:c16="http://schemas.microsoft.com/office/drawing/2014/chart" uri="{C3380CC4-5D6E-409C-BE32-E72D297353CC}">
              <c16:uniqueId val="{00000001-6D79-46DA-9F5E-75340F116853}"/>
            </c:ext>
          </c:extLst>
        </c:ser>
        <c:dLbls>
          <c:dLblPos val="ctr"/>
          <c:showLegendKey val="0"/>
          <c:showVal val="1"/>
          <c:showCatName val="0"/>
          <c:showSerName val="0"/>
          <c:showPercent val="0"/>
          <c:showBubbleSize val="0"/>
        </c:dLbls>
        <c:gapWidth val="20"/>
        <c:overlap val="100"/>
        <c:axId val="1473312703"/>
        <c:axId val="1606190159"/>
      </c:barChart>
      <c:catAx>
        <c:axId val="1473312703"/>
        <c:scaling>
          <c:orientation val="minMax"/>
        </c:scaling>
        <c:delete val="0"/>
        <c:axPos val="l"/>
        <c:numFmt formatCode="General" sourceLinked="1"/>
        <c:majorTickMark val="none"/>
        <c:minorTickMark val="out"/>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606190159"/>
        <c:crosses val="autoZero"/>
        <c:auto val="1"/>
        <c:lblAlgn val="ctr"/>
        <c:lblOffset val="100"/>
        <c:noMultiLvlLbl val="0"/>
      </c:catAx>
      <c:valAx>
        <c:axId val="1606190159"/>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de-DE" err="1">
                    <a:solidFill>
                      <a:schemeClr val="tx1"/>
                    </a:solidFill>
                  </a:rPr>
                  <a:t>Patients</a:t>
                </a:r>
                <a:r>
                  <a:rPr lang="de-DE">
                    <a:solidFill>
                      <a:schemeClr val="tx1"/>
                    </a:solidFill>
                  </a:rPr>
                  <a:t>, %</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IT"/>
          </a:p>
        </c:txPr>
        <c:crossAx val="1473312703"/>
        <c:crosses val="autoZero"/>
        <c:crossBetween val="between"/>
      </c:valAx>
      <c:spPr>
        <a:noFill/>
        <a:ln>
          <a:noFill/>
        </a:ln>
        <a:effectLst/>
      </c:spPr>
    </c:plotArea>
    <c:legend>
      <c:legendPos val="b"/>
      <c:layout>
        <c:manualLayout>
          <c:xMode val="edge"/>
          <c:yMode val="edge"/>
          <c:x val="0.73390654373331543"/>
          <c:y val="0.79130104140383228"/>
          <c:w val="0.23840366108082645"/>
          <c:h val="5.723539156488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Tabelle1!$B$1</c:f>
              <c:strCache>
                <c:ptCount val="1"/>
                <c:pt idx="0">
                  <c:v>Gr 1/2</c:v>
                </c:pt>
              </c:strCache>
            </c:strRef>
          </c:tx>
          <c:spPr>
            <a:solidFill>
              <a:schemeClr val="accent1">
                <a:lumMod val="25000"/>
                <a:lumOff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Tabelle1!$A$2:$A$18</c:f>
              <c:strCache>
                <c:ptCount val="17"/>
                <c:pt idx="0">
                  <c:v>Rash</c:v>
                </c:pt>
                <c:pt idx="1">
                  <c:v>Hypertension</c:v>
                </c:pt>
                <c:pt idx="2">
                  <c:v>Arthralgia</c:v>
                </c:pt>
                <c:pt idx="3">
                  <c:v>Constipation</c:v>
                </c:pt>
                <c:pt idx="4">
                  <c:v>URTI</c:v>
                </c:pt>
                <c:pt idx="5">
                  <c:v>GERD</c:v>
                </c:pt>
                <c:pt idx="6">
                  <c:v>Back pain</c:v>
                </c:pt>
                <c:pt idx="7">
                  <c:v>Myalgia</c:v>
                </c:pt>
                <c:pt idx="8">
                  <c:v>Cough</c:v>
                </c:pt>
                <c:pt idx="9">
                  <c:v>Nausea</c:v>
                </c:pt>
                <c:pt idx="10">
                  <c:v>Petechiae</c:v>
                </c:pt>
                <c:pt idx="11">
                  <c:v>Fatigue</c:v>
                </c:pt>
                <c:pt idx="12">
                  <c:v>Diarrhea</c:v>
                </c:pt>
                <c:pt idx="13">
                  <c:v>Headache</c:v>
                </c:pt>
                <c:pt idx="14">
                  <c:v>Covid-19</c:v>
                </c:pt>
                <c:pt idx="15">
                  <c:v>Neutropenia</c:v>
                </c:pt>
                <c:pt idx="16">
                  <c:v>Contusion</c:v>
                </c:pt>
              </c:strCache>
            </c:strRef>
          </c:cat>
          <c:val>
            <c:numRef>
              <c:f>Tabelle1!$B$2:$B$18</c:f>
              <c:numCache>
                <c:formatCode>General</c:formatCode>
                <c:ptCount val="17"/>
                <c:pt idx="0">
                  <c:v>14</c:v>
                </c:pt>
                <c:pt idx="1">
                  <c:v>4</c:v>
                </c:pt>
                <c:pt idx="2">
                  <c:v>13</c:v>
                </c:pt>
                <c:pt idx="3">
                  <c:v>14</c:v>
                </c:pt>
                <c:pt idx="4">
                  <c:v>23</c:v>
                </c:pt>
                <c:pt idx="5">
                  <c:v>9</c:v>
                </c:pt>
                <c:pt idx="6">
                  <c:v>16</c:v>
                </c:pt>
                <c:pt idx="7">
                  <c:v>13</c:v>
                </c:pt>
                <c:pt idx="8">
                  <c:v>4</c:v>
                </c:pt>
                <c:pt idx="9">
                  <c:v>20</c:v>
                </c:pt>
                <c:pt idx="10">
                  <c:v>5</c:v>
                </c:pt>
                <c:pt idx="11">
                  <c:v>9</c:v>
                </c:pt>
                <c:pt idx="12">
                  <c:v>20</c:v>
                </c:pt>
                <c:pt idx="13">
                  <c:v>16</c:v>
                </c:pt>
                <c:pt idx="14">
                  <c:v>11</c:v>
                </c:pt>
                <c:pt idx="15">
                  <c:v>7</c:v>
                </c:pt>
                <c:pt idx="16">
                  <c:v>36</c:v>
                </c:pt>
              </c:numCache>
            </c:numRef>
          </c:val>
          <c:extLst>
            <c:ext xmlns:c16="http://schemas.microsoft.com/office/drawing/2014/chart" uri="{C3380CC4-5D6E-409C-BE32-E72D297353CC}">
              <c16:uniqueId val="{00000000-5F1D-4952-9E52-B8F01684BD9B}"/>
            </c:ext>
          </c:extLst>
        </c:ser>
        <c:ser>
          <c:idx val="1"/>
          <c:order val="1"/>
          <c:tx>
            <c:strRef>
              <c:f>Tabelle1!$C$1</c:f>
              <c:strCache>
                <c:ptCount val="1"/>
                <c:pt idx="0">
                  <c:v>Gr ≥3</c:v>
                </c:pt>
              </c:strCache>
            </c:strRef>
          </c:tx>
          <c:spPr>
            <a:solidFill>
              <a:schemeClr val="accent1">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Tabelle1!$A$2:$A$18</c:f>
              <c:strCache>
                <c:ptCount val="17"/>
                <c:pt idx="0">
                  <c:v>Rash</c:v>
                </c:pt>
                <c:pt idx="1">
                  <c:v>Hypertension</c:v>
                </c:pt>
                <c:pt idx="2">
                  <c:v>Arthralgia</c:v>
                </c:pt>
                <c:pt idx="3">
                  <c:v>Constipation</c:v>
                </c:pt>
                <c:pt idx="4">
                  <c:v>URTI</c:v>
                </c:pt>
                <c:pt idx="5">
                  <c:v>GERD</c:v>
                </c:pt>
                <c:pt idx="6">
                  <c:v>Back pain</c:v>
                </c:pt>
                <c:pt idx="7">
                  <c:v>Myalgia</c:v>
                </c:pt>
                <c:pt idx="8">
                  <c:v>Cough</c:v>
                </c:pt>
                <c:pt idx="9">
                  <c:v>Nausea</c:v>
                </c:pt>
                <c:pt idx="10">
                  <c:v>Petechiae</c:v>
                </c:pt>
                <c:pt idx="11">
                  <c:v>Fatigue</c:v>
                </c:pt>
                <c:pt idx="12">
                  <c:v>Diarrhea</c:v>
                </c:pt>
                <c:pt idx="13">
                  <c:v>Headache</c:v>
                </c:pt>
                <c:pt idx="14">
                  <c:v>Covid-19</c:v>
                </c:pt>
                <c:pt idx="15">
                  <c:v>Neutropenia</c:v>
                </c:pt>
                <c:pt idx="16">
                  <c:v>Contusion</c:v>
                </c:pt>
              </c:strCache>
            </c:strRef>
          </c:cat>
          <c:val>
            <c:numRef>
              <c:f>Tabelle1!$C$2:$C$18</c:f>
              <c:numCache>
                <c:formatCode>General</c:formatCode>
                <c:ptCount val="17"/>
                <c:pt idx="1">
                  <c:v>5</c:v>
                </c:pt>
                <c:pt idx="15">
                  <c:v>25</c:v>
                </c:pt>
              </c:numCache>
            </c:numRef>
          </c:val>
          <c:extLst>
            <c:ext xmlns:c16="http://schemas.microsoft.com/office/drawing/2014/chart" uri="{C3380CC4-5D6E-409C-BE32-E72D297353CC}">
              <c16:uniqueId val="{00000001-5F1D-4952-9E52-B8F01684BD9B}"/>
            </c:ext>
          </c:extLst>
        </c:ser>
        <c:dLbls>
          <c:dLblPos val="ctr"/>
          <c:showLegendKey val="0"/>
          <c:showVal val="1"/>
          <c:showCatName val="0"/>
          <c:showSerName val="0"/>
          <c:showPercent val="0"/>
          <c:showBubbleSize val="0"/>
        </c:dLbls>
        <c:gapWidth val="20"/>
        <c:overlap val="100"/>
        <c:axId val="1473312703"/>
        <c:axId val="1606190159"/>
      </c:barChart>
      <c:catAx>
        <c:axId val="1473312703"/>
        <c:scaling>
          <c:orientation val="minMax"/>
        </c:scaling>
        <c:delete val="0"/>
        <c:axPos val="l"/>
        <c:numFmt formatCode="General" sourceLinked="1"/>
        <c:majorTickMark val="none"/>
        <c:minorTickMark val="out"/>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606190159"/>
        <c:crosses val="autoZero"/>
        <c:auto val="1"/>
        <c:lblAlgn val="ctr"/>
        <c:lblOffset val="100"/>
        <c:noMultiLvlLbl val="0"/>
      </c:catAx>
      <c:valAx>
        <c:axId val="1606190159"/>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de-DE" err="1">
                    <a:solidFill>
                      <a:schemeClr val="tx1"/>
                    </a:solidFill>
                  </a:rPr>
                  <a:t>Patients</a:t>
                </a:r>
                <a:r>
                  <a:rPr lang="de-DE">
                    <a:solidFill>
                      <a:schemeClr val="tx1"/>
                    </a:solidFill>
                  </a:rPr>
                  <a:t>, %</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IT"/>
          </a:p>
        </c:txPr>
        <c:crossAx val="1473312703"/>
        <c:crosses val="autoZero"/>
        <c:crossBetween val="between"/>
      </c:valAx>
      <c:spPr>
        <a:noFill/>
        <a:ln>
          <a:noFill/>
        </a:ln>
        <a:effectLst/>
      </c:spPr>
    </c:plotArea>
    <c:legend>
      <c:legendPos val="b"/>
      <c:layout>
        <c:manualLayout>
          <c:xMode val="edge"/>
          <c:yMode val="edge"/>
          <c:x val="0.73390654373331543"/>
          <c:y val="0.79130104140383228"/>
          <c:w val="0.23840366108082645"/>
          <c:h val="5.723539156488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Tabelle1!$B$1</c:f>
              <c:strCache>
                <c:ptCount val="1"/>
                <c:pt idx="0">
                  <c:v>CR</c:v>
                </c:pt>
              </c:strCache>
            </c:strRef>
          </c:tx>
          <c:spPr>
            <a:solidFill>
              <a:schemeClr val="accent1">
                <a:lumMod val="75000"/>
                <a:lumOff val="25000"/>
              </a:schemeClr>
            </a:solidFill>
            <a:ln>
              <a:noFill/>
            </a:ln>
            <a:effectLst/>
          </c:spPr>
          <c:invertIfNegative val="0"/>
          <c:dLbls>
            <c:dLbl>
              <c:idx val="0"/>
              <c:tx>
                <c:rich>
                  <a:bodyPr/>
                  <a:lstStyle/>
                  <a:p>
                    <a:r>
                      <a:rPr lang="en-US"/>
                      <a:t>16%</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C0E5-456E-96C0-98CBBFC5D393}"/>
                </c:ext>
              </c:extLst>
            </c:dLbl>
            <c:dLbl>
              <c:idx val="1"/>
              <c:tx>
                <c:rich>
                  <a:bodyPr/>
                  <a:lstStyle/>
                  <a:p>
                    <a:r>
                      <a:rPr lang="en-US"/>
                      <a:t>25%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C0E5-456E-96C0-98CBBFC5D39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Sonro
160 mg
(n=25)</c:v>
                </c:pt>
                <c:pt idx="1">
                  <c:v>Sonro
320 mg
(n=32)</c:v>
                </c:pt>
              </c:strCache>
            </c:strRef>
          </c:cat>
          <c:val>
            <c:numRef>
              <c:f>Tabelle1!$B$2:$B$3</c:f>
              <c:numCache>
                <c:formatCode>General</c:formatCode>
                <c:ptCount val="2"/>
                <c:pt idx="0">
                  <c:v>16</c:v>
                </c:pt>
                <c:pt idx="1">
                  <c:v>25</c:v>
                </c:pt>
              </c:numCache>
            </c:numRef>
          </c:val>
          <c:extLst>
            <c:ext xmlns:c16="http://schemas.microsoft.com/office/drawing/2014/chart" uri="{C3380CC4-5D6E-409C-BE32-E72D297353CC}">
              <c16:uniqueId val="{00000000-C0E5-456E-96C0-98CBBFC5D393}"/>
            </c:ext>
          </c:extLst>
        </c:ser>
        <c:ser>
          <c:idx val="1"/>
          <c:order val="1"/>
          <c:tx>
            <c:strRef>
              <c:f>Tabelle1!$C$1</c:f>
              <c:strCache>
                <c:ptCount val="1"/>
                <c:pt idx="0">
                  <c:v>PR</c:v>
                </c:pt>
              </c:strCache>
            </c:strRef>
          </c:tx>
          <c:spPr>
            <a:solidFill>
              <a:schemeClr val="accent1">
                <a:lumMod val="25000"/>
                <a:lumOff val="75000"/>
              </a:schemeClr>
            </a:solidFill>
            <a:ln>
              <a:noFill/>
            </a:ln>
            <a:effectLst/>
          </c:spPr>
          <c:invertIfNegative val="0"/>
          <c:dLbls>
            <c:dLbl>
              <c:idx val="0"/>
              <c:tx>
                <c:rich>
                  <a:bodyPr/>
                  <a:lstStyle/>
                  <a:p>
                    <a:r>
                      <a:rPr lang="en-US"/>
                      <a:t>84%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C0E5-456E-96C0-98CBBFC5D393}"/>
                </c:ext>
              </c:extLst>
            </c:dLbl>
            <c:dLbl>
              <c:idx val="1"/>
              <c:tx>
                <c:rich>
                  <a:bodyPr/>
                  <a:lstStyle/>
                  <a:p>
                    <a:fld id="{949B49C8-7EEE-466B-84A1-A17DD58C5CA8}"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C0E5-456E-96C0-98CBBFC5D39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Sonro
160 mg
(n=25)</c:v>
                </c:pt>
                <c:pt idx="1">
                  <c:v>Sonro
320 mg
(n=32)</c:v>
                </c:pt>
              </c:strCache>
            </c:strRef>
          </c:cat>
          <c:val>
            <c:numRef>
              <c:f>Tabelle1!$C$2:$C$3</c:f>
              <c:numCache>
                <c:formatCode>General</c:formatCode>
                <c:ptCount val="2"/>
                <c:pt idx="0">
                  <c:v>84</c:v>
                </c:pt>
                <c:pt idx="1">
                  <c:v>75</c:v>
                </c:pt>
              </c:numCache>
            </c:numRef>
          </c:val>
          <c:extLst>
            <c:ext xmlns:c16="http://schemas.microsoft.com/office/drawing/2014/chart" uri="{C3380CC4-5D6E-409C-BE32-E72D297353CC}">
              <c16:uniqueId val="{00000001-C0E5-456E-96C0-98CBBFC5D393}"/>
            </c:ext>
          </c:extLst>
        </c:ser>
        <c:dLbls>
          <c:dLblPos val="ctr"/>
          <c:showLegendKey val="0"/>
          <c:showVal val="1"/>
          <c:showCatName val="0"/>
          <c:showSerName val="0"/>
          <c:showPercent val="0"/>
          <c:showBubbleSize val="0"/>
        </c:dLbls>
        <c:gapWidth val="50"/>
        <c:overlap val="100"/>
        <c:axId val="560749344"/>
        <c:axId val="1848016639"/>
      </c:barChart>
      <c:catAx>
        <c:axId val="560749344"/>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IT"/>
          </a:p>
        </c:txPr>
        <c:crossAx val="1848016639"/>
        <c:crosses val="autoZero"/>
        <c:auto val="1"/>
        <c:lblAlgn val="ctr"/>
        <c:lblOffset val="100"/>
        <c:noMultiLvlLbl val="0"/>
      </c:catAx>
      <c:valAx>
        <c:axId val="1848016639"/>
        <c:scaling>
          <c:orientation val="minMax"/>
        </c:scaling>
        <c:delete val="0"/>
        <c:axPos val="l"/>
        <c:numFmt formatCode="0%"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560749344"/>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662594067076484E-2"/>
          <c:y val="3.7933154318155388E-2"/>
          <c:w val="0.89190693159660783"/>
          <c:h val="0.69253107949730897"/>
        </c:manualLayout>
      </c:layout>
      <c:barChart>
        <c:barDir val="col"/>
        <c:grouping val="clustered"/>
        <c:varyColors val="0"/>
        <c:ser>
          <c:idx val="0"/>
          <c:order val="0"/>
          <c:tx>
            <c:strRef>
              <c:f>Tabelle1!$B$1</c:f>
              <c:strCache>
                <c:ptCount val="1"/>
                <c:pt idx="0">
                  <c:v>Ibrutinib</c:v>
                </c:pt>
              </c:strCache>
            </c:strRef>
          </c:tx>
          <c:spPr>
            <a:solidFill>
              <a:schemeClr val="accent2"/>
            </a:solidFill>
            <a:ln>
              <a:noFill/>
            </a:ln>
            <a:effectLst/>
          </c:spPr>
          <c:invertIfNegative val="0"/>
          <c:cat>
            <c:strRef>
              <c:f>Tabelle1!$A$2:$A$9</c:f>
              <c:strCache>
                <c:ptCount val="8"/>
                <c:pt idx="0">
                  <c:v>6 months</c:v>
                </c:pt>
                <c:pt idx="1">
                  <c:v>12 months</c:v>
                </c:pt>
                <c:pt idx="2">
                  <c:v>18 months</c:v>
                </c:pt>
                <c:pt idx="3">
                  <c:v>24 months</c:v>
                </c:pt>
                <c:pt idx="4">
                  <c:v>30 months</c:v>
                </c:pt>
                <c:pt idx="5">
                  <c:v>36 months</c:v>
                </c:pt>
                <c:pt idx="6">
                  <c:v>42 months</c:v>
                </c:pt>
                <c:pt idx="7">
                  <c:v>48 months</c:v>
                </c:pt>
              </c:strCache>
            </c:strRef>
          </c:cat>
          <c:val>
            <c:numRef>
              <c:f>Tabelle1!$B$2:$B$9</c:f>
              <c:numCache>
                <c:formatCode>General</c:formatCode>
                <c:ptCount val="8"/>
                <c:pt idx="0">
                  <c:v>58.8</c:v>
                </c:pt>
                <c:pt idx="1">
                  <c:v>78.5</c:v>
                </c:pt>
                <c:pt idx="2">
                  <c:v>82.2</c:v>
                </c:pt>
                <c:pt idx="3">
                  <c:v>82.5</c:v>
                </c:pt>
                <c:pt idx="4">
                  <c:v>82.5</c:v>
                </c:pt>
                <c:pt idx="5">
                  <c:v>82.5</c:v>
                </c:pt>
                <c:pt idx="6">
                  <c:v>82.8</c:v>
                </c:pt>
                <c:pt idx="7">
                  <c:v>82.8</c:v>
                </c:pt>
              </c:numCache>
            </c:numRef>
          </c:val>
          <c:extLst>
            <c:ext xmlns:c16="http://schemas.microsoft.com/office/drawing/2014/chart" uri="{C3380CC4-5D6E-409C-BE32-E72D297353CC}">
              <c16:uniqueId val="{00000000-4F65-462B-A8D4-11D5DAB987FF}"/>
            </c:ext>
          </c:extLst>
        </c:ser>
        <c:ser>
          <c:idx val="1"/>
          <c:order val="1"/>
          <c:tx>
            <c:strRef>
              <c:f>Tabelle1!$C$1</c:f>
              <c:strCache>
                <c:ptCount val="1"/>
                <c:pt idx="0">
                  <c:v>Zanubrutinib</c:v>
                </c:pt>
              </c:strCache>
            </c:strRef>
          </c:tx>
          <c:spPr>
            <a:solidFill>
              <a:schemeClr val="accent1"/>
            </a:solidFill>
            <a:ln>
              <a:noFill/>
            </a:ln>
            <a:effectLst/>
          </c:spPr>
          <c:invertIfNegative val="0"/>
          <c:cat>
            <c:strRef>
              <c:f>Tabelle1!$A$2:$A$9</c:f>
              <c:strCache>
                <c:ptCount val="8"/>
                <c:pt idx="0">
                  <c:v>6 months</c:v>
                </c:pt>
                <c:pt idx="1">
                  <c:v>12 months</c:v>
                </c:pt>
                <c:pt idx="2">
                  <c:v>18 months</c:v>
                </c:pt>
                <c:pt idx="3">
                  <c:v>24 months</c:v>
                </c:pt>
                <c:pt idx="4">
                  <c:v>30 months</c:v>
                </c:pt>
                <c:pt idx="5">
                  <c:v>36 months</c:v>
                </c:pt>
                <c:pt idx="6">
                  <c:v>42 months</c:v>
                </c:pt>
                <c:pt idx="7">
                  <c:v>48 months</c:v>
                </c:pt>
              </c:strCache>
            </c:strRef>
          </c:cat>
          <c:val>
            <c:numRef>
              <c:f>Tabelle1!$C$2:$C$9</c:f>
              <c:numCache>
                <c:formatCode>General</c:formatCode>
                <c:ptCount val="8"/>
                <c:pt idx="0">
                  <c:v>66.7</c:v>
                </c:pt>
                <c:pt idx="1">
                  <c:v>86.2</c:v>
                </c:pt>
                <c:pt idx="2">
                  <c:v>88.7</c:v>
                </c:pt>
                <c:pt idx="3">
                  <c:v>89</c:v>
                </c:pt>
                <c:pt idx="4">
                  <c:v>89</c:v>
                </c:pt>
                <c:pt idx="5">
                  <c:v>89.9</c:v>
                </c:pt>
                <c:pt idx="6">
                  <c:v>89.9</c:v>
                </c:pt>
                <c:pt idx="7">
                  <c:v>90.2</c:v>
                </c:pt>
              </c:numCache>
            </c:numRef>
          </c:val>
          <c:extLst>
            <c:ext xmlns:c16="http://schemas.microsoft.com/office/drawing/2014/chart" uri="{C3380CC4-5D6E-409C-BE32-E72D297353CC}">
              <c16:uniqueId val="{00000001-4F65-462B-A8D4-11D5DAB987FF}"/>
            </c:ext>
          </c:extLst>
        </c:ser>
        <c:dLbls>
          <c:showLegendKey val="0"/>
          <c:showVal val="0"/>
          <c:showCatName val="0"/>
          <c:showSerName val="0"/>
          <c:showPercent val="0"/>
          <c:showBubbleSize val="0"/>
        </c:dLbls>
        <c:gapWidth val="60"/>
        <c:overlap val="-27"/>
        <c:axId val="1911584128"/>
        <c:axId val="395237680"/>
      </c:barChart>
      <c:catAx>
        <c:axId val="1911584128"/>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395237680"/>
        <c:crosses val="autoZero"/>
        <c:auto val="1"/>
        <c:lblAlgn val="ctr"/>
        <c:lblOffset val="450"/>
        <c:noMultiLvlLbl val="0"/>
      </c:catAx>
      <c:valAx>
        <c:axId val="395237680"/>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de-DE" b="1">
                    <a:solidFill>
                      <a:schemeClr val="tx1"/>
                    </a:solidFill>
                  </a:rPr>
                  <a:t>Best </a:t>
                </a:r>
                <a:r>
                  <a:rPr lang="de-DE" b="1" err="1">
                    <a:solidFill>
                      <a:schemeClr val="tx1"/>
                    </a:solidFill>
                  </a:rPr>
                  <a:t>overall</a:t>
                </a:r>
                <a:r>
                  <a:rPr lang="de-DE" b="1">
                    <a:solidFill>
                      <a:schemeClr val="tx1"/>
                    </a:solidFill>
                  </a:rPr>
                  <a:t> </a:t>
                </a:r>
                <a:r>
                  <a:rPr lang="de-DE" b="1" err="1">
                    <a:solidFill>
                      <a:schemeClr val="tx1"/>
                    </a:solidFill>
                  </a:rPr>
                  <a:t>reponse</a:t>
                </a:r>
                <a:r>
                  <a:rPr lang="de-DE" b="1">
                    <a:solidFill>
                      <a:schemeClr val="tx1"/>
                    </a:solidFill>
                  </a:rPr>
                  <a:t>,</a:t>
                </a:r>
                <a:r>
                  <a:rPr lang="de-DE" b="1" baseline="0">
                    <a:solidFill>
                      <a:schemeClr val="tx1"/>
                    </a:solidFill>
                  </a:rPr>
                  <a:t> </a:t>
                </a:r>
                <a:r>
                  <a:rPr lang="de-DE" b="1">
                    <a:solidFill>
                      <a:schemeClr val="tx1"/>
                    </a:solidFill>
                  </a:rPr>
                  <a:t>%</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9115841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358560804861251"/>
          <c:y val="2.9230423047813946E-2"/>
          <c:w val="0.71581679060995196"/>
          <c:h val="0.80094223918556384"/>
        </c:manualLayout>
      </c:layout>
      <c:barChart>
        <c:barDir val="col"/>
        <c:grouping val="percentStacked"/>
        <c:varyColors val="0"/>
        <c:ser>
          <c:idx val="0"/>
          <c:order val="0"/>
          <c:tx>
            <c:strRef>
              <c:f>Tabelle1!$B$1</c:f>
              <c:strCache>
                <c:ptCount val="1"/>
                <c:pt idx="0">
                  <c:v>CR</c:v>
                </c:pt>
              </c:strCache>
            </c:strRef>
          </c:tx>
          <c:spPr>
            <a:solidFill>
              <a:schemeClr val="accent1">
                <a:lumMod val="75000"/>
                <a:lumOff val="25000"/>
              </a:schemeClr>
            </a:solidFill>
            <a:ln>
              <a:noFill/>
            </a:ln>
            <a:effectLst/>
          </c:spPr>
          <c:invertIfNegative val="0"/>
          <c:dLbls>
            <c:dLbl>
              <c:idx val="0"/>
              <c:tx>
                <c:rich>
                  <a:bodyPr/>
                  <a:lstStyle/>
                  <a:p>
                    <a:r>
                      <a:rPr lang="en-US"/>
                      <a:t>42%</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01D6-4DA1-B51B-23299BA686C1}"/>
                </c:ext>
              </c:extLst>
            </c:dLbl>
            <c:dLbl>
              <c:idx val="1"/>
              <c:tx>
                <c:rich>
                  <a:bodyPr/>
                  <a:lstStyle/>
                  <a:p>
                    <a:r>
                      <a:rPr lang="en-US"/>
                      <a:t>33%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01D6-4DA1-B51B-23299BA686C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Sonro
160 mg
(n=19)</c:v>
                </c:pt>
                <c:pt idx="1">
                  <c:v>Sonro
320 mg
(n=3)</c:v>
                </c:pt>
              </c:strCache>
            </c:strRef>
          </c:cat>
          <c:val>
            <c:numRef>
              <c:f>Tabelle1!$B$2:$B$3</c:f>
              <c:numCache>
                <c:formatCode>General</c:formatCode>
                <c:ptCount val="2"/>
                <c:pt idx="0">
                  <c:v>42</c:v>
                </c:pt>
                <c:pt idx="1">
                  <c:v>33</c:v>
                </c:pt>
              </c:numCache>
            </c:numRef>
          </c:val>
          <c:extLst>
            <c:ext xmlns:c16="http://schemas.microsoft.com/office/drawing/2014/chart" uri="{C3380CC4-5D6E-409C-BE32-E72D297353CC}">
              <c16:uniqueId val="{00000002-01D6-4DA1-B51B-23299BA686C1}"/>
            </c:ext>
          </c:extLst>
        </c:ser>
        <c:ser>
          <c:idx val="1"/>
          <c:order val="1"/>
          <c:tx>
            <c:strRef>
              <c:f>Tabelle1!$C$1</c:f>
              <c:strCache>
                <c:ptCount val="1"/>
                <c:pt idx="0">
                  <c:v>PR</c:v>
                </c:pt>
              </c:strCache>
            </c:strRef>
          </c:tx>
          <c:spPr>
            <a:solidFill>
              <a:schemeClr val="accent1">
                <a:lumMod val="25000"/>
                <a:lumOff val="75000"/>
              </a:schemeClr>
            </a:solidFill>
            <a:ln>
              <a:noFill/>
            </a:ln>
            <a:effectLst/>
          </c:spPr>
          <c:invertIfNegative val="0"/>
          <c:dLbls>
            <c:dLbl>
              <c:idx val="0"/>
              <c:tx>
                <c:rich>
                  <a:bodyPr/>
                  <a:lstStyle/>
                  <a:p>
                    <a:r>
                      <a:rPr lang="en-US"/>
                      <a:t>58%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01D6-4DA1-B51B-23299BA686C1}"/>
                </c:ext>
              </c:extLst>
            </c:dLbl>
            <c:dLbl>
              <c:idx val="1"/>
              <c:tx>
                <c:rich>
                  <a:bodyPr/>
                  <a:lstStyle/>
                  <a:p>
                    <a:fld id="{949B49C8-7EEE-466B-84A1-A17DD58C5CA8}"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01D6-4DA1-B51B-23299BA686C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Sonro
160 mg
(n=19)</c:v>
                </c:pt>
                <c:pt idx="1">
                  <c:v>Sonro
320 mg
(n=3)</c:v>
                </c:pt>
              </c:strCache>
            </c:strRef>
          </c:cat>
          <c:val>
            <c:numRef>
              <c:f>Tabelle1!$C$2:$C$3</c:f>
              <c:numCache>
                <c:formatCode>General</c:formatCode>
                <c:ptCount val="2"/>
                <c:pt idx="0">
                  <c:v>58</c:v>
                </c:pt>
                <c:pt idx="1">
                  <c:v>67</c:v>
                </c:pt>
              </c:numCache>
            </c:numRef>
          </c:val>
          <c:extLst>
            <c:ext xmlns:c16="http://schemas.microsoft.com/office/drawing/2014/chart" uri="{C3380CC4-5D6E-409C-BE32-E72D297353CC}">
              <c16:uniqueId val="{00000005-01D6-4DA1-B51B-23299BA686C1}"/>
            </c:ext>
          </c:extLst>
        </c:ser>
        <c:dLbls>
          <c:dLblPos val="ctr"/>
          <c:showLegendKey val="0"/>
          <c:showVal val="1"/>
          <c:showCatName val="0"/>
          <c:showSerName val="0"/>
          <c:showPercent val="0"/>
          <c:showBubbleSize val="0"/>
        </c:dLbls>
        <c:gapWidth val="50"/>
        <c:overlap val="100"/>
        <c:axId val="560749344"/>
        <c:axId val="1848016639"/>
      </c:barChart>
      <c:catAx>
        <c:axId val="560749344"/>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IT"/>
          </a:p>
        </c:txPr>
        <c:crossAx val="1848016639"/>
        <c:crosses val="autoZero"/>
        <c:auto val="1"/>
        <c:lblAlgn val="ctr"/>
        <c:lblOffset val="100"/>
        <c:noMultiLvlLbl val="0"/>
      </c:catAx>
      <c:valAx>
        <c:axId val="1848016639"/>
        <c:scaling>
          <c:orientation val="minMax"/>
        </c:scaling>
        <c:delete val="0"/>
        <c:axPos val="l"/>
        <c:numFmt formatCode="0%" sourceLinked="1"/>
        <c:majorTickMark val="out"/>
        <c:minorTickMark val="none"/>
        <c:tickLblPos val="none"/>
        <c:spPr>
          <a:noFill/>
          <a:ln w="19050">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560749344"/>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554512456290116"/>
          <c:y val="3.2604482602168743E-2"/>
          <c:w val="0.7098004035902159"/>
          <c:h val="0.7991856714611123"/>
        </c:manualLayout>
      </c:layout>
      <c:barChart>
        <c:barDir val="col"/>
        <c:grouping val="percentStacked"/>
        <c:varyColors val="0"/>
        <c:ser>
          <c:idx val="0"/>
          <c:order val="0"/>
          <c:tx>
            <c:strRef>
              <c:f>Tabelle1!$B$1</c:f>
              <c:strCache>
                <c:ptCount val="1"/>
                <c:pt idx="0">
                  <c:v>CR</c:v>
                </c:pt>
              </c:strCache>
            </c:strRef>
          </c:tx>
          <c:spPr>
            <a:solidFill>
              <a:schemeClr val="accent1">
                <a:lumMod val="75000"/>
                <a:lumOff val="25000"/>
              </a:schemeClr>
            </a:solidFill>
            <a:ln>
              <a:noFill/>
            </a:ln>
            <a:effectLst/>
          </c:spPr>
          <c:invertIfNegative val="0"/>
          <c:dLbls>
            <c:dLbl>
              <c:idx val="0"/>
              <c:tx>
                <c:rich>
                  <a:bodyPr/>
                  <a:lstStyle/>
                  <a:p>
                    <a:r>
                      <a:rPr lang="en-US"/>
                      <a:t>32%</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BBD0-441B-83CB-EECA70E5A9C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c:f>
              <c:strCache>
                <c:ptCount val="1"/>
                <c:pt idx="0">
                  <c:v>All patients (n=75)</c:v>
                </c:pt>
              </c:strCache>
            </c:strRef>
          </c:cat>
          <c:val>
            <c:numRef>
              <c:f>Tabelle1!$B$2</c:f>
              <c:numCache>
                <c:formatCode>General</c:formatCode>
                <c:ptCount val="1"/>
                <c:pt idx="0">
                  <c:v>32</c:v>
                </c:pt>
              </c:numCache>
            </c:numRef>
          </c:val>
          <c:extLst>
            <c:ext xmlns:c16="http://schemas.microsoft.com/office/drawing/2014/chart" uri="{C3380CC4-5D6E-409C-BE32-E72D297353CC}">
              <c16:uniqueId val="{00000002-BBD0-441B-83CB-EECA70E5A9CA}"/>
            </c:ext>
          </c:extLst>
        </c:ser>
        <c:ser>
          <c:idx val="1"/>
          <c:order val="1"/>
          <c:tx>
            <c:strRef>
              <c:f>Tabelle1!$C$1</c:f>
              <c:strCache>
                <c:ptCount val="1"/>
                <c:pt idx="0">
                  <c:v>PR</c:v>
                </c:pt>
              </c:strCache>
            </c:strRef>
          </c:tx>
          <c:spPr>
            <a:solidFill>
              <a:schemeClr val="accent1">
                <a:lumMod val="25000"/>
                <a:lumOff val="75000"/>
              </a:schemeClr>
            </a:solidFill>
            <a:ln>
              <a:noFill/>
            </a:ln>
            <a:effectLst/>
          </c:spPr>
          <c:invertIfNegative val="0"/>
          <c:dLbls>
            <c:dLbl>
              <c:idx val="0"/>
              <c:tx>
                <c:rich>
                  <a:bodyPr/>
                  <a:lstStyle/>
                  <a:p>
                    <a:r>
                      <a:rPr lang="en-US"/>
                      <a:t>58%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BBD0-441B-83CB-EECA70E5A9C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c:f>
              <c:strCache>
                <c:ptCount val="1"/>
                <c:pt idx="0">
                  <c:v>All patients (n=75)</c:v>
                </c:pt>
              </c:strCache>
            </c:strRef>
          </c:cat>
          <c:val>
            <c:numRef>
              <c:f>Tabelle1!$C$2</c:f>
              <c:numCache>
                <c:formatCode>General</c:formatCode>
                <c:ptCount val="1"/>
                <c:pt idx="0">
                  <c:v>84</c:v>
                </c:pt>
              </c:numCache>
            </c:numRef>
          </c:val>
          <c:extLst>
            <c:ext xmlns:c16="http://schemas.microsoft.com/office/drawing/2014/chart" uri="{C3380CC4-5D6E-409C-BE32-E72D297353CC}">
              <c16:uniqueId val="{00000005-BBD0-441B-83CB-EECA70E5A9CA}"/>
            </c:ext>
          </c:extLst>
        </c:ser>
        <c:dLbls>
          <c:dLblPos val="ctr"/>
          <c:showLegendKey val="0"/>
          <c:showVal val="1"/>
          <c:showCatName val="0"/>
          <c:showSerName val="0"/>
          <c:showPercent val="0"/>
          <c:showBubbleSize val="0"/>
        </c:dLbls>
        <c:gapWidth val="150"/>
        <c:overlap val="100"/>
        <c:axId val="560749344"/>
        <c:axId val="1848016639"/>
      </c:barChart>
      <c:catAx>
        <c:axId val="560749344"/>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IT"/>
          </a:p>
        </c:txPr>
        <c:crossAx val="1848016639"/>
        <c:crosses val="autoZero"/>
        <c:auto val="1"/>
        <c:lblAlgn val="ctr"/>
        <c:lblOffset val="100"/>
        <c:noMultiLvlLbl val="0"/>
      </c:catAx>
      <c:valAx>
        <c:axId val="1848016639"/>
        <c:scaling>
          <c:orientation val="minMax"/>
        </c:scaling>
        <c:delete val="0"/>
        <c:axPos val="l"/>
        <c:numFmt formatCode="0%"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560749344"/>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de-DE" sz="1400" b="1">
                <a:solidFill>
                  <a:schemeClr val="tx1"/>
                </a:solidFill>
              </a:rPr>
              <a:t>Best</a:t>
            </a:r>
            <a:r>
              <a:rPr lang="de-DE" sz="1400" b="1" baseline="0">
                <a:solidFill>
                  <a:schemeClr val="tx1"/>
                </a:solidFill>
              </a:rPr>
              <a:t> </a:t>
            </a:r>
            <a:r>
              <a:rPr lang="de-DE" sz="1400" b="1" baseline="0" err="1">
                <a:solidFill>
                  <a:schemeClr val="tx1"/>
                </a:solidFill>
              </a:rPr>
              <a:t>MRD</a:t>
            </a:r>
            <a:r>
              <a:rPr lang="de-DE" sz="1400" b="1" baseline="30000" err="1">
                <a:solidFill>
                  <a:schemeClr val="tx1"/>
                </a:solidFill>
              </a:rPr>
              <a:t>a,b</a:t>
            </a:r>
            <a:r>
              <a:rPr lang="de-DE" sz="1400" b="1" baseline="0">
                <a:solidFill>
                  <a:schemeClr val="tx1"/>
                </a:solidFill>
              </a:rPr>
              <a:t> </a:t>
            </a:r>
            <a:r>
              <a:rPr lang="de-DE" sz="1400" b="1" baseline="0" err="1">
                <a:solidFill>
                  <a:schemeClr val="tx1"/>
                </a:solidFill>
              </a:rPr>
              <a:t>by</a:t>
            </a:r>
            <a:r>
              <a:rPr lang="de-DE" sz="1400" b="1" baseline="0">
                <a:solidFill>
                  <a:schemeClr val="tx1"/>
                </a:solidFill>
              </a:rPr>
              <a:t> </a:t>
            </a:r>
            <a:r>
              <a:rPr lang="de-DE" sz="1400" b="1" baseline="0" err="1">
                <a:solidFill>
                  <a:schemeClr val="tx1"/>
                </a:solidFill>
              </a:rPr>
              <a:t>week</a:t>
            </a:r>
            <a:r>
              <a:rPr lang="de-DE" sz="1400" b="1" baseline="0">
                <a:solidFill>
                  <a:schemeClr val="tx1"/>
                </a:solidFill>
              </a:rPr>
              <a:t> 24</a:t>
            </a:r>
            <a:r>
              <a:rPr lang="de-DE" sz="1400" b="1" baseline="30000">
                <a:solidFill>
                  <a:schemeClr val="tx1"/>
                </a:solidFill>
              </a:rPr>
              <a:t>c</a:t>
            </a:r>
            <a:endParaRPr lang="de-DE" sz="1400" b="1">
              <a:solidFill>
                <a:schemeClr val="tx1"/>
              </a:solidFill>
            </a:endParaRPr>
          </a:p>
        </c:rich>
      </c:tx>
      <c:layout>
        <c:manualLayout>
          <c:xMode val="edge"/>
          <c:yMode val="edge"/>
          <c:x val="0.20234237435988564"/>
          <c:y val="4.0383840077278951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IT"/>
        </a:p>
      </c:txPr>
    </c:title>
    <c:autoTitleDeleted val="0"/>
    <c:plotArea>
      <c:layout/>
      <c:barChart>
        <c:barDir val="col"/>
        <c:grouping val="percentStacked"/>
        <c:varyColors val="0"/>
        <c:ser>
          <c:idx val="0"/>
          <c:order val="0"/>
          <c:tx>
            <c:strRef>
              <c:f>Tabelle1!$B$1</c:f>
              <c:strCache>
                <c:ptCount val="1"/>
                <c:pt idx="0">
                  <c:v>uMRD4</c:v>
                </c:pt>
              </c:strCache>
            </c:strRef>
          </c:tx>
          <c:spPr>
            <a:solidFill>
              <a:schemeClr val="accent5"/>
            </a:solidFill>
            <a:ln>
              <a:noFill/>
            </a:ln>
            <a:effectLst/>
          </c:spPr>
          <c:invertIfNegative val="0"/>
          <c:dLbls>
            <c:dLbl>
              <c:idx val="0"/>
              <c:tx>
                <c:rich>
                  <a:bodyPr/>
                  <a:lstStyle/>
                  <a:p>
                    <a:r>
                      <a:rPr lang="en-US"/>
                      <a:t>48%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89BB-48EF-9DE5-933F930A13D1}"/>
                </c:ext>
              </c:extLst>
            </c:dLbl>
            <c:dLbl>
              <c:idx val="1"/>
              <c:tx>
                <c:rich>
                  <a:bodyPr/>
                  <a:lstStyle/>
                  <a:p>
                    <a:r>
                      <a:rPr lang="en-US"/>
                      <a:t>78%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89BB-48EF-9DE5-933F930A13D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Sonro
160 mg
(n=25)</c:v>
                </c:pt>
                <c:pt idx="1">
                  <c:v>Sonro
320 mg
(n=32)</c:v>
                </c:pt>
              </c:strCache>
            </c:strRef>
          </c:cat>
          <c:val>
            <c:numRef>
              <c:f>Tabelle1!$B$2:$B$3</c:f>
              <c:numCache>
                <c:formatCode>General</c:formatCode>
                <c:ptCount val="2"/>
                <c:pt idx="0">
                  <c:v>48</c:v>
                </c:pt>
                <c:pt idx="1">
                  <c:v>78</c:v>
                </c:pt>
              </c:numCache>
            </c:numRef>
          </c:val>
          <c:extLst>
            <c:ext xmlns:c16="http://schemas.microsoft.com/office/drawing/2014/chart" uri="{C3380CC4-5D6E-409C-BE32-E72D297353CC}">
              <c16:uniqueId val="{00000002-89BB-48EF-9DE5-933F930A13D1}"/>
            </c:ext>
          </c:extLst>
        </c:ser>
        <c:ser>
          <c:idx val="1"/>
          <c:order val="1"/>
          <c:tx>
            <c:strRef>
              <c:f>Tabelle1!$C$1</c:f>
              <c:strCache>
                <c:ptCount val="1"/>
                <c:pt idx="0">
                  <c:v>MRD4+</c:v>
                </c:pt>
              </c:strCache>
            </c:strRef>
          </c:tx>
          <c:spPr>
            <a:solidFill>
              <a:schemeClr val="accent4">
                <a:lumMod val="75000"/>
              </a:schemeClr>
            </a:solidFill>
            <a:ln>
              <a:noFill/>
            </a:ln>
            <a:effectLst/>
          </c:spPr>
          <c:invertIfNegative val="0"/>
          <c:dLbls>
            <c:dLbl>
              <c:idx val="0"/>
              <c:tx>
                <c:rich>
                  <a:bodyPr/>
                  <a:lstStyle/>
                  <a:p>
                    <a:r>
                      <a:rPr lang="en-US"/>
                      <a:t>28%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89BB-48EF-9DE5-933F930A13D1}"/>
                </c:ext>
              </c:extLst>
            </c:dLbl>
            <c:dLbl>
              <c:idx val="1"/>
              <c:tx>
                <c:rich>
                  <a:bodyPr/>
                  <a:lstStyle/>
                  <a:p>
                    <a:fld id="{949B49C8-7EEE-466B-84A1-A17DD58C5CA8}"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89BB-48EF-9DE5-933F930A13D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Sonro
160 mg
(n=25)</c:v>
                </c:pt>
                <c:pt idx="1">
                  <c:v>Sonro
320 mg
(n=32)</c:v>
                </c:pt>
              </c:strCache>
            </c:strRef>
          </c:cat>
          <c:val>
            <c:numRef>
              <c:f>Tabelle1!$C$2:$C$3</c:f>
              <c:numCache>
                <c:formatCode>General</c:formatCode>
                <c:ptCount val="2"/>
                <c:pt idx="0">
                  <c:v>28</c:v>
                </c:pt>
                <c:pt idx="1">
                  <c:v>13</c:v>
                </c:pt>
              </c:numCache>
            </c:numRef>
          </c:val>
          <c:extLst>
            <c:ext xmlns:c16="http://schemas.microsoft.com/office/drawing/2014/chart" uri="{C3380CC4-5D6E-409C-BE32-E72D297353CC}">
              <c16:uniqueId val="{00000005-89BB-48EF-9DE5-933F930A13D1}"/>
            </c:ext>
          </c:extLst>
        </c:ser>
        <c:ser>
          <c:idx val="2"/>
          <c:order val="2"/>
          <c:tx>
            <c:strRef>
              <c:f>Tabelle1!$D$1</c:f>
              <c:strCache>
                <c:ptCount val="1"/>
                <c:pt idx="0">
                  <c:v>Not available</c:v>
                </c:pt>
              </c:strCache>
            </c:strRef>
          </c:tx>
          <c:spPr>
            <a:solidFill>
              <a:schemeClr val="accent4">
                <a:lumMod val="60000"/>
                <a:lumOff val="40000"/>
              </a:schemeClr>
            </a:solidFill>
            <a:ln>
              <a:noFill/>
            </a:ln>
            <a:effectLst/>
          </c:spPr>
          <c:invertIfNegative val="0"/>
          <c:dLbls>
            <c:dLbl>
              <c:idx val="0"/>
              <c:tx>
                <c:rich>
                  <a:bodyPr/>
                  <a:lstStyle/>
                  <a:p>
                    <a:r>
                      <a:rPr lang="en-US"/>
                      <a:t>24%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89BB-48EF-9DE5-933F930A13D1}"/>
                </c:ext>
              </c:extLst>
            </c:dLbl>
            <c:dLbl>
              <c:idx val="1"/>
              <c:tx>
                <c:rich>
                  <a:bodyPr/>
                  <a:lstStyle/>
                  <a:p>
                    <a:fld id="{A0D4B3C0-63DF-41BA-A786-B7816F2F7171}"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89BB-48EF-9DE5-933F930A13D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Sonro
160 mg
(n=25)</c:v>
                </c:pt>
                <c:pt idx="1">
                  <c:v>Sonro
320 mg
(n=32)</c:v>
                </c:pt>
              </c:strCache>
            </c:strRef>
          </c:cat>
          <c:val>
            <c:numRef>
              <c:f>Tabelle1!$D$2:$D$3</c:f>
              <c:numCache>
                <c:formatCode>General</c:formatCode>
                <c:ptCount val="2"/>
                <c:pt idx="0">
                  <c:v>24</c:v>
                </c:pt>
                <c:pt idx="1">
                  <c:v>9</c:v>
                </c:pt>
              </c:numCache>
            </c:numRef>
          </c:val>
          <c:extLst>
            <c:ext xmlns:c16="http://schemas.microsoft.com/office/drawing/2014/chart" uri="{C3380CC4-5D6E-409C-BE32-E72D297353CC}">
              <c16:uniqueId val="{00000006-89BB-48EF-9DE5-933F930A13D1}"/>
            </c:ext>
          </c:extLst>
        </c:ser>
        <c:dLbls>
          <c:dLblPos val="ctr"/>
          <c:showLegendKey val="0"/>
          <c:showVal val="1"/>
          <c:showCatName val="0"/>
          <c:showSerName val="0"/>
          <c:showPercent val="0"/>
          <c:showBubbleSize val="0"/>
        </c:dLbls>
        <c:gapWidth val="50"/>
        <c:overlap val="100"/>
        <c:axId val="560749344"/>
        <c:axId val="1848016639"/>
      </c:barChart>
      <c:catAx>
        <c:axId val="560749344"/>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IT"/>
          </a:p>
        </c:txPr>
        <c:crossAx val="1848016639"/>
        <c:crosses val="autoZero"/>
        <c:auto val="1"/>
        <c:lblAlgn val="ctr"/>
        <c:lblOffset val="100"/>
        <c:noMultiLvlLbl val="0"/>
      </c:catAx>
      <c:valAx>
        <c:axId val="1848016639"/>
        <c:scaling>
          <c:orientation val="minMax"/>
        </c:scaling>
        <c:delete val="0"/>
        <c:axPos val="l"/>
        <c:numFmt formatCode="0%"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560749344"/>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de-DE" sz="1400" b="1">
                <a:solidFill>
                  <a:schemeClr val="tx1"/>
                </a:solidFill>
              </a:rPr>
              <a:t>Best</a:t>
            </a:r>
            <a:r>
              <a:rPr lang="de-DE" sz="1400" b="1" baseline="0">
                <a:solidFill>
                  <a:schemeClr val="tx1"/>
                </a:solidFill>
              </a:rPr>
              <a:t> </a:t>
            </a:r>
            <a:r>
              <a:rPr lang="de-DE" sz="1400" b="1" baseline="0" err="1">
                <a:solidFill>
                  <a:schemeClr val="tx1"/>
                </a:solidFill>
              </a:rPr>
              <a:t>MRD</a:t>
            </a:r>
            <a:r>
              <a:rPr lang="de-DE" sz="1400" b="1" baseline="30000" err="1">
                <a:solidFill>
                  <a:schemeClr val="tx1"/>
                </a:solidFill>
              </a:rPr>
              <a:t>a,b</a:t>
            </a:r>
            <a:r>
              <a:rPr lang="de-DE" sz="1400" b="1" baseline="0">
                <a:solidFill>
                  <a:schemeClr val="tx1"/>
                </a:solidFill>
              </a:rPr>
              <a:t> </a:t>
            </a:r>
            <a:r>
              <a:rPr lang="de-DE" sz="1400" b="1" baseline="0" err="1">
                <a:solidFill>
                  <a:schemeClr val="tx1"/>
                </a:solidFill>
              </a:rPr>
              <a:t>by</a:t>
            </a:r>
            <a:r>
              <a:rPr lang="de-DE" sz="1400" b="1" baseline="0">
                <a:solidFill>
                  <a:schemeClr val="tx1"/>
                </a:solidFill>
              </a:rPr>
              <a:t> </a:t>
            </a:r>
            <a:r>
              <a:rPr lang="de-DE" sz="1400" b="1" baseline="0" err="1">
                <a:solidFill>
                  <a:schemeClr val="tx1"/>
                </a:solidFill>
              </a:rPr>
              <a:t>week</a:t>
            </a:r>
            <a:r>
              <a:rPr lang="de-DE" sz="1400" b="1" baseline="0">
                <a:solidFill>
                  <a:schemeClr val="tx1"/>
                </a:solidFill>
              </a:rPr>
              <a:t> 48</a:t>
            </a:r>
            <a:r>
              <a:rPr lang="de-DE" sz="1400" b="1" baseline="30000">
                <a:solidFill>
                  <a:schemeClr val="tx1"/>
                </a:solidFill>
              </a:rPr>
              <a:t>c</a:t>
            </a:r>
            <a:endParaRPr lang="de-DE" sz="1400" b="1">
              <a:solidFill>
                <a:schemeClr val="tx1"/>
              </a:solidFill>
            </a:endParaRPr>
          </a:p>
        </c:rich>
      </c:tx>
      <c:layout>
        <c:manualLayout>
          <c:xMode val="edge"/>
          <c:yMode val="edge"/>
          <c:x val="0.17694715266537783"/>
          <c:y val="4.0383840077278951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IT"/>
        </a:p>
      </c:txPr>
    </c:title>
    <c:autoTitleDeleted val="0"/>
    <c:plotArea>
      <c:layout>
        <c:manualLayout>
          <c:layoutTarget val="inner"/>
          <c:xMode val="edge"/>
          <c:yMode val="edge"/>
          <c:x val="0.24358560804861251"/>
          <c:y val="0.11940938776979315"/>
          <c:w val="0.71581679060995196"/>
          <c:h val="0.68179513893046895"/>
        </c:manualLayout>
      </c:layout>
      <c:barChart>
        <c:barDir val="col"/>
        <c:grouping val="percentStacked"/>
        <c:varyColors val="0"/>
        <c:ser>
          <c:idx val="0"/>
          <c:order val="0"/>
          <c:tx>
            <c:strRef>
              <c:f>Tabelle1!$B$1</c:f>
              <c:strCache>
                <c:ptCount val="1"/>
                <c:pt idx="0">
                  <c:v>CR</c:v>
                </c:pt>
              </c:strCache>
            </c:strRef>
          </c:tx>
          <c:spPr>
            <a:solidFill>
              <a:schemeClr val="accent5"/>
            </a:solidFill>
            <a:ln>
              <a:noFill/>
            </a:ln>
            <a:effectLst/>
          </c:spPr>
          <c:invertIfNegative val="0"/>
          <c:dLbls>
            <c:dLbl>
              <c:idx val="0"/>
              <c:tx>
                <c:rich>
                  <a:bodyPr/>
                  <a:lstStyle/>
                  <a:p>
                    <a:r>
                      <a:rPr lang="en-US"/>
                      <a:t>74%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8CF6-4AE2-B3C4-4AA0114153C3}"/>
                </c:ext>
              </c:extLst>
            </c:dLbl>
            <c:dLbl>
              <c:idx val="1"/>
              <c:tx>
                <c:rich>
                  <a:bodyPr/>
                  <a:lstStyle/>
                  <a:p>
                    <a:r>
                      <a:rPr lang="en-US"/>
                      <a:t>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8CF6-4AE2-B3C4-4AA0114153C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Sonro
160 mg
(n=19)</c:v>
                </c:pt>
                <c:pt idx="1">
                  <c:v>Sonro
320 mg
(n=3)</c:v>
                </c:pt>
              </c:strCache>
            </c:strRef>
          </c:cat>
          <c:val>
            <c:numRef>
              <c:f>Tabelle1!$B$2:$B$3</c:f>
              <c:numCache>
                <c:formatCode>General</c:formatCode>
                <c:ptCount val="2"/>
                <c:pt idx="0">
                  <c:v>74</c:v>
                </c:pt>
                <c:pt idx="1">
                  <c:v>100</c:v>
                </c:pt>
              </c:numCache>
            </c:numRef>
          </c:val>
          <c:extLst>
            <c:ext xmlns:c16="http://schemas.microsoft.com/office/drawing/2014/chart" uri="{C3380CC4-5D6E-409C-BE32-E72D297353CC}">
              <c16:uniqueId val="{00000002-8CF6-4AE2-B3C4-4AA0114153C3}"/>
            </c:ext>
          </c:extLst>
        </c:ser>
        <c:ser>
          <c:idx val="1"/>
          <c:order val="1"/>
          <c:tx>
            <c:strRef>
              <c:f>Tabelle1!$C$1</c:f>
              <c:strCache>
                <c:ptCount val="1"/>
                <c:pt idx="0">
                  <c:v>PR</c:v>
                </c:pt>
              </c:strCache>
            </c:strRef>
          </c:tx>
          <c:spPr>
            <a:solidFill>
              <a:schemeClr val="accent4">
                <a:lumMod val="75000"/>
              </a:schemeClr>
            </a:solidFill>
            <a:ln>
              <a:noFill/>
            </a:ln>
            <a:effectLst/>
          </c:spPr>
          <c:invertIfNegative val="0"/>
          <c:dLbls>
            <c:dLbl>
              <c:idx val="0"/>
              <c:tx>
                <c:rich>
                  <a:bodyPr/>
                  <a:lstStyle/>
                  <a:p>
                    <a:r>
                      <a:rPr lang="en-US"/>
                      <a:t>26%</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8CF6-4AE2-B3C4-4AA0114153C3}"/>
                </c:ext>
              </c:extLst>
            </c:dLbl>
            <c:dLbl>
              <c:idx val="1"/>
              <c:tx>
                <c:rich>
                  <a:bodyPr/>
                  <a:lstStyle/>
                  <a:p>
                    <a:fld id="{949B49C8-7EEE-466B-84A1-A17DD58C5CA8}"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8CF6-4AE2-B3C4-4AA0114153C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Tabelle1!$A$2:$A$3</c:f>
              <c:strCache>
                <c:ptCount val="2"/>
                <c:pt idx="0">
                  <c:v>Sonro
160 mg
(n=19)</c:v>
                </c:pt>
                <c:pt idx="1">
                  <c:v>Sonro
320 mg
(n=3)</c:v>
                </c:pt>
              </c:strCache>
            </c:strRef>
          </c:cat>
          <c:val>
            <c:numRef>
              <c:f>Tabelle1!$C$2:$C$3</c:f>
              <c:numCache>
                <c:formatCode>General</c:formatCode>
                <c:ptCount val="2"/>
                <c:pt idx="0">
                  <c:v>26</c:v>
                </c:pt>
              </c:numCache>
            </c:numRef>
          </c:val>
          <c:extLst>
            <c:ext xmlns:c16="http://schemas.microsoft.com/office/drawing/2014/chart" uri="{C3380CC4-5D6E-409C-BE32-E72D297353CC}">
              <c16:uniqueId val="{00000005-8CF6-4AE2-B3C4-4AA0114153C3}"/>
            </c:ext>
          </c:extLst>
        </c:ser>
        <c:dLbls>
          <c:dLblPos val="ctr"/>
          <c:showLegendKey val="0"/>
          <c:showVal val="1"/>
          <c:showCatName val="0"/>
          <c:showSerName val="0"/>
          <c:showPercent val="0"/>
          <c:showBubbleSize val="0"/>
        </c:dLbls>
        <c:gapWidth val="50"/>
        <c:overlap val="100"/>
        <c:axId val="560749344"/>
        <c:axId val="1848016639"/>
      </c:barChart>
      <c:catAx>
        <c:axId val="560749344"/>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IT"/>
          </a:p>
        </c:txPr>
        <c:crossAx val="1848016639"/>
        <c:crosses val="autoZero"/>
        <c:auto val="1"/>
        <c:lblAlgn val="ctr"/>
        <c:lblOffset val="100"/>
        <c:noMultiLvlLbl val="0"/>
      </c:catAx>
      <c:valAx>
        <c:axId val="1848016639"/>
        <c:scaling>
          <c:orientation val="minMax"/>
        </c:scaling>
        <c:delete val="0"/>
        <c:axPos val="l"/>
        <c:numFmt formatCode="0%" sourceLinked="1"/>
        <c:majorTickMark val="out"/>
        <c:minorTickMark val="none"/>
        <c:tickLblPos val="none"/>
        <c:spPr>
          <a:noFill/>
          <a:ln w="19050">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560749344"/>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36545925222102"/>
          <c:y val="9.0973985711629846E-2"/>
          <c:w val="0.8668975500659607"/>
          <c:h val="0.68666295748334516"/>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Tabelle1!$A$2:$A$4</c:f>
              <c:numCache>
                <c:formatCode>General</c:formatCode>
                <c:ptCount val="3"/>
              </c:numCache>
            </c:numRef>
          </c:xVal>
          <c:yVal>
            <c:numRef>
              <c:f>Tabelle1!$B$2:$B$4</c:f>
              <c:numCache>
                <c:formatCode>General</c:formatCode>
                <c:ptCount val="3"/>
                <c:pt idx="2">
                  <c:v>0.8</c:v>
                </c:pt>
              </c:numCache>
            </c:numRef>
          </c:yVal>
          <c:smooth val="0"/>
          <c:extLst>
            <c:ext xmlns:c16="http://schemas.microsoft.com/office/drawing/2014/chart" uri="{C3380CC4-5D6E-409C-BE32-E72D297353CC}">
              <c16:uniqueId val="{00000000-9059-483D-A0F7-5CC118DFF13C}"/>
            </c:ext>
          </c:extLst>
        </c:ser>
        <c:dLbls>
          <c:showLegendKey val="0"/>
          <c:showVal val="0"/>
          <c:showCatName val="0"/>
          <c:showSerName val="0"/>
          <c:showPercent val="0"/>
          <c:showBubbleSize val="0"/>
        </c:dLbls>
        <c:axId val="1204355520"/>
        <c:axId val="1934984336"/>
      </c:scatterChart>
      <c:valAx>
        <c:axId val="1204355520"/>
        <c:scaling>
          <c:orientation val="minMax"/>
          <c:max val="21"/>
          <c:min val="0"/>
        </c:scaling>
        <c:delete val="0"/>
        <c:axPos val="b"/>
        <c:title>
          <c:tx>
            <c:rich>
              <a:bodyPr rot="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de-DE" b="1">
                    <a:solidFill>
                      <a:schemeClr val="tx1"/>
                    </a:solidFill>
                  </a:rPr>
                  <a:t>Time, </a:t>
                </a:r>
                <a:r>
                  <a:rPr lang="de-DE" b="1" err="1">
                    <a:solidFill>
                      <a:schemeClr val="tx1"/>
                    </a:solidFill>
                  </a:rPr>
                  <a:t>months</a:t>
                </a:r>
                <a:endParaRPr lang="de-DE" b="1">
                  <a:solidFill>
                    <a:schemeClr val="tx1"/>
                  </a:solidFill>
                </a:endParaRPr>
              </a:p>
            </c:rich>
          </c:tx>
          <c:layout>
            <c:manualLayout>
              <c:xMode val="edge"/>
              <c:yMode val="edge"/>
              <c:x val="0.44010126017348977"/>
              <c:y val="0.85114988633712274"/>
            </c:manualLayout>
          </c:layout>
          <c:overlay val="0"/>
          <c:spPr>
            <a:noFill/>
            <a:ln>
              <a:noFill/>
            </a:ln>
            <a:effectLst/>
          </c:spPr>
          <c:txPr>
            <a:bodyPr rot="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934984336"/>
        <c:crosses val="autoZero"/>
        <c:crossBetween val="midCat"/>
        <c:majorUnit val="1"/>
      </c:valAx>
      <c:valAx>
        <c:axId val="1934984336"/>
        <c:scaling>
          <c:orientation val="minMax"/>
          <c:max val="100"/>
        </c:scaling>
        <c:delete val="0"/>
        <c:axPos val="l"/>
        <c:title>
          <c:tx>
            <c:rich>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de-DE" b="1">
                    <a:solidFill>
                      <a:schemeClr val="tx1"/>
                    </a:solidFill>
                  </a:rPr>
                  <a:t>PFS, %</a:t>
                </a:r>
              </a:p>
            </c:rich>
          </c:tx>
          <c:overlay val="0"/>
          <c:spPr>
            <a:noFill/>
            <a:ln>
              <a:noFill/>
            </a:ln>
            <a:effectLst/>
          </c:spPr>
          <c:txPr>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204355520"/>
        <c:crosses val="autoZero"/>
        <c:crossBetween val="midCat"/>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63626763497272"/>
          <c:y val="2.9023433501572236E-2"/>
          <c:w val="0.86850510207802223"/>
          <c:h val="0.76709085273700517"/>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Tabelle1!$A$2:$A$4</c:f>
              <c:numCache>
                <c:formatCode>General</c:formatCode>
                <c:ptCount val="3"/>
              </c:numCache>
            </c:numRef>
          </c:xVal>
          <c:yVal>
            <c:numRef>
              <c:f>Tabelle1!$B$2:$B$4</c:f>
              <c:numCache>
                <c:formatCode>General</c:formatCode>
                <c:ptCount val="3"/>
                <c:pt idx="2">
                  <c:v>0.8</c:v>
                </c:pt>
              </c:numCache>
            </c:numRef>
          </c:yVal>
          <c:smooth val="0"/>
          <c:extLst>
            <c:ext xmlns:c16="http://schemas.microsoft.com/office/drawing/2014/chart" uri="{C3380CC4-5D6E-409C-BE32-E72D297353CC}">
              <c16:uniqueId val="{00000000-C3F4-43E1-8BE5-00422EDC019D}"/>
            </c:ext>
          </c:extLst>
        </c:ser>
        <c:dLbls>
          <c:showLegendKey val="0"/>
          <c:showVal val="0"/>
          <c:showCatName val="0"/>
          <c:showSerName val="0"/>
          <c:showPercent val="0"/>
          <c:showBubbleSize val="0"/>
        </c:dLbls>
        <c:axId val="1204355520"/>
        <c:axId val="1934984336"/>
      </c:scatterChart>
      <c:valAx>
        <c:axId val="1204355520"/>
        <c:scaling>
          <c:orientation val="minMax"/>
          <c:max val="32"/>
          <c:min val="0"/>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de-DE" err="1">
                    <a:solidFill>
                      <a:schemeClr val="tx1"/>
                    </a:solidFill>
                  </a:rPr>
                  <a:t>Months</a:t>
                </a:r>
                <a:endParaRPr lang="de-DE">
                  <a:solidFill>
                    <a:schemeClr val="tx1"/>
                  </a:solidFill>
                </a:endParaRPr>
              </a:p>
            </c:rich>
          </c:tx>
          <c:layout>
            <c:manualLayout>
              <c:xMode val="edge"/>
              <c:yMode val="edge"/>
              <c:x val="0.44010126017348977"/>
              <c:y val="0.85114988633712274"/>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IT"/>
          </a:p>
        </c:txPr>
        <c:crossAx val="1934984336"/>
        <c:crosses val="autoZero"/>
        <c:crossBetween val="midCat"/>
        <c:majorUnit val="1"/>
      </c:valAx>
      <c:valAx>
        <c:axId val="1934984336"/>
        <c:scaling>
          <c:orientation val="minMax"/>
          <c:max val="100"/>
        </c:scaling>
        <c:delete val="0"/>
        <c:axPos val="l"/>
        <c:title>
          <c:tx>
            <c:rich>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de-DE" b="1">
                    <a:solidFill>
                      <a:schemeClr val="tx1"/>
                    </a:solidFill>
                  </a:rPr>
                  <a:t>Overall </a:t>
                </a:r>
                <a:r>
                  <a:rPr lang="de-DE" b="1" err="1">
                    <a:solidFill>
                      <a:schemeClr val="tx1"/>
                    </a:solidFill>
                  </a:rPr>
                  <a:t>survival</a:t>
                </a:r>
                <a:r>
                  <a:rPr lang="de-DE" b="1">
                    <a:solidFill>
                      <a:schemeClr val="tx1"/>
                    </a:solidFill>
                  </a:rPr>
                  <a:t>, %</a:t>
                </a:r>
              </a:p>
            </c:rich>
          </c:tx>
          <c:overlay val="0"/>
          <c:spPr>
            <a:noFill/>
            <a:ln>
              <a:noFill/>
            </a:ln>
            <a:effectLst/>
          </c:spPr>
          <c:txPr>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IT"/>
          </a:p>
        </c:txPr>
        <c:crossAx val="1204355520"/>
        <c:crosses val="autoZero"/>
        <c:crossBetween val="midCat"/>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63626763497272"/>
          <c:y val="2.9023433501572236E-2"/>
          <c:w val="0.86850510207802223"/>
          <c:h val="0.76709085273700517"/>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Tabelle1!$A$2:$A$4</c:f>
              <c:numCache>
                <c:formatCode>General</c:formatCode>
                <c:ptCount val="3"/>
              </c:numCache>
            </c:numRef>
          </c:xVal>
          <c:yVal>
            <c:numRef>
              <c:f>Tabelle1!$B$2:$B$4</c:f>
              <c:numCache>
                <c:formatCode>General</c:formatCode>
                <c:ptCount val="3"/>
                <c:pt idx="2">
                  <c:v>0.8</c:v>
                </c:pt>
              </c:numCache>
            </c:numRef>
          </c:yVal>
          <c:smooth val="0"/>
          <c:extLst>
            <c:ext xmlns:c16="http://schemas.microsoft.com/office/drawing/2014/chart" uri="{C3380CC4-5D6E-409C-BE32-E72D297353CC}">
              <c16:uniqueId val="{00000000-F156-44EF-BD1F-504BD0333FA7}"/>
            </c:ext>
          </c:extLst>
        </c:ser>
        <c:dLbls>
          <c:showLegendKey val="0"/>
          <c:showVal val="0"/>
          <c:showCatName val="0"/>
          <c:showSerName val="0"/>
          <c:showPercent val="0"/>
          <c:showBubbleSize val="0"/>
        </c:dLbls>
        <c:axId val="1204355520"/>
        <c:axId val="1934984336"/>
      </c:scatterChart>
      <c:valAx>
        <c:axId val="1204355520"/>
        <c:scaling>
          <c:orientation val="minMax"/>
          <c:max val="31"/>
          <c:min val="0"/>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de-DE" err="1">
                    <a:solidFill>
                      <a:schemeClr val="tx1"/>
                    </a:solidFill>
                  </a:rPr>
                  <a:t>Months</a:t>
                </a:r>
                <a:endParaRPr lang="de-DE">
                  <a:solidFill>
                    <a:schemeClr val="tx1"/>
                  </a:solidFill>
                </a:endParaRPr>
              </a:p>
            </c:rich>
          </c:tx>
          <c:layout>
            <c:manualLayout>
              <c:xMode val="edge"/>
              <c:yMode val="edge"/>
              <c:x val="0.44010126017348977"/>
              <c:y val="0.85114988633712274"/>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IT"/>
          </a:p>
        </c:txPr>
        <c:crossAx val="1934984336"/>
        <c:crosses val="autoZero"/>
        <c:crossBetween val="midCat"/>
        <c:majorUnit val="1"/>
      </c:valAx>
      <c:valAx>
        <c:axId val="1934984336"/>
        <c:scaling>
          <c:orientation val="minMax"/>
          <c:max val="100"/>
        </c:scaling>
        <c:delete val="0"/>
        <c:axPos val="l"/>
        <c:title>
          <c:tx>
            <c:rich>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de-DE" b="1">
                    <a:solidFill>
                      <a:schemeClr val="tx1"/>
                    </a:solidFill>
                  </a:rPr>
                  <a:t>Progression-</a:t>
                </a:r>
                <a:r>
                  <a:rPr lang="de-DE" b="1" err="1">
                    <a:solidFill>
                      <a:schemeClr val="tx1"/>
                    </a:solidFill>
                  </a:rPr>
                  <a:t>free</a:t>
                </a:r>
                <a:r>
                  <a:rPr lang="de-DE" b="1">
                    <a:solidFill>
                      <a:schemeClr val="tx1"/>
                    </a:solidFill>
                  </a:rPr>
                  <a:t> </a:t>
                </a:r>
                <a:r>
                  <a:rPr lang="de-DE" b="1" err="1">
                    <a:solidFill>
                      <a:schemeClr val="tx1"/>
                    </a:solidFill>
                  </a:rPr>
                  <a:t>survival</a:t>
                </a:r>
                <a:r>
                  <a:rPr lang="de-DE" b="1">
                    <a:solidFill>
                      <a:schemeClr val="tx1"/>
                    </a:solidFill>
                  </a:rPr>
                  <a:t>, %</a:t>
                </a:r>
              </a:p>
            </c:rich>
          </c:tx>
          <c:overlay val="0"/>
          <c:spPr>
            <a:noFill/>
            <a:ln>
              <a:noFill/>
            </a:ln>
            <a:effectLst/>
          </c:spPr>
          <c:txPr>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IT"/>
          </a:p>
        </c:txPr>
        <c:crossAx val="1204355520"/>
        <c:crosses val="autoZero"/>
        <c:crossBetween val="midCat"/>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071378049303597E-2"/>
          <c:y val="6.842505332063617E-2"/>
          <c:w val="0.88703722222446768"/>
          <c:h val="0.78287539691892183"/>
        </c:manualLayout>
      </c:layout>
      <c:barChart>
        <c:barDir val="bar"/>
        <c:grouping val="clustered"/>
        <c:varyColors val="0"/>
        <c:ser>
          <c:idx val="0"/>
          <c:order val="0"/>
          <c:tx>
            <c:strRef>
              <c:f>Tabelle1!$B$1</c:f>
              <c:strCache>
                <c:ptCount val="1"/>
                <c:pt idx="0">
                  <c:v>Datenreihe 1</c:v>
                </c:pt>
              </c:strCache>
            </c:strRef>
          </c:tx>
          <c:spPr>
            <a:solidFill>
              <a:schemeClr val="accent1"/>
            </a:solidFill>
            <a:ln>
              <a:noFill/>
            </a:ln>
            <a:effectLst/>
          </c:spPr>
          <c:invertIfNegative val="0"/>
          <c:cat>
            <c:strRef>
              <c:f>Tabelle1!$A$2:$A$25</c:f>
              <c:strCache>
                <c:ptCount val="24"/>
                <c:pt idx="0">
                  <c:v>CLL</c:v>
                </c:pt>
                <c:pt idx="1">
                  <c:v>CLL</c:v>
                </c:pt>
                <c:pt idx="2">
                  <c:v>CLL</c:v>
                </c:pt>
                <c:pt idx="3">
                  <c:v>CLL</c:v>
                </c:pt>
                <c:pt idx="4">
                  <c:v>CLL</c:v>
                </c:pt>
                <c:pt idx="5">
                  <c:v>CLL</c:v>
                </c:pt>
                <c:pt idx="6">
                  <c:v>CLL</c:v>
                </c:pt>
                <c:pt idx="7">
                  <c:v>CLL</c:v>
                </c:pt>
                <c:pt idx="8">
                  <c:v>CLL</c:v>
                </c:pt>
                <c:pt idx="9">
                  <c:v>CLL</c:v>
                </c:pt>
                <c:pt idx="10">
                  <c:v>CLL</c:v>
                </c:pt>
                <c:pt idx="11">
                  <c:v>CLL</c:v>
                </c:pt>
                <c:pt idx="12">
                  <c:v>CLL</c:v>
                </c:pt>
                <c:pt idx="13">
                  <c:v>CLL</c:v>
                </c:pt>
                <c:pt idx="14">
                  <c:v>CLL</c:v>
                </c:pt>
                <c:pt idx="15">
                  <c:v>CLL</c:v>
                </c:pt>
                <c:pt idx="16">
                  <c:v>CLL</c:v>
                </c:pt>
                <c:pt idx="17">
                  <c:v>CLL</c:v>
                </c:pt>
                <c:pt idx="18">
                  <c:v>CLL</c:v>
                </c:pt>
                <c:pt idx="19">
                  <c:v>CLL</c:v>
                </c:pt>
                <c:pt idx="20">
                  <c:v>CLL</c:v>
                </c:pt>
                <c:pt idx="21">
                  <c:v>CLL</c:v>
                </c:pt>
                <c:pt idx="22">
                  <c:v>CLL</c:v>
                </c:pt>
                <c:pt idx="23">
                  <c:v>CLL</c:v>
                </c:pt>
              </c:strCache>
            </c:strRef>
          </c:cat>
          <c:val>
            <c:numRef>
              <c:f>Tabelle1!$B$2:$B$25</c:f>
              <c:numCache>
                <c:formatCode>General</c:formatCode>
                <c:ptCount val="24"/>
              </c:numCache>
            </c:numRef>
          </c:val>
          <c:extLst>
            <c:ext xmlns:c16="http://schemas.microsoft.com/office/drawing/2014/chart" uri="{C3380CC4-5D6E-409C-BE32-E72D297353CC}">
              <c16:uniqueId val="{00000000-69AB-4C83-99AA-65563BF27D5A}"/>
            </c:ext>
          </c:extLst>
        </c:ser>
        <c:ser>
          <c:idx val="1"/>
          <c:order val="1"/>
          <c:tx>
            <c:strRef>
              <c:f>Tabelle1!$C$1</c:f>
              <c:strCache>
                <c:ptCount val="1"/>
                <c:pt idx="0">
                  <c:v>Datenreihe 2</c:v>
                </c:pt>
              </c:strCache>
            </c:strRef>
          </c:tx>
          <c:spPr>
            <a:solidFill>
              <a:schemeClr val="accent2"/>
            </a:solidFill>
            <a:ln>
              <a:noFill/>
            </a:ln>
            <a:effectLst/>
          </c:spPr>
          <c:invertIfNegative val="0"/>
          <c:cat>
            <c:strRef>
              <c:f>Tabelle1!$A$2:$A$25</c:f>
              <c:strCache>
                <c:ptCount val="24"/>
                <c:pt idx="0">
                  <c:v>CLL</c:v>
                </c:pt>
                <c:pt idx="1">
                  <c:v>CLL</c:v>
                </c:pt>
                <c:pt idx="2">
                  <c:v>CLL</c:v>
                </c:pt>
                <c:pt idx="3">
                  <c:v>CLL</c:v>
                </c:pt>
                <c:pt idx="4">
                  <c:v>CLL</c:v>
                </c:pt>
                <c:pt idx="5">
                  <c:v>CLL</c:v>
                </c:pt>
                <c:pt idx="6">
                  <c:v>CLL</c:v>
                </c:pt>
                <c:pt idx="7">
                  <c:v>CLL</c:v>
                </c:pt>
                <c:pt idx="8">
                  <c:v>CLL</c:v>
                </c:pt>
                <c:pt idx="9">
                  <c:v>CLL</c:v>
                </c:pt>
                <c:pt idx="10">
                  <c:v>CLL</c:v>
                </c:pt>
                <c:pt idx="11">
                  <c:v>CLL</c:v>
                </c:pt>
                <c:pt idx="12">
                  <c:v>CLL</c:v>
                </c:pt>
                <c:pt idx="13">
                  <c:v>CLL</c:v>
                </c:pt>
                <c:pt idx="14">
                  <c:v>CLL</c:v>
                </c:pt>
                <c:pt idx="15">
                  <c:v>CLL</c:v>
                </c:pt>
                <c:pt idx="16">
                  <c:v>CLL</c:v>
                </c:pt>
                <c:pt idx="17">
                  <c:v>CLL</c:v>
                </c:pt>
                <c:pt idx="18">
                  <c:v>CLL</c:v>
                </c:pt>
                <c:pt idx="19">
                  <c:v>CLL</c:v>
                </c:pt>
                <c:pt idx="20">
                  <c:v>CLL</c:v>
                </c:pt>
                <c:pt idx="21">
                  <c:v>CLL</c:v>
                </c:pt>
                <c:pt idx="22">
                  <c:v>CLL</c:v>
                </c:pt>
                <c:pt idx="23">
                  <c:v>CLL</c:v>
                </c:pt>
              </c:strCache>
            </c:strRef>
          </c:cat>
          <c:val>
            <c:numRef>
              <c:f>Tabelle1!$C$2:$C$25</c:f>
              <c:numCache>
                <c:formatCode>General</c:formatCode>
                <c:ptCount val="24"/>
              </c:numCache>
            </c:numRef>
          </c:val>
          <c:extLst>
            <c:ext xmlns:c16="http://schemas.microsoft.com/office/drawing/2014/chart" uri="{C3380CC4-5D6E-409C-BE32-E72D297353CC}">
              <c16:uniqueId val="{00000001-69AB-4C83-99AA-65563BF27D5A}"/>
            </c:ext>
          </c:extLst>
        </c:ser>
        <c:ser>
          <c:idx val="2"/>
          <c:order val="2"/>
          <c:tx>
            <c:strRef>
              <c:f>Tabelle1!$D$1</c:f>
              <c:strCache>
                <c:ptCount val="1"/>
                <c:pt idx="0">
                  <c:v>Datenreihe 3</c:v>
                </c:pt>
              </c:strCache>
            </c:strRef>
          </c:tx>
          <c:spPr>
            <a:solidFill>
              <a:schemeClr val="accent3"/>
            </a:solidFill>
            <a:ln>
              <a:noFill/>
            </a:ln>
            <a:effectLst/>
          </c:spPr>
          <c:invertIfNegative val="0"/>
          <c:cat>
            <c:strRef>
              <c:f>Tabelle1!$A$2:$A$25</c:f>
              <c:strCache>
                <c:ptCount val="24"/>
                <c:pt idx="0">
                  <c:v>CLL</c:v>
                </c:pt>
                <c:pt idx="1">
                  <c:v>CLL</c:v>
                </c:pt>
                <c:pt idx="2">
                  <c:v>CLL</c:v>
                </c:pt>
                <c:pt idx="3">
                  <c:v>CLL</c:v>
                </c:pt>
                <c:pt idx="4">
                  <c:v>CLL</c:v>
                </c:pt>
                <c:pt idx="5">
                  <c:v>CLL</c:v>
                </c:pt>
                <c:pt idx="6">
                  <c:v>CLL</c:v>
                </c:pt>
                <c:pt idx="7">
                  <c:v>CLL</c:v>
                </c:pt>
                <c:pt idx="8">
                  <c:v>CLL</c:v>
                </c:pt>
                <c:pt idx="9">
                  <c:v>CLL</c:v>
                </c:pt>
                <c:pt idx="10">
                  <c:v>CLL</c:v>
                </c:pt>
                <c:pt idx="11">
                  <c:v>CLL</c:v>
                </c:pt>
                <c:pt idx="12">
                  <c:v>CLL</c:v>
                </c:pt>
                <c:pt idx="13">
                  <c:v>CLL</c:v>
                </c:pt>
                <c:pt idx="14">
                  <c:v>CLL</c:v>
                </c:pt>
                <c:pt idx="15">
                  <c:v>CLL</c:v>
                </c:pt>
                <c:pt idx="16">
                  <c:v>CLL</c:v>
                </c:pt>
                <c:pt idx="17">
                  <c:v>CLL</c:v>
                </c:pt>
                <c:pt idx="18">
                  <c:v>CLL</c:v>
                </c:pt>
                <c:pt idx="19">
                  <c:v>CLL</c:v>
                </c:pt>
                <c:pt idx="20">
                  <c:v>CLL</c:v>
                </c:pt>
                <c:pt idx="21">
                  <c:v>CLL</c:v>
                </c:pt>
                <c:pt idx="22">
                  <c:v>CLL</c:v>
                </c:pt>
                <c:pt idx="23">
                  <c:v>CLL</c:v>
                </c:pt>
              </c:strCache>
            </c:strRef>
          </c:cat>
          <c:val>
            <c:numRef>
              <c:f>Tabelle1!$D$2:$D$25</c:f>
              <c:numCache>
                <c:formatCode>General</c:formatCode>
                <c:ptCount val="24"/>
              </c:numCache>
            </c:numRef>
          </c:val>
          <c:extLst>
            <c:ext xmlns:c16="http://schemas.microsoft.com/office/drawing/2014/chart" uri="{C3380CC4-5D6E-409C-BE32-E72D297353CC}">
              <c16:uniqueId val="{00000002-69AB-4C83-99AA-65563BF27D5A}"/>
            </c:ext>
          </c:extLst>
        </c:ser>
        <c:dLbls>
          <c:showLegendKey val="0"/>
          <c:showVal val="0"/>
          <c:showCatName val="0"/>
          <c:showSerName val="0"/>
          <c:showPercent val="0"/>
          <c:showBubbleSize val="0"/>
        </c:dLbls>
        <c:gapWidth val="182"/>
        <c:axId val="1022063072"/>
        <c:axId val="1718283471"/>
      </c:barChart>
      <c:catAx>
        <c:axId val="1022063072"/>
        <c:scaling>
          <c:orientation val="minMax"/>
        </c:scaling>
        <c:delete val="0"/>
        <c:axPos val="l"/>
        <c:numFmt formatCode="General" sourceLinked="1"/>
        <c:majorTickMark val="none"/>
        <c:minorTickMark val="out"/>
        <c:tickLblPos val="nextTo"/>
        <c:spPr>
          <a:noFill/>
          <a:ln w="19050"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IT"/>
          </a:p>
        </c:txPr>
        <c:crossAx val="1718283471"/>
        <c:crosses val="autoZero"/>
        <c:auto val="1"/>
        <c:lblAlgn val="ctr"/>
        <c:lblOffset val="100"/>
        <c:noMultiLvlLbl val="0"/>
      </c:catAx>
      <c:valAx>
        <c:axId val="1718283471"/>
        <c:scaling>
          <c:orientation val="minMax"/>
          <c:max val="84"/>
          <c:min val="0"/>
        </c:scaling>
        <c:delete val="0"/>
        <c:axPos val="b"/>
        <c:title>
          <c:tx>
            <c:rich>
              <a:bodyPr rot="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de-DE" b="1">
                    <a:solidFill>
                      <a:schemeClr val="tx1"/>
                    </a:solidFill>
                  </a:rPr>
                  <a:t>Treatment </a:t>
                </a:r>
                <a:r>
                  <a:rPr lang="de-DE" b="1" err="1">
                    <a:solidFill>
                      <a:schemeClr val="tx1"/>
                    </a:solidFill>
                  </a:rPr>
                  <a:t>duration</a:t>
                </a:r>
                <a:r>
                  <a:rPr lang="de-DE" b="1">
                    <a:solidFill>
                      <a:schemeClr val="tx1"/>
                    </a:solidFill>
                  </a:rPr>
                  <a:t>, </a:t>
                </a:r>
                <a:r>
                  <a:rPr lang="de-DE" b="1" err="1">
                    <a:solidFill>
                      <a:schemeClr val="tx1"/>
                    </a:solidFill>
                  </a:rPr>
                  <a:t>weeks</a:t>
                </a:r>
                <a:endParaRPr lang="de-DE" b="1">
                  <a:solidFill>
                    <a:schemeClr val="tx1"/>
                  </a:solidFill>
                </a:endParaRPr>
              </a:p>
            </c:rich>
          </c:tx>
          <c:layout>
            <c:manualLayout>
              <c:xMode val="edge"/>
              <c:yMode val="edge"/>
              <c:x val="0.39914799488442299"/>
              <c:y val="0.92439935325173606"/>
            </c:manualLayout>
          </c:layout>
          <c:overlay val="0"/>
          <c:spPr>
            <a:noFill/>
            <a:ln>
              <a:noFill/>
            </a:ln>
            <a:effectLst/>
          </c:spPr>
          <c:txPr>
            <a:bodyPr rot="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022063072"/>
        <c:crosses val="autoZero"/>
        <c:crossBetween val="between"/>
        <c:majorUnit val="1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51313792637676E-2"/>
          <c:y val="3.0544953009530595E-2"/>
          <c:w val="0.89366047710231988"/>
          <c:h val="0.82675895309305369"/>
        </c:manualLayout>
      </c:layout>
      <c:barChart>
        <c:barDir val="bar"/>
        <c:grouping val="clustered"/>
        <c:varyColors val="0"/>
        <c:ser>
          <c:idx val="0"/>
          <c:order val="0"/>
          <c:tx>
            <c:strRef>
              <c:f>Tabelle1!$B$1</c:f>
              <c:strCache>
                <c:ptCount val="1"/>
                <c:pt idx="0">
                  <c:v>Datenreihe 1</c:v>
                </c:pt>
              </c:strCache>
            </c:strRef>
          </c:tx>
          <c:spPr>
            <a:solidFill>
              <a:schemeClr val="accent1"/>
            </a:solidFill>
            <a:ln>
              <a:noFill/>
            </a:ln>
            <a:effectLst/>
          </c:spPr>
          <c:invertIfNegative val="0"/>
          <c:cat>
            <c:strRef>
              <c:f>Tabelle1!$A$2:$A$22</c:f>
              <c:strCache>
                <c:ptCount val="21"/>
                <c:pt idx="0">
                  <c:v>DLBCL</c:v>
                </c:pt>
                <c:pt idx="1">
                  <c:v>DLBCL</c:v>
                </c:pt>
                <c:pt idx="2">
                  <c:v>WM</c:v>
                </c:pt>
                <c:pt idx="3">
                  <c:v>WM</c:v>
                </c:pt>
                <c:pt idx="4">
                  <c:v>MCL</c:v>
                </c:pt>
                <c:pt idx="5">
                  <c:v>MCL</c:v>
                </c:pt>
                <c:pt idx="6">
                  <c:v>DLBCL</c:v>
                </c:pt>
                <c:pt idx="7">
                  <c:v>DLBCL</c:v>
                </c:pt>
                <c:pt idx="8">
                  <c:v>MCL</c:v>
                </c:pt>
                <c:pt idx="9">
                  <c:v>FL</c:v>
                </c:pt>
                <c:pt idx="10">
                  <c:v>MZL</c:v>
                </c:pt>
                <c:pt idx="11">
                  <c:v>MCL</c:v>
                </c:pt>
                <c:pt idx="12">
                  <c:v>MCL</c:v>
                </c:pt>
                <c:pt idx="13">
                  <c:v>MZL</c:v>
                </c:pt>
                <c:pt idx="14">
                  <c:v>DLBCL</c:v>
                </c:pt>
                <c:pt idx="15">
                  <c:v>MCL</c:v>
                </c:pt>
                <c:pt idx="16">
                  <c:v>FL</c:v>
                </c:pt>
                <c:pt idx="17">
                  <c:v>MZL</c:v>
                </c:pt>
                <c:pt idx="18">
                  <c:v>WM</c:v>
                </c:pt>
                <c:pt idx="19">
                  <c:v>DLBCL</c:v>
                </c:pt>
                <c:pt idx="20">
                  <c:v>MCL</c:v>
                </c:pt>
              </c:strCache>
            </c:strRef>
          </c:cat>
          <c:val>
            <c:numRef>
              <c:f>Tabelle1!$B$2:$B$22</c:f>
              <c:numCache>
                <c:formatCode>General</c:formatCode>
                <c:ptCount val="21"/>
              </c:numCache>
            </c:numRef>
          </c:val>
          <c:extLst>
            <c:ext xmlns:c16="http://schemas.microsoft.com/office/drawing/2014/chart" uri="{C3380CC4-5D6E-409C-BE32-E72D297353CC}">
              <c16:uniqueId val="{00000000-EA8B-4719-A617-610800CADF5E}"/>
            </c:ext>
          </c:extLst>
        </c:ser>
        <c:ser>
          <c:idx val="1"/>
          <c:order val="1"/>
          <c:tx>
            <c:strRef>
              <c:f>Tabelle1!$C$1</c:f>
              <c:strCache>
                <c:ptCount val="1"/>
                <c:pt idx="0">
                  <c:v>Datenreihe 2</c:v>
                </c:pt>
              </c:strCache>
            </c:strRef>
          </c:tx>
          <c:spPr>
            <a:solidFill>
              <a:schemeClr val="accent2"/>
            </a:solidFill>
            <a:ln>
              <a:noFill/>
            </a:ln>
            <a:effectLst/>
          </c:spPr>
          <c:invertIfNegative val="0"/>
          <c:cat>
            <c:strRef>
              <c:f>Tabelle1!$A$2:$A$22</c:f>
              <c:strCache>
                <c:ptCount val="21"/>
                <c:pt idx="0">
                  <c:v>DLBCL</c:v>
                </c:pt>
                <c:pt idx="1">
                  <c:v>DLBCL</c:v>
                </c:pt>
                <c:pt idx="2">
                  <c:v>WM</c:v>
                </c:pt>
                <c:pt idx="3">
                  <c:v>WM</c:v>
                </c:pt>
                <c:pt idx="4">
                  <c:v>MCL</c:v>
                </c:pt>
                <c:pt idx="5">
                  <c:v>MCL</c:v>
                </c:pt>
                <c:pt idx="6">
                  <c:v>DLBCL</c:v>
                </c:pt>
                <c:pt idx="7">
                  <c:v>DLBCL</c:v>
                </c:pt>
                <c:pt idx="8">
                  <c:v>MCL</c:v>
                </c:pt>
                <c:pt idx="9">
                  <c:v>FL</c:v>
                </c:pt>
                <c:pt idx="10">
                  <c:v>MZL</c:v>
                </c:pt>
                <c:pt idx="11">
                  <c:v>MCL</c:v>
                </c:pt>
                <c:pt idx="12">
                  <c:v>MCL</c:v>
                </c:pt>
                <c:pt idx="13">
                  <c:v>MZL</c:v>
                </c:pt>
                <c:pt idx="14">
                  <c:v>DLBCL</c:v>
                </c:pt>
                <c:pt idx="15">
                  <c:v>MCL</c:v>
                </c:pt>
                <c:pt idx="16">
                  <c:v>FL</c:v>
                </c:pt>
                <c:pt idx="17">
                  <c:v>MZL</c:v>
                </c:pt>
                <c:pt idx="18">
                  <c:v>WM</c:v>
                </c:pt>
                <c:pt idx="19">
                  <c:v>DLBCL</c:v>
                </c:pt>
                <c:pt idx="20">
                  <c:v>MCL</c:v>
                </c:pt>
              </c:strCache>
            </c:strRef>
          </c:cat>
          <c:val>
            <c:numRef>
              <c:f>Tabelle1!$C$2:$C$22</c:f>
              <c:numCache>
                <c:formatCode>General</c:formatCode>
                <c:ptCount val="21"/>
              </c:numCache>
            </c:numRef>
          </c:val>
          <c:extLst>
            <c:ext xmlns:c16="http://schemas.microsoft.com/office/drawing/2014/chart" uri="{C3380CC4-5D6E-409C-BE32-E72D297353CC}">
              <c16:uniqueId val="{00000001-EA8B-4719-A617-610800CADF5E}"/>
            </c:ext>
          </c:extLst>
        </c:ser>
        <c:ser>
          <c:idx val="2"/>
          <c:order val="2"/>
          <c:tx>
            <c:strRef>
              <c:f>Tabelle1!$D$1</c:f>
              <c:strCache>
                <c:ptCount val="1"/>
                <c:pt idx="0">
                  <c:v>Datenreihe 3</c:v>
                </c:pt>
              </c:strCache>
            </c:strRef>
          </c:tx>
          <c:spPr>
            <a:solidFill>
              <a:schemeClr val="accent3"/>
            </a:solidFill>
            <a:ln>
              <a:noFill/>
            </a:ln>
            <a:effectLst/>
          </c:spPr>
          <c:invertIfNegative val="0"/>
          <c:cat>
            <c:strRef>
              <c:f>Tabelle1!$A$2:$A$22</c:f>
              <c:strCache>
                <c:ptCount val="21"/>
                <c:pt idx="0">
                  <c:v>DLBCL</c:v>
                </c:pt>
                <c:pt idx="1">
                  <c:v>DLBCL</c:v>
                </c:pt>
                <c:pt idx="2">
                  <c:v>WM</c:v>
                </c:pt>
                <c:pt idx="3">
                  <c:v>WM</c:v>
                </c:pt>
                <c:pt idx="4">
                  <c:v>MCL</c:v>
                </c:pt>
                <c:pt idx="5">
                  <c:v>MCL</c:v>
                </c:pt>
                <c:pt idx="6">
                  <c:v>DLBCL</c:v>
                </c:pt>
                <c:pt idx="7">
                  <c:v>DLBCL</c:v>
                </c:pt>
                <c:pt idx="8">
                  <c:v>MCL</c:v>
                </c:pt>
                <c:pt idx="9">
                  <c:v>FL</c:v>
                </c:pt>
                <c:pt idx="10">
                  <c:v>MZL</c:v>
                </c:pt>
                <c:pt idx="11">
                  <c:v>MCL</c:v>
                </c:pt>
                <c:pt idx="12">
                  <c:v>MCL</c:v>
                </c:pt>
                <c:pt idx="13">
                  <c:v>MZL</c:v>
                </c:pt>
                <c:pt idx="14">
                  <c:v>DLBCL</c:v>
                </c:pt>
                <c:pt idx="15">
                  <c:v>MCL</c:v>
                </c:pt>
                <c:pt idx="16">
                  <c:v>FL</c:v>
                </c:pt>
                <c:pt idx="17">
                  <c:v>MZL</c:v>
                </c:pt>
                <c:pt idx="18">
                  <c:v>WM</c:v>
                </c:pt>
                <c:pt idx="19">
                  <c:v>DLBCL</c:v>
                </c:pt>
                <c:pt idx="20">
                  <c:v>MCL</c:v>
                </c:pt>
              </c:strCache>
            </c:strRef>
          </c:cat>
          <c:val>
            <c:numRef>
              <c:f>Tabelle1!$D$2:$D$22</c:f>
              <c:numCache>
                <c:formatCode>General</c:formatCode>
                <c:ptCount val="21"/>
              </c:numCache>
            </c:numRef>
          </c:val>
          <c:extLst>
            <c:ext xmlns:c16="http://schemas.microsoft.com/office/drawing/2014/chart" uri="{C3380CC4-5D6E-409C-BE32-E72D297353CC}">
              <c16:uniqueId val="{00000002-EA8B-4719-A617-610800CADF5E}"/>
            </c:ext>
          </c:extLst>
        </c:ser>
        <c:dLbls>
          <c:showLegendKey val="0"/>
          <c:showVal val="0"/>
          <c:showCatName val="0"/>
          <c:showSerName val="0"/>
          <c:showPercent val="0"/>
          <c:showBubbleSize val="0"/>
        </c:dLbls>
        <c:gapWidth val="182"/>
        <c:axId val="1022063072"/>
        <c:axId val="1718283471"/>
      </c:barChart>
      <c:catAx>
        <c:axId val="1022063072"/>
        <c:scaling>
          <c:orientation val="minMax"/>
        </c:scaling>
        <c:delete val="0"/>
        <c:axPos val="l"/>
        <c:numFmt formatCode="General" sourceLinked="1"/>
        <c:majorTickMark val="none"/>
        <c:minorTickMark val="out"/>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718283471"/>
        <c:crosses val="autoZero"/>
        <c:auto val="1"/>
        <c:lblAlgn val="ctr"/>
        <c:lblOffset val="100"/>
        <c:noMultiLvlLbl val="0"/>
      </c:catAx>
      <c:valAx>
        <c:axId val="1718283471"/>
        <c:scaling>
          <c:orientation val="minMax"/>
          <c:max val="19"/>
          <c:min val="0"/>
        </c:scaling>
        <c:delete val="0"/>
        <c:axPos val="b"/>
        <c:title>
          <c:tx>
            <c:rich>
              <a:bodyPr rot="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de-DE" b="1">
                    <a:solidFill>
                      <a:schemeClr val="tx1"/>
                    </a:solidFill>
                  </a:rPr>
                  <a:t>Cycle</a:t>
                </a:r>
                <a:r>
                  <a:rPr lang="de-DE" b="1" baseline="0">
                    <a:solidFill>
                      <a:schemeClr val="tx1"/>
                    </a:solidFill>
                  </a:rPr>
                  <a:t> (28 </a:t>
                </a:r>
                <a:r>
                  <a:rPr lang="de-DE" b="1" baseline="0" err="1">
                    <a:solidFill>
                      <a:schemeClr val="tx1"/>
                    </a:solidFill>
                  </a:rPr>
                  <a:t>days</a:t>
                </a:r>
                <a:r>
                  <a:rPr lang="de-DE" b="1" baseline="0">
                    <a:solidFill>
                      <a:schemeClr val="tx1"/>
                    </a:solidFill>
                  </a:rPr>
                  <a:t>)</a:t>
                </a:r>
                <a:endParaRPr lang="de-DE" b="1">
                  <a:solidFill>
                    <a:schemeClr val="tx1"/>
                  </a:solidFill>
                </a:endParaRPr>
              </a:p>
            </c:rich>
          </c:tx>
          <c:layout>
            <c:manualLayout>
              <c:xMode val="edge"/>
              <c:yMode val="edge"/>
              <c:x val="0.45710176079475212"/>
              <c:y val="0.90754587154458854"/>
            </c:manualLayout>
          </c:layout>
          <c:overlay val="0"/>
          <c:spPr>
            <a:noFill/>
            <a:ln>
              <a:noFill/>
            </a:ln>
            <a:effectLst/>
          </c:spPr>
          <c:txPr>
            <a:bodyPr rot="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022063072"/>
        <c:crosses val="autoZero"/>
        <c:crossBetween val="between"/>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54327516111952E-2"/>
          <c:y val="0.26506648221785906"/>
          <c:w val="0.85087906488357401"/>
          <c:h val="0.60910921449869493"/>
        </c:manualLayout>
      </c:layout>
      <c:barChart>
        <c:barDir val="col"/>
        <c:grouping val="clustered"/>
        <c:varyColors val="0"/>
        <c:ser>
          <c:idx val="0"/>
          <c:order val="0"/>
          <c:tx>
            <c:strRef>
              <c:f>Tabelle1!$B$1</c:f>
              <c:strCache>
                <c:ptCount val="1"/>
                <c:pt idx="0">
                  <c:v>Spalte1</c:v>
                </c:pt>
              </c:strCache>
            </c:strRef>
          </c:tx>
          <c:spPr>
            <a:solidFill>
              <a:schemeClr val="accent1"/>
            </a:solidFill>
            <a:ln>
              <a:noFill/>
            </a:ln>
            <a:effectLst/>
          </c:spPr>
          <c:invertIfNegative val="0"/>
          <c:cat>
            <c:numRef>
              <c:f>Tabelle1!$A$2:$A$5</c:f>
              <c:numCache>
                <c:formatCode>General</c:formatCode>
                <c:ptCount val="4"/>
              </c:numCache>
            </c:numRef>
          </c:cat>
          <c:val>
            <c:numRef>
              <c:f>Tabelle1!$B$2:$B$5</c:f>
              <c:numCache>
                <c:formatCode>General</c:formatCode>
                <c:ptCount val="4"/>
              </c:numCache>
            </c:numRef>
          </c:val>
          <c:extLst>
            <c:ext xmlns:c16="http://schemas.microsoft.com/office/drawing/2014/chart" uri="{C3380CC4-5D6E-409C-BE32-E72D297353CC}">
              <c16:uniqueId val="{00000000-F8CA-4F2C-B4F9-883D744450BC}"/>
            </c:ext>
          </c:extLst>
        </c:ser>
        <c:ser>
          <c:idx val="1"/>
          <c:order val="1"/>
          <c:tx>
            <c:strRef>
              <c:f>Tabelle1!$C$1</c:f>
              <c:strCache>
                <c:ptCount val="1"/>
                <c:pt idx="0">
                  <c:v>Spalte2</c:v>
                </c:pt>
              </c:strCache>
            </c:strRef>
          </c:tx>
          <c:spPr>
            <a:solidFill>
              <a:schemeClr val="accent2"/>
            </a:solidFill>
            <a:ln>
              <a:noFill/>
            </a:ln>
            <a:effectLst/>
          </c:spPr>
          <c:invertIfNegative val="0"/>
          <c:cat>
            <c:numRef>
              <c:f>Tabelle1!$A$2:$A$5</c:f>
              <c:numCache>
                <c:formatCode>General</c:formatCode>
                <c:ptCount val="4"/>
              </c:numCache>
            </c:numRef>
          </c:cat>
          <c:val>
            <c:numRef>
              <c:f>Tabelle1!$C$2:$C$5</c:f>
              <c:numCache>
                <c:formatCode>General</c:formatCode>
                <c:ptCount val="4"/>
              </c:numCache>
            </c:numRef>
          </c:val>
          <c:extLst>
            <c:ext xmlns:c16="http://schemas.microsoft.com/office/drawing/2014/chart" uri="{C3380CC4-5D6E-409C-BE32-E72D297353CC}">
              <c16:uniqueId val="{00000001-F8CA-4F2C-B4F9-883D744450BC}"/>
            </c:ext>
          </c:extLst>
        </c:ser>
        <c:ser>
          <c:idx val="2"/>
          <c:order val="2"/>
          <c:tx>
            <c:strRef>
              <c:f>Tabelle1!$D$1</c:f>
              <c:strCache>
                <c:ptCount val="1"/>
                <c:pt idx="0">
                  <c:v>Spalte3</c:v>
                </c:pt>
              </c:strCache>
            </c:strRef>
          </c:tx>
          <c:spPr>
            <a:solidFill>
              <a:schemeClr val="accent3"/>
            </a:solidFill>
            <a:ln>
              <a:noFill/>
            </a:ln>
            <a:effectLst/>
          </c:spPr>
          <c:invertIfNegative val="0"/>
          <c:cat>
            <c:numRef>
              <c:f>Tabelle1!$A$2:$A$5</c:f>
              <c:numCache>
                <c:formatCode>General</c:formatCode>
                <c:ptCount val="4"/>
              </c:numCache>
            </c:numRef>
          </c:cat>
          <c:val>
            <c:numRef>
              <c:f>Tabelle1!$D$2:$D$5</c:f>
              <c:numCache>
                <c:formatCode>General</c:formatCode>
                <c:ptCount val="4"/>
              </c:numCache>
            </c:numRef>
          </c:val>
          <c:extLst>
            <c:ext xmlns:c16="http://schemas.microsoft.com/office/drawing/2014/chart" uri="{C3380CC4-5D6E-409C-BE32-E72D297353CC}">
              <c16:uniqueId val="{00000002-F8CA-4F2C-B4F9-883D744450BC}"/>
            </c:ext>
          </c:extLst>
        </c:ser>
        <c:dLbls>
          <c:showLegendKey val="0"/>
          <c:showVal val="0"/>
          <c:showCatName val="0"/>
          <c:showSerName val="0"/>
          <c:showPercent val="0"/>
          <c:showBubbleSize val="0"/>
        </c:dLbls>
        <c:gapWidth val="219"/>
        <c:overlap val="-27"/>
        <c:axId val="323351568"/>
        <c:axId val="1606347887"/>
      </c:barChart>
      <c:catAx>
        <c:axId val="323351568"/>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IT"/>
          </a:p>
        </c:txPr>
        <c:crossAx val="1606347887"/>
        <c:crosses val="autoZero"/>
        <c:auto val="1"/>
        <c:lblAlgn val="ctr"/>
        <c:lblOffset val="100"/>
        <c:noMultiLvlLbl val="0"/>
      </c:catAx>
      <c:valAx>
        <c:axId val="1606347887"/>
        <c:scaling>
          <c:orientation val="minMax"/>
          <c:max val="80"/>
          <c:min val="-100"/>
        </c:scaling>
        <c:delete val="0"/>
        <c:axPos val="l"/>
        <c:title>
          <c:tx>
            <c:rich>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de-DE" sz="1100" b="1">
                    <a:solidFill>
                      <a:schemeClr val="tx1"/>
                    </a:solidFill>
                  </a:rPr>
                  <a:t>Maximum </a:t>
                </a:r>
                <a:r>
                  <a:rPr lang="de-DE" sz="1100" b="1" err="1">
                    <a:solidFill>
                      <a:schemeClr val="tx1"/>
                    </a:solidFill>
                  </a:rPr>
                  <a:t>percentage</a:t>
                </a:r>
                <a:r>
                  <a:rPr lang="de-DE" sz="1100" b="1">
                    <a:solidFill>
                      <a:schemeClr val="tx1"/>
                    </a:solidFill>
                  </a:rPr>
                  <a:t> </a:t>
                </a:r>
                <a:r>
                  <a:rPr lang="de-DE" sz="1100" b="1" err="1">
                    <a:solidFill>
                      <a:schemeClr val="tx1"/>
                    </a:solidFill>
                  </a:rPr>
                  <a:t>change</a:t>
                </a:r>
                <a:r>
                  <a:rPr lang="de-DE" sz="1100" b="1">
                    <a:solidFill>
                      <a:schemeClr val="tx1"/>
                    </a:solidFill>
                  </a:rPr>
                  <a:t> </a:t>
                </a:r>
                <a:r>
                  <a:rPr lang="de-DE" sz="1100" b="1" err="1">
                    <a:solidFill>
                      <a:schemeClr val="tx1"/>
                    </a:solidFill>
                  </a:rPr>
                  <a:t>from</a:t>
                </a:r>
                <a:r>
                  <a:rPr lang="de-DE" sz="1100" b="1">
                    <a:solidFill>
                      <a:schemeClr val="tx1"/>
                    </a:solidFill>
                  </a:rPr>
                  <a:t> </a:t>
                </a:r>
                <a:r>
                  <a:rPr lang="de-DE" sz="1100" b="1" err="1">
                    <a:solidFill>
                      <a:schemeClr val="tx1"/>
                    </a:solidFill>
                  </a:rPr>
                  <a:t>baseline</a:t>
                </a:r>
                <a:r>
                  <a:rPr lang="de-DE" sz="1100" b="1">
                    <a:solidFill>
                      <a:schemeClr val="tx1"/>
                    </a:solidFill>
                  </a:rPr>
                  <a:t> in SPD</a:t>
                </a:r>
              </a:p>
            </c:rich>
          </c:tx>
          <c:layout>
            <c:manualLayout>
              <c:xMode val="edge"/>
              <c:yMode val="edge"/>
              <c:x val="1.1966171632794092E-3"/>
              <c:y val="0.24866023322710179"/>
            </c:manualLayout>
          </c:layout>
          <c:overlay val="0"/>
          <c:spPr>
            <a:noFill/>
            <a:ln>
              <a:noFill/>
            </a:ln>
            <a:effectLst/>
          </c:spPr>
          <c:txPr>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323351568"/>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Verkauf</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25D-47E1-8C2D-535ABF971BF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25D-47E1-8C2D-535ABF971BFA}"/>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1-1729-4320-B54C-0443EBAF7514}"/>
              </c:ext>
            </c:extLst>
          </c:dPt>
          <c:cat>
            <c:strRef>
              <c:f>Tabelle1!$A$2:$A$4</c:f>
              <c:strCache>
                <c:ptCount val="3"/>
                <c:pt idx="0">
                  <c:v>1. Quartal</c:v>
                </c:pt>
                <c:pt idx="1">
                  <c:v>2. Quartal</c:v>
                </c:pt>
                <c:pt idx="2">
                  <c:v>3. Quartal</c:v>
                </c:pt>
              </c:strCache>
            </c:strRef>
          </c:cat>
          <c:val>
            <c:numRef>
              <c:f>Tabelle1!$B$2:$B$4</c:f>
              <c:numCache>
                <c:formatCode>General</c:formatCode>
                <c:ptCount val="3"/>
                <c:pt idx="0">
                  <c:v>26</c:v>
                </c:pt>
                <c:pt idx="1">
                  <c:v>31</c:v>
                </c:pt>
                <c:pt idx="2">
                  <c:v>75</c:v>
                </c:pt>
              </c:numCache>
            </c:numRef>
          </c:val>
          <c:extLst>
            <c:ext xmlns:c16="http://schemas.microsoft.com/office/drawing/2014/chart" uri="{C3380CC4-5D6E-409C-BE32-E72D297353CC}">
              <c16:uniqueId val="{00000000-1729-4320-B54C-0443EBAF751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585791811341444E-2"/>
          <c:y val="4.1652208649359902E-2"/>
          <c:w val="0.4833005712832818"/>
          <c:h val="0.8156516974532243"/>
        </c:manualLayout>
      </c:layout>
      <c:barChart>
        <c:barDir val="bar"/>
        <c:grouping val="clustered"/>
        <c:varyColors val="0"/>
        <c:ser>
          <c:idx val="0"/>
          <c:order val="0"/>
          <c:tx>
            <c:strRef>
              <c:f>Tabelle1!$B$1</c:f>
              <c:strCache>
                <c:ptCount val="1"/>
                <c:pt idx="0">
                  <c:v>Datenreihe 1</c:v>
                </c:pt>
              </c:strCache>
            </c:strRef>
          </c:tx>
          <c:spPr>
            <a:solidFill>
              <a:schemeClr val="accent1"/>
            </a:solidFill>
            <a:ln>
              <a:noFill/>
            </a:ln>
            <a:effectLst/>
          </c:spPr>
          <c:invertIfNegative val="0"/>
          <c:cat>
            <c:strRef>
              <c:f>Tabelle1!$A$2:$A$34</c:f>
              <c:strCache>
                <c:ptCount val="21"/>
                <c:pt idx="0">
                  <c:v>DLBCL</c:v>
                </c:pt>
                <c:pt idx="1">
                  <c:v>DLBCL</c:v>
                </c:pt>
                <c:pt idx="2">
                  <c:v>WM</c:v>
                </c:pt>
                <c:pt idx="3">
                  <c:v>WM</c:v>
                </c:pt>
                <c:pt idx="4">
                  <c:v>MCL</c:v>
                </c:pt>
                <c:pt idx="5">
                  <c:v>MCL</c:v>
                </c:pt>
                <c:pt idx="6">
                  <c:v>DLBCL</c:v>
                </c:pt>
                <c:pt idx="7">
                  <c:v>DLBCL</c:v>
                </c:pt>
                <c:pt idx="8">
                  <c:v>MCL</c:v>
                </c:pt>
                <c:pt idx="9">
                  <c:v>FL</c:v>
                </c:pt>
                <c:pt idx="10">
                  <c:v>MZL</c:v>
                </c:pt>
                <c:pt idx="11">
                  <c:v>MCL</c:v>
                </c:pt>
                <c:pt idx="12">
                  <c:v>MCL</c:v>
                </c:pt>
                <c:pt idx="13">
                  <c:v>MZL</c:v>
                </c:pt>
                <c:pt idx="14">
                  <c:v>DLBCL</c:v>
                </c:pt>
                <c:pt idx="15">
                  <c:v>MCL</c:v>
                </c:pt>
                <c:pt idx="16">
                  <c:v>FL</c:v>
                </c:pt>
                <c:pt idx="17">
                  <c:v>MZL</c:v>
                </c:pt>
                <c:pt idx="18">
                  <c:v>WM</c:v>
                </c:pt>
                <c:pt idx="19">
                  <c:v>DLBCL</c:v>
                </c:pt>
                <c:pt idx="20">
                  <c:v>MCL</c:v>
                </c:pt>
              </c:strCache>
            </c:strRef>
          </c:cat>
          <c:val>
            <c:numRef>
              <c:f>Tabelle1!$B$2:$B$34</c:f>
              <c:numCache>
                <c:formatCode>General</c:formatCode>
                <c:ptCount val="33"/>
              </c:numCache>
            </c:numRef>
          </c:val>
          <c:extLst>
            <c:ext xmlns:c16="http://schemas.microsoft.com/office/drawing/2014/chart" uri="{C3380CC4-5D6E-409C-BE32-E72D297353CC}">
              <c16:uniqueId val="{00000000-3FE7-48E3-B38B-0F4608CD2C51}"/>
            </c:ext>
          </c:extLst>
        </c:ser>
        <c:ser>
          <c:idx val="1"/>
          <c:order val="1"/>
          <c:tx>
            <c:strRef>
              <c:f>Tabelle1!$C$1</c:f>
              <c:strCache>
                <c:ptCount val="1"/>
                <c:pt idx="0">
                  <c:v>Datenreihe 2</c:v>
                </c:pt>
              </c:strCache>
            </c:strRef>
          </c:tx>
          <c:spPr>
            <a:solidFill>
              <a:schemeClr val="accent2"/>
            </a:solidFill>
            <a:ln>
              <a:noFill/>
            </a:ln>
            <a:effectLst/>
          </c:spPr>
          <c:invertIfNegative val="0"/>
          <c:cat>
            <c:strRef>
              <c:f>Tabelle1!$A$2:$A$34</c:f>
              <c:strCache>
                <c:ptCount val="21"/>
                <c:pt idx="0">
                  <c:v>DLBCL</c:v>
                </c:pt>
                <c:pt idx="1">
                  <c:v>DLBCL</c:v>
                </c:pt>
                <c:pt idx="2">
                  <c:v>WM</c:v>
                </c:pt>
                <c:pt idx="3">
                  <c:v>WM</c:v>
                </c:pt>
                <c:pt idx="4">
                  <c:v>MCL</c:v>
                </c:pt>
                <c:pt idx="5">
                  <c:v>MCL</c:v>
                </c:pt>
                <c:pt idx="6">
                  <c:v>DLBCL</c:v>
                </c:pt>
                <c:pt idx="7">
                  <c:v>DLBCL</c:v>
                </c:pt>
                <c:pt idx="8">
                  <c:v>MCL</c:v>
                </c:pt>
                <c:pt idx="9">
                  <c:v>FL</c:v>
                </c:pt>
                <c:pt idx="10">
                  <c:v>MZL</c:v>
                </c:pt>
                <c:pt idx="11">
                  <c:v>MCL</c:v>
                </c:pt>
                <c:pt idx="12">
                  <c:v>MCL</c:v>
                </c:pt>
                <c:pt idx="13">
                  <c:v>MZL</c:v>
                </c:pt>
                <c:pt idx="14">
                  <c:v>DLBCL</c:v>
                </c:pt>
                <c:pt idx="15">
                  <c:v>MCL</c:v>
                </c:pt>
                <c:pt idx="16">
                  <c:v>FL</c:v>
                </c:pt>
                <c:pt idx="17">
                  <c:v>MZL</c:v>
                </c:pt>
                <c:pt idx="18">
                  <c:v>WM</c:v>
                </c:pt>
                <c:pt idx="19">
                  <c:v>DLBCL</c:v>
                </c:pt>
                <c:pt idx="20">
                  <c:v>MCL</c:v>
                </c:pt>
              </c:strCache>
            </c:strRef>
          </c:cat>
          <c:val>
            <c:numRef>
              <c:f>Tabelle1!$C$2:$C$34</c:f>
              <c:numCache>
                <c:formatCode>General</c:formatCode>
                <c:ptCount val="33"/>
              </c:numCache>
            </c:numRef>
          </c:val>
          <c:extLst>
            <c:ext xmlns:c16="http://schemas.microsoft.com/office/drawing/2014/chart" uri="{C3380CC4-5D6E-409C-BE32-E72D297353CC}">
              <c16:uniqueId val="{00000001-3FE7-48E3-B38B-0F4608CD2C51}"/>
            </c:ext>
          </c:extLst>
        </c:ser>
        <c:ser>
          <c:idx val="2"/>
          <c:order val="2"/>
          <c:tx>
            <c:strRef>
              <c:f>Tabelle1!$D$1</c:f>
              <c:strCache>
                <c:ptCount val="1"/>
                <c:pt idx="0">
                  <c:v>Datenreihe 3</c:v>
                </c:pt>
              </c:strCache>
            </c:strRef>
          </c:tx>
          <c:spPr>
            <a:solidFill>
              <a:schemeClr val="accent3"/>
            </a:solidFill>
            <a:ln>
              <a:noFill/>
            </a:ln>
            <a:effectLst/>
          </c:spPr>
          <c:invertIfNegative val="0"/>
          <c:cat>
            <c:strRef>
              <c:f>Tabelle1!$A$2:$A$34</c:f>
              <c:strCache>
                <c:ptCount val="21"/>
                <c:pt idx="0">
                  <c:v>DLBCL</c:v>
                </c:pt>
                <c:pt idx="1">
                  <c:v>DLBCL</c:v>
                </c:pt>
                <c:pt idx="2">
                  <c:v>WM</c:v>
                </c:pt>
                <c:pt idx="3">
                  <c:v>WM</c:v>
                </c:pt>
                <c:pt idx="4">
                  <c:v>MCL</c:v>
                </c:pt>
                <c:pt idx="5">
                  <c:v>MCL</c:v>
                </c:pt>
                <c:pt idx="6">
                  <c:v>DLBCL</c:v>
                </c:pt>
                <c:pt idx="7">
                  <c:v>DLBCL</c:v>
                </c:pt>
                <c:pt idx="8">
                  <c:v>MCL</c:v>
                </c:pt>
                <c:pt idx="9">
                  <c:v>FL</c:v>
                </c:pt>
                <c:pt idx="10">
                  <c:v>MZL</c:v>
                </c:pt>
                <c:pt idx="11">
                  <c:v>MCL</c:v>
                </c:pt>
                <c:pt idx="12">
                  <c:v>MCL</c:v>
                </c:pt>
                <c:pt idx="13">
                  <c:v>MZL</c:v>
                </c:pt>
                <c:pt idx="14">
                  <c:v>DLBCL</c:v>
                </c:pt>
                <c:pt idx="15">
                  <c:v>MCL</c:v>
                </c:pt>
                <c:pt idx="16">
                  <c:v>FL</c:v>
                </c:pt>
                <c:pt idx="17">
                  <c:v>MZL</c:v>
                </c:pt>
                <c:pt idx="18">
                  <c:v>WM</c:v>
                </c:pt>
                <c:pt idx="19">
                  <c:v>DLBCL</c:v>
                </c:pt>
                <c:pt idx="20">
                  <c:v>MCL</c:v>
                </c:pt>
              </c:strCache>
            </c:strRef>
          </c:cat>
          <c:val>
            <c:numRef>
              <c:f>Tabelle1!$D$2:$D$34</c:f>
              <c:numCache>
                <c:formatCode>General</c:formatCode>
                <c:ptCount val="33"/>
              </c:numCache>
            </c:numRef>
          </c:val>
          <c:extLst>
            <c:ext xmlns:c16="http://schemas.microsoft.com/office/drawing/2014/chart" uri="{C3380CC4-5D6E-409C-BE32-E72D297353CC}">
              <c16:uniqueId val="{00000002-3FE7-48E3-B38B-0F4608CD2C51}"/>
            </c:ext>
          </c:extLst>
        </c:ser>
        <c:dLbls>
          <c:showLegendKey val="0"/>
          <c:showVal val="0"/>
          <c:showCatName val="0"/>
          <c:showSerName val="0"/>
          <c:showPercent val="0"/>
          <c:showBubbleSize val="0"/>
        </c:dLbls>
        <c:gapWidth val="182"/>
        <c:axId val="1022063072"/>
        <c:axId val="1718283471"/>
      </c:barChart>
      <c:catAx>
        <c:axId val="1022063072"/>
        <c:scaling>
          <c:orientation val="minMax"/>
        </c:scaling>
        <c:delete val="0"/>
        <c:axPos val="l"/>
        <c:numFmt formatCode="General" sourceLinked="1"/>
        <c:majorTickMark val="none"/>
        <c:minorTickMark val="out"/>
        <c:tickLblPos val="none"/>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IT"/>
          </a:p>
        </c:txPr>
        <c:crossAx val="1718283471"/>
        <c:crosses val="autoZero"/>
        <c:auto val="1"/>
        <c:lblAlgn val="ctr"/>
        <c:lblOffset val="100"/>
        <c:noMultiLvlLbl val="0"/>
      </c:catAx>
      <c:valAx>
        <c:axId val="1718283471"/>
        <c:scaling>
          <c:orientation val="minMax"/>
          <c:max val="23"/>
          <c:min val="0"/>
        </c:scaling>
        <c:delete val="0"/>
        <c:axPos val="b"/>
        <c:title>
          <c:tx>
            <c:rich>
              <a:bodyPr rot="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de-DE" b="1">
                    <a:solidFill>
                      <a:schemeClr val="tx1"/>
                    </a:solidFill>
                  </a:rPr>
                  <a:t>Cycle</a:t>
                </a:r>
                <a:r>
                  <a:rPr lang="de-DE" b="1" baseline="0">
                    <a:solidFill>
                      <a:schemeClr val="tx1"/>
                    </a:solidFill>
                  </a:rPr>
                  <a:t> (28 </a:t>
                </a:r>
                <a:r>
                  <a:rPr lang="de-DE" b="1" baseline="0" err="1">
                    <a:solidFill>
                      <a:schemeClr val="tx1"/>
                    </a:solidFill>
                  </a:rPr>
                  <a:t>days</a:t>
                </a:r>
                <a:r>
                  <a:rPr lang="de-DE" b="1" baseline="0">
                    <a:solidFill>
                      <a:schemeClr val="tx1"/>
                    </a:solidFill>
                  </a:rPr>
                  <a:t>)</a:t>
                </a:r>
                <a:endParaRPr lang="de-DE" b="1">
                  <a:solidFill>
                    <a:schemeClr val="tx1"/>
                  </a:solidFill>
                </a:endParaRPr>
              </a:p>
            </c:rich>
          </c:tx>
          <c:layout>
            <c:manualLayout>
              <c:xMode val="edge"/>
              <c:yMode val="edge"/>
              <c:x val="0.25259450540428158"/>
              <c:y val="0.90754587154458854"/>
            </c:manualLayout>
          </c:layout>
          <c:overlay val="0"/>
          <c:spPr>
            <a:noFill/>
            <a:ln>
              <a:noFill/>
            </a:ln>
            <a:effectLst/>
          </c:spPr>
          <c:txPr>
            <a:bodyPr rot="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IT"/>
          </a:p>
        </c:txPr>
        <c:crossAx val="1022063072"/>
        <c:crosses val="autoZero"/>
        <c:crossBetween val="between"/>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Verkauf</c:v>
                </c:pt>
              </c:strCache>
            </c:strRef>
          </c:tx>
          <c:spPr>
            <a:solidFill>
              <a:schemeClr val="accent6">
                <a:lumMod val="60000"/>
                <a:lumOff val="40000"/>
              </a:schemeClr>
            </a:solidFill>
          </c:spPr>
          <c:dPt>
            <c:idx val="0"/>
            <c:bubble3D val="0"/>
            <c:spPr>
              <a:solidFill>
                <a:schemeClr val="accent5"/>
              </a:solidFill>
              <a:ln w="19050">
                <a:solidFill>
                  <a:schemeClr val="lt1"/>
                </a:solidFill>
              </a:ln>
              <a:effectLst/>
            </c:spPr>
            <c:extLst>
              <c:ext xmlns:c16="http://schemas.microsoft.com/office/drawing/2014/chart" uri="{C3380CC4-5D6E-409C-BE32-E72D297353CC}">
                <c16:uniqueId val="{00000001-A244-431E-A907-C49C2FF8D7AA}"/>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A244-431E-A907-C49C2FF8D7AA}"/>
              </c:ext>
            </c:extLst>
          </c:dPt>
          <c:dPt>
            <c:idx val="2"/>
            <c:bubble3D val="0"/>
            <c:spPr>
              <a:solidFill>
                <a:schemeClr val="accent1">
                  <a:lumMod val="50000"/>
                  <a:lumOff val="50000"/>
                </a:schemeClr>
              </a:solidFill>
              <a:ln w="19050">
                <a:solidFill>
                  <a:schemeClr val="lt1"/>
                </a:solidFill>
              </a:ln>
              <a:effectLst/>
            </c:spPr>
            <c:extLst>
              <c:ext xmlns:c16="http://schemas.microsoft.com/office/drawing/2014/chart" uri="{C3380CC4-5D6E-409C-BE32-E72D297353CC}">
                <c16:uniqueId val="{00000005-A244-431E-A907-C49C2FF8D7AA}"/>
              </c:ext>
            </c:extLst>
          </c:dPt>
          <c:dPt>
            <c:idx val="3"/>
            <c:bubble3D val="0"/>
            <c:spPr>
              <a:solidFill>
                <a:schemeClr val="accent3">
                  <a:lumMod val="60000"/>
                  <a:lumOff val="40000"/>
                </a:schemeClr>
              </a:solidFill>
              <a:ln w="19050">
                <a:solidFill>
                  <a:schemeClr val="lt1"/>
                </a:solidFill>
              </a:ln>
              <a:effectLst/>
            </c:spPr>
            <c:extLst>
              <c:ext xmlns:c16="http://schemas.microsoft.com/office/drawing/2014/chart" uri="{C3380CC4-5D6E-409C-BE32-E72D297353CC}">
                <c16:uniqueId val="{00000007-A244-431E-A907-C49C2FF8D7AA}"/>
              </c:ext>
            </c:extLst>
          </c:dPt>
          <c:dPt>
            <c:idx val="4"/>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9-F5D2-499C-AFEF-A32450E977C3}"/>
              </c:ext>
            </c:extLst>
          </c:dPt>
          <c:cat>
            <c:strRef>
              <c:f>Tabelle1!$A$2:$A$6</c:f>
              <c:strCache>
                <c:ptCount val="4"/>
                <c:pt idx="0">
                  <c:v>1. Quartal</c:v>
                </c:pt>
                <c:pt idx="1">
                  <c:v>2. Quartal</c:v>
                </c:pt>
                <c:pt idx="2">
                  <c:v>3. Quartal</c:v>
                </c:pt>
                <c:pt idx="3">
                  <c:v>4. Quartal</c:v>
                </c:pt>
              </c:strCache>
            </c:strRef>
          </c:cat>
          <c:val>
            <c:numRef>
              <c:f>Tabelle1!$B$2:$B$6</c:f>
              <c:numCache>
                <c:formatCode>General</c:formatCode>
                <c:ptCount val="5"/>
                <c:pt idx="0">
                  <c:v>8</c:v>
                </c:pt>
                <c:pt idx="1">
                  <c:v>4</c:v>
                </c:pt>
                <c:pt idx="2">
                  <c:v>4</c:v>
                </c:pt>
                <c:pt idx="3">
                  <c:v>4</c:v>
                </c:pt>
                <c:pt idx="4">
                  <c:v>81</c:v>
                </c:pt>
              </c:numCache>
            </c:numRef>
          </c:val>
          <c:extLst>
            <c:ext xmlns:c16="http://schemas.microsoft.com/office/drawing/2014/chart" uri="{C3380CC4-5D6E-409C-BE32-E72D297353CC}">
              <c16:uniqueId val="{00000006-A244-431E-A907-C49C2FF8D7A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Verkauf</c:v>
                </c:pt>
              </c:strCache>
            </c:strRef>
          </c:tx>
          <c:spPr>
            <a:solidFill>
              <a:schemeClr val="accent6">
                <a:lumMod val="60000"/>
                <a:lumOff val="40000"/>
              </a:schemeClr>
            </a:solidFill>
          </c:spPr>
          <c:dPt>
            <c:idx val="0"/>
            <c:bubble3D val="0"/>
            <c:spPr>
              <a:solidFill>
                <a:schemeClr val="accent5"/>
              </a:solidFill>
              <a:ln w="19050">
                <a:solidFill>
                  <a:schemeClr val="lt1"/>
                </a:solidFill>
              </a:ln>
              <a:effectLst/>
            </c:spPr>
            <c:extLst>
              <c:ext xmlns:c16="http://schemas.microsoft.com/office/drawing/2014/chart" uri="{C3380CC4-5D6E-409C-BE32-E72D297353CC}">
                <c16:uniqueId val="{00000001-C730-494B-956D-AFF402A66D4E}"/>
              </c:ext>
            </c:extLst>
          </c:dPt>
          <c:dPt>
            <c:idx val="1"/>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3-C730-494B-956D-AFF402A66D4E}"/>
              </c:ext>
            </c:extLst>
          </c:dPt>
          <c:dPt>
            <c:idx val="2"/>
            <c:bubble3D val="0"/>
            <c:spPr>
              <a:solidFill>
                <a:schemeClr val="tx2"/>
              </a:solidFill>
              <a:ln w="19050">
                <a:solidFill>
                  <a:schemeClr val="lt1"/>
                </a:solidFill>
              </a:ln>
              <a:effectLst/>
            </c:spPr>
            <c:extLst>
              <c:ext xmlns:c16="http://schemas.microsoft.com/office/drawing/2014/chart" uri="{C3380CC4-5D6E-409C-BE32-E72D297353CC}">
                <c16:uniqueId val="{00000005-C730-494B-956D-AFF402A66D4E}"/>
              </c:ext>
            </c:extLst>
          </c:dPt>
          <c:dPt>
            <c:idx val="3"/>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7-C730-494B-956D-AFF402A66D4E}"/>
              </c:ext>
            </c:extLst>
          </c:dPt>
          <c:cat>
            <c:strRef>
              <c:f>Tabelle1!$A$2:$A$5</c:f>
              <c:strCache>
                <c:ptCount val="4"/>
                <c:pt idx="0">
                  <c:v>1. Quartal</c:v>
                </c:pt>
                <c:pt idx="1">
                  <c:v>3</c:v>
                </c:pt>
                <c:pt idx="2">
                  <c:v>3. Quartal</c:v>
                </c:pt>
                <c:pt idx="3">
                  <c:v>4. Quartal</c:v>
                </c:pt>
              </c:strCache>
            </c:strRef>
          </c:cat>
          <c:val>
            <c:numRef>
              <c:f>Tabelle1!$B$2:$B$5</c:f>
              <c:numCache>
                <c:formatCode>General</c:formatCode>
                <c:ptCount val="4"/>
                <c:pt idx="0">
                  <c:v>5</c:v>
                </c:pt>
                <c:pt idx="1">
                  <c:v>3</c:v>
                </c:pt>
                <c:pt idx="2">
                  <c:v>3</c:v>
                </c:pt>
                <c:pt idx="3">
                  <c:v>87</c:v>
                </c:pt>
              </c:numCache>
            </c:numRef>
          </c:val>
          <c:extLst>
            <c:ext xmlns:c16="http://schemas.microsoft.com/office/drawing/2014/chart" uri="{C3380CC4-5D6E-409C-BE32-E72D297353CC}">
              <c16:uniqueId val="{0000000A-C730-494B-956D-AFF402A66D4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59738697146023"/>
          <c:y val="6.2485663226926988E-2"/>
          <c:w val="0.83629365687352886"/>
          <c:h val="0.69717233364524722"/>
        </c:manualLayout>
      </c:layout>
      <c:scatterChart>
        <c:scatterStyle val="lineMarker"/>
        <c:varyColors val="0"/>
        <c:ser>
          <c:idx val="0"/>
          <c:order val="0"/>
          <c:tx>
            <c:strRef>
              <c:f>Tabelle1!$B$1</c:f>
              <c:strCache>
                <c:ptCount val="1"/>
                <c:pt idx="0">
                  <c:v>Y-Werte</c:v>
                </c:pt>
              </c:strCache>
            </c:strRef>
          </c:tx>
          <c:spPr>
            <a:ln w="19050" cap="rnd">
              <a:noFill/>
              <a:round/>
            </a:ln>
            <a:effectLst/>
          </c:spPr>
          <c:marker>
            <c:symbol val="circle"/>
            <c:size val="5"/>
            <c:spPr>
              <a:solidFill>
                <a:schemeClr val="accent1"/>
              </a:solidFill>
              <a:ln w="9525">
                <a:solidFill>
                  <a:schemeClr val="accent1"/>
                </a:solidFill>
              </a:ln>
              <a:effectLst/>
            </c:spPr>
          </c:marker>
          <c:xVal>
            <c:numRef>
              <c:f>Tabelle1!$A$2:$A$4</c:f>
              <c:numCache>
                <c:formatCode>General</c:formatCode>
                <c:ptCount val="3"/>
              </c:numCache>
            </c:numRef>
          </c:xVal>
          <c:yVal>
            <c:numRef>
              <c:f>Tabelle1!$B$2:$B$4</c:f>
              <c:numCache>
                <c:formatCode>General</c:formatCode>
                <c:ptCount val="3"/>
                <c:pt idx="2">
                  <c:v>0.8</c:v>
                </c:pt>
              </c:numCache>
            </c:numRef>
          </c:yVal>
          <c:smooth val="0"/>
          <c:extLst>
            <c:ext xmlns:c16="http://schemas.microsoft.com/office/drawing/2014/chart" uri="{C3380CC4-5D6E-409C-BE32-E72D297353CC}">
              <c16:uniqueId val="{00000000-C3DC-467E-BA3D-91722B657833}"/>
            </c:ext>
          </c:extLst>
        </c:ser>
        <c:dLbls>
          <c:showLegendKey val="0"/>
          <c:showVal val="0"/>
          <c:showCatName val="0"/>
          <c:showSerName val="0"/>
          <c:showPercent val="0"/>
          <c:showBubbleSize val="0"/>
        </c:dLbls>
        <c:axId val="875937887"/>
        <c:axId val="1182444063"/>
      </c:scatterChart>
      <c:valAx>
        <c:axId val="875937887"/>
        <c:scaling>
          <c:orientation val="minMax"/>
          <c:max val="8"/>
          <c:min val="0"/>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de-DE" sz="1400" b="1">
                    <a:solidFill>
                      <a:schemeClr val="tx1"/>
                    </a:solidFill>
                  </a:rPr>
                  <a:t>Follow-</a:t>
                </a:r>
                <a:r>
                  <a:rPr lang="de-DE" sz="1400" b="1" err="1">
                    <a:solidFill>
                      <a:schemeClr val="tx1"/>
                    </a:solidFill>
                  </a:rPr>
                  <a:t>up</a:t>
                </a:r>
                <a:r>
                  <a:rPr lang="de-DE" sz="1400" b="1">
                    <a:solidFill>
                      <a:schemeClr val="tx1"/>
                    </a:solidFill>
                  </a:rPr>
                  <a:t> </a:t>
                </a:r>
                <a:r>
                  <a:rPr lang="de-DE" sz="1400" b="1" err="1">
                    <a:solidFill>
                      <a:schemeClr val="tx1"/>
                    </a:solidFill>
                  </a:rPr>
                  <a:t>years</a:t>
                </a:r>
                <a:r>
                  <a:rPr lang="de-DE" sz="1400" b="1" baseline="0">
                    <a:solidFill>
                      <a:schemeClr val="tx1"/>
                    </a:solidFill>
                  </a:rPr>
                  <a:t> </a:t>
                </a:r>
                <a:r>
                  <a:rPr lang="de-DE" sz="1400" b="1" baseline="0" err="1">
                    <a:solidFill>
                      <a:schemeClr val="tx1"/>
                    </a:solidFill>
                  </a:rPr>
                  <a:t>since</a:t>
                </a:r>
                <a:r>
                  <a:rPr lang="de-DE" sz="1400" b="1" baseline="0">
                    <a:solidFill>
                      <a:schemeClr val="tx1"/>
                    </a:solidFill>
                  </a:rPr>
                  <a:t> </a:t>
                </a:r>
                <a:r>
                  <a:rPr lang="de-DE" sz="1400" b="1" baseline="0" err="1">
                    <a:solidFill>
                      <a:schemeClr val="tx1"/>
                    </a:solidFill>
                  </a:rPr>
                  <a:t>the</a:t>
                </a:r>
                <a:r>
                  <a:rPr lang="de-DE" sz="1400" b="1" baseline="0">
                    <a:solidFill>
                      <a:schemeClr val="tx1"/>
                    </a:solidFill>
                  </a:rPr>
                  <a:t> </a:t>
                </a:r>
                <a:r>
                  <a:rPr lang="de-DE" sz="1400" b="1" baseline="0" err="1">
                    <a:solidFill>
                      <a:schemeClr val="tx1"/>
                    </a:solidFill>
                  </a:rPr>
                  <a:t>treatment</a:t>
                </a:r>
                <a:endParaRPr lang="de-DE" sz="1400" b="1">
                  <a:solidFill>
                    <a:schemeClr val="tx1"/>
                  </a:solidFill>
                </a:endParaRPr>
              </a:p>
            </c:rich>
          </c:tx>
          <c:layout>
            <c:manualLayout>
              <c:xMode val="edge"/>
              <c:yMode val="edge"/>
              <c:x val="0.39113256998918605"/>
              <c:y val="0.84816824564589655"/>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IT"/>
          </a:p>
        </c:txPr>
        <c:crossAx val="1182444063"/>
        <c:crosses val="autoZero"/>
        <c:crossBetween val="midCat"/>
        <c:majorUnit val="1"/>
      </c:valAx>
      <c:valAx>
        <c:axId val="1182444063"/>
        <c:scaling>
          <c:orientation val="minMax"/>
          <c:max val="100"/>
          <c:min val="0"/>
        </c:scaling>
        <c:delete val="0"/>
        <c:axPos val="l"/>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de-DE" sz="1400" b="1">
                    <a:solidFill>
                      <a:schemeClr val="tx1"/>
                    </a:solidFill>
                  </a:rPr>
                  <a:t>Survival </a:t>
                </a:r>
                <a:r>
                  <a:rPr lang="de-DE" sz="1400" b="1" err="1">
                    <a:solidFill>
                      <a:schemeClr val="tx1"/>
                    </a:solidFill>
                  </a:rPr>
                  <a:t>probability</a:t>
                </a:r>
                <a:r>
                  <a:rPr lang="de-DE" sz="1400" b="1">
                    <a:solidFill>
                      <a:schemeClr val="tx1"/>
                    </a:solidFill>
                  </a:rPr>
                  <a:t>,</a:t>
                </a:r>
                <a:r>
                  <a:rPr lang="de-DE" sz="1400" b="1" baseline="0">
                    <a:solidFill>
                      <a:schemeClr val="tx1"/>
                    </a:solidFill>
                  </a:rPr>
                  <a:t> %</a:t>
                </a:r>
                <a:endParaRPr lang="de-DE" sz="1400" b="1">
                  <a:solidFill>
                    <a:schemeClr val="tx1"/>
                  </a:solidFill>
                </a:endParaRPr>
              </a:p>
            </c:rich>
          </c:tx>
          <c:layout>
            <c:manualLayout>
              <c:xMode val="edge"/>
              <c:yMode val="edge"/>
              <c:x val="1.8213418558796851E-2"/>
              <c:y val="0.15827037369129862"/>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IT"/>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IT"/>
          </a:p>
        </c:txPr>
        <c:crossAx val="875937887"/>
        <c:crosses val="autoZero"/>
        <c:crossBetween val="midCat"/>
        <c:majorUnit val="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withinLinearReversed" id="26">
  <a:schemeClr val="accent6"/>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109677-6D32-934E-8B1F-2B297B8B54C8}" type="datetimeFigureOut">
              <a:rPr lang="en-US" smtClean="0"/>
              <a:t>1/18/24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385CBB-F65C-B442-99F0-0301E7EFCB30}" type="slidenum">
              <a:rPr lang="en-US" smtClean="0"/>
              <a:t>‹#›</a:t>
            </a:fld>
            <a:endParaRPr lang="en-US"/>
          </a:p>
        </p:txBody>
      </p:sp>
    </p:spTree>
    <p:extLst>
      <p:ext uri="{BB962C8B-B14F-4D97-AF65-F5344CB8AC3E}">
        <p14:creationId xmlns:p14="http://schemas.microsoft.com/office/powerpoint/2010/main" val="3465985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3</a:t>
            </a:fld>
            <a:endParaRPr lang="en-US"/>
          </a:p>
        </p:txBody>
      </p:sp>
    </p:spTree>
    <p:extLst>
      <p:ext uri="{BB962C8B-B14F-4D97-AF65-F5344CB8AC3E}">
        <p14:creationId xmlns:p14="http://schemas.microsoft.com/office/powerpoint/2010/main" val="3818762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19</a:t>
            </a:fld>
            <a:endParaRPr lang="en-US"/>
          </a:p>
        </p:txBody>
      </p:sp>
    </p:spTree>
    <p:extLst>
      <p:ext uri="{BB962C8B-B14F-4D97-AF65-F5344CB8AC3E}">
        <p14:creationId xmlns:p14="http://schemas.microsoft.com/office/powerpoint/2010/main" val="3398180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385CBB-F65C-B442-99F0-0301E7EFCB30}" type="slidenum">
              <a:rPr lang="en-US" smtClean="0"/>
              <a:t>24</a:t>
            </a:fld>
            <a:endParaRPr lang="en-US"/>
          </a:p>
        </p:txBody>
      </p:sp>
    </p:spTree>
    <p:extLst>
      <p:ext uri="{BB962C8B-B14F-4D97-AF65-F5344CB8AC3E}">
        <p14:creationId xmlns:p14="http://schemas.microsoft.com/office/powerpoint/2010/main" val="1784751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26</a:t>
            </a:fld>
            <a:endParaRPr lang="en-US"/>
          </a:p>
        </p:txBody>
      </p:sp>
    </p:spTree>
    <p:extLst>
      <p:ext uri="{BB962C8B-B14F-4D97-AF65-F5344CB8AC3E}">
        <p14:creationId xmlns:p14="http://schemas.microsoft.com/office/powerpoint/2010/main" val="1885482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33</a:t>
            </a:fld>
            <a:endParaRPr lang="en-US"/>
          </a:p>
        </p:txBody>
      </p:sp>
    </p:spTree>
    <p:extLst>
      <p:ext uri="{BB962C8B-B14F-4D97-AF65-F5344CB8AC3E}">
        <p14:creationId xmlns:p14="http://schemas.microsoft.com/office/powerpoint/2010/main" val="3254220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35</a:t>
            </a:fld>
            <a:endParaRPr lang="en-US"/>
          </a:p>
        </p:txBody>
      </p:sp>
    </p:spTree>
    <p:extLst>
      <p:ext uri="{BB962C8B-B14F-4D97-AF65-F5344CB8AC3E}">
        <p14:creationId xmlns:p14="http://schemas.microsoft.com/office/powerpoint/2010/main" val="1211211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385CBB-F65C-B442-99F0-0301E7EFCB30}" type="slidenum">
              <a:rPr lang="en-US" smtClean="0"/>
              <a:t>37</a:t>
            </a:fld>
            <a:endParaRPr lang="en-US"/>
          </a:p>
        </p:txBody>
      </p:sp>
    </p:spTree>
    <p:extLst>
      <p:ext uri="{BB962C8B-B14F-4D97-AF65-F5344CB8AC3E}">
        <p14:creationId xmlns:p14="http://schemas.microsoft.com/office/powerpoint/2010/main" val="952560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39</a:t>
            </a:fld>
            <a:endParaRPr lang="en-US"/>
          </a:p>
        </p:txBody>
      </p:sp>
    </p:spTree>
    <p:extLst>
      <p:ext uri="{BB962C8B-B14F-4D97-AF65-F5344CB8AC3E}">
        <p14:creationId xmlns:p14="http://schemas.microsoft.com/office/powerpoint/2010/main" val="1677345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40</a:t>
            </a:fld>
            <a:endParaRPr lang="en-US"/>
          </a:p>
        </p:txBody>
      </p:sp>
    </p:spTree>
    <p:extLst>
      <p:ext uri="{BB962C8B-B14F-4D97-AF65-F5344CB8AC3E}">
        <p14:creationId xmlns:p14="http://schemas.microsoft.com/office/powerpoint/2010/main" val="34416227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41</a:t>
            </a:fld>
            <a:endParaRPr lang="en-US"/>
          </a:p>
        </p:txBody>
      </p:sp>
    </p:spTree>
    <p:extLst>
      <p:ext uri="{BB962C8B-B14F-4D97-AF65-F5344CB8AC3E}">
        <p14:creationId xmlns:p14="http://schemas.microsoft.com/office/powerpoint/2010/main" val="376940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42</a:t>
            </a:fld>
            <a:endParaRPr lang="en-US"/>
          </a:p>
        </p:txBody>
      </p:sp>
    </p:spTree>
    <p:extLst>
      <p:ext uri="{BB962C8B-B14F-4D97-AF65-F5344CB8AC3E}">
        <p14:creationId xmlns:p14="http://schemas.microsoft.com/office/powerpoint/2010/main" val="3727337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4</a:t>
            </a:fld>
            <a:endParaRPr lang="en-US"/>
          </a:p>
        </p:txBody>
      </p:sp>
    </p:spTree>
    <p:extLst>
      <p:ext uri="{BB962C8B-B14F-4D97-AF65-F5344CB8AC3E}">
        <p14:creationId xmlns:p14="http://schemas.microsoft.com/office/powerpoint/2010/main" val="2155474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43</a:t>
            </a:fld>
            <a:endParaRPr lang="en-US"/>
          </a:p>
        </p:txBody>
      </p:sp>
    </p:spTree>
    <p:extLst>
      <p:ext uri="{BB962C8B-B14F-4D97-AF65-F5344CB8AC3E}">
        <p14:creationId xmlns:p14="http://schemas.microsoft.com/office/powerpoint/2010/main" val="36235881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385CBB-F65C-B442-99F0-0301E7EFCB30}" type="slidenum">
              <a:rPr lang="en-US" smtClean="0"/>
              <a:t>47</a:t>
            </a:fld>
            <a:endParaRPr lang="en-US"/>
          </a:p>
        </p:txBody>
      </p:sp>
    </p:spTree>
    <p:extLst>
      <p:ext uri="{BB962C8B-B14F-4D97-AF65-F5344CB8AC3E}">
        <p14:creationId xmlns:p14="http://schemas.microsoft.com/office/powerpoint/2010/main" val="28789727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48</a:t>
            </a:fld>
            <a:endParaRPr lang="en-US"/>
          </a:p>
        </p:txBody>
      </p:sp>
    </p:spTree>
    <p:extLst>
      <p:ext uri="{BB962C8B-B14F-4D97-AF65-F5344CB8AC3E}">
        <p14:creationId xmlns:p14="http://schemas.microsoft.com/office/powerpoint/2010/main" val="8192040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51</a:t>
            </a:fld>
            <a:endParaRPr lang="en-US"/>
          </a:p>
        </p:txBody>
      </p:sp>
    </p:spTree>
    <p:extLst>
      <p:ext uri="{BB962C8B-B14F-4D97-AF65-F5344CB8AC3E}">
        <p14:creationId xmlns:p14="http://schemas.microsoft.com/office/powerpoint/2010/main" val="29076790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385CBB-F65C-B442-99F0-0301E7EFCB30}" type="slidenum">
              <a:rPr lang="en-US" smtClean="0"/>
              <a:t>56</a:t>
            </a:fld>
            <a:endParaRPr lang="en-US"/>
          </a:p>
        </p:txBody>
      </p:sp>
    </p:spTree>
    <p:extLst>
      <p:ext uri="{BB962C8B-B14F-4D97-AF65-F5344CB8AC3E}">
        <p14:creationId xmlns:p14="http://schemas.microsoft.com/office/powerpoint/2010/main" val="23037429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58</a:t>
            </a:fld>
            <a:endParaRPr lang="en-US"/>
          </a:p>
        </p:txBody>
      </p:sp>
    </p:spTree>
    <p:extLst>
      <p:ext uri="{BB962C8B-B14F-4D97-AF65-F5344CB8AC3E}">
        <p14:creationId xmlns:p14="http://schemas.microsoft.com/office/powerpoint/2010/main" val="32562506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60</a:t>
            </a:fld>
            <a:endParaRPr lang="en-US"/>
          </a:p>
        </p:txBody>
      </p:sp>
    </p:spTree>
    <p:extLst>
      <p:ext uri="{BB962C8B-B14F-4D97-AF65-F5344CB8AC3E}">
        <p14:creationId xmlns:p14="http://schemas.microsoft.com/office/powerpoint/2010/main" val="42860864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385CBB-F65C-B442-99F0-0301E7EFCB30}" type="slidenum">
              <a:rPr lang="en-US" smtClean="0"/>
              <a:t>61</a:t>
            </a:fld>
            <a:endParaRPr lang="en-US"/>
          </a:p>
        </p:txBody>
      </p:sp>
    </p:spTree>
    <p:extLst>
      <p:ext uri="{BB962C8B-B14F-4D97-AF65-F5344CB8AC3E}">
        <p14:creationId xmlns:p14="http://schemas.microsoft.com/office/powerpoint/2010/main" val="34252392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62</a:t>
            </a:fld>
            <a:endParaRPr lang="en-US"/>
          </a:p>
        </p:txBody>
      </p:sp>
    </p:spTree>
    <p:extLst>
      <p:ext uri="{BB962C8B-B14F-4D97-AF65-F5344CB8AC3E}">
        <p14:creationId xmlns:p14="http://schemas.microsoft.com/office/powerpoint/2010/main" val="15503221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385CBB-F65C-B442-99F0-0301E7EFCB30}" type="slidenum">
              <a:rPr lang="en-US" smtClean="0"/>
              <a:t>63</a:t>
            </a:fld>
            <a:endParaRPr lang="en-US"/>
          </a:p>
        </p:txBody>
      </p:sp>
    </p:spTree>
    <p:extLst>
      <p:ext uri="{BB962C8B-B14F-4D97-AF65-F5344CB8AC3E}">
        <p14:creationId xmlns:p14="http://schemas.microsoft.com/office/powerpoint/2010/main" val="1776022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0F51A6C-7ACC-4A55-BAD6-5A06CA9A7376}" type="slidenum">
              <a:rPr lang="en-GB" smtClean="0"/>
              <a:pPr/>
              <a:t>5</a:t>
            </a:fld>
            <a:endParaRPr lang="en-GB"/>
          </a:p>
        </p:txBody>
      </p:sp>
    </p:spTree>
    <p:extLst>
      <p:ext uri="{BB962C8B-B14F-4D97-AF65-F5344CB8AC3E}">
        <p14:creationId xmlns:p14="http://schemas.microsoft.com/office/powerpoint/2010/main" val="41605953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66</a:t>
            </a:fld>
            <a:endParaRPr lang="en-US"/>
          </a:p>
        </p:txBody>
      </p:sp>
    </p:spTree>
    <p:extLst>
      <p:ext uri="{BB962C8B-B14F-4D97-AF65-F5344CB8AC3E}">
        <p14:creationId xmlns:p14="http://schemas.microsoft.com/office/powerpoint/2010/main" val="11314839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385CBB-F65C-B442-99F0-0301E7EFCB30}" type="slidenum">
              <a:rPr lang="en-US" smtClean="0"/>
              <a:t>67</a:t>
            </a:fld>
            <a:endParaRPr lang="en-US"/>
          </a:p>
        </p:txBody>
      </p:sp>
    </p:spTree>
    <p:extLst>
      <p:ext uri="{BB962C8B-B14F-4D97-AF65-F5344CB8AC3E}">
        <p14:creationId xmlns:p14="http://schemas.microsoft.com/office/powerpoint/2010/main" val="7446428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68</a:t>
            </a:fld>
            <a:endParaRPr lang="en-US"/>
          </a:p>
        </p:txBody>
      </p:sp>
    </p:spTree>
    <p:extLst>
      <p:ext uri="{BB962C8B-B14F-4D97-AF65-F5344CB8AC3E}">
        <p14:creationId xmlns:p14="http://schemas.microsoft.com/office/powerpoint/2010/main" val="26648382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70</a:t>
            </a:fld>
            <a:endParaRPr lang="en-US"/>
          </a:p>
        </p:txBody>
      </p:sp>
    </p:spTree>
    <p:extLst>
      <p:ext uri="{BB962C8B-B14F-4D97-AF65-F5344CB8AC3E}">
        <p14:creationId xmlns:p14="http://schemas.microsoft.com/office/powerpoint/2010/main" val="24447228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385CBB-F65C-B442-99F0-0301E7EFCB30}" type="slidenum">
              <a:rPr lang="en-US" smtClean="0"/>
              <a:t>72</a:t>
            </a:fld>
            <a:endParaRPr lang="en-US"/>
          </a:p>
        </p:txBody>
      </p:sp>
    </p:spTree>
    <p:extLst>
      <p:ext uri="{BB962C8B-B14F-4D97-AF65-F5344CB8AC3E}">
        <p14:creationId xmlns:p14="http://schemas.microsoft.com/office/powerpoint/2010/main" val="18602087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385CBB-F65C-B442-99F0-0301E7EFCB30}" type="slidenum">
              <a:rPr lang="en-US" smtClean="0"/>
              <a:t>73</a:t>
            </a:fld>
            <a:endParaRPr lang="en-US"/>
          </a:p>
        </p:txBody>
      </p:sp>
    </p:spTree>
    <p:extLst>
      <p:ext uri="{BB962C8B-B14F-4D97-AF65-F5344CB8AC3E}">
        <p14:creationId xmlns:p14="http://schemas.microsoft.com/office/powerpoint/2010/main" val="4280998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76</a:t>
            </a:fld>
            <a:endParaRPr lang="en-US"/>
          </a:p>
        </p:txBody>
      </p:sp>
    </p:spTree>
    <p:extLst>
      <p:ext uri="{BB962C8B-B14F-4D97-AF65-F5344CB8AC3E}">
        <p14:creationId xmlns:p14="http://schemas.microsoft.com/office/powerpoint/2010/main" val="36718100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385CBB-F65C-B442-99F0-0301E7EFCB30}" type="slidenum">
              <a:rPr lang="en-US" smtClean="0"/>
              <a:t>86</a:t>
            </a:fld>
            <a:endParaRPr lang="en-US"/>
          </a:p>
        </p:txBody>
      </p:sp>
    </p:spTree>
    <p:extLst>
      <p:ext uri="{BB962C8B-B14F-4D97-AF65-F5344CB8AC3E}">
        <p14:creationId xmlns:p14="http://schemas.microsoft.com/office/powerpoint/2010/main" val="10599264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88</a:t>
            </a:fld>
            <a:endParaRPr lang="en-US"/>
          </a:p>
        </p:txBody>
      </p:sp>
    </p:spTree>
    <p:extLst>
      <p:ext uri="{BB962C8B-B14F-4D97-AF65-F5344CB8AC3E}">
        <p14:creationId xmlns:p14="http://schemas.microsoft.com/office/powerpoint/2010/main" val="32390563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385CBB-F65C-B442-99F0-0301E7EFCB30}" type="slidenum">
              <a:rPr lang="en-US" smtClean="0"/>
              <a:t>95</a:t>
            </a:fld>
            <a:endParaRPr lang="en-US"/>
          </a:p>
        </p:txBody>
      </p:sp>
    </p:spTree>
    <p:extLst>
      <p:ext uri="{BB962C8B-B14F-4D97-AF65-F5344CB8AC3E}">
        <p14:creationId xmlns:p14="http://schemas.microsoft.com/office/powerpoint/2010/main" val="1893022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9</a:t>
            </a:fld>
            <a:endParaRPr lang="en-US"/>
          </a:p>
        </p:txBody>
      </p:sp>
    </p:spTree>
    <p:extLst>
      <p:ext uri="{BB962C8B-B14F-4D97-AF65-F5344CB8AC3E}">
        <p14:creationId xmlns:p14="http://schemas.microsoft.com/office/powerpoint/2010/main" val="4270505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102</a:t>
            </a:fld>
            <a:endParaRPr lang="en-US"/>
          </a:p>
        </p:txBody>
      </p:sp>
    </p:spTree>
    <p:extLst>
      <p:ext uri="{BB962C8B-B14F-4D97-AF65-F5344CB8AC3E}">
        <p14:creationId xmlns:p14="http://schemas.microsoft.com/office/powerpoint/2010/main" val="1776572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11</a:t>
            </a:fld>
            <a:endParaRPr lang="en-US"/>
          </a:p>
        </p:txBody>
      </p:sp>
    </p:spTree>
    <p:extLst>
      <p:ext uri="{BB962C8B-B14F-4D97-AF65-F5344CB8AC3E}">
        <p14:creationId xmlns:p14="http://schemas.microsoft.com/office/powerpoint/2010/main" val="2458246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15</a:t>
            </a:fld>
            <a:endParaRPr lang="en-US"/>
          </a:p>
        </p:txBody>
      </p:sp>
    </p:spTree>
    <p:extLst>
      <p:ext uri="{BB962C8B-B14F-4D97-AF65-F5344CB8AC3E}">
        <p14:creationId xmlns:p14="http://schemas.microsoft.com/office/powerpoint/2010/main" val="1506050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16</a:t>
            </a:fld>
            <a:endParaRPr lang="en-US"/>
          </a:p>
        </p:txBody>
      </p:sp>
    </p:spTree>
    <p:extLst>
      <p:ext uri="{BB962C8B-B14F-4D97-AF65-F5344CB8AC3E}">
        <p14:creationId xmlns:p14="http://schemas.microsoft.com/office/powerpoint/2010/main" val="1068212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17</a:t>
            </a:fld>
            <a:endParaRPr lang="en-US"/>
          </a:p>
        </p:txBody>
      </p:sp>
    </p:spTree>
    <p:extLst>
      <p:ext uri="{BB962C8B-B14F-4D97-AF65-F5344CB8AC3E}">
        <p14:creationId xmlns:p14="http://schemas.microsoft.com/office/powerpoint/2010/main" val="360810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385CBB-F65C-B442-99F0-0301E7EFCB30}" type="slidenum">
              <a:rPr lang="en-US" smtClean="0"/>
              <a:t>18</a:t>
            </a:fld>
            <a:endParaRPr lang="en-US"/>
          </a:p>
        </p:txBody>
      </p:sp>
    </p:spTree>
    <p:extLst>
      <p:ext uri="{BB962C8B-B14F-4D97-AF65-F5344CB8AC3E}">
        <p14:creationId xmlns:p14="http://schemas.microsoft.com/office/powerpoint/2010/main" val="27339729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pic>
        <p:nvPicPr>
          <p:cNvPr id="11" name="Grafik 10" descr="Ein Bild, das draußen, Stadt, Gebäude, Wasser enthält.&#10;&#10;Automatisch generierte Beschreibung">
            <a:extLst>
              <a:ext uri="{FF2B5EF4-FFF2-40B4-BE49-F238E27FC236}">
                <a16:creationId xmlns:a16="http://schemas.microsoft.com/office/drawing/2014/main" id="{8DCCFE43-16C1-5D41-96BB-3187891B9143}"/>
              </a:ext>
            </a:extLst>
          </p:cNvPr>
          <p:cNvPicPr>
            <a:picLocks noChangeAspect="1"/>
          </p:cNvPicPr>
          <p:nvPr userDrawn="1"/>
        </p:nvPicPr>
        <p:blipFill rotWithShape="1">
          <a:blip r:embed="rId2">
            <a:duotone>
              <a:prstClr val="black"/>
              <a:srgbClr val="002A5C">
                <a:lumMod val="75000"/>
                <a:lumOff val="25000"/>
                <a:tint val="45000"/>
                <a:satMod val="400000"/>
              </a:srgbClr>
            </a:duotone>
            <a:extLst>
              <a:ext uri="{28A0092B-C50C-407E-A947-70E740481C1C}">
                <a14:useLocalDpi xmlns:a14="http://schemas.microsoft.com/office/drawing/2010/main" val="0"/>
              </a:ext>
            </a:extLst>
          </a:blip>
          <a:srcRect l="-8202" t="4011" b="4110"/>
          <a:stretch/>
        </p:blipFill>
        <p:spPr>
          <a:xfrm>
            <a:off x="4116774" y="0"/>
            <a:ext cx="8076426" cy="6858000"/>
          </a:xfrm>
          <a:prstGeom prst="rect">
            <a:avLst/>
          </a:prstGeom>
        </p:spPr>
      </p:pic>
      <p:sp>
        <p:nvSpPr>
          <p:cNvPr id="9" name="Freihandform 8">
            <a:extLst>
              <a:ext uri="{FF2B5EF4-FFF2-40B4-BE49-F238E27FC236}">
                <a16:creationId xmlns:a16="http://schemas.microsoft.com/office/drawing/2014/main" id="{318B788D-C3C2-D144-B643-B1113CE28766}"/>
              </a:ext>
            </a:extLst>
          </p:cNvPr>
          <p:cNvSpPr/>
          <p:nvPr userDrawn="1"/>
        </p:nvSpPr>
        <p:spPr>
          <a:xfrm>
            <a:off x="0" y="-1"/>
            <a:ext cx="7559194" cy="6858001"/>
          </a:xfrm>
          <a:custGeom>
            <a:avLst/>
            <a:gdLst>
              <a:gd name="connsiteX0" fmla="*/ 0 w 7559194"/>
              <a:gd name="connsiteY0" fmla="*/ 0 h 6858001"/>
              <a:gd name="connsiteX1" fmla="*/ 4878573 w 7559194"/>
              <a:gd name="connsiteY1" fmla="*/ 0 h 6858001"/>
              <a:gd name="connsiteX2" fmla="*/ 4878691 w 7559194"/>
              <a:gd name="connsiteY2" fmla="*/ 277 h 6858001"/>
              <a:gd name="connsiteX3" fmla="*/ 4646905 w 7559194"/>
              <a:gd name="connsiteY3" fmla="*/ 1 h 6858001"/>
              <a:gd name="connsiteX4" fmla="*/ 7559194 w 7559194"/>
              <a:gd name="connsiteY4" fmla="*/ 6858001 h 6858001"/>
              <a:gd name="connsiteX5" fmla="*/ 0 w 7559194"/>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9194" h="6858001">
                <a:moveTo>
                  <a:pt x="0" y="0"/>
                </a:moveTo>
                <a:lnTo>
                  <a:pt x="4878573" y="0"/>
                </a:lnTo>
                <a:lnTo>
                  <a:pt x="4878691" y="277"/>
                </a:lnTo>
                <a:lnTo>
                  <a:pt x="4646905" y="1"/>
                </a:lnTo>
                <a:lnTo>
                  <a:pt x="7559194" y="6858001"/>
                </a:lnTo>
                <a:lnTo>
                  <a:pt x="0" y="68580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pic>
        <p:nvPicPr>
          <p:cNvPr id="10" name="Grafik 9">
            <a:extLst>
              <a:ext uri="{FF2B5EF4-FFF2-40B4-BE49-F238E27FC236}">
                <a16:creationId xmlns:a16="http://schemas.microsoft.com/office/drawing/2014/main" id="{CB311E3E-D7A8-2249-B858-05AE160D59B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16534" y="6281613"/>
            <a:ext cx="2117301" cy="349199"/>
          </a:xfrm>
          <a:prstGeom prst="rect">
            <a:avLst/>
          </a:prstGeom>
        </p:spPr>
      </p:pic>
      <p:sp>
        <p:nvSpPr>
          <p:cNvPr id="8" name="Titel 15">
            <a:extLst>
              <a:ext uri="{FF2B5EF4-FFF2-40B4-BE49-F238E27FC236}">
                <a16:creationId xmlns:a16="http://schemas.microsoft.com/office/drawing/2014/main" id="{3DA5EBDF-A6D3-9AB9-2B5E-A2C8D29D1D42}"/>
              </a:ext>
            </a:extLst>
          </p:cNvPr>
          <p:cNvSpPr>
            <a:spLocks noGrp="1"/>
          </p:cNvSpPr>
          <p:nvPr>
            <p:ph type="title"/>
          </p:nvPr>
        </p:nvSpPr>
        <p:spPr>
          <a:xfrm>
            <a:off x="417601" y="333375"/>
            <a:ext cx="5664673" cy="3966559"/>
          </a:xfrm>
          <a:custGeom>
            <a:avLst/>
            <a:gdLst>
              <a:gd name="connsiteX0" fmla="*/ 0 w 5664673"/>
              <a:gd name="connsiteY0" fmla="*/ 0 h 3966559"/>
              <a:gd name="connsiteX1" fmla="*/ 3980547 w 5664673"/>
              <a:gd name="connsiteY1" fmla="*/ 0 h 3966559"/>
              <a:gd name="connsiteX2" fmla="*/ 5664673 w 5664673"/>
              <a:gd name="connsiteY2" fmla="*/ 3966559 h 3966559"/>
              <a:gd name="connsiteX3" fmla="*/ 0 w 5664673"/>
              <a:gd name="connsiteY3" fmla="*/ 3966559 h 3966559"/>
            </a:gdLst>
            <a:ahLst/>
            <a:cxnLst>
              <a:cxn ang="0">
                <a:pos x="connsiteX0" y="connsiteY0"/>
              </a:cxn>
              <a:cxn ang="0">
                <a:pos x="connsiteX1" y="connsiteY1"/>
              </a:cxn>
              <a:cxn ang="0">
                <a:pos x="connsiteX2" y="connsiteY2"/>
              </a:cxn>
              <a:cxn ang="0">
                <a:pos x="connsiteX3" y="connsiteY3"/>
              </a:cxn>
            </a:cxnLst>
            <a:rect l="l" t="t" r="r" b="b"/>
            <a:pathLst>
              <a:path w="5664673" h="3966559">
                <a:moveTo>
                  <a:pt x="0" y="0"/>
                </a:moveTo>
                <a:lnTo>
                  <a:pt x="3980547" y="0"/>
                </a:lnTo>
                <a:lnTo>
                  <a:pt x="5664673" y="3966559"/>
                </a:lnTo>
                <a:lnTo>
                  <a:pt x="0" y="3966559"/>
                </a:lnTo>
                <a:close/>
              </a:path>
            </a:pathLst>
          </a:custGeom>
        </p:spPr>
        <p:txBody>
          <a:bodyPr wrap="square" anchor="b">
            <a:normAutofit/>
          </a:bodyPr>
          <a:lstStyle>
            <a:lvl1pPr algn="l">
              <a:defRPr sz="4800">
                <a:solidFill>
                  <a:schemeClr val="bg1"/>
                </a:solidFill>
              </a:defRPr>
            </a:lvl1pPr>
          </a:lstStyle>
          <a:p>
            <a:r>
              <a:rPr lang="de-DE"/>
              <a:t>Mastertitelformat bearbeiten</a:t>
            </a:r>
            <a:endParaRPr lang="en-GB"/>
          </a:p>
        </p:txBody>
      </p:sp>
      <p:sp>
        <p:nvSpPr>
          <p:cNvPr id="13" name="Textplatzhalter 16">
            <a:extLst>
              <a:ext uri="{FF2B5EF4-FFF2-40B4-BE49-F238E27FC236}">
                <a16:creationId xmlns:a16="http://schemas.microsoft.com/office/drawing/2014/main" id="{7E46557B-1797-D5A0-5E60-835FA0EE5261}"/>
              </a:ext>
            </a:extLst>
          </p:cNvPr>
          <p:cNvSpPr>
            <a:spLocks noGrp="1"/>
          </p:cNvSpPr>
          <p:nvPr>
            <p:ph type="body" idx="1"/>
          </p:nvPr>
        </p:nvSpPr>
        <p:spPr>
          <a:xfrm>
            <a:off x="417601" y="4444615"/>
            <a:ext cx="6363053" cy="1500187"/>
          </a:xfrm>
          <a:custGeom>
            <a:avLst/>
            <a:gdLst>
              <a:gd name="connsiteX0" fmla="*/ 0 w 6363053"/>
              <a:gd name="connsiteY0" fmla="*/ 0 h 1500187"/>
              <a:gd name="connsiteX1" fmla="*/ 5726102 w 6363053"/>
              <a:gd name="connsiteY1" fmla="*/ 0 h 1500187"/>
              <a:gd name="connsiteX2" fmla="*/ 6363053 w 6363053"/>
              <a:gd name="connsiteY2" fmla="*/ 1500187 h 1500187"/>
              <a:gd name="connsiteX3" fmla="*/ 0 w 6363053"/>
              <a:gd name="connsiteY3" fmla="*/ 1500187 h 1500187"/>
            </a:gdLst>
            <a:ahLst/>
            <a:cxnLst>
              <a:cxn ang="0">
                <a:pos x="connsiteX0" y="connsiteY0"/>
              </a:cxn>
              <a:cxn ang="0">
                <a:pos x="connsiteX1" y="connsiteY1"/>
              </a:cxn>
              <a:cxn ang="0">
                <a:pos x="connsiteX2" y="connsiteY2"/>
              </a:cxn>
              <a:cxn ang="0">
                <a:pos x="connsiteX3" y="connsiteY3"/>
              </a:cxn>
            </a:cxnLst>
            <a:rect l="l" t="t" r="r" b="b"/>
            <a:pathLst>
              <a:path w="6363053" h="1500187">
                <a:moveTo>
                  <a:pt x="0" y="0"/>
                </a:moveTo>
                <a:lnTo>
                  <a:pt x="5726102" y="0"/>
                </a:lnTo>
                <a:lnTo>
                  <a:pt x="6363053" y="1500187"/>
                </a:lnTo>
                <a:lnTo>
                  <a:pt x="0" y="1500187"/>
                </a:lnTo>
                <a:close/>
              </a:path>
            </a:pathLst>
          </a:custGeom>
        </p:spPr>
        <p:txBody>
          <a:bodyPr wrap="square">
            <a:normAutofit/>
          </a:bodyPr>
          <a:lstStyle>
            <a:lvl1pPr marL="0" indent="0" algn="l">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pic>
        <p:nvPicPr>
          <p:cNvPr id="4" name="Grafik 3">
            <a:extLst>
              <a:ext uri="{FF2B5EF4-FFF2-40B4-BE49-F238E27FC236}">
                <a16:creationId xmlns:a16="http://schemas.microsoft.com/office/drawing/2014/main" id="{CEEB4DD5-891F-D66E-AE80-D628D4D9248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138111" y="6288756"/>
            <a:ext cx="2652729" cy="349200"/>
          </a:xfrm>
          <a:prstGeom prst="rect">
            <a:avLst/>
          </a:prstGeom>
        </p:spPr>
      </p:pic>
    </p:spTree>
    <p:extLst>
      <p:ext uri="{BB962C8B-B14F-4D97-AF65-F5344CB8AC3E}">
        <p14:creationId xmlns:p14="http://schemas.microsoft.com/office/powerpoint/2010/main" val="2994622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4">
    <p:bg>
      <p:bgPr>
        <a:solidFill>
          <a:schemeClr val="bg1"/>
        </a:solidFill>
        <a:effectLst/>
      </p:bgPr>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96CCB0C7-96FE-0A45-8C02-DAF949BE0846}"/>
              </a:ext>
            </a:extLst>
          </p:cNvPr>
          <p:cNvSpPr/>
          <p:nvPr userDrawn="1"/>
        </p:nvSpPr>
        <p:spPr>
          <a:xfrm>
            <a:off x="-2" y="-1"/>
            <a:ext cx="12192001" cy="606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ihandform 14">
            <a:extLst>
              <a:ext uri="{FF2B5EF4-FFF2-40B4-BE49-F238E27FC236}">
                <a16:creationId xmlns:a16="http://schemas.microsoft.com/office/drawing/2014/main" id="{4BFBF27E-8F4A-3D41-A83F-BC682521C521}"/>
              </a:ext>
            </a:extLst>
          </p:cNvPr>
          <p:cNvSpPr/>
          <p:nvPr userDrawn="1"/>
        </p:nvSpPr>
        <p:spPr>
          <a:xfrm>
            <a:off x="5632552" y="0"/>
            <a:ext cx="6558288" cy="6069600"/>
          </a:xfrm>
          <a:custGeom>
            <a:avLst/>
            <a:gdLst>
              <a:gd name="connsiteX0" fmla="*/ 0 w 6558288"/>
              <a:gd name="connsiteY0" fmla="*/ 0 h 6069600"/>
              <a:gd name="connsiteX1" fmla="*/ 4648303 w 6558288"/>
              <a:gd name="connsiteY1" fmla="*/ 0 h 6069600"/>
              <a:gd name="connsiteX2" fmla="*/ 6558288 w 6558288"/>
              <a:gd name="connsiteY2" fmla="*/ 4498515 h 6069600"/>
              <a:gd name="connsiteX3" fmla="*/ 6558288 w 6558288"/>
              <a:gd name="connsiteY3" fmla="*/ 6069600 h 6069600"/>
              <a:gd name="connsiteX4" fmla="*/ 0 w 6558288"/>
              <a:gd name="connsiteY4" fmla="*/ 6069600 h 606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8288" h="6069600">
                <a:moveTo>
                  <a:pt x="0" y="0"/>
                </a:moveTo>
                <a:lnTo>
                  <a:pt x="4648303" y="0"/>
                </a:lnTo>
                <a:lnTo>
                  <a:pt x="6558288" y="4498515"/>
                </a:lnTo>
                <a:lnTo>
                  <a:pt x="6558288" y="6069600"/>
                </a:lnTo>
                <a:lnTo>
                  <a:pt x="0" y="6069600"/>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33" name="Freihandform 32">
            <a:extLst>
              <a:ext uri="{FF2B5EF4-FFF2-40B4-BE49-F238E27FC236}">
                <a16:creationId xmlns:a16="http://schemas.microsoft.com/office/drawing/2014/main" id="{D018A806-ECAC-DE4D-8183-7B502872662A}"/>
              </a:ext>
            </a:extLst>
          </p:cNvPr>
          <p:cNvSpPr/>
          <p:nvPr userDrawn="1"/>
        </p:nvSpPr>
        <p:spPr>
          <a:xfrm>
            <a:off x="3759019" y="-1"/>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32" name="Freihandform 31">
            <a:extLst>
              <a:ext uri="{FF2B5EF4-FFF2-40B4-BE49-F238E27FC236}">
                <a16:creationId xmlns:a16="http://schemas.microsoft.com/office/drawing/2014/main" id="{421AD2BC-58B0-9748-9972-1FCCBA3DB1BC}"/>
              </a:ext>
            </a:extLst>
          </p:cNvPr>
          <p:cNvSpPr/>
          <p:nvPr userDrawn="1"/>
        </p:nvSpPr>
        <p:spPr>
          <a:xfrm>
            <a:off x="1885486" y="-1"/>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10" name="Freihandform 9">
            <a:extLst>
              <a:ext uri="{FF2B5EF4-FFF2-40B4-BE49-F238E27FC236}">
                <a16:creationId xmlns:a16="http://schemas.microsoft.com/office/drawing/2014/main" id="{19D2B2FA-ABCD-DC4E-B3F3-6F9F2ABB6CBB}"/>
              </a:ext>
            </a:extLst>
          </p:cNvPr>
          <p:cNvSpPr/>
          <p:nvPr userDrawn="1"/>
        </p:nvSpPr>
        <p:spPr>
          <a:xfrm>
            <a:off x="1" y="-1"/>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27" name="Titel 26">
            <a:extLst>
              <a:ext uri="{FF2B5EF4-FFF2-40B4-BE49-F238E27FC236}">
                <a16:creationId xmlns:a16="http://schemas.microsoft.com/office/drawing/2014/main" id="{CA30636C-5560-704D-AF3B-4787D6F17946}"/>
              </a:ext>
            </a:extLst>
          </p:cNvPr>
          <p:cNvSpPr>
            <a:spLocks noGrp="1"/>
          </p:cNvSpPr>
          <p:nvPr>
            <p:ph type="title"/>
          </p:nvPr>
        </p:nvSpPr>
        <p:spPr>
          <a:xfrm>
            <a:off x="417601" y="333375"/>
            <a:ext cx="5664673" cy="3966559"/>
          </a:xfrm>
          <a:custGeom>
            <a:avLst/>
            <a:gdLst>
              <a:gd name="connsiteX0" fmla="*/ 0 w 5664673"/>
              <a:gd name="connsiteY0" fmla="*/ 0 h 3966559"/>
              <a:gd name="connsiteX1" fmla="*/ 3980547 w 5664673"/>
              <a:gd name="connsiteY1" fmla="*/ 0 h 3966559"/>
              <a:gd name="connsiteX2" fmla="*/ 5664673 w 5664673"/>
              <a:gd name="connsiteY2" fmla="*/ 3966559 h 3966559"/>
              <a:gd name="connsiteX3" fmla="*/ 0 w 5664673"/>
              <a:gd name="connsiteY3" fmla="*/ 3966559 h 3966559"/>
            </a:gdLst>
            <a:ahLst/>
            <a:cxnLst>
              <a:cxn ang="0">
                <a:pos x="connsiteX0" y="connsiteY0"/>
              </a:cxn>
              <a:cxn ang="0">
                <a:pos x="connsiteX1" y="connsiteY1"/>
              </a:cxn>
              <a:cxn ang="0">
                <a:pos x="connsiteX2" y="connsiteY2"/>
              </a:cxn>
              <a:cxn ang="0">
                <a:pos x="connsiteX3" y="connsiteY3"/>
              </a:cxn>
            </a:cxnLst>
            <a:rect l="l" t="t" r="r" b="b"/>
            <a:pathLst>
              <a:path w="5664673" h="3966559">
                <a:moveTo>
                  <a:pt x="0" y="0"/>
                </a:moveTo>
                <a:lnTo>
                  <a:pt x="3980547" y="0"/>
                </a:lnTo>
                <a:lnTo>
                  <a:pt x="5664673" y="3966559"/>
                </a:lnTo>
                <a:lnTo>
                  <a:pt x="0" y="3966559"/>
                </a:lnTo>
                <a:close/>
              </a:path>
            </a:pathLst>
          </a:custGeom>
        </p:spPr>
        <p:txBody>
          <a:bodyPr wrap="square" anchor="b">
            <a:normAutofit/>
          </a:bodyPr>
          <a:lstStyle>
            <a:lvl1pPr algn="l">
              <a:defRPr sz="4800">
                <a:solidFill>
                  <a:schemeClr val="bg1"/>
                </a:solidFill>
              </a:defRPr>
            </a:lvl1pPr>
          </a:lstStyle>
          <a:p>
            <a:r>
              <a:rPr lang="de-DE"/>
              <a:t>Mastertitelformat bearbeiten</a:t>
            </a:r>
            <a:endParaRPr lang="en-GB"/>
          </a:p>
        </p:txBody>
      </p:sp>
      <p:sp>
        <p:nvSpPr>
          <p:cNvPr id="28" name="Textplatzhalter 27">
            <a:extLst>
              <a:ext uri="{FF2B5EF4-FFF2-40B4-BE49-F238E27FC236}">
                <a16:creationId xmlns:a16="http://schemas.microsoft.com/office/drawing/2014/main" id="{55210AA8-4C6F-AA46-8DCD-1DDFB443DF4F}"/>
              </a:ext>
            </a:extLst>
          </p:cNvPr>
          <p:cNvSpPr>
            <a:spLocks noGrp="1"/>
          </p:cNvSpPr>
          <p:nvPr>
            <p:ph type="body" idx="1"/>
          </p:nvPr>
        </p:nvSpPr>
        <p:spPr>
          <a:xfrm>
            <a:off x="417601" y="4444615"/>
            <a:ext cx="6363053" cy="1500187"/>
          </a:xfrm>
          <a:custGeom>
            <a:avLst/>
            <a:gdLst>
              <a:gd name="connsiteX0" fmla="*/ 0 w 6363053"/>
              <a:gd name="connsiteY0" fmla="*/ 0 h 1500187"/>
              <a:gd name="connsiteX1" fmla="*/ 5726102 w 6363053"/>
              <a:gd name="connsiteY1" fmla="*/ 0 h 1500187"/>
              <a:gd name="connsiteX2" fmla="*/ 6363053 w 6363053"/>
              <a:gd name="connsiteY2" fmla="*/ 1500187 h 1500187"/>
              <a:gd name="connsiteX3" fmla="*/ 0 w 6363053"/>
              <a:gd name="connsiteY3" fmla="*/ 1500187 h 1500187"/>
            </a:gdLst>
            <a:ahLst/>
            <a:cxnLst>
              <a:cxn ang="0">
                <a:pos x="connsiteX0" y="connsiteY0"/>
              </a:cxn>
              <a:cxn ang="0">
                <a:pos x="connsiteX1" y="connsiteY1"/>
              </a:cxn>
              <a:cxn ang="0">
                <a:pos x="connsiteX2" y="connsiteY2"/>
              </a:cxn>
              <a:cxn ang="0">
                <a:pos x="connsiteX3" y="connsiteY3"/>
              </a:cxn>
            </a:cxnLst>
            <a:rect l="l" t="t" r="r" b="b"/>
            <a:pathLst>
              <a:path w="6363053" h="1500187">
                <a:moveTo>
                  <a:pt x="0" y="0"/>
                </a:moveTo>
                <a:lnTo>
                  <a:pt x="5726102" y="0"/>
                </a:lnTo>
                <a:lnTo>
                  <a:pt x="6363053" y="1500187"/>
                </a:lnTo>
                <a:lnTo>
                  <a:pt x="0" y="1500187"/>
                </a:lnTo>
                <a:close/>
              </a:path>
            </a:pathLst>
          </a:custGeom>
        </p:spPr>
        <p:txBody>
          <a:bodyPr wrap="square">
            <a:normAutofit/>
          </a:bodyPr>
          <a:lstStyle>
            <a:lvl1pPr marL="0" indent="0" algn="l">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pic>
        <p:nvPicPr>
          <p:cNvPr id="11" name="Grafik 10">
            <a:extLst>
              <a:ext uri="{FF2B5EF4-FFF2-40B4-BE49-F238E27FC236}">
                <a16:creationId xmlns:a16="http://schemas.microsoft.com/office/drawing/2014/main" id="{1AA9D0DC-E2F9-B349-8464-A60D87DD15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6534" y="6281613"/>
            <a:ext cx="2117301" cy="349200"/>
          </a:xfrm>
          <a:prstGeom prst="rect">
            <a:avLst/>
          </a:prstGeom>
        </p:spPr>
      </p:pic>
    </p:spTree>
    <p:extLst>
      <p:ext uri="{BB962C8B-B14F-4D97-AF65-F5344CB8AC3E}">
        <p14:creationId xmlns:p14="http://schemas.microsoft.com/office/powerpoint/2010/main" val="879824247"/>
      </p:ext>
    </p:extLst>
  </p:cSld>
  <p:clrMapOvr>
    <a:masterClrMapping/>
  </p:clrMapOvr>
  <p:extLst>
    <p:ext uri="{DCECCB84-F9BA-43D5-87BE-67443E8EF086}">
      <p15:sldGuideLst xmlns:p15="http://schemas.microsoft.com/office/powerpoint/2012/main">
        <p15:guide id="1" orient="horz" pos="36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pter 5">
    <p:bg>
      <p:bgPr>
        <a:solidFill>
          <a:schemeClr val="bg1"/>
        </a:solidFill>
        <a:effectLst/>
      </p:bgPr>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96CCB0C7-96FE-0A45-8C02-DAF949BE0846}"/>
              </a:ext>
            </a:extLst>
          </p:cNvPr>
          <p:cNvSpPr/>
          <p:nvPr userDrawn="1"/>
        </p:nvSpPr>
        <p:spPr>
          <a:xfrm>
            <a:off x="-2" y="-1"/>
            <a:ext cx="12192001" cy="606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ihandform 14">
            <a:extLst>
              <a:ext uri="{FF2B5EF4-FFF2-40B4-BE49-F238E27FC236}">
                <a16:creationId xmlns:a16="http://schemas.microsoft.com/office/drawing/2014/main" id="{4BFBF27E-8F4A-3D41-A83F-BC682521C521}"/>
              </a:ext>
            </a:extLst>
          </p:cNvPr>
          <p:cNvSpPr/>
          <p:nvPr userDrawn="1"/>
        </p:nvSpPr>
        <p:spPr>
          <a:xfrm>
            <a:off x="5632552" y="0"/>
            <a:ext cx="6558288" cy="6069600"/>
          </a:xfrm>
          <a:custGeom>
            <a:avLst/>
            <a:gdLst>
              <a:gd name="connsiteX0" fmla="*/ 0 w 6558288"/>
              <a:gd name="connsiteY0" fmla="*/ 0 h 6069600"/>
              <a:gd name="connsiteX1" fmla="*/ 4648303 w 6558288"/>
              <a:gd name="connsiteY1" fmla="*/ 0 h 6069600"/>
              <a:gd name="connsiteX2" fmla="*/ 6558288 w 6558288"/>
              <a:gd name="connsiteY2" fmla="*/ 4498515 h 6069600"/>
              <a:gd name="connsiteX3" fmla="*/ 6558288 w 6558288"/>
              <a:gd name="connsiteY3" fmla="*/ 6069600 h 6069600"/>
              <a:gd name="connsiteX4" fmla="*/ 0 w 6558288"/>
              <a:gd name="connsiteY4" fmla="*/ 6069600 h 606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8288" h="6069600">
                <a:moveTo>
                  <a:pt x="0" y="0"/>
                </a:moveTo>
                <a:lnTo>
                  <a:pt x="4648303" y="0"/>
                </a:lnTo>
                <a:lnTo>
                  <a:pt x="6558288" y="4498515"/>
                </a:lnTo>
                <a:lnTo>
                  <a:pt x="6558288" y="6069600"/>
                </a:lnTo>
                <a:lnTo>
                  <a:pt x="0" y="6069600"/>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33" name="Freihandform 32">
            <a:extLst>
              <a:ext uri="{FF2B5EF4-FFF2-40B4-BE49-F238E27FC236}">
                <a16:creationId xmlns:a16="http://schemas.microsoft.com/office/drawing/2014/main" id="{D018A806-ECAC-DE4D-8183-7B502872662A}"/>
              </a:ext>
            </a:extLst>
          </p:cNvPr>
          <p:cNvSpPr/>
          <p:nvPr userDrawn="1"/>
        </p:nvSpPr>
        <p:spPr>
          <a:xfrm>
            <a:off x="3759019" y="-1"/>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32" name="Freihandform 31">
            <a:extLst>
              <a:ext uri="{FF2B5EF4-FFF2-40B4-BE49-F238E27FC236}">
                <a16:creationId xmlns:a16="http://schemas.microsoft.com/office/drawing/2014/main" id="{421AD2BC-58B0-9748-9972-1FCCBA3DB1BC}"/>
              </a:ext>
            </a:extLst>
          </p:cNvPr>
          <p:cNvSpPr/>
          <p:nvPr userDrawn="1"/>
        </p:nvSpPr>
        <p:spPr>
          <a:xfrm>
            <a:off x="1885486" y="-1"/>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10" name="Freihandform 9">
            <a:extLst>
              <a:ext uri="{FF2B5EF4-FFF2-40B4-BE49-F238E27FC236}">
                <a16:creationId xmlns:a16="http://schemas.microsoft.com/office/drawing/2014/main" id="{19D2B2FA-ABCD-DC4E-B3F3-6F9F2ABB6CBB}"/>
              </a:ext>
            </a:extLst>
          </p:cNvPr>
          <p:cNvSpPr/>
          <p:nvPr userDrawn="1"/>
        </p:nvSpPr>
        <p:spPr>
          <a:xfrm>
            <a:off x="1" y="-1"/>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27" name="Titel 26">
            <a:extLst>
              <a:ext uri="{FF2B5EF4-FFF2-40B4-BE49-F238E27FC236}">
                <a16:creationId xmlns:a16="http://schemas.microsoft.com/office/drawing/2014/main" id="{CA30636C-5560-704D-AF3B-4787D6F17946}"/>
              </a:ext>
            </a:extLst>
          </p:cNvPr>
          <p:cNvSpPr>
            <a:spLocks noGrp="1"/>
          </p:cNvSpPr>
          <p:nvPr>
            <p:ph type="title"/>
          </p:nvPr>
        </p:nvSpPr>
        <p:spPr>
          <a:xfrm>
            <a:off x="417601" y="333375"/>
            <a:ext cx="5664673" cy="3966559"/>
          </a:xfrm>
          <a:custGeom>
            <a:avLst/>
            <a:gdLst>
              <a:gd name="connsiteX0" fmla="*/ 0 w 5664673"/>
              <a:gd name="connsiteY0" fmla="*/ 0 h 3966559"/>
              <a:gd name="connsiteX1" fmla="*/ 3980547 w 5664673"/>
              <a:gd name="connsiteY1" fmla="*/ 0 h 3966559"/>
              <a:gd name="connsiteX2" fmla="*/ 5664673 w 5664673"/>
              <a:gd name="connsiteY2" fmla="*/ 3966559 h 3966559"/>
              <a:gd name="connsiteX3" fmla="*/ 0 w 5664673"/>
              <a:gd name="connsiteY3" fmla="*/ 3966559 h 3966559"/>
            </a:gdLst>
            <a:ahLst/>
            <a:cxnLst>
              <a:cxn ang="0">
                <a:pos x="connsiteX0" y="connsiteY0"/>
              </a:cxn>
              <a:cxn ang="0">
                <a:pos x="connsiteX1" y="connsiteY1"/>
              </a:cxn>
              <a:cxn ang="0">
                <a:pos x="connsiteX2" y="connsiteY2"/>
              </a:cxn>
              <a:cxn ang="0">
                <a:pos x="connsiteX3" y="connsiteY3"/>
              </a:cxn>
            </a:cxnLst>
            <a:rect l="l" t="t" r="r" b="b"/>
            <a:pathLst>
              <a:path w="5664673" h="3966559">
                <a:moveTo>
                  <a:pt x="0" y="0"/>
                </a:moveTo>
                <a:lnTo>
                  <a:pt x="3980547" y="0"/>
                </a:lnTo>
                <a:lnTo>
                  <a:pt x="5664673" y="3966559"/>
                </a:lnTo>
                <a:lnTo>
                  <a:pt x="0" y="3966559"/>
                </a:lnTo>
                <a:close/>
              </a:path>
            </a:pathLst>
          </a:custGeom>
        </p:spPr>
        <p:txBody>
          <a:bodyPr wrap="square" anchor="b">
            <a:normAutofit/>
          </a:bodyPr>
          <a:lstStyle>
            <a:lvl1pPr algn="l">
              <a:defRPr sz="4800">
                <a:solidFill>
                  <a:schemeClr val="bg1"/>
                </a:solidFill>
              </a:defRPr>
            </a:lvl1pPr>
          </a:lstStyle>
          <a:p>
            <a:r>
              <a:rPr lang="de-DE"/>
              <a:t>Mastertitelformat bearbeiten</a:t>
            </a:r>
            <a:endParaRPr lang="en-GB"/>
          </a:p>
        </p:txBody>
      </p:sp>
      <p:sp>
        <p:nvSpPr>
          <p:cNvPr id="28" name="Textplatzhalter 27">
            <a:extLst>
              <a:ext uri="{FF2B5EF4-FFF2-40B4-BE49-F238E27FC236}">
                <a16:creationId xmlns:a16="http://schemas.microsoft.com/office/drawing/2014/main" id="{55210AA8-4C6F-AA46-8DCD-1DDFB443DF4F}"/>
              </a:ext>
            </a:extLst>
          </p:cNvPr>
          <p:cNvSpPr>
            <a:spLocks noGrp="1"/>
          </p:cNvSpPr>
          <p:nvPr>
            <p:ph type="body" idx="1"/>
          </p:nvPr>
        </p:nvSpPr>
        <p:spPr>
          <a:xfrm>
            <a:off x="417601" y="4444615"/>
            <a:ext cx="6363053" cy="1500187"/>
          </a:xfrm>
          <a:custGeom>
            <a:avLst/>
            <a:gdLst>
              <a:gd name="connsiteX0" fmla="*/ 0 w 6363053"/>
              <a:gd name="connsiteY0" fmla="*/ 0 h 1500187"/>
              <a:gd name="connsiteX1" fmla="*/ 5726102 w 6363053"/>
              <a:gd name="connsiteY1" fmla="*/ 0 h 1500187"/>
              <a:gd name="connsiteX2" fmla="*/ 6363053 w 6363053"/>
              <a:gd name="connsiteY2" fmla="*/ 1500187 h 1500187"/>
              <a:gd name="connsiteX3" fmla="*/ 0 w 6363053"/>
              <a:gd name="connsiteY3" fmla="*/ 1500187 h 1500187"/>
            </a:gdLst>
            <a:ahLst/>
            <a:cxnLst>
              <a:cxn ang="0">
                <a:pos x="connsiteX0" y="connsiteY0"/>
              </a:cxn>
              <a:cxn ang="0">
                <a:pos x="connsiteX1" y="connsiteY1"/>
              </a:cxn>
              <a:cxn ang="0">
                <a:pos x="connsiteX2" y="connsiteY2"/>
              </a:cxn>
              <a:cxn ang="0">
                <a:pos x="connsiteX3" y="connsiteY3"/>
              </a:cxn>
            </a:cxnLst>
            <a:rect l="l" t="t" r="r" b="b"/>
            <a:pathLst>
              <a:path w="6363053" h="1500187">
                <a:moveTo>
                  <a:pt x="0" y="0"/>
                </a:moveTo>
                <a:lnTo>
                  <a:pt x="5726102" y="0"/>
                </a:lnTo>
                <a:lnTo>
                  <a:pt x="6363053" y="1500187"/>
                </a:lnTo>
                <a:lnTo>
                  <a:pt x="0" y="1500187"/>
                </a:lnTo>
                <a:close/>
              </a:path>
            </a:pathLst>
          </a:custGeom>
        </p:spPr>
        <p:txBody>
          <a:bodyPr wrap="square">
            <a:normAutofit/>
          </a:bodyPr>
          <a:lstStyle>
            <a:lvl1pPr marL="0" indent="0" algn="l">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pic>
        <p:nvPicPr>
          <p:cNvPr id="11" name="Grafik 10">
            <a:extLst>
              <a:ext uri="{FF2B5EF4-FFF2-40B4-BE49-F238E27FC236}">
                <a16:creationId xmlns:a16="http://schemas.microsoft.com/office/drawing/2014/main" id="{25953538-3F19-E24A-BC0B-14B7924B9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6534" y="6281613"/>
            <a:ext cx="2117301" cy="349200"/>
          </a:xfrm>
          <a:prstGeom prst="rect">
            <a:avLst/>
          </a:prstGeom>
        </p:spPr>
      </p:pic>
    </p:spTree>
    <p:extLst>
      <p:ext uri="{BB962C8B-B14F-4D97-AF65-F5344CB8AC3E}">
        <p14:creationId xmlns:p14="http://schemas.microsoft.com/office/powerpoint/2010/main" val="2571302046"/>
      </p:ext>
    </p:extLst>
  </p:cSld>
  <p:clrMapOvr>
    <a:masterClrMapping/>
  </p:clrMapOvr>
  <p:extLst>
    <p:ext uri="{DCECCB84-F9BA-43D5-87BE-67443E8EF086}">
      <p15:sldGuideLst xmlns:p15="http://schemas.microsoft.com/office/powerpoint/2012/main">
        <p15:guide id="1" orient="horz" pos="36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ter 6">
    <p:bg>
      <p:bgPr>
        <a:solidFill>
          <a:schemeClr val="bg1"/>
        </a:solidFill>
        <a:effectLst/>
      </p:bgPr>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96CCB0C7-96FE-0A45-8C02-DAF949BE0846}"/>
              </a:ext>
            </a:extLst>
          </p:cNvPr>
          <p:cNvSpPr/>
          <p:nvPr userDrawn="1"/>
        </p:nvSpPr>
        <p:spPr>
          <a:xfrm>
            <a:off x="-2" y="-1"/>
            <a:ext cx="12192001" cy="606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ihandform 14">
            <a:extLst>
              <a:ext uri="{FF2B5EF4-FFF2-40B4-BE49-F238E27FC236}">
                <a16:creationId xmlns:a16="http://schemas.microsoft.com/office/drawing/2014/main" id="{4BFBF27E-8F4A-3D41-A83F-BC682521C521}"/>
              </a:ext>
            </a:extLst>
          </p:cNvPr>
          <p:cNvSpPr/>
          <p:nvPr userDrawn="1"/>
        </p:nvSpPr>
        <p:spPr>
          <a:xfrm>
            <a:off x="5632552" y="0"/>
            <a:ext cx="6558288" cy="6069600"/>
          </a:xfrm>
          <a:custGeom>
            <a:avLst/>
            <a:gdLst>
              <a:gd name="connsiteX0" fmla="*/ 0 w 6558288"/>
              <a:gd name="connsiteY0" fmla="*/ 0 h 6069600"/>
              <a:gd name="connsiteX1" fmla="*/ 4648303 w 6558288"/>
              <a:gd name="connsiteY1" fmla="*/ 0 h 6069600"/>
              <a:gd name="connsiteX2" fmla="*/ 6558288 w 6558288"/>
              <a:gd name="connsiteY2" fmla="*/ 4498515 h 6069600"/>
              <a:gd name="connsiteX3" fmla="*/ 6558288 w 6558288"/>
              <a:gd name="connsiteY3" fmla="*/ 6069600 h 6069600"/>
              <a:gd name="connsiteX4" fmla="*/ 0 w 6558288"/>
              <a:gd name="connsiteY4" fmla="*/ 6069600 h 606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8288" h="6069600">
                <a:moveTo>
                  <a:pt x="0" y="0"/>
                </a:moveTo>
                <a:lnTo>
                  <a:pt x="4648303" y="0"/>
                </a:lnTo>
                <a:lnTo>
                  <a:pt x="6558288" y="4498515"/>
                </a:lnTo>
                <a:lnTo>
                  <a:pt x="6558288" y="6069600"/>
                </a:lnTo>
                <a:lnTo>
                  <a:pt x="0" y="6069600"/>
                </a:lnTo>
                <a:close/>
              </a:path>
            </a:pathLst>
          </a:custGeom>
          <a:solidFill>
            <a:srgbClr val="EEDCD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33" name="Freihandform 32">
            <a:extLst>
              <a:ext uri="{FF2B5EF4-FFF2-40B4-BE49-F238E27FC236}">
                <a16:creationId xmlns:a16="http://schemas.microsoft.com/office/drawing/2014/main" id="{D018A806-ECAC-DE4D-8183-7B502872662A}"/>
              </a:ext>
            </a:extLst>
          </p:cNvPr>
          <p:cNvSpPr/>
          <p:nvPr userDrawn="1"/>
        </p:nvSpPr>
        <p:spPr>
          <a:xfrm>
            <a:off x="3759019" y="-1"/>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rgbClr val="DCB9B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32" name="Freihandform 31">
            <a:extLst>
              <a:ext uri="{FF2B5EF4-FFF2-40B4-BE49-F238E27FC236}">
                <a16:creationId xmlns:a16="http://schemas.microsoft.com/office/drawing/2014/main" id="{421AD2BC-58B0-9748-9972-1FCCBA3DB1BC}"/>
              </a:ext>
            </a:extLst>
          </p:cNvPr>
          <p:cNvSpPr/>
          <p:nvPr userDrawn="1"/>
        </p:nvSpPr>
        <p:spPr>
          <a:xfrm>
            <a:off x="1885486" y="-1"/>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rgbClr val="CB969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10" name="Freihandform 9">
            <a:extLst>
              <a:ext uri="{FF2B5EF4-FFF2-40B4-BE49-F238E27FC236}">
                <a16:creationId xmlns:a16="http://schemas.microsoft.com/office/drawing/2014/main" id="{19D2B2FA-ABCD-DC4E-B3F3-6F9F2ABB6CBB}"/>
              </a:ext>
            </a:extLst>
          </p:cNvPr>
          <p:cNvSpPr/>
          <p:nvPr userDrawn="1"/>
        </p:nvSpPr>
        <p:spPr>
          <a:xfrm>
            <a:off x="1" y="-1"/>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27" name="Titel 26">
            <a:extLst>
              <a:ext uri="{FF2B5EF4-FFF2-40B4-BE49-F238E27FC236}">
                <a16:creationId xmlns:a16="http://schemas.microsoft.com/office/drawing/2014/main" id="{CA30636C-5560-704D-AF3B-4787D6F17946}"/>
              </a:ext>
            </a:extLst>
          </p:cNvPr>
          <p:cNvSpPr>
            <a:spLocks noGrp="1"/>
          </p:cNvSpPr>
          <p:nvPr>
            <p:ph type="title"/>
          </p:nvPr>
        </p:nvSpPr>
        <p:spPr>
          <a:xfrm>
            <a:off x="417601" y="333375"/>
            <a:ext cx="5664673" cy="3966559"/>
          </a:xfrm>
          <a:custGeom>
            <a:avLst/>
            <a:gdLst>
              <a:gd name="connsiteX0" fmla="*/ 0 w 5664673"/>
              <a:gd name="connsiteY0" fmla="*/ 0 h 3966559"/>
              <a:gd name="connsiteX1" fmla="*/ 3980547 w 5664673"/>
              <a:gd name="connsiteY1" fmla="*/ 0 h 3966559"/>
              <a:gd name="connsiteX2" fmla="*/ 5664673 w 5664673"/>
              <a:gd name="connsiteY2" fmla="*/ 3966559 h 3966559"/>
              <a:gd name="connsiteX3" fmla="*/ 0 w 5664673"/>
              <a:gd name="connsiteY3" fmla="*/ 3966559 h 3966559"/>
            </a:gdLst>
            <a:ahLst/>
            <a:cxnLst>
              <a:cxn ang="0">
                <a:pos x="connsiteX0" y="connsiteY0"/>
              </a:cxn>
              <a:cxn ang="0">
                <a:pos x="connsiteX1" y="connsiteY1"/>
              </a:cxn>
              <a:cxn ang="0">
                <a:pos x="connsiteX2" y="connsiteY2"/>
              </a:cxn>
              <a:cxn ang="0">
                <a:pos x="connsiteX3" y="connsiteY3"/>
              </a:cxn>
            </a:cxnLst>
            <a:rect l="l" t="t" r="r" b="b"/>
            <a:pathLst>
              <a:path w="5664673" h="3966559">
                <a:moveTo>
                  <a:pt x="0" y="0"/>
                </a:moveTo>
                <a:lnTo>
                  <a:pt x="3980547" y="0"/>
                </a:lnTo>
                <a:lnTo>
                  <a:pt x="5664673" y="3966559"/>
                </a:lnTo>
                <a:lnTo>
                  <a:pt x="0" y="3966559"/>
                </a:lnTo>
                <a:close/>
              </a:path>
            </a:pathLst>
          </a:custGeom>
        </p:spPr>
        <p:txBody>
          <a:bodyPr wrap="square" anchor="b">
            <a:normAutofit/>
          </a:bodyPr>
          <a:lstStyle>
            <a:lvl1pPr algn="l">
              <a:defRPr sz="4800">
                <a:solidFill>
                  <a:schemeClr val="bg1"/>
                </a:solidFill>
              </a:defRPr>
            </a:lvl1pPr>
          </a:lstStyle>
          <a:p>
            <a:r>
              <a:rPr lang="de-DE"/>
              <a:t>Mastertitelformat bearbeiten</a:t>
            </a:r>
            <a:endParaRPr lang="en-GB"/>
          </a:p>
        </p:txBody>
      </p:sp>
      <p:sp>
        <p:nvSpPr>
          <p:cNvPr id="28" name="Textplatzhalter 27">
            <a:extLst>
              <a:ext uri="{FF2B5EF4-FFF2-40B4-BE49-F238E27FC236}">
                <a16:creationId xmlns:a16="http://schemas.microsoft.com/office/drawing/2014/main" id="{55210AA8-4C6F-AA46-8DCD-1DDFB443DF4F}"/>
              </a:ext>
            </a:extLst>
          </p:cNvPr>
          <p:cNvSpPr>
            <a:spLocks noGrp="1"/>
          </p:cNvSpPr>
          <p:nvPr>
            <p:ph type="body" idx="1"/>
          </p:nvPr>
        </p:nvSpPr>
        <p:spPr>
          <a:xfrm>
            <a:off x="417601" y="4444615"/>
            <a:ext cx="6363053" cy="1500187"/>
          </a:xfrm>
          <a:custGeom>
            <a:avLst/>
            <a:gdLst>
              <a:gd name="connsiteX0" fmla="*/ 0 w 6363053"/>
              <a:gd name="connsiteY0" fmla="*/ 0 h 1500187"/>
              <a:gd name="connsiteX1" fmla="*/ 5726102 w 6363053"/>
              <a:gd name="connsiteY1" fmla="*/ 0 h 1500187"/>
              <a:gd name="connsiteX2" fmla="*/ 6363053 w 6363053"/>
              <a:gd name="connsiteY2" fmla="*/ 1500187 h 1500187"/>
              <a:gd name="connsiteX3" fmla="*/ 0 w 6363053"/>
              <a:gd name="connsiteY3" fmla="*/ 1500187 h 1500187"/>
            </a:gdLst>
            <a:ahLst/>
            <a:cxnLst>
              <a:cxn ang="0">
                <a:pos x="connsiteX0" y="connsiteY0"/>
              </a:cxn>
              <a:cxn ang="0">
                <a:pos x="connsiteX1" y="connsiteY1"/>
              </a:cxn>
              <a:cxn ang="0">
                <a:pos x="connsiteX2" y="connsiteY2"/>
              </a:cxn>
              <a:cxn ang="0">
                <a:pos x="connsiteX3" y="connsiteY3"/>
              </a:cxn>
            </a:cxnLst>
            <a:rect l="l" t="t" r="r" b="b"/>
            <a:pathLst>
              <a:path w="6363053" h="1500187">
                <a:moveTo>
                  <a:pt x="0" y="0"/>
                </a:moveTo>
                <a:lnTo>
                  <a:pt x="5726102" y="0"/>
                </a:lnTo>
                <a:lnTo>
                  <a:pt x="6363053" y="1500187"/>
                </a:lnTo>
                <a:lnTo>
                  <a:pt x="0" y="1500187"/>
                </a:lnTo>
                <a:close/>
              </a:path>
            </a:pathLst>
          </a:custGeom>
        </p:spPr>
        <p:txBody>
          <a:bodyPr wrap="square">
            <a:normAutofit/>
          </a:bodyPr>
          <a:lstStyle>
            <a:lvl1pPr marL="0" indent="0" algn="l">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pic>
        <p:nvPicPr>
          <p:cNvPr id="11" name="Grafik 10">
            <a:extLst>
              <a:ext uri="{FF2B5EF4-FFF2-40B4-BE49-F238E27FC236}">
                <a16:creationId xmlns:a16="http://schemas.microsoft.com/office/drawing/2014/main" id="{234692F5-B775-A04D-AA21-0A81720D40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6534" y="6281613"/>
            <a:ext cx="2117301" cy="349200"/>
          </a:xfrm>
          <a:prstGeom prst="rect">
            <a:avLst/>
          </a:prstGeom>
        </p:spPr>
      </p:pic>
    </p:spTree>
    <p:extLst>
      <p:ext uri="{BB962C8B-B14F-4D97-AF65-F5344CB8AC3E}">
        <p14:creationId xmlns:p14="http://schemas.microsoft.com/office/powerpoint/2010/main" val="893737236"/>
      </p:ext>
    </p:extLst>
  </p:cSld>
  <p:clrMapOvr>
    <a:masterClrMapping/>
  </p:clrMapOvr>
  <p:extLst>
    <p:ext uri="{DCECCB84-F9BA-43D5-87BE-67443E8EF086}">
      <p15:sldGuideLst xmlns:p15="http://schemas.microsoft.com/office/powerpoint/2012/main">
        <p15:guide id="1" orient="horz" pos="36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6" name="Fußzeilenplatzhalter 5">
            <a:extLst>
              <a:ext uri="{FF2B5EF4-FFF2-40B4-BE49-F238E27FC236}">
                <a16:creationId xmlns:a16="http://schemas.microsoft.com/office/drawing/2014/main" id="{D3FCC586-3FDE-D24C-8463-C5FFA08A0544}"/>
              </a:ext>
            </a:extLst>
          </p:cNvPr>
          <p:cNvSpPr>
            <a:spLocks noGrp="1"/>
          </p:cNvSpPr>
          <p:nvPr>
            <p:ph type="ftr" sz="quarter" idx="10"/>
          </p:nvPr>
        </p:nvSpPr>
        <p:spPr/>
        <p:txBody>
          <a:bodyPr/>
          <a:lstStyle/>
          <a:p>
            <a:endParaRPr lang="en-GB"/>
          </a:p>
        </p:txBody>
      </p:sp>
      <p:sp>
        <p:nvSpPr>
          <p:cNvPr id="8" name="Titel 7">
            <a:extLst>
              <a:ext uri="{FF2B5EF4-FFF2-40B4-BE49-F238E27FC236}">
                <a16:creationId xmlns:a16="http://schemas.microsoft.com/office/drawing/2014/main" id="{DDD01E75-2F25-3D40-AA15-DE6C918EFC53}"/>
              </a:ext>
            </a:extLst>
          </p:cNvPr>
          <p:cNvSpPr>
            <a:spLocks noGrp="1"/>
          </p:cNvSpPr>
          <p:nvPr>
            <p:ph type="title"/>
          </p:nvPr>
        </p:nvSpPr>
        <p:spPr/>
        <p:txBody>
          <a:bodyPr/>
          <a:lstStyle/>
          <a:p>
            <a:r>
              <a:rPr lang="de-DE"/>
              <a:t>Mastertitelformat bearbeiten</a:t>
            </a:r>
          </a:p>
        </p:txBody>
      </p:sp>
      <p:sp>
        <p:nvSpPr>
          <p:cNvPr id="12" name="Textplatzhalter 2">
            <a:extLst>
              <a:ext uri="{FF2B5EF4-FFF2-40B4-BE49-F238E27FC236}">
                <a16:creationId xmlns:a16="http://schemas.microsoft.com/office/drawing/2014/main" id="{6F323123-07A0-6A47-977A-CC0AD1AF5D3B}"/>
              </a:ext>
            </a:extLst>
          </p:cNvPr>
          <p:cNvSpPr>
            <a:spLocks noGrp="1"/>
          </p:cNvSpPr>
          <p:nvPr>
            <p:ph idx="1"/>
          </p:nvPr>
        </p:nvSpPr>
        <p:spPr>
          <a:xfrm>
            <a:off x="416534" y="1665289"/>
            <a:ext cx="11367479" cy="4392612"/>
          </a:xfrm>
          <a:prstGeom prst="rect">
            <a:avLst/>
          </a:prstGeom>
        </p:spPr>
        <p:txBody>
          <a:bodyPr vert="horz" lIns="0" tIns="0" rIns="0" bIns="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799677157"/>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und Inhalt kurz">
    <p:spTree>
      <p:nvGrpSpPr>
        <p:cNvPr id="1" name=""/>
        <p:cNvGrpSpPr/>
        <p:nvPr/>
      </p:nvGrpSpPr>
      <p:grpSpPr>
        <a:xfrm>
          <a:off x="0" y="0"/>
          <a:ext cx="0" cy="0"/>
          <a:chOff x="0" y="0"/>
          <a:chExt cx="0" cy="0"/>
        </a:xfrm>
      </p:grpSpPr>
      <p:sp>
        <p:nvSpPr>
          <p:cNvPr id="6" name="Fußzeilenplatzhalter 5">
            <a:extLst>
              <a:ext uri="{FF2B5EF4-FFF2-40B4-BE49-F238E27FC236}">
                <a16:creationId xmlns:a16="http://schemas.microsoft.com/office/drawing/2014/main" id="{D3FCC586-3FDE-D24C-8463-C5FFA08A0544}"/>
              </a:ext>
            </a:extLst>
          </p:cNvPr>
          <p:cNvSpPr>
            <a:spLocks noGrp="1"/>
          </p:cNvSpPr>
          <p:nvPr>
            <p:ph type="ftr" sz="quarter" idx="10"/>
          </p:nvPr>
        </p:nvSpPr>
        <p:spPr/>
        <p:txBody>
          <a:bodyPr/>
          <a:lstStyle>
            <a:lvl1pPr>
              <a:defRPr>
                <a:solidFill>
                  <a:schemeClr val="tx1"/>
                </a:solidFill>
              </a:defRPr>
            </a:lvl1pPr>
          </a:lstStyle>
          <a:p>
            <a:endParaRPr lang="en-GB"/>
          </a:p>
        </p:txBody>
      </p:sp>
      <p:sp>
        <p:nvSpPr>
          <p:cNvPr id="8" name="Titel 7">
            <a:extLst>
              <a:ext uri="{FF2B5EF4-FFF2-40B4-BE49-F238E27FC236}">
                <a16:creationId xmlns:a16="http://schemas.microsoft.com/office/drawing/2014/main" id="{DDD01E75-2F25-3D40-AA15-DE6C918EFC53}"/>
              </a:ext>
            </a:extLst>
          </p:cNvPr>
          <p:cNvSpPr>
            <a:spLocks noGrp="1"/>
          </p:cNvSpPr>
          <p:nvPr>
            <p:ph type="title"/>
          </p:nvPr>
        </p:nvSpPr>
        <p:spPr/>
        <p:txBody>
          <a:bodyPr/>
          <a:lstStyle/>
          <a:p>
            <a:r>
              <a:rPr lang="de-DE"/>
              <a:t>Mastertitelformat bearbeiten</a:t>
            </a:r>
          </a:p>
        </p:txBody>
      </p:sp>
      <p:sp>
        <p:nvSpPr>
          <p:cNvPr id="11" name="Textplatzhalter 2">
            <a:extLst>
              <a:ext uri="{FF2B5EF4-FFF2-40B4-BE49-F238E27FC236}">
                <a16:creationId xmlns:a16="http://schemas.microsoft.com/office/drawing/2014/main" id="{02157F2B-1210-A544-B0E1-32FDC4C35D88}"/>
              </a:ext>
            </a:extLst>
          </p:cNvPr>
          <p:cNvSpPr>
            <a:spLocks noGrp="1"/>
          </p:cNvSpPr>
          <p:nvPr>
            <p:ph idx="1"/>
          </p:nvPr>
        </p:nvSpPr>
        <p:spPr>
          <a:xfrm>
            <a:off x="416535" y="1665289"/>
            <a:ext cx="8524266" cy="4392612"/>
          </a:xfrm>
          <a:prstGeom prst="rect">
            <a:avLst/>
          </a:prstGeom>
        </p:spPr>
        <p:txBody>
          <a:bodyPr vert="horz" lIns="0" tIns="0" rIns="0" bIns="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2753741417"/>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CCE7A1D-7CD8-9F4D-90C1-B1F4EB5374F9}"/>
              </a:ext>
            </a:extLst>
          </p:cNvPr>
          <p:cNvSpPr>
            <a:spLocks noGrp="1"/>
          </p:cNvSpPr>
          <p:nvPr>
            <p:ph type="title"/>
          </p:nvPr>
        </p:nvSpPr>
        <p:spPr/>
        <p:txBody>
          <a:bodyPr/>
          <a:lstStyle/>
          <a:p>
            <a:r>
              <a:rPr lang="de-DE"/>
              <a:t>Mastertitelformat bearbeiten</a:t>
            </a:r>
          </a:p>
        </p:txBody>
      </p:sp>
      <p:sp>
        <p:nvSpPr>
          <p:cNvPr id="5" name="Fußzeilenplatzhalter 4">
            <a:extLst>
              <a:ext uri="{FF2B5EF4-FFF2-40B4-BE49-F238E27FC236}">
                <a16:creationId xmlns:a16="http://schemas.microsoft.com/office/drawing/2014/main" id="{D8425C82-45FC-9A4F-80EA-BE7C575B7F7B}"/>
              </a:ext>
            </a:extLst>
          </p:cNvPr>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28295200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und Subline">
    <p:spTree>
      <p:nvGrpSpPr>
        <p:cNvPr id="1" name=""/>
        <p:cNvGrpSpPr/>
        <p:nvPr/>
      </p:nvGrpSpPr>
      <p:grpSpPr>
        <a:xfrm>
          <a:off x="0" y="0"/>
          <a:ext cx="0" cy="0"/>
          <a:chOff x="0" y="0"/>
          <a:chExt cx="0" cy="0"/>
        </a:xfrm>
      </p:grpSpPr>
      <p:sp>
        <p:nvSpPr>
          <p:cNvPr id="6" name="Textplatzhalter 7">
            <a:extLst>
              <a:ext uri="{FF2B5EF4-FFF2-40B4-BE49-F238E27FC236}">
                <a16:creationId xmlns:a16="http://schemas.microsoft.com/office/drawing/2014/main" id="{8D55F383-357D-3547-9530-33C747B445F1}"/>
              </a:ext>
            </a:extLst>
          </p:cNvPr>
          <p:cNvSpPr>
            <a:spLocks noGrp="1"/>
          </p:cNvSpPr>
          <p:nvPr>
            <p:ph type="body" sz="quarter" idx="12"/>
          </p:nvPr>
        </p:nvSpPr>
        <p:spPr>
          <a:xfrm>
            <a:off x="416533" y="1280567"/>
            <a:ext cx="11367480"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2" name="Titel 1">
            <a:extLst>
              <a:ext uri="{FF2B5EF4-FFF2-40B4-BE49-F238E27FC236}">
                <a16:creationId xmlns:a16="http://schemas.microsoft.com/office/drawing/2014/main" id="{7B24DF94-7AE6-ED40-B310-29B1A5873206}"/>
              </a:ext>
            </a:extLst>
          </p:cNvPr>
          <p:cNvSpPr>
            <a:spLocks noGrp="1"/>
          </p:cNvSpPr>
          <p:nvPr>
            <p:ph type="title"/>
          </p:nvPr>
        </p:nvSpPr>
        <p:spPr>
          <a:xfrm>
            <a:off x="416534" y="576394"/>
            <a:ext cx="11367479" cy="662400"/>
          </a:xfrm>
        </p:spPr>
        <p:txBody>
          <a:bodyPr anchor="b" anchorCtr="0">
            <a:normAutofit/>
          </a:bodyPr>
          <a:lstStyle/>
          <a:p>
            <a:r>
              <a:rPr lang="de-DE"/>
              <a:t>Mastertitelformat bearbeiten</a:t>
            </a:r>
          </a:p>
        </p:txBody>
      </p:sp>
      <p:sp>
        <p:nvSpPr>
          <p:cNvPr id="3" name="Fußzeilenplatzhalter 2">
            <a:extLst>
              <a:ext uri="{FF2B5EF4-FFF2-40B4-BE49-F238E27FC236}">
                <a16:creationId xmlns:a16="http://schemas.microsoft.com/office/drawing/2014/main" id="{F4DC96D4-4D59-5245-B81F-17641A3F9413}"/>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2852815101"/>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06EBDAC-1F7A-D145-AFF0-424B3A6E8808}"/>
              </a:ext>
            </a:extLst>
          </p:cNvPr>
          <p:cNvSpPr>
            <a:spLocks noGrp="1"/>
          </p:cNvSpPr>
          <p:nvPr>
            <p:ph type="title"/>
          </p:nvPr>
        </p:nvSpPr>
        <p:spPr>
          <a:xfrm>
            <a:off x="416534" y="576395"/>
            <a:ext cx="11367479" cy="886397"/>
          </a:xfrm>
        </p:spPr>
        <p:txBody>
          <a:bodyPr/>
          <a:lstStyle/>
          <a:p>
            <a:r>
              <a:rPr lang="de-DE"/>
              <a:t>Mastertitelformat bearbeiten</a:t>
            </a:r>
          </a:p>
        </p:txBody>
      </p:sp>
      <p:sp>
        <p:nvSpPr>
          <p:cNvPr id="7" name="Fußzeilenplatzhalter 6">
            <a:extLst>
              <a:ext uri="{FF2B5EF4-FFF2-40B4-BE49-F238E27FC236}">
                <a16:creationId xmlns:a16="http://schemas.microsoft.com/office/drawing/2014/main" id="{1627AD4F-6A3B-4441-B752-F1D864DE3355}"/>
              </a:ext>
            </a:extLst>
          </p:cNvPr>
          <p:cNvSpPr>
            <a:spLocks noGrp="1"/>
          </p:cNvSpPr>
          <p:nvPr>
            <p:ph type="ftr" sz="quarter" idx="10"/>
          </p:nvPr>
        </p:nvSpPr>
        <p:spPr/>
        <p:txBody>
          <a:bodyPr/>
          <a:lstStyle/>
          <a:p>
            <a:endParaRPr lang="en-GB"/>
          </a:p>
        </p:txBody>
      </p:sp>
      <p:sp>
        <p:nvSpPr>
          <p:cNvPr id="8" name="Textplatzhalter 2">
            <a:extLst>
              <a:ext uri="{FF2B5EF4-FFF2-40B4-BE49-F238E27FC236}">
                <a16:creationId xmlns:a16="http://schemas.microsoft.com/office/drawing/2014/main" id="{D20F1B74-D245-D94A-BA92-6A61421FA9B7}"/>
              </a:ext>
            </a:extLst>
          </p:cNvPr>
          <p:cNvSpPr>
            <a:spLocks noGrp="1"/>
          </p:cNvSpPr>
          <p:nvPr>
            <p:ph idx="1" hasCustomPrompt="1"/>
          </p:nvPr>
        </p:nvSpPr>
        <p:spPr>
          <a:xfrm>
            <a:off x="416534" y="1665289"/>
            <a:ext cx="5572800" cy="4392612"/>
          </a:xfrm>
          <a:prstGeom prst="rect">
            <a:avLst/>
          </a:prstGeom>
        </p:spPr>
        <p:txBody>
          <a:bodyPr vert="horz" lIns="0" tIns="0" rIns="0" bIns="0" rtlCol="0">
            <a:normAutofit/>
          </a:bodyPr>
          <a:lstStyle>
            <a:lvl1pPr>
              <a:buClr>
                <a:schemeClr val="accent2"/>
              </a:buClr>
              <a:defRPr sz="1800"/>
            </a:lvl1pPr>
            <a:lvl2pPr>
              <a:buClr>
                <a:schemeClr val="accent2"/>
              </a:buClr>
              <a:defRPr sz="1800"/>
            </a:lvl2pPr>
            <a:lvl3pPr>
              <a:buClr>
                <a:schemeClr val="accent2"/>
              </a:buClr>
              <a:defRPr/>
            </a:lvl3pPr>
            <a:lvl4pPr>
              <a:buClr>
                <a:schemeClr val="accent2"/>
              </a:buClr>
              <a:defRPr/>
            </a:lvl4pPr>
            <a:lvl5pPr>
              <a:buClr>
                <a:schemeClr val="accent2"/>
              </a:buCl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9" name="Textplatzhalter 2">
            <a:extLst>
              <a:ext uri="{FF2B5EF4-FFF2-40B4-BE49-F238E27FC236}">
                <a16:creationId xmlns:a16="http://schemas.microsoft.com/office/drawing/2014/main" id="{0B448C85-B970-6847-B532-95B8EF6F3A05}"/>
              </a:ext>
            </a:extLst>
          </p:cNvPr>
          <p:cNvSpPr>
            <a:spLocks noGrp="1"/>
          </p:cNvSpPr>
          <p:nvPr>
            <p:ph idx="11" hasCustomPrompt="1"/>
          </p:nvPr>
        </p:nvSpPr>
        <p:spPr>
          <a:xfrm>
            <a:off x="6212497" y="1665289"/>
            <a:ext cx="5571516" cy="4392612"/>
          </a:xfrm>
          <a:prstGeom prst="rect">
            <a:avLst/>
          </a:prstGeom>
        </p:spPr>
        <p:txBody>
          <a:bodyPr vert="horz" lIns="0" tIns="0" rIns="0" bIns="0" rtlCol="0">
            <a:normAutofit/>
          </a:bodyPr>
          <a:lstStyle>
            <a:lvl1pPr>
              <a:buClr>
                <a:schemeClr val="accent2"/>
              </a:buClr>
              <a:defRPr sz="1800"/>
            </a:lvl1pPr>
            <a:lvl2pPr>
              <a:buClr>
                <a:schemeClr val="accent2"/>
              </a:buClr>
              <a:defRPr sz="1800"/>
            </a:lvl2pPr>
            <a:lvl3pPr>
              <a:buClr>
                <a:schemeClr val="accent2"/>
              </a:buClr>
              <a:defRPr/>
            </a:lvl3pPr>
            <a:lvl4pPr>
              <a:buClr>
                <a:schemeClr val="accent2"/>
              </a:buClr>
              <a:defRPr/>
            </a:lvl4pPr>
            <a:lvl5pPr>
              <a:buClr>
                <a:schemeClr val="accent2"/>
              </a:buCl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6326725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Zwei Inhalte in Box">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06EBDAC-1F7A-D145-AFF0-424B3A6E8808}"/>
              </a:ext>
            </a:extLst>
          </p:cNvPr>
          <p:cNvSpPr>
            <a:spLocks noGrp="1"/>
          </p:cNvSpPr>
          <p:nvPr>
            <p:ph type="title"/>
          </p:nvPr>
        </p:nvSpPr>
        <p:spPr>
          <a:xfrm>
            <a:off x="416534" y="576395"/>
            <a:ext cx="11367479" cy="886397"/>
          </a:xfrm>
        </p:spPr>
        <p:txBody>
          <a:bodyPr/>
          <a:lstStyle/>
          <a:p>
            <a:r>
              <a:rPr lang="de-DE"/>
              <a:t>Mastertitelformat bearbeiten</a:t>
            </a:r>
          </a:p>
        </p:txBody>
      </p:sp>
      <p:sp>
        <p:nvSpPr>
          <p:cNvPr id="7" name="Fußzeilenplatzhalter 6">
            <a:extLst>
              <a:ext uri="{FF2B5EF4-FFF2-40B4-BE49-F238E27FC236}">
                <a16:creationId xmlns:a16="http://schemas.microsoft.com/office/drawing/2014/main" id="{1627AD4F-6A3B-4441-B752-F1D864DE3355}"/>
              </a:ext>
            </a:extLst>
          </p:cNvPr>
          <p:cNvSpPr>
            <a:spLocks noGrp="1"/>
          </p:cNvSpPr>
          <p:nvPr>
            <p:ph type="ftr" sz="quarter" idx="10"/>
          </p:nvPr>
        </p:nvSpPr>
        <p:spPr/>
        <p:txBody>
          <a:bodyPr/>
          <a:lstStyle/>
          <a:p>
            <a:endParaRPr lang="en-GB"/>
          </a:p>
        </p:txBody>
      </p:sp>
      <p:sp>
        <p:nvSpPr>
          <p:cNvPr id="8" name="Textplatzhalter 2">
            <a:extLst>
              <a:ext uri="{FF2B5EF4-FFF2-40B4-BE49-F238E27FC236}">
                <a16:creationId xmlns:a16="http://schemas.microsoft.com/office/drawing/2014/main" id="{D20F1B74-D245-D94A-BA92-6A61421FA9B7}"/>
              </a:ext>
            </a:extLst>
          </p:cNvPr>
          <p:cNvSpPr>
            <a:spLocks noGrp="1"/>
          </p:cNvSpPr>
          <p:nvPr>
            <p:ph idx="1"/>
          </p:nvPr>
        </p:nvSpPr>
        <p:spPr>
          <a:xfrm>
            <a:off x="416534" y="1665289"/>
            <a:ext cx="5572800" cy="4392612"/>
          </a:xfrm>
          <a:prstGeom prst="rect">
            <a:avLst/>
          </a:prstGeom>
          <a:solidFill>
            <a:schemeClr val="accent1"/>
          </a:solidFill>
        </p:spPr>
        <p:txBody>
          <a:bodyPr vert="horz" lIns="216000" tIns="180000" rIns="108000" bIns="108000" rtlCol="0">
            <a:normAutofit/>
          </a:bodyPr>
          <a:lstStyle>
            <a:lvl1pPr>
              <a:buClr>
                <a:schemeClr val="bg1"/>
              </a:buClr>
              <a:defRPr sz="1800">
                <a:solidFill>
                  <a:schemeClr val="bg1"/>
                </a:solidFill>
              </a:defRPr>
            </a:lvl1pPr>
            <a:lvl2pPr>
              <a:buClr>
                <a:schemeClr val="bg1"/>
              </a:buClr>
              <a:defRPr sz="18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9" name="Textplatzhalter 2">
            <a:extLst>
              <a:ext uri="{FF2B5EF4-FFF2-40B4-BE49-F238E27FC236}">
                <a16:creationId xmlns:a16="http://schemas.microsoft.com/office/drawing/2014/main" id="{0B448C85-B970-6847-B532-95B8EF6F3A05}"/>
              </a:ext>
            </a:extLst>
          </p:cNvPr>
          <p:cNvSpPr>
            <a:spLocks noGrp="1"/>
          </p:cNvSpPr>
          <p:nvPr>
            <p:ph idx="11"/>
          </p:nvPr>
        </p:nvSpPr>
        <p:spPr>
          <a:xfrm>
            <a:off x="6212497" y="1665289"/>
            <a:ext cx="5571516" cy="4392612"/>
          </a:xfrm>
          <a:prstGeom prst="rect">
            <a:avLst/>
          </a:prstGeom>
          <a:solidFill>
            <a:schemeClr val="accent2"/>
          </a:solidFill>
        </p:spPr>
        <p:txBody>
          <a:bodyPr vert="horz" lIns="216000" tIns="180000" rIns="108000" bIns="108000" rtlCol="0">
            <a:normAutofit/>
          </a:bodyPr>
          <a:lstStyle>
            <a:lvl1pPr>
              <a:buClr>
                <a:schemeClr val="bg1"/>
              </a:buClr>
              <a:defRPr sz="1800">
                <a:solidFill>
                  <a:schemeClr val="bg1"/>
                </a:solidFill>
              </a:defRPr>
            </a:lvl1pPr>
            <a:lvl2pPr>
              <a:buClr>
                <a:schemeClr val="bg1"/>
              </a:buClr>
              <a:defRPr sz="18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1523780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Zwei Inhalte in Box">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06EBDAC-1F7A-D145-AFF0-424B3A6E8808}"/>
              </a:ext>
            </a:extLst>
          </p:cNvPr>
          <p:cNvSpPr>
            <a:spLocks noGrp="1"/>
          </p:cNvSpPr>
          <p:nvPr>
            <p:ph type="title"/>
          </p:nvPr>
        </p:nvSpPr>
        <p:spPr>
          <a:xfrm>
            <a:off x="416534" y="576395"/>
            <a:ext cx="11367479" cy="886397"/>
          </a:xfrm>
        </p:spPr>
        <p:txBody>
          <a:bodyPr/>
          <a:lstStyle/>
          <a:p>
            <a:r>
              <a:rPr lang="de-DE"/>
              <a:t>Mastertitelformat bearbeiten</a:t>
            </a:r>
          </a:p>
        </p:txBody>
      </p:sp>
      <p:sp>
        <p:nvSpPr>
          <p:cNvPr id="7" name="Fußzeilenplatzhalter 6">
            <a:extLst>
              <a:ext uri="{FF2B5EF4-FFF2-40B4-BE49-F238E27FC236}">
                <a16:creationId xmlns:a16="http://schemas.microsoft.com/office/drawing/2014/main" id="{1627AD4F-6A3B-4441-B752-F1D864DE3355}"/>
              </a:ext>
            </a:extLst>
          </p:cNvPr>
          <p:cNvSpPr>
            <a:spLocks noGrp="1"/>
          </p:cNvSpPr>
          <p:nvPr>
            <p:ph type="ftr" sz="quarter" idx="10"/>
          </p:nvPr>
        </p:nvSpPr>
        <p:spPr/>
        <p:txBody>
          <a:bodyPr/>
          <a:lstStyle/>
          <a:p>
            <a:endParaRPr lang="en-GB"/>
          </a:p>
        </p:txBody>
      </p:sp>
      <p:sp>
        <p:nvSpPr>
          <p:cNvPr id="8" name="Textplatzhalter 2">
            <a:extLst>
              <a:ext uri="{FF2B5EF4-FFF2-40B4-BE49-F238E27FC236}">
                <a16:creationId xmlns:a16="http://schemas.microsoft.com/office/drawing/2014/main" id="{D20F1B74-D245-D94A-BA92-6A61421FA9B7}"/>
              </a:ext>
            </a:extLst>
          </p:cNvPr>
          <p:cNvSpPr>
            <a:spLocks noGrp="1"/>
          </p:cNvSpPr>
          <p:nvPr>
            <p:ph idx="1"/>
          </p:nvPr>
        </p:nvSpPr>
        <p:spPr>
          <a:xfrm>
            <a:off x="416534" y="1665289"/>
            <a:ext cx="5572800" cy="4392612"/>
          </a:xfrm>
          <a:prstGeom prst="rect">
            <a:avLst/>
          </a:prstGeom>
          <a:solidFill>
            <a:schemeClr val="tx2">
              <a:lumMod val="40000"/>
              <a:lumOff val="60000"/>
            </a:schemeClr>
          </a:solidFill>
        </p:spPr>
        <p:txBody>
          <a:bodyPr vert="horz" lIns="216000" tIns="180000" rIns="108000" bIns="108000" rtlCol="0">
            <a:normAutofit/>
          </a:bodyPr>
          <a:lstStyle>
            <a:lvl1pPr>
              <a:buClr>
                <a:schemeClr val="accent1"/>
              </a:buClr>
              <a:defRPr sz="1800">
                <a:solidFill>
                  <a:schemeClr val="tx1"/>
                </a:solidFill>
              </a:defRPr>
            </a:lvl1pPr>
            <a:lvl2pPr>
              <a:buClr>
                <a:schemeClr val="accent1"/>
              </a:buClr>
              <a:defRPr sz="1800">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9" name="Textplatzhalter 2">
            <a:extLst>
              <a:ext uri="{FF2B5EF4-FFF2-40B4-BE49-F238E27FC236}">
                <a16:creationId xmlns:a16="http://schemas.microsoft.com/office/drawing/2014/main" id="{0B448C85-B970-6847-B532-95B8EF6F3A05}"/>
              </a:ext>
            </a:extLst>
          </p:cNvPr>
          <p:cNvSpPr>
            <a:spLocks noGrp="1"/>
          </p:cNvSpPr>
          <p:nvPr>
            <p:ph idx="11"/>
          </p:nvPr>
        </p:nvSpPr>
        <p:spPr>
          <a:xfrm>
            <a:off x="6212497" y="1665289"/>
            <a:ext cx="5571516" cy="4392612"/>
          </a:xfrm>
          <a:prstGeom prst="rect">
            <a:avLst/>
          </a:prstGeom>
          <a:solidFill>
            <a:schemeClr val="bg2"/>
          </a:solidFill>
        </p:spPr>
        <p:txBody>
          <a:bodyPr vert="horz" lIns="216000" tIns="180000" rIns="108000" bIns="108000" rtlCol="0">
            <a:normAutofit/>
          </a:bodyPr>
          <a:lstStyle>
            <a:lvl1pPr>
              <a:buClr>
                <a:schemeClr val="accent2"/>
              </a:buClr>
              <a:defRPr sz="1800">
                <a:solidFill>
                  <a:schemeClr val="tx1"/>
                </a:solidFill>
              </a:defRPr>
            </a:lvl1pPr>
            <a:lvl2pPr>
              <a:buClr>
                <a:schemeClr val="accent2"/>
              </a:buClr>
              <a:defRPr sz="1800">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1357050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pic>
        <p:nvPicPr>
          <p:cNvPr id="19" name="Grafik 18" descr="Ein Bild, das draußen, Stadt, Gebäude, Wasser enthält.&#10;&#10;Automatisch generierte Beschreibung">
            <a:extLst>
              <a:ext uri="{FF2B5EF4-FFF2-40B4-BE49-F238E27FC236}">
                <a16:creationId xmlns:a16="http://schemas.microsoft.com/office/drawing/2014/main" id="{2C72BE3B-F73C-F446-80B8-A92E068B180F}"/>
              </a:ext>
            </a:extLst>
          </p:cNvPr>
          <p:cNvPicPr>
            <a:picLocks noChangeAspect="1"/>
          </p:cNvPicPr>
          <p:nvPr userDrawn="1"/>
        </p:nvPicPr>
        <p:blipFill rotWithShape="1">
          <a:blip r:embed="rId2">
            <a:duotone>
              <a:prstClr val="black"/>
              <a:srgbClr val="002A5C">
                <a:lumMod val="75000"/>
                <a:lumOff val="25000"/>
                <a:tint val="45000"/>
                <a:satMod val="400000"/>
              </a:srgbClr>
            </a:duotone>
            <a:extLst>
              <a:ext uri="{28A0092B-C50C-407E-A947-70E740481C1C}">
                <a14:useLocalDpi xmlns:a14="http://schemas.microsoft.com/office/drawing/2010/main" val="0"/>
              </a:ext>
            </a:extLst>
          </a:blip>
          <a:srcRect l="-9353" t="5677" r="15" b="14737"/>
          <a:stretch/>
        </p:blipFill>
        <p:spPr>
          <a:xfrm>
            <a:off x="3854825" y="1095"/>
            <a:ext cx="8337174" cy="6068505"/>
          </a:xfrm>
          <a:prstGeom prst="rect">
            <a:avLst/>
          </a:prstGeom>
        </p:spPr>
      </p:pic>
      <p:pic>
        <p:nvPicPr>
          <p:cNvPr id="23" name="Grafik 22">
            <a:extLst>
              <a:ext uri="{FF2B5EF4-FFF2-40B4-BE49-F238E27FC236}">
                <a16:creationId xmlns:a16="http://schemas.microsoft.com/office/drawing/2014/main" id="{3414004D-2186-0944-B3CE-F6F1F84D5241}"/>
              </a:ext>
            </a:extLst>
          </p:cNvPr>
          <p:cNvPicPr>
            <a:picLocks noChangeAspect="1"/>
          </p:cNvPicPr>
          <p:nvPr userDrawn="1"/>
        </p:nvPicPr>
        <p:blipFill>
          <a:blip r:embed="rId3">
            <a:duotone>
              <a:prstClr val="black"/>
              <a:srgbClr val="002A5C">
                <a:lumMod val="75000"/>
                <a:lumOff val="25000"/>
                <a:tint val="45000"/>
                <a:satMod val="400000"/>
              </a:srgbClr>
            </a:duotone>
            <a:extLst>
              <a:ext uri="{28A0092B-C50C-407E-A947-70E740481C1C}">
                <a14:useLocalDpi xmlns:a14="http://schemas.microsoft.com/office/drawing/2010/main" val="0"/>
              </a:ext>
            </a:extLst>
          </a:blip>
          <a:srcRect t="14972" b="14972"/>
          <a:stretch/>
        </p:blipFill>
        <p:spPr>
          <a:xfrm>
            <a:off x="3525776" y="0"/>
            <a:ext cx="8666224" cy="6071253"/>
          </a:xfrm>
          <a:prstGeom prst="rect">
            <a:avLst/>
          </a:prstGeom>
        </p:spPr>
      </p:pic>
      <p:sp>
        <p:nvSpPr>
          <p:cNvPr id="14" name="Freihandform 13">
            <a:extLst>
              <a:ext uri="{FF2B5EF4-FFF2-40B4-BE49-F238E27FC236}">
                <a16:creationId xmlns:a16="http://schemas.microsoft.com/office/drawing/2014/main" id="{2ADCDFB0-A1D1-3E46-9248-FE8301F2740C}"/>
              </a:ext>
            </a:extLst>
          </p:cNvPr>
          <p:cNvSpPr/>
          <p:nvPr userDrawn="1"/>
        </p:nvSpPr>
        <p:spPr>
          <a:xfrm>
            <a:off x="3770971" y="-1"/>
            <a:ext cx="8443773" cy="6069601"/>
          </a:xfrm>
          <a:custGeom>
            <a:avLst/>
            <a:gdLst>
              <a:gd name="connsiteX0" fmla="*/ 0 w 8443773"/>
              <a:gd name="connsiteY0" fmla="*/ 0 h 6069601"/>
              <a:gd name="connsiteX1" fmla="*/ 4648303 w 8443773"/>
              <a:gd name="connsiteY1" fmla="*/ 0 h 6069601"/>
              <a:gd name="connsiteX2" fmla="*/ 4648303 w 8443773"/>
              <a:gd name="connsiteY2" fmla="*/ 1 h 6069601"/>
              <a:gd name="connsiteX3" fmla="*/ 6533788 w 8443773"/>
              <a:gd name="connsiteY3" fmla="*/ 1 h 6069601"/>
              <a:gd name="connsiteX4" fmla="*/ 8443773 w 8443773"/>
              <a:gd name="connsiteY4" fmla="*/ 4498516 h 6069601"/>
              <a:gd name="connsiteX5" fmla="*/ 8443773 w 8443773"/>
              <a:gd name="connsiteY5" fmla="*/ 6069601 h 6069601"/>
              <a:gd name="connsiteX6" fmla="*/ 1885485 w 8443773"/>
              <a:gd name="connsiteY6" fmla="*/ 6069601 h 6069601"/>
              <a:gd name="connsiteX7" fmla="*/ 1885485 w 8443773"/>
              <a:gd name="connsiteY7" fmla="*/ 6069600 h 6069601"/>
              <a:gd name="connsiteX8" fmla="*/ 0 w 8443773"/>
              <a:gd name="connsiteY8" fmla="*/ 6069600 h 606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3773" h="6069601">
                <a:moveTo>
                  <a:pt x="0" y="0"/>
                </a:moveTo>
                <a:lnTo>
                  <a:pt x="4648303" y="0"/>
                </a:lnTo>
                <a:lnTo>
                  <a:pt x="4648303" y="1"/>
                </a:lnTo>
                <a:lnTo>
                  <a:pt x="6533788" y="1"/>
                </a:lnTo>
                <a:lnTo>
                  <a:pt x="8443773" y="4498516"/>
                </a:lnTo>
                <a:lnTo>
                  <a:pt x="8443773" y="6069601"/>
                </a:lnTo>
                <a:lnTo>
                  <a:pt x="1885485" y="6069601"/>
                </a:lnTo>
                <a:lnTo>
                  <a:pt x="1885485" y="6069600"/>
                </a:lnTo>
                <a:lnTo>
                  <a:pt x="0" y="606960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15" name="Freihandform 14">
            <a:extLst>
              <a:ext uri="{FF2B5EF4-FFF2-40B4-BE49-F238E27FC236}">
                <a16:creationId xmlns:a16="http://schemas.microsoft.com/office/drawing/2014/main" id="{993A3D39-DBD9-5343-972C-4D9AF69EF31B}"/>
              </a:ext>
            </a:extLst>
          </p:cNvPr>
          <p:cNvSpPr/>
          <p:nvPr userDrawn="1"/>
        </p:nvSpPr>
        <p:spPr>
          <a:xfrm>
            <a:off x="3770971" y="-1"/>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13" name="Freihandform 12">
            <a:extLst>
              <a:ext uri="{FF2B5EF4-FFF2-40B4-BE49-F238E27FC236}">
                <a16:creationId xmlns:a16="http://schemas.microsoft.com/office/drawing/2014/main" id="{4A5466CB-89E5-464F-82FA-7F08827DF71B}"/>
              </a:ext>
            </a:extLst>
          </p:cNvPr>
          <p:cNvSpPr/>
          <p:nvPr userDrawn="1"/>
        </p:nvSpPr>
        <p:spPr>
          <a:xfrm>
            <a:off x="1885486" y="-1"/>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22" name="Freihandform 21">
            <a:extLst>
              <a:ext uri="{FF2B5EF4-FFF2-40B4-BE49-F238E27FC236}">
                <a16:creationId xmlns:a16="http://schemas.microsoft.com/office/drawing/2014/main" id="{925D116F-87BF-2D47-B562-0B0F3E7C3ADD}"/>
              </a:ext>
            </a:extLst>
          </p:cNvPr>
          <p:cNvSpPr/>
          <p:nvPr userDrawn="1"/>
        </p:nvSpPr>
        <p:spPr>
          <a:xfrm>
            <a:off x="1" y="0"/>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pic>
        <p:nvPicPr>
          <p:cNvPr id="11" name="Grafik 10">
            <a:extLst>
              <a:ext uri="{FF2B5EF4-FFF2-40B4-BE49-F238E27FC236}">
                <a16:creationId xmlns:a16="http://schemas.microsoft.com/office/drawing/2014/main" id="{DE761D34-60C5-914D-93B3-40820DFF0B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6534" y="6281613"/>
            <a:ext cx="2117301" cy="349200"/>
          </a:xfrm>
          <a:prstGeom prst="rect">
            <a:avLst/>
          </a:prstGeom>
        </p:spPr>
      </p:pic>
      <p:sp>
        <p:nvSpPr>
          <p:cNvPr id="12" name="Titel 26">
            <a:extLst>
              <a:ext uri="{FF2B5EF4-FFF2-40B4-BE49-F238E27FC236}">
                <a16:creationId xmlns:a16="http://schemas.microsoft.com/office/drawing/2014/main" id="{4499D6E5-6225-7D20-33A9-284E3D665BCC}"/>
              </a:ext>
            </a:extLst>
          </p:cNvPr>
          <p:cNvSpPr>
            <a:spLocks noGrp="1"/>
          </p:cNvSpPr>
          <p:nvPr>
            <p:ph type="title"/>
          </p:nvPr>
        </p:nvSpPr>
        <p:spPr>
          <a:xfrm>
            <a:off x="417601" y="333375"/>
            <a:ext cx="5664673" cy="3966559"/>
          </a:xfrm>
          <a:custGeom>
            <a:avLst/>
            <a:gdLst>
              <a:gd name="connsiteX0" fmla="*/ 0 w 5664673"/>
              <a:gd name="connsiteY0" fmla="*/ 0 h 3966559"/>
              <a:gd name="connsiteX1" fmla="*/ 3980547 w 5664673"/>
              <a:gd name="connsiteY1" fmla="*/ 0 h 3966559"/>
              <a:gd name="connsiteX2" fmla="*/ 5664673 w 5664673"/>
              <a:gd name="connsiteY2" fmla="*/ 3966559 h 3966559"/>
              <a:gd name="connsiteX3" fmla="*/ 0 w 5664673"/>
              <a:gd name="connsiteY3" fmla="*/ 3966559 h 3966559"/>
            </a:gdLst>
            <a:ahLst/>
            <a:cxnLst>
              <a:cxn ang="0">
                <a:pos x="connsiteX0" y="connsiteY0"/>
              </a:cxn>
              <a:cxn ang="0">
                <a:pos x="connsiteX1" y="connsiteY1"/>
              </a:cxn>
              <a:cxn ang="0">
                <a:pos x="connsiteX2" y="connsiteY2"/>
              </a:cxn>
              <a:cxn ang="0">
                <a:pos x="connsiteX3" y="connsiteY3"/>
              </a:cxn>
            </a:cxnLst>
            <a:rect l="l" t="t" r="r" b="b"/>
            <a:pathLst>
              <a:path w="5664673" h="3966559">
                <a:moveTo>
                  <a:pt x="0" y="0"/>
                </a:moveTo>
                <a:lnTo>
                  <a:pt x="3980547" y="0"/>
                </a:lnTo>
                <a:lnTo>
                  <a:pt x="5664673" y="3966559"/>
                </a:lnTo>
                <a:lnTo>
                  <a:pt x="0" y="3966559"/>
                </a:lnTo>
                <a:close/>
              </a:path>
            </a:pathLst>
          </a:custGeom>
        </p:spPr>
        <p:txBody>
          <a:bodyPr wrap="square" anchor="b">
            <a:normAutofit/>
          </a:bodyPr>
          <a:lstStyle>
            <a:lvl1pPr algn="l">
              <a:defRPr sz="4800">
                <a:solidFill>
                  <a:schemeClr val="bg1"/>
                </a:solidFill>
              </a:defRPr>
            </a:lvl1pPr>
          </a:lstStyle>
          <a:p>
            <a:r>
              <a:rPr lang="de-DE"/>
              <a:t>Mastertitelformat bearbeiten</a:t>
            </a:r>
            <a:endParaRPr lang="en-GB"/>
          </a:p>
        </p:txBody>
      </p:sp>
      <p:sp>
        <p:nvSpPr>
          <p:cNvPr id="16" name="Textplatzhalter 27">
            <a:extLst>
              <a:ext uri="{FF2B5EF4-FFF2-40B4-BE49-F238E27FC236}">
                <a16:creationId xmlns:a16="http://schemas.microsoft.com/office/drawing/2014/main" id="{EA516F4D-3B07-0EA6-5243-F36C9710EE85}"/>
              </a:ext>
            </a:extLst>
          </p:cNvPr>
          <p:cNvSpPr>
            <a:spLocks noGrp="1"/>
          </p:cNvSpPr>
          <p:nvPr>
            <p:ph type="body" idx="1"/>
          </p:nvPr>
        </p:nvSpPr>
        <p:spPr>
          <a:xfrm>
            <a:off x="417601" y="4444615"/>
            <a:ext cx="6363053" cy="1500187"/>
          </a:xfrm>
          <a:custGeom>
            <a:avLst/>
            <a:gdLst>
              <a:gd name="connsiteX0" fmla="*/ 0 w 6363053"/>
              <a:gd name="connsiteY0" fmla="*/ 0 h 1500187"/>
              <a:gd name="connsiteX1" fmla="*/ 5726102 w 6363053"/>
              <a:gd name="connsiteY1" fmla="*/ 0 h 1500187"/>
              <a:gd name="connsiteX2" fmla="*/ 6363053 w 6363053"/>
              <a:gd name="connsiteY2" fmla="*/ 1500187 h 1500187"/>
              <a:gd name="connsiteX3" fmla="*/ 0 w 6363053"/>
              <a:gd name="connsiteY3" fmla="*/ 1500187 h 1500187"/>
            </a:gdLst>
            <a:ahLst/>
            <a:cxnLst>
              <a:cxn ang="0">
                <a:pos x="connsiteX0" y="connsiteY0"/>
              </a:cxn>
              <a:cxn ang="0">
                <a:pos x="connsiteX1" y="connsiteY1"/>
              </a:cxn>
              <a:cxn ang="0">
                <a:pos x="connsiteX2" y="connsiteY2"/>
              </a:cxn>
              <a:cxn ang="0">
                <a:pos x="connsiteX3" y="connsiteY3"/>
              </a:cxn>
            </a:cxnLst>
            <a:rect l="l" t="t" r="r" b="b"/>
            <a:pathLst>
              <a:path w="6363053" h="1500187">
                <a:moveTo>
                  <a:pt x="0" y="0"/>
                </a:moveTo>
                <a:lnTo>
                  <a:pt x="5726102" y="0"/>
                </a:lnTo>
                <a:lnTo>
                  <a:pt x="6363053" y="1500187"/>
                </a:lnTo>
                <a:lnTo>
                  <a:pt x="0" y="1500187"/>
                </a:lnTo>
                <a:close/>
              </a:path>
            </a:pathLst>
          </a:custGeom>
        </p:spPr>
        <p:txBody>
          <a:bodyPr wrap="square">
            <a:normAutofit/>
          </a:bodyPr>
          <a:lstStyle>
            <a:lvl1pPr marL="0" indent="0" algn="l">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Tree>
    <p:extLst>
      <p:ext uri="{BB962C8B-B14F-4D97-AF65-F5344CB8AC3E}">
        <p14:creationId xmlns:p14="http://schemas.microsoft.com/office/powerpoint/2010/main" val="36317042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ergleich zwei Inhalte">
    <p:spTree>
      <p:nvGrpSpPr>
        <p:cNvPr id="1" name=""/>
        <p:cNvGrpSpPr/>
        <p:nvPr/>
      </p:nvGrpSpPr>
      <p:grpSpPr>
        <a:xfrm>
          <a:off x="0" y="0"/>
          <a:ext cx="0" cy="0"/>
          <a:chOff x="0" y="0"/>
          <a:chExt cx="0" cy="0"/>
        </a:xfrm>
      </p:grpSpPr>
      <p:sp>
        <p:nvSpPr>
          <p:cNvPr id="6" name="Textplatzhalter 7">
            <a:extLst>
              <a:ext uri="{FF2B5EF4-FFF2-40B4-BE49-F238E27FC236}">
                <a16:creationId xmlns:a16="http://schemas.microsoft.com/office/drawing/2014/main" id="{8D55F383-357D-3547-9530-33C747B445F1}"/>
              </a:ext>
            </a:extLst>
          </p:cNvPr>
          <p:cNvSpPr>
            <a:spLocks noGrp="1"/>
          </p:cNvSpPr>
          <p:nvPr>
            <p:ph type="body" sz="quarter" idx="12"/>
          </p:nvPr>
        </p:nvSpPr>
        <p:spPr>
          <a:xfrm>
            <a:off x="416533" y="1280567"/>
            <a:ext cx="5571517"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8" name="Textplatzhalter 2">
            <a:extLst>
              <a:ext uri="{FF2B5EF4-FFF2-40B4-BE49-F238E27FC236}">
                <a16:creationId xmlns:a16="http://schemas.microsoft.com/office/drawing/2014/main" id="{65E62050-EBFA-FE49-8A3F-41245667F618}"/>
              </a:ext>
            </a:extLst>
          </p:cNvPr>
          <p:cNvSpPr>
            <a:spLocks noGrp="1"/>
          </p:cNvSpPr>
          <p:nvPr>
            <p:ph idx="1"/>
          </p:nvPr>
        </p:nvSpPr>
        <p:spPr>
          <a:xfrm>
            <a:off x="416534" y="1989138"/>
            <a:ext cx="5571516" cy="4068763"/>
          </a:xfrm>
          <a:prstGeom prst="rect">
            <a:avLst/>
          </a:prstGeom>
        </p:spPr>
        <p:txBody>
          <a:bodyPr vert="horz" lIns="0" tIns="0" rIns="0" bIns="0" rtlCol="0">
            <a:normAutofit/>
          </a:bodyPr>
          <a:lstStyle>
            <a:lvl1pPr>
              <a:defRPr sz="1800"/>
            </a:lvl1pPr>
            <a:lvl2pPr>
              <a:defRPr sz="1800"/>
            </a:lvl2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2" name="Titel 1">
            <a:extLst>
              <a:ext uri="{FF2B5EF4-FFF2-40B4-BE49-F238E27FC236}">
                <a16:creationId xmlns:a16="http://schemas.microsoft.com/office/drawing/2014/main" id="{7B24DF94-7AE6-ED40-B310-29B1A5873206}"/>
              </a:ext>
            </a:extLst>
          </p:cNvPr>
          <p:cNvSpPr>
            <a:spLocks noGrp="1"/>
          </p:cNvSpPr>
          <p:nvPr>
            <p:ph type="title"/>
          </p:nvPr>
        </p:nvSpPr>
        <p:spPr>
          <a:xfrm>
            <a:off x="416534" y="576394"/>
            <a:ext cx="11367479" cy="662400"/>
          </a:xfrm>
        </p:spPr>
        <p:txBody>
          <a:bodyPr anchor="b" anchorCtr="0">
            <a:normAutofit/>
          </a:bodyPr>
          <a:lstStyle/>
          <a:p>
            <a:r>
              <a:rPr lang="de-DE"/>
              <a:t>Mastertitelformat bearbeiten</a:t>
            </a:r>
          </a:p>
        </p:txBody>
      </p:sp>
      <p:sp>
        <p:nvSpPr>
          <p:cNvPr id="3" name="Fußzeilenplatzhalter 2">
            <a:extLst>
              <a:ext uri="{FF2B5EF4-FFF2-40B4-BE49-F238E27FC236}">
                <a16:creationId xmlns:a16="http://schemas.microsoft.com/office/drawing/2014/main" id="{F4DC96D4-4D59-5245-B81F-17641A3F9413}"/>
              </a:ext>
            </a:extLst>
          </p:cNvPr>
          <p:cNvSpPr>
            <a:spLocks noGrp="1"/>
          </p:cNvSpPr>
          <p:nvPr>
            <p:ph type="ftr" sz="quarter" idx="13"/>
          </p:nvPr>
        </p:nvSpPr>
        <p:spPr/>
        <p:txBody>
          <a:bodyPr/>
          <a:lstStyle/>
          <a:p>
            <a:endParaRPr lang="en-GB"/>
          </a:p>
        </p:txBody>
      </p:sp>
      <p:sp>
        <p:nvSpPr>
          <p:cNvPr id="7" name="Textplatzhalter 7">
            <a:extLst>
              <a:ext uri="{FF2B5EF4-FFF2-40B4-BE49-F238E27FC236}">
                <a16:creationId xmlns:a16="http://schemas.microsoft.com/office/drawing/2014/main" id="{62E14D02-1ED6-304F-9704-BFAA3C67C8F4}"/>
              </a:ext>
            </a:extLst>
          </p:cNvPr>
          <p:cNvSpPr>
            <a:spLocks noGrp="1"/>
          </p:cNvSpPr>
          <p:nvPr>
            <p:ph type="body" sz="quarter" idx="14"/>
          </p:nvPr>
        </p:nvSpPr>
        <p:spPr>
          <a:xfrm>
            <a:off x="6212496" y="1280567"/>
            <a:ext cx="5571517"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9" name="Textplatzhalter 2">
            <a:extLst>
              <a:ext uri="{FF2B5EF4-FFF2-40B4-BE49-F238E27FC236}">
                <a16:creationId xmlns:a16="http://schemas.microsoft.com/office/drawing/2014/main" id="{8C6642BB-DA0A-A24F-A9B6-CDE49FEBD7FF}"/>
              </a:ext>
            </a:extLst>
          </p:cNvPr>
          <p:cNvSpPr>
            <a:spLocks noGrp="1"/>
          </p:cNvSpPr>
          <p:nvPr>
            <p:ph idx="15"/>
          </p:nvPr>
        </p:nvSpPr>
        <p:spPr>
          <a:xfrm>
            <a:off x="6212497" y="1989138"/>
            <a:ext cx="5571516" cy="4068763"/>
          </a:xfrm>
          <a:prstGeom prst="rect">
            <a:avLst/>
          </a:prstGeom>
        </p:spPr>
        <p:txBody>
          <a:bodyPr vert="horz" lIns="0" tIns="0" rIns="0" bIns="0" rtlCol="0">
            <a:normAutofit/>
          </a:bodyPr>
          <a:lstStyle>
            <a:lvl1pPr>
              <a:defRPr sz="1800"/>
            </a:lvl1pPr>
            <a:lvl2pPr>
              <a:defRPr sz="1800"/>
            </a:lvl2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417839926"/>
      </p:ext>
    </p:extLst>
  </p:cSld>
  <p:clrMapOvr>
    <a:masterClrMapping/>
  </p:clrMapOvr>
  <p:extLst>
    <p:ext uri="{DCECCB84-F9BA-43D5-87BE-67443E8EF086}">
      <p15:sldGuideLst xmlns:p15="http://schemas.microsoft.com/office/powerpoint/2012/main">
        <p15:guide id="1" orient="horz" pos="1253">
          <p15:clr>
            <a:srgbClr val="FBAE40"/>
          </p15:clr>
        </p15:guide>
        <p15:guide id="2" orient="horz" pos="799">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ergleich zwei Inhalte in Box">
    <p:spTree>
      <p:nvGrpSpPr>
        <p:cNvPr id="1" name=""/>
        <p:cNvGrpSpPr/>
        <p:nvPr/>
      </p:nvGrpSpPr>
      <p:grpSpPr>
        <a:xfrm>
          <a:off x="0" y="0"/>
          <a:ext cx="0" cy="0"/>
          <a:chOff x="0" y="0"/>
          <a:chExt cx="0" cy="0"/>
        </a:xfrm>
      </p:grpSpPr>
      <p:sp>
        <p:nvSpPr>
          <p:cNvPr id="6" name="Textplatzhalter 7">
            <a:extLst>
              <a:ext uri="{FF2B5EF4-FFF2-40B4-BE49-F238E27FC236}">
                <a16:creationId xmlns:a16="http://schemas.microsoft.com/office/drawing/2014/main" id="{8D55F383-357D-3547-9530-33C747B445F1}"/>
              </a:ext>
            </a:extLst>
          </p:cNvPr>
          <p:cNvSpPr>
            <a:spLocks noGrp="1"/>
          </p:cNvSpPr>
          <p:nvPr>
            <p:ph type="body" sz="quarter" idx="12"/>
          </p:nvPr>
        </p:nvSpPr>
        <p:spPr>
          <a:xfrm>
            <a:off x="416533" y="1280567"/>
            <a:ext cx="5571517"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8" name="Textplatzhalter 2">
            <a:extLst>
              <a:ext uri="{FF2B5EF4-FFF2-40B4-BE49-F238E27FC236}">
                <a16:creationId xmlns:a16="http://schemas.microsoft.com/office/drawing/2014/main" id="{65E62050-EBFA-FE49-8A3F-41245667F618}"/>
              </a:ext>
            </a:extLst>
          </p:cNvPr>
          <p:cNvSpPr>
            <a:spLocks noGrp="1"/>
          </p:cNvSpPr>
          <p:nvPr>
            <p:ph idx="1"/>
          </p:nvPr>
        </p:nvSpPr>
        <p:spPr>
          <a:xfrm>
            <a:off x="416534" y="1989138"/>
            <a:ext cx="5571516" cy="4068763"/>
          </a:xfrm>
          <a:prstGeom prst="rect">
            <a:avLst/>
          </a:prstGeom>
          <a:solidFill>
            <a:schemeClr val="accent1"/>
          </a:solidFill>
        </p:spPr>
        <p:txBody>
          <a:bodyPr vert="horz" lIns="216000" tIns="180000" rIns="108000" bIns="108000" rtlCol="0">
            <a:normAutofit/>
          </a:bodyPr>
          <a:lstStyle>
            <a:lvl1pPr>
              <a:buClr>
                <a:schemeClr val="bg1"/>
              </a:buClr>
              <a:defRPr lang="de-DE" dirty="0">
                <a:solidFill>
                  <a:schemeClr val="bg1"/>
                </a:solidFill>
              </a:defRPr>
            </a:lvl1pPr>
            <a:lvl2pPr>
              <a:buClr>
                <a:schemeClr val="bg1"/>
              </a:buClr>
              <a:defRPr lang="de-DE" dirty="0">
                <a:solidFill>
                  <a:schemeClr val="bg1"/>
                </a:solidFill>
              </a:defRPr>
            </a:lvl2pPr>
            <a:lvl3pPr>
              <a:buClr>
                <a:schemeClr val="bg1"/>
              </a:buClr>
              <a:defRPr lang="de-DE" dirty="0">
                <a:solidFill>
                  <a:schemeClr val="bg1"/>
                </a:solidFill>
              </a:defRPr>
            </a:lvl3pPr>
            <a:lvl4pPr>
              <a:buClr>
                <a:schemeClr val="bg1"/>
              </a:buClr>
              <a:defRPr lang="de-DE" dirty="0">
                <a:solidFill>
                  <a:schemeClr val="bg1"/>
                </a:solidFill>
              </a:defRPr>
            </a:lvl4pPr>
            <a:lvl5pPr>
              <a:buClr>
                <a:schemeClr val="bg1"/>
              </a:buClr>
              <a:defRPr lang="en-GB" dirty="0">
                <a:solidFill>
                  <a:schemeClr val="bg1"/>
                </a:solidFill>
              </a:defRPr>
            </a:lvl5pPr>
          </a:lstStyle>
          <a:p>
            <a:pPr lvl="0">
              <a:buClr>
                <a:schemeClr val="bg1"/>
              </a:buClr>
            </a:pPr>
            <a:r>
              <a:rPr lang="de-DE"/>
              <a:t>Mastertextformat bearbeiten</a:t>
            </a:r>
          </a:p>
          <a:p>
            <a:pPr lvl="1">
              <a:buClr>
                <a:schemeClr val="bg1"/>
              </a:buClr>
            </a:pPr>
            <a:r>
              <a:rPr lang="de-DE"/>
              <a:t>Zweite Ebene</a:t>
            </a:r>
          </a:p>
          <a:p>
            <a:pPr lvl="2">
              <a:buClr>
                <a:schemeClr val="bg1"/>
              </a:buClr>
            </a:pPr>
            <a:r>
              <a:rPr lang="de-DE"/>
              <a:t>Dritte Ebene</a:t>
            </a:r>
          </a:p>
          <a:p>
            <a:pPr lvl="3">
              <a:buClr>
                <a:schemeClr val="bg1"/>
              </a:buClr>
            </a:pPr>
            <a:r>
              <a:rPr lang="de-DE"/>
              <a:t>Vierte Ebene</a:t>
            </a:r>
          </a:p>
          <a:p>
            <a:pPr lvl="4">
              <a:buClr>
                <a:schemeClr val="bg1"/>
              </a:buClr>
            </a:pPr>
            <a:r>
              <a:rPr lang="de-DE"/>
              <a:t>Fünfte Ebene</a:t>
            </a:r>
            <a:endParaRPr lang="en-GB"/>
          </a:p>
        </p:txBody>
      </p:sp>
      <p:sp>
        <p:nvSpPr>
          <p:cNvPr id="2" name="Titel 1">
            <a:extLst>
              <a:ext uri="{FF2B5EF4-FFF2-40B4-BE49-F238E27FC236}">
                <a16:creationId xmlns:a16="http://schemas.microsoft.com/office/drawing/2014/main" id="{7B24DF94-7AE6-ED40-B310-29B1A5873206}"/>
              </a:ext>
            </a:extLst>
          </p:cNvPr>
          <p:cNvSpPr>
            <a:spLocks noGrp="1"/>
          </p:cNvSpPr>
          <p:nvPr>
            <p:ph type="title"/>
          </p:nvPr>
        </p:nvSpPr>
        <p:spPr>
          <a:xfrm>
            <a:off x="416534" y="576394"/>
            <a:ext cx="11367479" cy="662400"/>
          </a:xfrm>
        </p:spPr>
        <p:txBody>
          <a:bodyPr anchor="b" anchorCtr="0">
            <a:normAutofit/>
          </a:bodyPr>
          <a:lstStyle/>
          <a:p>
            <a:r>
              <a:rPr lang="de-DE"/>
              <a:t>Mastertitelformat bearbeiten</a:t>
            </a:r>
          </a:p>
        </p:txBody>
      </p:sp>
      <p:sp>
        <p:nvSpPr>
          <p:cNvPr id="3" name="Fußzeilenplatzhalter 2">
            <a:extLst>
              <a:ext uri="{FF2B5EF4-FFF2-40B4-BE49-F238E27FC236}">
                <a16:creationId xmlns:a16="http://schemas.microsoft.com/office/drawing/2014/main" id="{F4DC96D4-4D59-5245-B81F-17641A3F9413}"/>
              </a:ext>
            </a:extLst>
          </p:cNvPr>
          <p:cNvSpPr>
            <a:spLocks noGrp="1"/>
          </p:cNvSpPr>
          <p:nvPr>
            <p:ph type="ftr" sz="quarter" idx="13"/>
          </p:nvPr>
        </p:nvSpPr>
        <p:spPr/>
        <p:txBody>
          <a:bodyPr/>
          <a:lstStyle/>
          <a:p>
            <a:endParaRPr lang="en-GB"/>
          </a:p>
        </p:txBody>
      </p:sp>
      <p:sp>
        <p:nvSpPr>
          <p:cNvPr id="7" name="Textplatzhalter 7">
            <a:extLst>
              <a:ext uri="{FF2B5EF4-FFF2-40B4-BE49-F238E27FC236}">
                <a16:creationId xmlns:a16="http://schemas.microsoft.com/office/drawing/2014/main" id="{62E14D02-1ED6-304F-9704-BFAA3C67C8F4}"/>
              </a:ext>
            </a:extLst>
          </p:cNvPr>
          <p:cNvSpPr>
            <a:spLocks noGrp="1"/>
          </p:cNvSpPr>
          <p:nvPr>
            <p:ph type="body" sz="quarter" idx="14"/>
          </p:nvPr>
        </p:nvSpPr>
        <p:spPr>
          <a:xfrm>
            <a:off x="6212496" y="1280567"/>
            <a:ext cx="5571517"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9" name="Textplatzhalter 2">
            <a:extLst>
              <a:ext uri="{FF2B5EF4-FFF2-40B4-BE49-F238E27FC236}">
                <a16:creationId xmlns:a16="http://schemas.microsoft.com/office/drawing/2014/main" id="{8C6642BB-DA0A-A24F-A9B6-CDE49FEBD7FF}"/>
              </a:ext>
            </a:extLst>
          </p:cNvPr>
          <p:cNvSpPr>
            <a:spLocks noGrp="1"/>
          </p:cNvSpPr>
          <p:nvPr>
            <p:ph idx="15"/>
          </p:nvPr>
        </p:nvSpPr>
        <p:spPr>
          <a:xfrm>
            <a:off x="6212497" y="1989138"/>
            <a:ext cx="5571516" cy="4068763"/>
          </a:xfrm>
          <a:prstGeom prst="rect">
            <a:avLst/>
          </a:prstGeom>
          <a:solidFill>
            <a:schemeClr val="accent2"/>
          </a:solidFill>
        </p:spPr>
        <p:txBody>
          <a:bodyPr vert="horz" lIns="216000" tIns="180000" rIns="108000" bIns="108000" rtlCol="0">
            <a:normAutofit/>
          </a:bodyPr>
          <a:lstStyle>
            <a:lvl1pPr>
              <a:buClr>
                <a:schemeClr val="bg1"/>
              </a:buClr>
              <a:defRPr lang="de-DE" dirty="0">
                <a:solidFill>
                  <a:schemeClr val="bg1"/>
                </a:solidFill>
              </a:defRPr>
            </a:lvl1pPr>
            <a:lvl2pPr>
              <a:buClr>
                <a:schemeClr val="bg1"/>
              </a:buClr>
              <a:defRPr lang="de-DE" dirty="0">
                <a:solidFill>
                  <a:schemeClr val="bg1"/>
                </a:solidFill>
              </a:defRPr>
            </a:lvl2pPr>
            <a:lvl3pPr>
              <a:buClr>
                <a:schemeClr val="bg1"/>
              </a:buClr>
              <a:defRPr lang="de-DE" dirty="0">
                <a:solidFill>
                  <a:schemeClr val="bg1"/>
                </a:solidFill>
              </a:defRPr>
            </a:lvl3pPr>
            <a:lvl4pPr>
              <a:buClr>
                <a:schemeClr val="bg1"/>
              </a:buClr>
              <a:defRPr lang="de-DE" dirty="0">
                <a:solidFill>
                  <a:schemeClr val="bg1"/>
                </a:solidFill>
              </a:defRPr>
            </a:lvl4pPr>
            <a:lvl5pPr>
              <a:buClr>
                <a:schemeClr val="bg1"/>
              </a:buClr>
              <a:defRPr lang="en-GB" dirty="0">
                <a:solidFill>
                  <a:schemeClr val="bg1"/>
                </a:solidFill>
              </a:defRPr>
            </a:lvl5pPr>
          </a:lstStyle>
          <a:p>
            <a:pPr lvl="0">
              <a:buClr>
                <a:schemeClr val="bg1"/>
              </a:buClr>
            </a:pPr>
            <a:r>
              <a:rPr lang="de-DE"/>
              <a:t>Mastertextformat bearbeiten</a:t>
            </a:r>
          </a:p>
          <a:p>
            <a:pPr lvl="1">
              <a:buClr>
                <a:schemeClr val="bg1"/>
              </a:buClr>
            </a:pPr>
            <a:r>
              <a:rPr lang="de-DE"/>
              <a:t>Zweite Ebene</a:t>
            </a:r>
          </a:p>
          <a:p>
            <a:pPr lvl="2">
              <a:buClr>
                <a:schemeClr val="bg1"/>
              </a:buClr>
            </a:pPr>
            <a:r>
              <a:rPr lang="de-DE"/>
              <a:t>Dritte Ebene</a:t>
            </a:r>
          </a:p>
          <a:p>
            <a:pPr lvl="3">
              <a:buClr>
                <a:schemeClr val="bg1"/>
              </a:buClr>
            </a:pPr>
            <a:r>
              <a:rPr lang="de-DE"/>
              <a:t>Vierte Ebene</a:t>
            </a:r>
          </a:p>
          <a:p>
            <a:pPr lvl="4">
              <a:buClr>
                <a:schemeClr val="bg1"/>
              </a:buClr>
            </a:pPr>
            <a:r>
              <a:rPr lang="de-DE"/>
              <a:t>Fünfte Ebene</a:t>
            </a:r>
            <a:endParaRPr lang="en-GB"/>
          </a:p>
        </p:txBody>
      </p:sp>
    </p:spTree>
    <p:extLst>
      <p:ext uri="{BB962C8B-B14F-4D97-AF65-F5344CB8AC3E}">
        <p14:creationId xmlns:p14="http://schemas.microsoft.com/office/powerpoint/2010/main" val="290986677"/>
      </p:ext>
    </p:extLst>
  </p:cSld>
  <p:clrMapOvr>
    <a:masterClrMapping/>
  </p:clrMapOvr>
  <p:extLst>
    <p:ext uri="{DCECCB84-F9BA-43D5-87BE-67443E8EF086}">
      <p15:sldGuideLst xmlns:p15="http://schemas.microsoft.com/office/powerpoint/2012/main">
        <p15:guide id="1" orient="horz" pos="1253">
          <p15:clr>
            <a:srgbClr val="FBAE40"/>
          </p15:clr>
        </p15:guide>
        <p15:guide id="2" orient="horz" pos="799">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Vergleich zwei Inhalte in Box">
    <p:spTree>
      <p:nvGrpSpPr>
        <p:cNvPr id="1" name=""/>
        <p:cNvGrpSpPr/>
        <p:nvPr/>
      </p:nvGrpSpPr>
      <p:grpSpPr>
        <a:xfrm>
          <a:off x="0" y="0"/>
          <a:ext cx="0" cy="0"/>
          <a:chOff x="0" y="0"/>
          <a:chExt cx="0" cy="0"/>
        </a:xfrm>
      </p:grpSpPr>
      <p:sp>
        <p:nvSpPr>
          <p:cNvPr id="6" name="Textplatzhalter 7">
            <a:extLst>
              <a:ext uri="{FF2B5EF4-FFF2-40B4-BE49-F238E27FC236}">
                <a16:creationId xmlns:a16="http://schemas.microsoft.com/office/drawing/2014/main" id="{8D55F383-357D-3547-9530-33C747B445F1}"/>
              </a:ext>
            </a:extLst>
          </p:cNvPr>
          <p:cNvSpPr>
            <a:spLocks noGrp="1"/>
          </p:cNvSpPr>
          <p:nvPr>
            <p:ph type="body" sz="quarter" idx="12"/>
          </p:nvPr>
        </p:nvSpPr>
        <p:spPr>
          <a:xfrm>
            <a:off x="416533" y="1280567"/>
            <a:ext cx="5571517"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8" name="Textplatzhalter 2">
            <a:extLst>
              <a:ext uri="{FF2B5EF4-FFF2-40B4-BE49-F238E27FC236}">
                <a16:creationId xmlns:a16="http://schemas.microsoft.com/office/drawing/2014/main" id="{65E62050-EBFA-FE49-8A3F-41245667F618}"/>
              </a:ext>
            </a:extLst>
          </p:cNvPr>
          <p:cNvSpPr>
            <a:spLocks noGrp="1"/>
          </p:cNvSpPr>
          <p:nvPr>
            <p:ph idx="1"/>
          </p:nvPr>
        </p:nvSpPr>
        <p:spPr>
          <a:xfrm>
            <a:off x="416534" y="1989138"/>
            <a:ext cx="5571516" cy="4068763"/>
          </a:xfrm>
          <a:prstGeom prst="rect">
            <a:avLst/>
          </a:prstGeom>
          <a:solidFill>
            <a:schemeClr val="tx2">
              <a:lumMod val="40000"/>
              <a:lumOff val="60000"/>
            </a:schemeClr>
          </a:solidFill>
        </p:spPr>
        <p:txBody>
          <a:bodyPr vert="horz" lIns="216000" tIns="180000" rIns="108000" bIns="108000" rtlCol="0">
            <a:normAutofit/>
          </a:bodyPr>
          <a:lstStyle>
            <a:lvl1pPr>
              <a:buClr>
                <a:schemeClr val="accent1"/>
              </a:buClr>
              <a:defRPr lang="de-DE" dirty="0"/>
            </a:lvl1pPr>
            <a:lvl2pPr>
              <a:buClr>
                <a:schemeClr val="accent1"/>
              </a:buClr>
              <a:defRPr lang="de-DE" dirty="0"/>
            </a:lvl2pPr>
            <a:lvl3pPr>
              <a:buClr>
                <a:schemeClr val="accent1"/>
              </a:buClr>
              <a:defRPr lang="de-DE" dirty="0"/>
            </a:lvl3pPr>
            <a:lvl4pPr>
              <a:buClr>
                <a:schemeClr val="accent1"/>
              </a:buClr>
              <a:defRPr lang="de-DE" dirty="0"/>
            </a:lvl4pPr>
            <a:lvl5pPr>
              <a:buClr>
                <a:schemeClr val="accent1"/>
              </a:buClr>
              <a:defRPr lang="en-GB" dirty="0"/>
            </a:lvl5pPr>
          </a:lstStyle>
          <a:p>
            <a:pPr lvl="0">
              <a:buClr>
                <a:schemeClr val="accent1"/>
              </a:buClr>
            </a:pPr>
            <a:r>
              <a:rPr lang="de-DE"/>
              <a:t>Mastertextformat bearbeiten</a:t>
            </a:r>
          </a:p>
          <a:p>
            <a:pPr lvl="1">
              <a:buClr>
                <a:schemeClr val="accent1"/>
              </a:buClr>
            </a:pPr>
            <a:r>
              <a:rPr lang="de-DE"/>
              <a:t>Zweite Ebene</a:t>
            </a:r>
          </a:p>
          <a:p>
            <a:pPr lvl="2">
              <a:buClr>
                <a:schemeClr val="accent1"/>
              </a:buClr>
            </a:pPr>
            <a:r>
              <a:rPr lang="de-DE"/>
              <a:t>Dritte Ebene</a:t>
            </a:r>
          </a:p>
          <a:p>
            <a:pPr lvl="3">
              <a:buClr>
                <a:schemeClr val="accent1"/>
              </a:buClr>
            </a:pPr>
            <a:r>
              <a:rPr lang="de-DE"/>
              <a:t>Vierte Ebene</a:t>
            </a:r>
          </a:p>
          <a:p>
            <a:pPr lvl="4">
              <a:buClr>
                <a:schemeClr val="accent1"/>
              </a:buClr>
            </a:pPr>
            <a:r>
              <a:rPr lang="de-DE"/>
              <a:t>Fünfte Ebene</a:t>
            </a:r>
            <a:endParaRPr lang="en-GB"/>
          </a:p>
        </p:txBody>
      </p:sp>
      <p:sp>
        <p:nvSpPr>
          <p:cNvPr id="2" name="Titel 1">
            <a:extLst>
              <a:ext uri="{FF2B5EF4-FFF2-40B4-BE49-F238E27FC236}">
                <a16:creationId xmlns:a16="http://schemas.microsoft.com/office/drawing/2014/main" id="{7B24DF94-7AE6-ED40-B310-29B1A5873206}"/>
              </a:ext>
            </a:extLst>
          </p:cNvPr>
          <p:cNvSpPr>
            <a:spLocks noGrp="1"/>
          </p:cNvSpPr>
          <p:nvPr>
            <p:ph type="title"/>
          </p:nvPr>
        </p:nvSpPr>
        <p:spPr>
          <a:xfrm>
            <a:off x="416534" y="576394"/>
            <a:ext cx="11367479" cy="662400"/>
          </a:xfrm>
        </p:spPr>
        <p:txBody>
          <a:bodyPr anchor="b" anchorCtr="0">
            <a:normAutofit/>
          </a:bodyPr>
          <a:lstStyle/>
          <a:p>
            <a:r>
              <a:rPr lang="de-DE"/>
              <a:t>Mastertitelformat bearbeiten</a:t>
            </a:r>
          </a:p>
        </p:txBody>
      </p:sp>
      <p:sp>
        <p:nvSpPr>
          <p:cNvPr id="3" name="Fußzeilenplatzhalter 2">
            <a:extLst>
              <a:ext uri="{FF2B5EF4-FFF2-40B4-BE49-F238E27FC236}">
                <a16:creationId xmlns:a16="http://schemas.microsoft.com/office/drawing/2014/main" id="{F4DC96D4-4D59-5245-B81F-17641A3F9413}"/>
              </a:ext>
            </a:extLst>
          </p:cNvPr>
          <p:cNvSpPr>
            <a:spLocks noGrp="1"/>
          </p:cNvSpPr>
          <p:nvPr>
            <p:ph type="ftr" sz="quarter" idx="13"/>
          </p:nvPr>
        </p:nvSpPr>
        <p:spPr/>
        <p:txBody>
          <a:bodyPr/>
          <a:lstStyle/>
          <a:p>
            <a:endParaRPr lang="en-GB"/>
          </a:p>
        </p:txBody>
      </p:sp>
      <p:sp>
        <p:nvSpPr>
          <p:cNvPr id="7" name="Textplatzhalter 7">
            <a:extLst>
              <a:ext uri="{FF2B5EF4-FFF2-40B4-BE49-F238E27FC236}">
                <a16:creationId xmlns:a16="http://schemas.microsoft.com/office/drawing/2014/main" id="{62E14D02-1ED6-304F-9704-BFAA3C67C8F4}"/>
              </a:ext>
            </a:extLst>
          </p:cNvPr>
          <p:cNvSpPr>
            <a:spLocks noGrp="1"/>
          </p:cNvSpPr>
          <p:nvPr>
            <p:ph type="body" sz="quarter" idx="14"/>
          </p:nvPr>
        </p:nvSpPr>
        <p:spPr>
          <a:xfrm>
            <a:off x="6212496" y="1280567"/>
            <a:ext cx="5571517"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9" name="Textplatzhalter 2">
            <a:extLst>
              <a:ext uri="{FF2B5EF4-FFF2-40B4-BE49-F238E27FC236}">
                <a16:creationId xmlns:a16="http://schemas.microsoft.com/office/drawing/2014/main" id="{8C6642BB-DA0A-A24F-A9B6-CDE49FEBD7FF}"/>
              </a:ext>
            </a:extLst>
          </p:cNvPr>
          <p:cNvSpPr>
            <a:spLocks noGrp="1"/>
          </p:cNvSpPr>
          <p:nvPr>
            <p:ph idx="15"/>
          </p:nvPr>
        </p:nvSpPr>
        <p:spPr>
          <a:xfrm>
            <a:off x="6212497" y="1989138"/>
            <a:ext cx="5571516" cy="4068763"/>
          </a:xfrm>
          <a:prstGeom prst="rect">
            <a:avLst/>
          </a:prstGeom>
          <a:solidFill>
            <a:schemeClr val="bg2"/>
          </a:solidFill>
        </p:spPr>
        <p:txBody>
          <a:bodyPr vert="horz" lIns="216000" tIns="180000" rIns="108000" bIns="108000" rtlCol="0">
            <a:normAutofit/>
          </a:bodyPr>
          <a:lstStyle>
            <a:lvl1pPr>
              <a:defRPr lang="de-DE" dirty="0"/>
            </a:lvl1pPr>
            <a:lvl2pPr>
              <a:defRPr lang="de-DE" dirty="0"/>
            </a:lvl2pPr>
            <a:lvl3pPr>
              <a:defRPr lang="de-DE" dirty="0"/>
            </a:lvl3pPr>
            <a:lvl4pPr>
              <a:defRPr lang="de-DE" dirty="0"/>
            </a:lvl4pPr>
            <a:lvl5pPr>
              <a:defRPr lang="en-GB" dirty="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1975695581"/>
      </p:ext>
    </p:extLst>
  </p:cSld>
  <p:clrMapOvr>
    <a:masterClrMapping/>
  </p:clrMapOvr>
  <p:extLst>
    <p:ext uri="{DCECCB84-F9BA-43D5-87BE-67443E8EF086}">
      <p15:sldGuideLst xmlns:p15="http://schemas.microsoft.com/office/powerpoint/2012/main">
        <p15:guide id="1" orient="horz" pos="1253">
          <p15:clr>
            <a:srgbClr val="FBAE40"/>
          </p15:clr>
        </p15:guide>
        <p15:guide id="2" orient="horz" pos="799">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6" name="Textplatzhalter 7">
            <a:extLst>
              <a:ext uri="{FF2B5EF4-FFF2-40B4-BE49-F238E27FC236}">
                <a16:creationId xmlns:a16="http://schemas.microsoft.com/office/drawing/2014/main" id="{8D55F383-357D-3547-9530-33C747B445F1}"/>
              </a:ext>
            </a:extLst>
          </p:cNvPr>
          <p:cNvSpPr>
            <a:spLocks noGrp="1"/>
          </p:cNvSpPr>
          <p:nvPr>
            <p:ph type="body" sz="quarter" idx="12"/>
          </p:nvPr>
        </p:nvSpPr>
        <p:spPr>
          <a:xfrm>
            <a:off x="416533" y="1280567"/>
            <a:ext cx="5571517"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2" name="Titel 1">
            <a:extLst>
              <a:ext uri="{FF2B5EF4-FFF2-40B4-BE49-F238E27FC236}">
                <a16:creationId xmlns:a16="http://schemas.microsoft.com/office/drawing/2014/main" id="{7B24DF94-7AE6-ED40-B310-29B1A5873206}"/>
              </a:ext>
            </a:extLst>
          </p:cNvPr>
          <p:cNvSpPr>
            <a:spLocks noGrp="1"/>
          </p:cNvSpPr>
          <p:nvPr>
            <p:ph type="title"/>
          </p:nvPr>
        </p:nvSpPr>
        <p:spPr>
          <a:xfrm>
            <a:off x="416534" y="576394"/>
            <a:ext cx="11367479" cy="662400"/>
          </a:xfrm>
        </p:spPr>
        <p:txBody>
          <a:bodyPr anchor="b" anchorCtr="0">
            <a:normAutofit/>
          </a:bodyPr>
          <a:lstStyle/>
          <a:p>
            <a:r>
              <a:rPr lang="de-DE"/>
              <a:t>Mastertitelformat bearbeiten</a:t>
            </a:r>
          </a:p>
        </p:txBody>
      </p:sp>
      <p:sp>
        <p:nvSpPr>
          <p:cNvPr id="3" name="Fußzeilenplatzhalter 2">
            <a:extLst>
              <a:ext uri="{FF2B5EF4-FFF2-40B4-BE49-F238E27FC236}">
                <a16:creationId xmlns:a16="http://schemas.microsoft.com/office/drawing/2014/main" id="{F4DC96D4-4D59-5245-B81F-17641A3F9413}"/>
              </a:ext>
            </a:extLst>
          </p:cNvPr>
          <p:cNvSpPr>
            <a:spLocks noGrp="1"/>
          </p:cNvSpPr>
          <p:nvPr>
            <p:ph type="ftr" sz="quarter" idx="13"/>
          </p:nvPr>
        </p:nvSpPr>
        <p:spPr/>
        <p:txBody>
          <a:bodyPr/>
          <a:lstStyle/>
          <a:p>
            <a:endParaRPr lang="en-GB"/>
          </a:p>
        </p:txBody>
      </p:sp>
      <p:sp>
        <p:nvSpPr>
          <p:cNvPr id="7" name="Textplatzhalter 7">
            <a:extLst>
              <a:ext uri="{FF2B5EF4-FFF2-40B4-BE49-F238E27FC236}">
                <a16:creationId xmlns:a16="http://schemas.microsoft.com/office/drawing/2014/main" id="{62E14D02-1ED6-304F-9704-BFAA3C67C8F4}"/>
              </a:ext>
            </a:extLst>
          </p:cNvPr>
          <p:cNvSpPr>
            <a:spLocks noGrp="1"/>
          </p:cNvSpPr>
          <p:nvPr>
            <p:ph type="body" sz="quarter" idx="14"/>
          </p:nvPr>
        </p:nvSpPr>
        <p:spPr>
          <a:xfrm>
            <a:off x="6212496" y="1280567"/>
            <a:ext cx="5571517"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Tree>
    <p:extLst>
      <p:ext uri="{BB962C8B-B14F-4D97-AF65-F5344CB8AC3E}">
        <p14:creationId xmlns:p14="http://schemas.microsoft.com/office/powerpoint/2010/main" val="3807713799"/>
      </p:ext>
    </p:extLst>
  </p:cSld>
  <p:clrMapOvr>
    <a:masterClrMapping/>
  </p:clrMapOvr>
  <p:extLst>
    <p:ext uri="{DCECCB84-F9BA-43D5-87BE-67443E8EF086}">
      <p15:sldGuideLst xmlns:p15="http://schemas.microsoft.com/office/powerpoint/2012/main">
        <p15:guide id="1" orient="horz" pos="1253">
          <p15:clr>
            <a:srgbClr val="FBAE40"/>
          </p15:clr>
        </p15:guide>
        <p15:guide id="2" orient="horz" pos="799">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rei Inhalte">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06EBDAC-1F7A-D145-AFF0-424B3A6E8808}"/>
              </a:ext>
            </a:extLst>
          </p:cNvPr>
          <p:cNvSpPr>
            <a:spLocks noGrp="1"/>
          </p:cNvSpPr>
          <p:nvPr>
            <p:ph type="title"/>
          </p:nvPr>
        </p:nvSpPr>
        <p:spPr>
          <a:xfrm>
            <a:off x="416534" y="576395"/>
            <a:ext cx="11367479" cy="886397"/>
          </a:xfrm>
        </p:spPr>
        <p:txBody>
          <a:bodyPr/>
          <a:lstStyle/>
          <a:p>
            <a:r>
              <a:rPr lang="de-DE"/>
              <a:t>Mastertitelformat bearbeiten</a:t>
            </a:r>
          </a:p>
        </p:txBody>
      </p:sp>
      <p:sp>
        <p:nvSpPr>
          <p:cNvPr id="7" name="Fußzeilenplatzhalter 6">
            <a:extLst>
              <a:ext uri="{FF2B5EF4-FFF2-40B4-BE49-F238E27FC236}">
                <a16:creationId xmlns:a16="http://schemas.microsoft.com/office/drawing/2014/main" id="{1627AD4F-6A3B-4441-B752-F1D864DE3355}"/>
              </a:ext>
            </a:extLst>
          </p:cNvPr>
          <p:cNvSpPr>
            <a:spLocks noGrp="1"/>
          </p:cNvSpPr>
          <p:nvPr>
            <p:ph type="ftr" sz="quarter" idx="10"/>
          </p:nvPr>
        </p:nvSpPr>
        <p:spPr/>
        <p:txBody>
          <a:bodyPr/>
          <a:lstStyle/>
          <a:p>
            <a:endParaRPr lang="en-GB"/>
          </a:p>
        </p:txBody>
      </p:sp>
      <p:sp>
        <p:nvSpPr>
          <p:cNvPr id="8" name="Textplatzhalter 2">
            <a:extLst>
              <a:ext uri="{FF2B5EF4-FFF2-40B4-BE49-F238E27FC236}">
                <a16:creationId xmlns:a16="http://schemas.microsoft.com/office/drawing/2014/main" id="{D20F1B74-D245-D94A-BA92-6A61421FA9B7}"/>
              </a:ext>
            </a:extLst>
          </p:cNvPr>
          <p:cNvSpPr>
            <a:spLocks noGrp="1"/>
          </p:cNvSpPr>
          <p:nvPr>
            <p:ph idx="1"/>
          </p:nvPr>
        </p:nvSpPr>
        <p:spPr>
          <a:xfrm>
            <a:off x="416534" y="1665289"/>
            <a:ext cx="3636000" cy="4392612"/>
          </a:xfrm>
          <a:prstGeom prst="rect">
            <a:avLst/>
          </a:prstGeom>
        </p:spPr>
        <p:txBody>
          <a:bodyPr vert="horz" lIns="0" tIns="0" rIns="0" bIns="0" rtlCol="0">
            <a:normAutofit/>
          </a:bodyPr>
          <a:lstStyle>
            <a:lvl1pPr>
              <a:defRPr sz="1800"/>
            </a:lvl1pPr>
            <a:lvl2pPr>
              <a:defRPr sz="1800"/>
            </a:lvl2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3" name="Textplatzhalter 2">
            <a:extLst>
              <a:ext uri="{FF2B5EF4-FFF2-40B4-BE49-F238E27FC236}">
                <a16:creationId xmlns:a16="http://schemas.microsoft.com/office/drawing/2014/main" id="{EF012643-E293-8743-9514-10BDA9CBA329}"/>
              </a:ext>
            </a:extLst>
          </p:cNvPr>
          <p:cNvSpPr>
            <a:spLocks noGrp="1"/>
          </p:cNvSpPr>
          <p:nvPr>
            <p:ph idx="11"/>
          </p:nvPr>
        </p:nvSpPr>
        <p:spPr>
          <a:xfrm>
            <a:off x="4282274" y="1665289"/>
            <a:ext cx="3636000" cy="4392612"/>
          </a:xfrm>
          <a:prstGeom prst="rect">
            <a:avLst/>
          </a:prstGeom>
        </p:spPr>
        <p:txBody>
          <a:bodyPr vert="horz" lIns="0" tIns="0" rIns="0" bIns="0" rtlCol="0">
            <a:normAutofit/>
          </a:bodyPr>
          <a:lstStyle>
            <a:lvl1pPr>
              <a:defRPr sz="1800"/>
            </a:lvl1pPr>
            <a:lvl2pPr>
              <a:defRPr sz="1800"/>
            </a:lvl2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4" name="Textplatzhalter 2">
            <a:extLst>
              <a:ext uri="{FF2B5EF4-FFF2-40B4-BE49-F238E27FC236}">
                <a16:creationId xmlns:a16="http://schemas.microsoft.com/office/drawing/2014/main" id="{83F72381-481F-8F42-8C73-F528C4D3335F}"/>
              </a:ext>
            </a:extLst>
          </p:cNvPr>
          <p:cNvSpPr>
            <a:spLocks noGrp="1"/>
          </p:cNvSpPr>
          <p:nvPr>
            <p:ph idx="12"/>
          </p:nvPr>
        </p:nvSpPr>
        <p:spPr>
          <a:xfrm>
            <a:off x="8148013" y="1665289"/>
            <a:ext cx="3636000" cy="4392612"/>
          </a:xfrm>
          <a:prstGeom prst="rect">
            <a:avLst/>
          </a:prstGeom>
        </p:spPr>
        <p:txBody>
          <a:bodyPr vert="horz" lIns="0" tIns="0" rIns="0" bIns="0" rtlCol="0">
            <a:normAutofit/>
          </a:bodyPr>
          <a:lstStyle>
            <a:lvl1pPr>
              <a:defRPr sz="1800"/>
            </a:lvl1pPr>
            <a:lvl2pPr>
              <a:defRPr sz="1800"/>
            </a:lvl2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1803898078"/>
      </p:ext>
    </p:extLst>
  </p:cSld>
  <p:clrMapOvr>
    <a:masterClrMapping/>
  </p:clrMapOvr>
  <p:extLst>
    <p:ext uri="{DCECCB84-F9BA-43D5-87BE-67443E8EF086}">
      <p15:sldGuideLst xmlns:p15="http://schemas.microsoft.com/office/powerpoint/2012/main">
        <p15:guide id="1" pos="2695">
          <p15:clr>
            <a:srgbClr val="FBAE40"/>
          </p15:clr>
        </p15:guide>
        <p15:guide id="2" pos="2555">
          <p15:clr>
            <a:srgbClr val="FBAE40"/>
          </p15:clr>
        </p15:guide>
        <p15:guide id="3" pos="4990">
          <p15:clr>
            <a:srgbClr val="FBAE40"/>
          </p15:clr>
        </p15:guide>
        <p15:guide id="4" pos="513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rei Inhalte in Box">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06EBDAC-1F7A-D145-AFF0-424B3A6E8808}"/>
              </a:ext>
            </a:extLst>
          </p:cNvPr>
          <p:cNvSpPr>
            <a:spLocks noGrp="1"/>
          </p:cNvSpPr>
          <p:nvPr>
            <p:ph type="title"/>
          </p:nvPr>
        </p:nvSpPr>
        <p:spPr>
          <a:xfrm>
            <a:off x="416534" y="576395"/>
            <a:ext cx="11367479" cy="886397"/>
          </a:xfrm>
        </p:spPr>
        <p:txBody>
          <a:bodyPr/>
          <a:lstStyle/>
          <a:p>
            <a:r>
              <a:rPr lang="de-DE"/>
              <a:t>Mastertitelformat bearbeiten</a:t>
            </a:r>
          </a:p>
        </p:txBody>
      </p:sp>
      <p:sp>
        <p:nvSpPr>
          <p:cNvPr id="7" name="Fußzeilenplatzhalter 6">
            <a:extLst>
              <a:ext uri="{FF2B5EF4-FFF2-40B4-BE49-F238E27FC236}">
                <a16:creationId xmlns:a16="http://schemas.microsoft.com/office/drawing/2014/main" id="{1627AD4F-6A3B-4441-B752-F1D864DE3355}"/>
              </a:ext>
            </a:extLst>
          </p:cNvPr>
          <p:cNvSpPr>
            <a:spLocks noGrp="1"/>
          </p:cNvSpPr>
          <p:nvPr>
            <p:ph type="ftr" sz="quarter" idx="10"/>
          </p:nvPr>
        </p:nvSpPr>
        <p:spPr/>
        <p:txBody>
          <a:bodyPr/>
          <a:lstStyle/>
          <a:p>
            <a:endParaRPr lang="en-GB"/>
          </a:p>
        </p:txBody>
      </p:sp>
      <p:sp>
        <p:nvSpPr>
          <p:cNvPr id="8" name="Textplatzhalter 2">
            <a:extLst>
              <a:ext uri="{FF2B5EF4-FFF2-40B4-BE49-F238E27FC236}">
                <a16:creationId xmlns:a16="http://schemas.microsoft.com/office/drawing/2014/main" id="{D20F1B74-D245-D94A-BA92-6A61421FA9B7}"/>
              </a:ext>
            </a:extLst>
          </p:cNvPr>
          <p:cNvSpPr>
            <a:spLocks noGrp="1"/>
          </p:cNvSpPr>
          <p:nvPr>
            <p:ph idx="1"/>
          </p:nvPr>
        </p:nvSpPr>
        <p:spPr>
          <a:xfrm>
            <a:off x="416534" y="1665289"/>
            <a:ext cx="3636000" cy="4392612"/>
          </a:xfrm>
          <a:prstGeom prst="rect">
            <a:avLst/>
          </a:prstGeom>
          <a:solidFill>
            <a:schemeClr val="accent1"/>
          </a:solidFill>
        </p:spPr>
        <p:txBody>
          <a:bodyPr vert="horz" lIns="216000" tIns="180000" rIns="108000" bIns="108000" rtlCol="0">
            <a:normAutofit/>
          </a:bodyPr>
          <a:lstStyle>
            <a:lvl1pPr>
              <a:buClr>
                <a:schemeClr val="bg1"/>
              </a:buClr>
              <a:defRPr sz="1800">
                <a:solidFill>
                  <a:schemeClr val="bg1"/>
                </a:solidFill>
              </a:defRPr>
            </a:lvl1pPr>
            <a:lvl2pPr>
              <a:buClr>
                <a:schemeClr val="bg1"/>
              </a:buClr>
              <a:defRPr sz="18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3" name="Textplatzhalter 2">
            <a:extLst>
              <a:ext uri="{FF2B5EF4-FFF2-40B4-BE49-F238E27FC236}">
                <a16:creationId xmlns:a16="http://schemas.microsoft.com/office/drawing/2014/main" id="{EF012643-E293-8743-9514-10BDA9CBA329}"/>
              </a:ext>
            </a:extLst>
          </p:cNvPr>
          <p:cNvSpPr>
            <a:spLocks noGrp="1"/>
          </p:cNvSpPr>
          <p:nvPr>
            <p:ph idx="11"/>
          </p:nvPr>
        </p:nvSpPr>
        <p:spPr>
          <a:xfrm>
            <a:off x="4282274" y="1665289"/>
            <a:ext cx="3636000" cy="4392612"/>
          </a:xfrm>
          <a:prstGeom prst="rect">
            <a:avLst/>
          </a:prstGeom>
          <a:solidFill>
            <a:schemeClr val="accent2"/>
          </a:solidFill>
        </p:spPr>
        <p:txBody>
          <a:bodyPr vert="horz" lIns="216000" tIns="180000" rIns="108000" bIns="108000" rtlCol="0">
            <a:normAutofit/>
          </a:bodyPr>
          <a:lstStyle>
            <a:lvl1pPr>
              <a:buClr>
                <a:schemeClr val="bg1"/>
              </a:buClr>
              <a:defRPr sz="1800">
                <a:solidFill>
                  <a:schemeClr val="bg1"/>
                </a:solidFill>
              </a:defRPr>
            </a:lvl1pPr>
            <a:lvl2pPr>
              <a:buClr>
                <a:schemeClr val="bg1"/>
              </a:buClr>
              <a:defRPr sz="18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4" name="Textplatzhalter 2">
            <a:extLst>
              <a:ext uri="{FF2B5EF4-FFF2-40B4-BE49-F238E27FC236}">
                <a16:creationId xmlns:a16="http://schemas.microsoft.com/office/drawing/2014/main" id="{83F72381-481F-8F42-8C73-F528C4D3335F}"/>
              </a:ext>
            </a:extLst>
          </p:cNvPr>
          <p:cNvSpPr>
            <a:spLocks noGrp="1"/>
          </p:cNvSpPr>
          <p:nvPr>
            <p:ph idx="12"/>
          </p:nvPr>
        </p:nvSpPr>
        <p:spPr>
          <a:xfrm>
            <a:off x="8148013" y="1665289"/>
            <a:ext cx="3636000" cy="4392612"/>
          </a:xfrm>
          <a:prstGeom prst="rect">
            <a:avLst/>
          </a:prstGeom>
          <a:solidFill>
            <a:schemeClr val="accent5"/>
          </a:solidFill>
        </p:spPr>
        <p:txBody>
          <a:bodyPr vert="horz" lIns="216000" tIns="180000" rIns="108000" bIns="108000" rtlCol="0">
            <a:normAutofit/>
          </a:bodyPr>
          <a:lstStyle>
            <a:lvl1pPr>
              <a:buClr>
                <a:schemeClr val="bg1"/>
              </a:buClr>
              <a:defRPr sz="1800">
                <a:solidFill>
                  <a:schemeClr val="bg1"/>
                </a:solidFill>
              </a:defRPr>
            </a:lvl1pPr>
            <a:lvl2pPr>
              <a:buClr>
                <a:schemeClr val="bg1"/>
              </a:buClr>
              <a:defRPr sz="18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2830929904"/>
      </p:ext>
    </p:extLst>
  </p:cSld>
  <p:clrMapOvr>
    <a:masterClrMapping/>
  </p:clrMapOvr>
  <p:extLst>
    <p:ext uri="{DCECCB84-F9BA-43D5-87BE-67443E8EF086}">
      <p15:sldGuideLst xmlns:p15="http://schemas.microsoft.com/office/powerpoint/2012/main">
        <p15:guide id="1" pos="2695">
          <p15:clr>
            <a:srgbClr val="FBAE40"/>
          </p15:clr>
        </p15:guide>
        <p15:guide id="2" pos="2555">
          <p15:clr>
            <a:srgbClr val="FBAE40"/>
          </p15:clr>
        </p15:guide>
        <p15:guide id="3" pos="4990">
          <p15:clr>
            <a:srgbClr val="FBAE40"/>
          </p15:clr>
        </p15:guide>
        <p15:guide id="4" pos="513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Drei Inhalte in Box">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06EBDAC-1F7A-D145-AFF0-424B3A6E8808}"/>
              </a:ext>
            </a:extLst>
          </p:cNvPr>
          <p:cNvSpPr>
            <a:spLocks noGrp="1"/>
          </p:cNvSpPr>
          <p:nvPr>
            <p:ph type="title"/>
          </p:nvPr>
        </p:nvSpPr>
        <p:spPr>
          <a:xfrm>
            <a:off x="416534" y="576395"/>
            <a:ext cx="11367479" cy="886397"/>
          </a:xfrm>
        </p:spPr>
        <p:txBody>
          <a:bodyPr/>
          <a:lstStyle/>
          <a:p>
            <a:r>
              <a:rPr lang="de-DE"/>
              <a:t>Mastertitelformat bearbeiten</a:t>
            </a:r>
          </a:p>
        </p:txBody>
      </p:sp>
      <p:sp>
        <p:nvSpPr>
          <p:cNvPr id="7" name="Fußzeilenplatzhalter 6">
            <a:extLst>
              <a:ext uri="{FF2B5EF4-FFF2-40B4-BE49-F238E27FC236}">
                <a16:creationId xmlns:a16="http://schemas.microsoft.com/office/drawing/2014/main" id="{1627AD4F-6A3B-4441-B752-F1D864DE3355}"/>
              </a:ext>
            </a:extLst>
          </p:cNvPr>
          <p:cNvSpPr>
            <a:spLocks noGrp="1"/>
          </p:cNvSpPr>
          <p:nvPr>
            <p:ph type="ftr" sz="quarter" idx="10"/>
          </p:nvPr>
        </p:nvSpPr>
        <p:spPr/>
        <p:txBody>
          <a:bodyPr/>
          <a:lstStyle/>
          <a:p>
            <a:endParaRPr lang="en-GB"/>
          </a:p>
        </p:txBody>
      </p:sp>
      <p:sp>
        <p:nvSpPr>
          <p:cNvPr id="8" name="Textplatzhalter 2">
            <a:extLst>
              <a:ext uri="{FF2B5EF4-FFF2-40B4-BE49-F238E27FC236}">
                <a16:creationId xmlns:a16="http://schemas.microsoft.com/office/drawing/2014/main" id="{D20F1B74-D245-D94A-BA92-6A61421FA9B7}"/>
              </a:ext>
            </a:extLst>
          </p:cNvPr>
          <p:cNvSpPr>
            <a:spLocks noGrp="1"/>
          </p:cNvSpPr>
          <p:nvPr>
            <p:ph idx="1"/>
          </p:nvPr>
        </p:nvSpPr>
        <p:spPr>
          <a:xfrm>
            <a:off x="416534" y="1665289"/>
            <a:ext cx="3636000" cy="4392612"/>
          </a:xfrm>
          <a:prstGeom prst="rect">
            <a:avLst/>
          </a:prstGeom>
          <a:solidFill>
            <a:schemeClr val="tx2">
              <a:lumMod val="40000"/>
              <a:lumOff val="60000"/>
            </a:schemeClr>
          </a:solidFill>
        </p:spPr>
        <p:txBody>
          <a:bodyPr vert="horz" lIns="216000" tIns="180000" rIns="108000" bIns="108000" rtlCol="0">
            <a:normAutofit/>
          </a:bodyPr>
          <a:lstStyle>
            <a:lvl1pPr>
              <a:buClr>
                <a:schemeClr val="accent1"/>
              </a:buClr>
              <a:defRPr sz="1800">
                <a:solidFill>
                  <a:schemeClr val="tx1"/>
                </a:solidFill>
              </a:defRPr>
            </a:lvl1pPr>
            <a:lvl2pPr>
              <a:buClr>
                <a:schemeClr val="accent1"/>
              </a:buClr>
              <a:defRPr sz="1800">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3" name="Textplatzhalter 2">
            <a:extLst>
              <a:ext uri="{FF2B5EF4-FFF2-40B4-BE49-F238E27FC236}">
                <a16:creationId xmlns:a16="http://schemas.microsoft.com/office/drawing/2014/main" id="{EF012643-E293-8743-9514-10BDA9CBA329}"/>
              </a:ext>
            </a:extLst>
          </p:cNvPr>
          <p:cNvSpPr>
            <a:spLocks noGrp="1"/>
          </p:cNvSpPr>
          <p:nvPr>
            <p:ph idx="11"/>
          </p:nvPr>
        </p:nvSpPr>
        <p:spPr>
          <a:xfrm>
            <a:off x="4282274" y="1665289"/>
            <a:ext cx="3636000" cy="4392612"/>
          </a:xfrm>
          <a:prstGeom prst="rect">
            <a:avLst/>
          </a:prstGeom>
          <a:solidFill>
            <a:schemeClr val="bg2"/>
          </a:solidFill>
        </p:spPr>
        <p:txBody>
          <a:bodyPr vert="horz" lIns="216000" tIns="180000" rIns="108000" bIns="108000" rtlCol="0">
            <a:normAutofit/>
          </a:bodyPr>
          <a:lstStyle>
            <a:lvl1pPr>
              <a:buClr>
                <a:schemeClr val="accent2"/>
              </a:buClr>
              <a:defRPr sz="1800">
                <a:solidFill>
                  <a:schemeClr val="tx1"/>
                </a:solidFill>
              </a:defRPr>
            </a:lvl1pPr>
            <a:lvl2pPr>
              <a:buClr>
                <a:schemeClr val="accent2"/>
              </a:buClr>
              <a:defRPr sz="1800">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4" name="Textplatzhalter 2">
            <a:extLst>
              <a:ext uri="{FF2B5EF4-FFF2-40B4-BE49-F238E27FC236}">
                <a16:creationId xmlns:a16="http://schemas.microsoft.com/office/drawing/2014/main" id="{83F72381-481F-8F42-8C73-F528C4D3335F}"/>
              </a:ext>
            </a:extLst>
          </p:cNvPr>
          <p:cNvSpPr>
            <a:spLocks noGrp="1"/>
          </p:cNvSpPr>
          <p:nvPr>
            <p:ph idx="12"/>
          </p:nvPr>
        </p:nvSpPr>
        <p:spPr>
          <a:xfrm>
            <a:off x="8148013" y="1665289"/>
            <a:ext cx="3636000" cy="4392612"/>
          </a:xfrm>
          <a:prstGeom prst="rect">
            <a:avLst/>
          </a:prstGeom>
          <a:solidFill>
            <a:schemeClr val="accent5">
              <a:lumMod val="20000"/>
              <a:lumOff val="80000"/>
            </a:schemeClr>
          </a:solidFill>
        </p:spPr>
        <p:txBody>
          <a:bodyPr vert="horz" lIns="216000" tIns="180000" rIns="108000" bIns="108000" rtlCol="0">
            <a:normAutofit/>
          </a:bodyPr>
          <a:lstStyle>
            <a:lvl1pPr>
              <a:buClr>
                <a:schemeClr val="accent5"/>
              </a:buClr>
              <a:defRPr sz="1800">
                <a:solidFill>
                  <a:schemeClr val="tx1"/>
                </a:solidFill>
              </a:defRPr>
            </a:lvl1pPr>
            <a:lvl2pPr>
              <a:buClr>
                <a:schemeClr val="accent5"/>
              </a:buClr>
              <a:defRPr sz="1800">
                <a:solidFill>
                  <a:schemeClr val="tx1"/>
                </a:solidFill>
              </a:defRPr>
            </a:lvl2pPr>
            <a:lvl3pPr>
              <a:buClr>
                <a:schemeClr val="accent5"/>
              </a:buClr>
              <a:defRPr>
                <a:solidFill>
                  <a:schemeClr val="tx1"/>
                </a:solidFill>
              </a:defRPr>
            </a:lvl3pPr>
            <a:lvl4pPr>
              <a:buClr>
                <a:schemeClr val="accent5"/>
              </a:buClr>
              <a:defRPr>
                <a:solidFill>
                  <a:schemeClr val="tx1"/>
                </a:solidFill>
              </a:defRPr>
            </a:lvl4pPr>
            <a:lvl5pPr>
              <a:buClr>
                <a:schemeClr val="accent5"/>
              </a:buClr>
              <a:defRPr>
                <a:solidFill>
                  <a:schemeClr val="tx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558342998"/>
      </p:ext>
    </p:extLst>
  </p:cSld>
  <p:clrMapOvr>
    <a:masterClrMapping/>
  </p:clrMapOvr>
  <p:extLst>
    <p:ext uri="{DCECCB84-F9BA-43D5-87BE-67443E8EF086}">
      <p15:sldGuideLst xmlns:p15="http://schemas.microsoft.com/office/powerpoint/2012/main">
        <p15:guide id="1" pos="2695">
          <p15:clr>
            <a:srgbClr val="FBAE40"/>
          </p15:clr>
        </p15:guide>
        <p15:guide id="2" pos="2555">
          <p15:clr>
            <a:srgbClr val="FBAE40"/>
          </p15:clr>
        </p15:guide>
        <p15:guide id="3" pos="4990">
          <p15:clr>
            <a:srgbClr val="FBAE40"/>
          </p15:clr>
        </p15:guide>
        <p15:guide id="4" pos="513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gleich drei Inhalte">
    <p:spTree>
      <p:nvGrpSpPr>
        <p:cNvPr id="1" name=""/>
        <p:cNvGrpSpPr/>
        <p:nvPr/>
      </p:nvGrpSpPr>
      <p:grpSpPr>
        <a:xfrm>
          <a:off x="0" y="0"/>
          <a:ext cx="0" cy="0"/>
          <a:chOff x="0" y="0"/>
          <a:chExt cx="0" cy="0"/>
        </a:xfrm>
      </p:grpSpPr>
      <p:sp>
        <p:nvSpPr>
          <p:cNvPr id="7" name="Fußzeilenplatzhalter 6">
            <a:extLst>
              <a:ext uri="{FF2B5EF4-FFF2-40B4-BE49-F238E27FC236}">
                <a16:creationId xmlns:a16="http://schemas.microsoft.com/office/drawing/2014/main" id="{1627AD4F-6A3B-4441-B752-F1D864DE3355}"/>
              </a:ext>
            </a:extLst>
          </p:cNvPr>
          <p:cNvSpPr>
            <a:spLocks noGrp="1"/>
          </p:cNvSpPr>
          <p:nvPr>
            <p:ph type="ftr" sz="quarter" idx="10"/>
          </p:nvPr>
        </p:nvSpPr>
        <p:spPr/>
        <p:txBody>
          <a:bodyPr/>
          <a:lstStyle/>
          <a:p>
            <a:endParaRPr lang="en-GB"/>
          </a:p>
        </p:txBody>
      </p:sp>
      <p:sp>
        <p:nvSpPr>
          <p:cNvPr id="8" name="Textplatzhalter 2">
            <a:extLst>
              <a:ext uri="{FF2B5EF4-FFF2-40B4-BE49-F238E27FC236}">
                <a16:creationId xmlns:a16="http://schemas.microsoft.com/office/drawing/2014/main" id="{D20F1B74-D245-D94A-BA92-6A61421FA9B7}"/>
              </a:ext>
            </a:extLst>
          </p:cNvPr>
          <p:cNvSpPr>
            <a:spLocks noGrp="1"/>
          </p:cNvSpPr>
          <p:nvPr>
            <p:ph idx="1"/>
          </p:nvPr>
        </p:nvSpPr>
        <p:spPr>
          <a:xfrm>
            <a:off x="416534" y="1989137"/>
            <a:ext cx="3636000" cy="4068763"/>
          </a:xfrm>
          <a:prstGeom prst="rect">
            <a:avLst/>
          </a:prstGeom>
        </p:spPr>
        <p:txBody>
          <a:bodyPr vert="horz" lIns="0" tIns="0" rIns="0" bIns="0" rtlCol="0">
            <a:normAutofit/>
          </a:bodyPr>
          <a:lstStyle>
            <a:lvl1pPr>
              <a:defRPr sz="1800"/>
            </a:lvl1pPr>
            <a:lvl2pPr>
              <a:defRPr sz="1800"/>
            </a:lvl2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3" name="Textplatzhalter 2">
            <a:extLst>
              <a:ext uri="{FF2B5EF4-FFF2-40B4-BE49-F238E27FC236}">
                <a16:creationId xmlns:a16="http://schemas.microsoft.com/office/drawing/2014/main" id="{EF012643-E293-8743-9514-10BDA9CBA329}"/>
              </a:ext>
            </a:extLst>
          </p:cNvPr>
          <p:cNvSpPr>
            <a:spLocks noGrp="1"/>
          </p:cNvSpPr>
          <p:nvPr>
            <p:ph idx="11"/>
          </p:nvPr>
        </p:nvSpPr>
        <p:spPr>
          <a:xfrm>
            <a:off x="4282274" y="1989137"/>
            <a:ext cx="3636000" cy="4068763"/>
          </a:xfrm>
          <a:prstGeom prst="rect">
            <a:avLst/>
          </a:prstGeom>
        </p:spPr>
        <p:txBody>
          <a:bodyPr vert="horz" lIns="0" tIns="0" rIns="0" bIns="0" rtlCol="0">
            <a:normAutofit/>
          </a:bodyPr>
          <a:lstStyle>
            <a:lvl1pPr>
              <a:defRPr sz="1800"/>
            </a:lvl1pPr>
            <a:lvl2pPr>
              <a:defRPr sz="1800"/>
            </a:lvl2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4" name="Textplatzhalter 2">
            <a:extLst>
              <a:ext uri="{FF2B5EF4-FFF2-40B4-BE49-F238E27FC236}">
                <a16:creationId xmlns:a16="http://schemas.microsoft.com/office/drawing/2014/main" id="{83F72381-481F-8F42-8C73-F528C4D3335F}"/>
              </a:ext>
            </a:extLst>
          </p:cNvPr>
          <p:cNvSpPr>
            <a:spLocks noGrp="1"/>
          </p:cNvSpPr>
          <p:nvPr>
            <p:ph idx="12"/>
          </p:nvPr>
        </p:nvSpPr>
        <p:spPr>
          <a:xfrm>
            <a:off x="8148013" y="1989137"/>
            <a:ext cx="3636000" cy="4068763"/>
          </a:xfrm>
          <a:prstGeom prst="rect">
            <a:avLst/>
          </a:prstGeom>
        </p:spPr>
        <p:txBody>
          <a:bodyPr vert="horz" lIns="0" tIns="0" rIns="0" bIns="0" rtlCol="0">
            <a:normAutofit/>
          </a:bodyPr>
          <a:lstStyle>
            <a:lvl1pPr>
              <a:defRPr sz="1800"/>
            </a:lvl1pPr>
            <a:lvl2pPr>
              <a:defRPr sz="1800"/>
            </a:lvl2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9" name="Textplatzhalter 7">
            <a:extLst>
              <a:ext uri="{FF2B5EF4-FFF2-40B4-BE49-F238E27FC236}">
                <a16:creationId xmlns:a16="http://schemas.microsoft.com/office/drawing/2014/main" id="{A11FC8FC-F0D6-0A44-9595-D93DA469358A}"/>
              </a:ext>
            </a:extLst>
          </p:cNvPr>
          <p:cNvSpPr>
            <a:spLocks noGrp="1"/>
          </p:cNvSpPr>
          <p:nvPr>
            <p:ph type="body" sz="quarter" idx="13"/>
          </p:nvPr>
        </p:nvSpPr>
        <p:spPr>
          <a:xfrm>
            <a:off x="416533" y="1280567"/>
            <a:ext cx="3636000"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10" name="Titel 1">
            <a:extLst>
              <a:ext uri="{FF2B5EF4-FFF2-40B4-BE49-F238E27FC236}">
                <a16:creationId xmlns:a16="http://schemas.microsoft.com/office/drawing/2014/main" id="{D78BCD40-0503-F943-B9A3-ABA0AF41BF28}"/>
              </a:ext>
            </a:extLst>
          </p:cNvPr>
          <p:cNvSpPr>
            <a:spLocks noGrp="1"/>
          </p:cNvSpPr>
          <p:nvPr>
            <p:ph type="title"/>
          </p:nvPr>
        </p:nvSpPr>
        <p:spPr>
          <a:xfrm>
            <a:off x="416534" y="576394"/>
            <a:ext cx="11367479" cy="662400"/>
          </a:xfrm>
        </p:spPr>
        <p:txBody>
          <a:bodyPr anchor="b" anchorCtr="0">
            <a:normAutofit/>
          </a:bodyPr>
          <a:lstStyle/>
          <a:p>
            <a:r>
              <a:rPr lang="de-DE"/>
              <a:t>Mastertitelformat bearbeiten</a:t>
            </a:r>
          </a:p>
        </p:txBody>
      </p:sp>
      <p:sp>
        <p:nvSpPr>
          <p:cNvPr id="11" name="Textplatzhalter 7">
            <a:extLst>
              <a:ext uri="{FF2B5EF4-FFF2-40B4-BE49-F238E27FC236}">
                <a16:creationId xmlns:a16="http://schemas.microsoft.com/office/drawing/2014/main" id="{9AD04157-C5C5-3C42-8C9F-67FADA88E626}"/>
              </a:ext>
            </a:extLst>
          </p:cNvPr>
          <p:cNvSpPr>
            <a:spLocks noGrp="1"/>
          </p:cNvSpPr>
          <p:nvPr>
            <p:ph type="body" sz="quarter" idx="14"/>
          </p:nvPr>
        </p:nvSpPr>
        <p:spPr>
          <a:xfrm>
            <a:off x="4282274" y="1280567"/>
            <a:ext cx="3636000"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12" name="Textplatzhalter 7">
            <a:extLst>
              <a:ext uri="{FF2B5EF4-FFF2-40B4-BE49-F238E27FC236}">
                <a16:creationId xmlns:a16="http://schemas.microsoft.com/office/drawing/2014/main" id="{CF292F4E-00F2-BE45-8AAA-BAF5F884322E}"/>
              </a:ext>
            </a:extLst>
          </p:cNvPr>
          <p:cNvSpPr>
            <a:spLocks noGrp="1"/>
          </p:cNvSpPr>
          <p:nvPr>
            <p:ph type="body" sz="quarter" idx="15"/>
          </p:nvPr>
        </p:nvSpPr>
        <p:spPr>
          <a:xfrm>
            <a:off x="8148013" y="1280567"/>
            <a:ext cx="3636000"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Tree>
    <p:extLst>
      <p:ext uri="{BB962C8B-B14F-4D97-AF65-F5344CB8AC3E}">
        <p14:creationId xmlns:p14="http://schemas.microsoft.com/office/powerpoint/2010/main" val="3205234965"/>
      </p:ext>
    </p:extLst>
  </p:cSld>
  <p:clrMapOvr>
    <a:masterClrMapping/>
  </p:clrMapOvr>
  <p:extLst>
    <p:ext uri="{DCECCB84-F9BA-43D5-87BE-67443E8EF086}">
      <p15:sldGuideLst xmlns:p15="http://schemas.microsoft.com/office/powerpoint/2012/main">
        <p15:guide id="1" pos="2695">
          <p15:clr>
            <a:srgbClr val="FBAE40"/>
          </p15:clr>
        </p15:guide>
        <p15:guide id="2" pos="2555">
          <p15:clr>
            <a:srgbClr val="FBAE40"/>
          </p15:clr>
        </p15:guide>
        <p15:guide id="3" pos="4990">
          <p15:clr>
            <a:srgbClr val="FBAE40"/>
          </p15:clr>
        </p15:guide>
        <p15:guide id="4" pos="5132">
          <p15:clr>
            <a:srgbClr val="FBAE40"/>
          </p15:clr>
        </p15:guide>
        <p15:guide id="5" orient="horz" pos="1253">
          <p15:clr>
            <a:srgbClr val="FBAE40"/>
          </p15:clr>
        </p15:guide>
        <p15:guide id="6" orient="horz" pos="799">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ergleich drei Inhalte in Box">
    <p:spTree>
      <p:nvGrpSpPr>
        <p:cNvPr id="1" name=""/>
        <p:cNvGrpSpPr/>
        <p:nvPr/>
      </p:nvGrpSpPr>
      <p:grpSpPr>
        <a:xfrm>
          <a:off x="0" y="0"/>
          <a:ext cx="0" cy="0"/>
          <a:chOff x="0" y="0"/>
          <a:chExt cx="0" cy="0"/>
        </a:xfrm>
      </p:grpSpPr>
      <p:sp>
        <p:nvSpPr>
          <p:cNvPr id="7" name="Fußzeilenplatzhalter 6">
            <a:extLst>
              <a:ext uri="{FF2B5EF4-FFF2-40B4-BE49-F238E27FC236}">
                <a16:creationId xmlns:a16="http://schemas.microsoft.com/office/drawing/2014/main" id="{1627AD4F-6A3B-4441-B752-F1D864DE3355}"/>
              </a:ext>
            </a:extLst>
          </p:cNvPr>
          <p:cNvSpPr>
            <a:spLocks noGrp="1"/>
          </p:cNvSpPr>
          <p:nvPr>
            <p:ph type="ftr" sz="quarter" idx="10"/>
          </p:nvPr>
        </p:nvSpPr>
        <p:spPr/>
        <p:txBody>
          <a:bodyPr/>
          <a:lstStyle/>
          <a:p>
            <a:endParaRPr lang="en-GB"/>
          </a:p>
        </p:txBody>
      </p:sp>
      <p:sp>
        <p:nvSpPr>
          <p:cNvPr id="8" name="Textplatzhalter 2">
            <a:extLst>
              <a:ext uri="{FF2B5EF4-FFF2-40B4-BE49-F238E27FC236}">
                <a16:creationId xmlns:a16="http://schemas.microsoft.com/office/drawing/2014/main" id="{D20F1B74-D245-D94A-BA92-6A61421FA9B7}"/>
              </a:ext>
            </a:extLst>
          </p:cNvPr>
          <p:cNvSpPr>
            <a:spLocks noGrp="1"/>
          </p:cNvSpPr>
          <p:nvPr>
            <p:ph idx="1"/>
          </p:nvPr>
        </p:nvSpPr>
        <p:spPr>
          <a:xfrm>
            <a:off x="416534" y="1989137"/>
            <a:ext cx="3636000" cy="4068763"/>
          </a:xfrm>
          <a:prstGeom prst="rect">
            <a:avLst/>
          </a:prstGeom>
          <a:solidFill>
            <a:schemeClr val="accent1"/>
          </a:solidFill>
        </p:spPr>
        <p:txBody>
          <a:bodyPr vert="horz" lIns="216000" tIns="180000" rIns="108000" bIns="108000" rtlCol="0">
            <a:normAutofit/>
          </a:bodyPr>
          <a:lstStyle>
            <a:lvl1pPr>
              <a:buClr>
                <a:schemeClr val="bg1"/>
              </a:buClr>
              <a:defRPr lang="de-DE" dirty="0">
                <a:solidFill>
                  <a:schemeClr val="bg1"/>
                </a:solidFill>
              </a:defRPr>
            </a:lvl1pPr>
            <a:lvl2pPr>
              <a:buClr>
                <a:schemeClr val="bg1"/>
              </a:buClr>
              <a:defRPr lang="de-DE" dirty="0">
                <a:solidFill>
                  <a:schemeClr val="bg1"/>
                </a:solidFill>
              </a:defRPr>
            </a:lvl2pPr>
            <a:lvl3pPr>
              <a:buClr>
                <a:schemeClr val="bg1"/>
              </a:buClr>
              <a:defRPr lang="de-DE" dirty="0">
                <a:solidFill>
                  <a:schemeClr val="bg1"/>
                </a:solidFill>
              </a:defRPr>
            </a:lvl3pPr>
            <a:lvl4pPr>
              <a:buClr>
                <a:schemeClr val="bg1"/>
              </a:buClr>
              <a:defRPr lang="de-DE" dirty="0">
                <a:solidFill>
                  <a:schemeClr val="bg1"/>
                </a:solidFill>
              </a:defRPr>
            </a:lvl4pPr>
            <a:lvl5pPr>
              <a:buClr>
                <a:schemeClr val="bg1"/>
              </a:buClr>
              <a:defRPr lang="en-GB" dirty="0">
                <a:solidFill>
                  <a:schemeClr val="bg1"/>
                </a:solidFill>
              </a:defRPr>
            </a:lvl5pPr>
          </a:lstStyle>
          <a:p>
            <a:pPr lvl="0">
              <a:buClr>
                <a:schemeClr val="bg1"/>
              </a:buClr>
            </a:pPr>
            <a:r>
              <a:rPr lang="de-DE"/>
              <a:t>Mastertextformat bearbeiten</a:t>
            </a:r>
          </a:p>
          <a:p>
            <a:pPr lvl="1">
              <a:buClr>
                <a:schemeClr val="bg1"/>
              </a:buClr>
            </a:pPr>
            <a:r>
              <a:rPr lang="de-DE"/>
              <a:t>Zweite Ebene</a:t>
            </a:r>
          </a:p>
          <a:p>
            <a:pPr lvl="2">
              <a:buClr>
                <a:schemeClr val="bg1"/>
              </a:buClr>
            </a:pPr>
            <a:r>
              <a:rPr lang="de-DE"/>
              <a:t>Dritte Ebene</a:t>
            </a:r>
          </a:p>
          <a:p>
            <a:pPr lvl="3">
              <a:buClr>
                <a:schemeClr val="bg1"/>
              </a:buClr>
            </a:pPr>
            <a:r>
              <a:rPr lang="de-DE"/>
              <a:t>Vierte Ebene</a:t>
            </a:r>
          </a:p>
          <a:p>
            <a:pPr lvl="4">
              <a:buClr>
                <a:schemeClr val="bg1"/>
              </a:buClr>
            </a:pPr>
            <a:r>
              <a:rPr lang="de-DE"/>
              <a:t>Fünfte Ebene</a:t>
            </a:r>
            <a:endParaRPr lang="en-GB"/>
          </a:p>
        </p:txBody>
      </p:sp>
      <p:sp>
        <p:nvSpPr>
          <p:cNvPr id="13" name="Textplatzhalter 2">
            <a:extLst>
              <a:ext uri="{FF2B5EF4-FFF2-40B4-BE49-F238E27FC236}">
                <a16:creationId xmlns:a16="http://schemas.microsoft.com/office/drawing/2014/main" id="{EF012643-E293-8743-9514-10BDA9CBA329}"/>
              </a:ext>
            </a:extLst>
          </p:cNvPr>
          <p:cNvSpPr>
            <a:spLocks noGrp="1"/>
          </p:cNvSpPr>
          <p:nvPr>
            <p:ph idx="11"/>
          </p:nvPr>
        </p:nvSpPr>
        <p:spPr>
          <a:xfrm>
            <a:off x="4282274" y="1989137"/>
            <a:ext cx="3636000" cy="4068763"/>
          </a:xfrm>
          <a:prstGeom prst="rect">
            <a:avLst/>
          </a:prstGeom>
          <a:solidFill>
            <a:schemeClr val="accent2"/>
          </a:solidFill>
        </p:spPr>
        <p:txBody>
          <a:bodyPr vert="horz" lIns="216000" tIns="180000" rIns="108000" bIns="108000" rtlCol="0">
            <a:normAutofit/>
          </a:bodyPr>
          <a:lstStyle>
            <a:lvl1pPr>
              <a:buClr>
                <a:schemeClr val="bg1"/>
              </a:buClr>
              <a:defRPr lang="de-DE" dirty="0">
                <a:solidFill>
                  <a:schemeClr val="bg1"/>
                </a:solidFill>
              </a:defRPr>
            </a:lvl1pPr>
            <a:lvl2pPr>
              <a:buClr>
                <a:schemeClr val="bg1"/>
              </a:buClr>
              <a:defRPr lang="de-DE" dirty="0">
                <a:solidFill>
                  <a:schemeClr val="bg1"/>
                </a:solidFill>
              </a:defRPr>
            </a:lvl2pPr>
            <a:lvl3pPr>
              <a:buClr>
                <a:schemeClr val="bg1"/>
              </a:buClr>
              <a:defRPr lang="de-DE" dirty="0">
                <a:solidFill>
                  <a:schemeClr val="bg1"/>
                </a:solidFill>
              </a:defRPr>
            </a:lvl3pPr>
            <a:lvl4pPr>
              <a:buClr>
                <a:schemeClr val="bg1"/>
              </a:buClr>
              <a:defRPr lang="de-DE" dirty="0">
                <a:solidFill>
                  <a:schemeClr val="bg1"/>
                </a:solidFill>
              </a:defRPr>
            </a:lvl4pPr>
            <a:lvl5pPr>
              <a:buClr>
                <a:schemeClr val="bg1"/>
              </a:buClr>
              <a:defRPr lang="en-GB" dirty="0">
                <a:solidFill>
                  <a:schemeClr val="bg1"/>
                </a:solidFill>
              </a:defRPr>
            </a:lvl5pPr>
          </a:lstStyle>
          <a:p>
            <a:pPr lvl="0">
              <a:buClr>
                <a:schemeClr val="bg1"/>
              </a:buClr>
            </a:pPr>
            <a:r>
              <a:rPr lang="de-DE"/>
              <a:t>Mastertextformat bearbeiten</a:t>
            </a:r>
          </a:p>
          <a:p>
            <a:pPr lvl="1">
              <a:buClr>
                <a:schemeClr val="bg1"/>
              </a:buClr>
            </a:pPr>
            <a:r>
              <a:rPr lang="de-DE"/>
              <a:t>Zweite Ebene</a:t>
            </a:r>
          </a:p>
          <a:p>
            <a:pPr lvl="2">
              <a:buClr>
                <a:schemeClr val="bg1"/>
              </a:buClr>
            </a:pPr>
            <a:r>
              <a:rPr lang="de-DE"/>
              <a:t>Dritte Ebene</a:t>
            </a:r>
          </a:p>
          <a:p>
            <a:pPr lvl="3">
              <a:buClr>
                <a:schemeClr val="bg1"/>
              </a:buClr>
            </a:pPr>
            <a:r>
              <a:rPr lang="de-DE"/>
              <a:t>Vierte Ebene</a:t>
            </a:r>
          </a:p>
          <a:p>
            <a:pPr lvl="4">
              <a:buClr>
                <a:schemeClr val="bg1"/>
              </a:buClr>
            </a:pPr>
            <a:r>
              <a:rPr lang="de-DE"/>
              <a:t>Fünfte Ebene</a:t>
            </a:r>
            <a:endParaRPr lang="en-GB"/>
          </a:p>
        </p:txBody>
      </p:sp>
      <p:sp>
        <p:nvSpPr>
          <p:cNvPr id="14" name="Textplatzhalter 2">
            <a:extLst>
              <a:ext uri="{FF2B5EF4-FFF2-40B4-BE49-F238E27FC236}">
                <a16:creationId xmlns:a16="http://schemas.microsoft.com/office/drawing/2014/main" id="{83F72381-481F-8F42-8C73-F528C4D3335F}"/>
              </a:ext>
            </a:extLst>
          </p:cNvPr>
          <p:cNvSpPr>
            <a:spLocks noGrp="1"/>
          </p:cNvSpPr>
          <p:nvPr>
            <p:ph idx="12"/>
          </p:nvPr>
        </p:nvSpPr>
        <p:spPr>
          <a:xfrm>
            <a:off x="8148013" y="1989137"/>
            <a:ext cx="3636000" cy="4068763"/>
          </a:xfrm>
          <a:prstGeom prst="rect">
            <a:avLst/>
          </a:prstGeom>
          <a:solidFill>
            <a:schemeClr val="accent5"/>
          </a:solidFill>
        </p:spPr>
        <p:txBody>
          <a:bodyPr vert="horz" lIns="216000" tIns="180000" rIns="108000" bIns="108000" rtlCol="0">
            <a:normAutofit/>
          </a:bodyPr>
          <a:lstStyle>
            <a:lvl1pPr>
              <a:buClr>
                <a:schemeClr val="bg1"/>
              </a:buClr>
              <a:defRPr lang="de-DE" dirty="0">
                <a:solidFill>
                  <a:schemeClr val="bg1"/>
                </a:solidFill>
              </a:defRPr>
            </a:lvl1pPr>
            <a:lvl2pPr>
              <a:buClr>
                <a:schemeClr val="bg1"/>
              </a:buClr>
              <a:defRPr lang="de-DE" dirty="0">
                <a:solidFill>
                  <a:schemeClr val="bg1"/>
                </a:solidFill>
              </a:defRPr>
            </a:lvl2pPr>
            <a:lvl3pPr>
              <a:buClr>
                <a:schemeClr val="bg1"/>
              </a:buClr>
              <a:defRPr lang="de-DE" dirty="0">
                <a:solidFill>
                  <a:schemeClr val="bg1"/>
                </a:solidFill>
              </a:defRPr>
            </a:lvl3pPr>
            <a:lvl4pPr>
              <a:buClr>
                <a:schemeClr val="bg1"/>
              </a:buClr>
              <a:defRPr lang="de-DE" dirty="0">
                <a:solidFill>
                  <a:schemeClr val="bg1"/>
                </a:solidFill>
              </a:defRPr>
            </a:lvl4pPr>
            <a:lvl5pPr>
              <a:buClr>
                <a:schemeClr val="bg1"/>
              </a:buClr>
              <a:defRPr lang="en-GB" dirty="0">
                <a:solidFill>
                  <a:schemeClr val="bg1"/>
                </a:solidFill>
              </a:defRPr>
            </a:lvl5pPr>
          </a:lstStyle>
          <a:p>
            <a:pPr lvl="0">
              <a:buClr>
                <a:schemeClr val="bg1"/>
              </a:buClr>
            </a:pPr>
            <a:r>
              <a:rPr lang="de-DE"/>
              <a:t>Mastertextformat bearbeiten</a:t>
            </a:r>
          </a:p>
          <a:p>
            <a:pPr lvl="1">
              <a:buClr>
                <a:schemeClr val="bg1"/>
              </a:buClr>
            </a:pPr>
            <a:r>
              <a:rPr lang="de-DE"/>
              <a:t>Zweite Ebene</a:t>
            </a:r>
          </a:p>
          <a:p>
            <a:pPr lvl="2">
              <a:buClr>
                <a:schemeClr val="bg1"/>
              </a:buClr>
            </a:pPr>
            <a:r>
              <a:rPr lang="de-DE"/>
              <a:t>Dritte Ebene</a:t>
            </a:r>
          </a:p>
          <a:p>
            <a:pPr lvl="3">
              <a:buClr>
                <a:schemeClr val="bg1"/>
              </a:buClr>
            </a:pPr>
            <a:r>
              <a:rPr lang="de-DE"/>
              <a:t>Vierte Ebene</a:t>
            </a:r>
          </a:p>
          <a:p>
            <a:pPr lvl="4">
              <a:buClr>
                <a:schemeClr val="bg1"/>
              </a:buClr>
            </a:pPr>
            <a:r>
              <a:rPr lang="de-DE"/>
              <a:t>Fünfte Ebene</a:t>
            </a:r>
            <a:endParaRPr lang="en-GB"/>
          </a:p>
        </p:txBody>
      </p:sp>
      <p:sp>
        <p:nvSpPr>
          <p:cNvPr id="9" name="Textplatzhalter 7">
            <a:extLst>
              <a:ext uri="{FF2B5EF4-FFF2-40B4-BE49-F238E27FC236}">
                <a16:creationId xmlns:a16="http://schemas.microsoft.com/office/drawing/2014/main" id="{A11FC8FC-F0D6-0A44-9595-D93DA469358A}"/>
              </a:ext>
            </a:extLst>
          </p:cNvPr>
          <p:cNvSpPr>
            <a:spLocks noGrp="1"/>
          </p:cNvSpPr>
          <p:nvPr>
            <p:ph type="body" sz="quarter" idx="13"/>
          </p:nvPr>
        </p:nvSpPr>
        <p:spPr>
          <a:xfrm>
            <a:off x="416533" y="1280567"/>
            <a:ext cx="3636000"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10" name="Titel 1">
            <a:extLst>
              <a:ext uri="{FF2B5EF4-FFF2-40B4-BE49-F238E27FC236}">
                <a16:creationId xmlns:a16="http://schemas.microsoft.com/office/drawing/2014/main" id="{D78BCD40-0503-F943-B9A3-ABA0AF41BF28}"/>
              </a:ext>
            </a:extLst>
          </p:cNvPr>
          <p:cNvSpPr>
            <a:spLocks noGrp="1"/>
          </p:cNvSpPr>
          <p:nvPr>
            <p:ph type="title"/>
          </p:nvPr>
        </p:nvSpPr>
        <p:spPr>
          <a:xfrm>
            <a:off x="416534" y="576394"/>
            <a:ext cx="11367479" cy="662400"/>
          </a:xfrm>
        </p:spPr>
        <p:txBody>
          <a:bodyPr anchor="b" anchorCtr="0">
            <a:normAutofit/>
          </a:bodyPr>
          <a:lstStyle/>
          <a:p>
            <a:r>
              <a:rPr lang="de-DE"/>
              <a:t>Mastertitelformat bearbeiten</a:t>
            </a:r>
          </a:p>
        </p:txBody>
      </p:sp>
      <p:sp>
        <p:nvSpPr>
          <p:cNvPr id="11" name="Textplatzhalter 7">
            <a:extLst>
              <a:ext uri="{FF2B5EF4-FFF2-40B4-BE49-F238E27FC236}">
                <a16:creationId xmlns:a16="http://schemas.microsoft.com/office/drawing/2014/main" id="{9AD04157-C5C5-3C42-8C9F-67FADA88E626}"/>
              </a:ext>
            </a:extLst>
          </p:cNvPr>
          <p:cNvSpPr>
            <a:spLocks noGrp="1"/>
          </p:cNvSpPr>
          <p:nvPr>
            <p:ph type="body" sz="quarter" idx="14"/>
          </p:nvPr>
        </p:nvSpPr>
        <p:spPr>
          <a:xfrm>
            <a:off x="4282274" y="1280567"/>
            <a:ext cx="3636000"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12" name="Textplatzhalter 7">
            <a:extLst>
              <a:ext uri="{FF2B5EF4-FFF2-40B4-BE49-F238E27FC236}">
                <a16:creationId xmlns:a16="http://schemas.microsoft.com/office/drawing/2014/main" id="{CF292F4E-00F2-BE45-8AAA-BAF5F884322E}"/>
              </a:ext>
            </a:extLst>
          </p:cNvPr>
          <p:cNvSpPr>
            <a:spLocks noGrp="1"/>
          </p:cNvSpPr>
          <p:nvPr>
            <p:ph type="body" sz="quarter" idx="15"/>
          </p:nvPr>
        </p:nvSpPr>
        <p:spPr>
          <a:xfrm>
            <a:off x="8148013" y="1280567"/>
            <a:ext cx="3636000"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Tree>
    <p:extLst>
      <p:ext uri="{BB962C8B-B14F-4D97-AF65-F5344CB8AC3E}">
        <p14:creationId xmlns:p14="http://schemas.microsoft.com/office/powerpoint/2010/main" val="1269726036"/>
      </p:ext>
    </p:extLst>
  </p:cSld>
  <p:clrMapOvr>
    <a:masterClrMapping/>
  </p:clrMapOvr>
  <p:extLst>
    <p:ext uri="{DCECCB84-F9BA-43D5-87BE-67443E8EF086}">
      <p15:sldGuideLst xmlns:p15="http://schemas.microsoft.com/office/powerpoint/2012/main">
        <p15:guide id="1" pos="2695">
          <p15:clr>
            <a:srgbClr val="FBAE40"/>
          </p15:clr>
        </p15:guide>
        <p15:guide id="2" pos="2555">
          <p15:clr>
            <a:srgbClr val="FBAE40"/>
          </p15:clr>
        </p15:guide>
        <p15:guide id="3" pos="4990">
          <p15:clr>
            <a:srgbClr val="FBAE40"/>
          </p15:clr>
        </p15:guide>
        <p15:guide id="4" pos="5132">
          <p15:clr>
            <a:srgbClr val="FBAE40"/>
          </p15:clr>
        </p15:guide>
        <p15:guide id="5" orient="horz" pos="1253">
          <p15:clr>
            <a:srgbClr val="FBAE40"/>
          </p15:clr>
        </p15:guide>
        <p15:guide id="6" orient="horz" pos="799">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Vergleich drei Inhalte in Box">
    <p:spTree>
      <p:nvGrpSpPr>
        <p:cNvPr id="1" name=""/>
        <p:cNvGrpSpPr/>
        <p:nvPr/>
      </p:nvGrpSpPr>
      <p:grpSpPr>
        <a:xfrm>
          <a:off x="0" y="0"/>
          <a:ext cx="0" cy="0"/>
          <a:chOff x="0" y="0"/>
          <a:chExt cx="0" cy="0"/>
        </a:xfrm>
      </p:grpSpPr>
      <p:sp>
        <p:nvSpPr>
          <p:cNvPr id="7" name="Fußzeilenplatzhalter 6">
            <a:extLst>
              <a:ext uri="{FF2B5EF4-FFF2-40B4-BE49-F238E27FC236}">
                <a16:creationId xmlns:a16="http://schemas.microsoft.com/office/drawing/2014/main" id="{1627AD4F-6A3B-4441-B752-F1D864DE3355}"/>
              </a:ext>
            </a:extLst>
          </p:cNvPr>
          <p:cNvSpPr>
            <a:spLocks noGrp="1"/>
          </p:cNvSpPr>
          <p:nvPr>
            <p:ph type="ftr" sz="quarter" idx="10"/>
          </p:nvPr>
        </p:nvSpPr>
        <p:spPr/>
        <p:txBody>
          <a:bodyPr/>
          <a:lstStyle/>
          <a:p>
            <a:endParaRPr lang="en-GB"/>
          </a:p>
        </p:txBody>
      </p:sp>
      <p:sp>
        <p:nvSpPr>
          <p:cNvPr id="8" name="Textplatzhalter 2">
            <a:extLst>
              <a:ext uri="{FF2B5EF4-FFF2-40B4-BE49-F238E27FC236}">
                <a16:creationId xmlns:a16="http://schemas.microsoft.com/office/drawing/2014/main" id="{D20F1B74-D245-D94A-BA92-6A61421FA9B7}"/>
              </a:ext>
            </a:extLst>
          </p:cNvPr>
          <p:cNvSpPr>
            <a:spLocks noGrp="1"/>
          </p:cNvSpPr>
          <p:nvPr>
            <p:ph idx="1"/>
          </p:nvPr>
        </p:nvSpPr>
        <p:spPr>
          <a:xfrm>
            <a:off x="416534" y="1989137"/>
            <a:ext cx="3636000" cy="4068763"/>
          </a:xfrm>
          <a:prstGeom prst="rect">
            <a:avLst/>
          </a:prstGeom>
          <a:solidFill>
            <a:schemeClr val="tx2">
              <a:lumMod val="40000"/>
              <a:lumOff val="60000"/>
            </a:schemeClr>
          </a:solidFill>
        </p:spPr>
        <p:txBody>
          <a:bodyPr vert="horz" lIns="216000" tIns="180000" rIns="108000" bIns="108000" rtlCol="0">
            <a:normAutofit/>
          </a:bodyPr>
          <a:lstStyle>
            <a:lvl1pPr>
              <a:buClr>
                <a:schemeClr val="accent1"/>
              </a:buClr>
              <a:defRPr lang="de-DE" dirty="0"/>
            </a:lvl1pPr>
            <a:lvl2pPr>
              <a:buClr>
                <a:schemeClr val="accent1"/>
              </a:buClr>
              <a:defRPr lang="de-DE" dirty="0"/>
            </a:lvl2pPr>
            <a:lvl3pPr>
              <a:buClr>
                <a:schemeClr val="accent1"/>
              </a:buClr>
              <a:defRPr lang="de-DE" dirty="0"/>
            </a:lvl3pPr>
            <a:lvl4pPr>
              <a:buClr>
                <a:schemeClr val="accent1"/>
              </a:buClr>
              <a:defRPr lang="de-DE" dirty="0"/>
            </a:lvl4pPr>
            <a:lvl5pPr>
              <a:buClr>
                <a:schemeClr val="accent1"/>
              </a:buClr>
              <a:defRPr lang="en-GB" dirty="0"/>
            </a:lvl5pPr>
          </a:lstStyle>
          <a:p>
            <a:pPr lvl="0">
              <a:buClr>
                <a:schemeClr val="accent1"/>
              </a:buClr>
            </a:pPr>
            <a:r>
              <a:rPr lang="de-DE"/>
              <a:t>Mastertextformat bearbeiten</a:t>
            </a:r>
          </a:p>
          <a:p>
            <a:pPr lvl="1">
              <a:buClr>
                <a:schemeClr val="accent1"/>
              </a:buClr>
            </a:pPr>
            <a:r>
              <a:rPr lang="de-DE"/>
              <a:t>Zweite Ebene</a:t>
            </a:r>
          </a:p>
          <a:p>
            <a:pPr lvl="2">
              <a:buClr>
                <a:schemeClr val="accent1"/>
              </a:buClr>
            </a:pPr>
            <a:r>
              <a:rPr lang="de-DE"/>
              <a:t>Dritte Ebene</a:t>
            </a:r>
          </a:p>
          <a:p>
            <a:pPr lvl="3">
              <a:buClr>
                <a:schemeClr val="accent1"/>
              </a:buClr>
            </a:pPr>
            <a:r>
              <a:rPr lang="de-DE"/>
              <a:t>Vierte Ebene</a:t>
            </a:r>
          </a:p>
          <a:p>
            <a:pPr lvl="4">
              <a:buClr>
                <a:schemeClr val="accent1"/>
              </a:buClr>
            </a:pPr>
            <a:r>
              <a:rPr lang="de-DE"/>
              <a:t>Fünfte Ebene</a:t>
            </a:r>
            <a:endParaRPr lang="en-GB"/>
          </a:p>
        </p:txBody>
      </p:sp>
      <p:sp>
        <p:nvSpPr>
          <p:cNvPr id="13" name="Textplatzhalter 2">
            <a:extLst>
              <a:ext uri="{FF2B5EF4-FFF2-40B4-BE49-F238E27FC236}">
                <a16:creationId xmlns:a16="http://schemas.microsoft.com/office/drawing/2014/main" id="{EF012643-E293-8743-9514-10BDA9CBA329}"/>
              </a:ext>
            </a:extLst>
          </p:cNvPr>
          <p:cNvSpPr>
            <a:spLocks noGrp="1"/>
          </p:cNvSpPr>
          <p:nvPr>
            <p:ph idx="11"/>
          </p:nvPr>
        </p:nvSpPr>
        <p:spPr>
          <a:xfrm>
            <a:off x="4282274" y="1989137"/>
            <a:ext cx="3636000" cy="4068763"/>
          </a:xfrm>
          <a:prstGeom prst="rect">
            <a:avLst/>
          </a:prstGeom>
          <a:solidFill>
            <a:schemeClr val="bg2"/>
          </a:solidFill>
        </p:spPr>
        <p:txBody>
          <a:bodyPr vert="horz" lIns="216000" tIns="180000" rIns="108000" bIns="108000" rtlCol="0">
            <a:normAutofit/>
          </a:bodyPr>
          <a:lstStyle>
            <a:lvl1pPr>
              <a:defRPr lang="de-DE" dirty="0"/>
            </a:lvl1pPr>
            <a:lvl2pPr>
              <a:defRPr lang="de-DE" dirty="0"/>
            </a:lvl2pPr>
            <a:lvl3pPr>
              <a:defRPr lang="de-DE" dirty="0"/>
            </a:lvl3pPr>
            <a:lvl4pPr>
              <a:defRPr lang="de-DE" dirty="0"/>
            </a:lvl4pPr>
            <a:lvl5pPr>
              <a:defRPr lang="en-GB" dirty="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14" name="Textplatzhalter 2">
            <a:extLst>
              <a:ext uri="{FF2B5EF4-FFF2-40B4-BE49-F238E27FC236}">
                <a16:creationId xmlns:a16="http://schemas.microsoft.com/office/drawing/2014/main" id="{83F72381-481F-8F42-8C73-F528C4D3335F}"/>
              </a:ext>
            </a:extLst>
          </p:cNvPr>
          <p:cNvSpPr>
            <a:spLocks noGrp="1"/>
          </p:cNvSpPr>
          <p:nvPr>
            <p:ph idx="12"/>
          </p:nvPr>
        </p:nvSpPr>
        <p:spPr>
          <a:xfrm>
            <a:off x="8148013" y="1989137"/>
            <a:ext cx="3636000" cy="4068763"/>
          </a:xfrm>
          <a:prstGeom prst="rect">
            <a:avLst/>
          </a:prstGeom>
          <a:solidFill>
            <a:schemeClr val="accent5">
              <a:lumMod val="20000"/>
              <a:lumOff val="80000"/>
            </a:schemeClr>
          </a:solidFill>
        </p:spPr>
        <p:txBody>
          <a:bodyPr vert="horz" lIns="216000" tIns="180000" rIns="108000" bIns="108000" rtlCol="0">
            <a:normAutofit/>
          </a:bodyPr>
          <a:lstStyle>
            <a:lvl1pPr>
              <a:buClr>
                <a:schemeClr val="accent5"/>
              </a:buClr>
              <a:defRPr lang="de-DE" dirty="0"/>
            </a:lvl1pPr>
            <a:lvl2pPr>
              <a:buClr>
                <a:schemeClr val="accent5"/>
              </a:buClr>
              <a:defRPr lang="de-DE" dirty="0"/>
            </a:lvl2pPr>
            <a:lvl3pPr>
              <a:buClr>
                <a:schemeClr val="accent5"/>
              </a:buClr>
              <a:defRPr lang="de-DE" dirty="0"/>
            </a:lvl3pPr>
            <a:lvl4pPr>
              <a:buClr>
                <a:schemeClr val="accent5"/>
              </a:buClr>
              <a:defRPr lang="de-DE" dirty="0"/>
            </a:lvl4pPr>
            <a:lvl5pPr>
              <a:buClr>
                <a:schemeClr val="accent5"/>
              </a:buClr>
              <a:defRPr lang="en-GB" dirty="0"/>
            </a:lvl5pPr>
          </a:lstStyle>
          <a:p>
            <a:pPr lvl="0">
              <a:buClr>
                <a:schemeClr val="accent5"/>
              </a:buClr>
            </a:pPr>
            <a:r>
              <a:rPr lang="de-DE"/>
              <a:t>Mastertextformat bearbeiten</a:t>
            </a:r>
          </a:p>
          <a:p>
            <a:pPr lvl="1">
              <a:buClr>
                <a:schemeClr val="accent5"/>
              </a:buClr>
            </a:pPr>
            <a:r>
              <a:rPr lang="de-DE"/>
              <a:t>Zweite Ebene</a:t>
            </a:r>
          </a:p>
          <a:p>
            <a:pPr lvl="2">
              <a:buClr>
                <a:schemeClr val="accent5"/>
              </a:buClr>
            </a:pPr>
            <a:r>
              <a:rPr lang="de-DE"/>
              <a:t>Dritte Ebene</a:t>
            </a:r>
          </a:p>
          <a:p>
            <a:pPr lvl="3">
              <a:buClr>
                <a:schemeClr val="accent5"/>
              </a:buClr>
            </a:pPr>
            <a:r>
              <a:rPr lang="de-DE"/>
              <a:t>Vierte Ebene</a:t>
            </a:r>
          </a:p>
          <a:p>
            <a:pPr lvl="4">
              <a:buClr>
                <a:schemeClr val="accent5"/>
              </a:buClr>
            </a:pPr>
            <a:r>
              <a:rPr lang="de-DE"/>
              <a:t>Fünfte Ebene</a:t>
            </a:r>
            <a:endParaRPr lang="en-GB"/>
          </a:p>
        </p:txBody>
      </p:sp>
      <p:sp>
        <p:nvSpPr>
          <p:cNvPr id="9" name="Textplatzhalter 7">
            <a:extLst>
              <a:ext uri="{FF2B5EF4-FFF2-40B4-BE49-F238E27FC236}">
                <a16:creationId xmlns:a16="http://schemas.microsoft.com/office/drawing/2014/main" id="{A11FC8FC-F0D6-0A44-9595-D93DA469358A}"/>
              </a:ext>
            </a:extLst>
          </p:cNvPr>
          <p:cNvSpPr>
            <a:spLocks noGrp="1"/>
          </p:cNvSpPr>
          <p:nvPr>
            <p:ph type="body" sz="quarter" idx="13"/>
          </p:nvPr>
        </p:nvSpPr>
        <p:spPr>
          <a:xfrm>
            <a:off x="416533" y="1280567"/>
            <a:ext cx="3636000"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10" name="Titel 1">
            <a:extLst>
              <a:ext uri="{FF2B5EF4-FFF2-40B4-BE49-F238E27FC236}">
                <a16:creationId xmlns:a16="http://schemas.microsoft.com/office/drawing/2014/main" id="{D78BCD40-0503-F943-B9A3-ABA0AF41BF28}"/>
              </a:ext>
            </a:extLst>
          </p:cNvPr>
          <p:cNvSpPr>
            <a:spLocks noGrp="1"/>
          </p:cNvSpPr>
          <p:nvPr>
            <p:ph type="title"/>
          </p:nvPr>
        </p:nvSpPr>
        <p:spPr>
          <a:xfrm>
            <a:off x="416534" y="576394"/>
            <a:ext cx="11367479" cy="662400"/>
          </a:xfrm>
        </p:spPr>
        <p:txBody>
          <a:bodyPr anchor="b" anchorCtr="0">
            <a:normAutofit/>
          </a:bodyPr>
          <a:lstStyle/>
          <a:p>
            <a:r>
              <a:rPr lang="de-DE"/>
              <a:t>Mastertitelformat bearbeiten</a:t>
            </a:r>
          </a:p>
        </p:txBody>
      </p:sp>
      <p:sp>
        <p:nvSpPr>
          <p:cNvPr id="11" name="Textplatzhalter 7">
            <a:extLst>
              <a:ext uri="{FF2B5EF4-FFF2-40B4-BE49-F238E27FC236}">
                <a16:creationId xmlns:a16="http://schemas.microsoft.com/office/drawing/2014/main" id="{9AD04157-C5C5-3C42-8C9F-67FADA88E626}"/>
              </a:ext>
            </a:extLst>
          </p:cNvPr>
          <p:cNvSpPr>
            <a:spLocks noGrp="1"/>
          </p:cNvSpPr>
          <p:nvPr>
            <p:ph type="body" sz="quarter" idx="14"/>
          </p:nvPr>
        </p:nvSpPr>
        <p:spPr>
          <a:xfrm>
            <a:off x="4282274" y="1280567"/>
            <a:ext cx="3636000"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12" name="Textplatzhalter 7">
            <a:extLst>
              <a:ext uri="{FF2B5EF4-FFF2-40B4-BE49-F238E27FC236}">
                <a16:creationId xmlns:a16="http://schemas.microsoft.com/office/drawing/2014/main" id="{CF292F4E-00F2-BE45-8AAA-BAF5F884322E}"/>
              </a:ext>
            </a:extLst>
          </p:cNvPr>
          <p:cNvSpPr>
            <a:spLocks noGrp="1"/>
          </p:cNvSpPr>
          <p:nvPr>
            <p:ph type="body" sz="quarter" idx="15"/>
          </p:nvPr>
        </p:nvSpPr>
        <p:spPr>
          <a:xfrm>
            <a:off x="8148013" y="1280567"/>
            <a:ext cx="3636000"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Tree>
    <p:extLst>
      <p:ext uri="{BB962C8B-B14F-4D97-AF65-F5344CB8AC3E}">
        <p14:creationId xmlns:p14="http://schemas.microsoft.com/office/powerpoint/2010/main" val="3415947670"/>
      </p:ext>
    </p:extLst>
  </p:cSld>
  <p:clrMapOvr>
    <a:masterClrMapping/>
  </p:clrMapOvr>
  <p:extLst>
    <p:ext uri="{DCECCB84-F9BA-43D5-87BE-67443E8EF086}">
      <p15:sldGuideLst xmlns:p15="http://schemas.microsoft.com/office/powerpoint/2012/main">
        <p15:guide id="1" pos="2695">
          <p15:clr>
            <a:srgbClr val="FBAE40"/>
          </p15:clr>
        </p15:guide>
        <p15:guide id="2" pos="2555">
          <p15:clr>
            <a:srgbClr val="FBAE40"/>
          </p15:clr>
        </p15:guide>
        <p15:guide id="3" pos="4990">
          <p15:clr>
            <a:srgbClr val="FBAE40"/>
          </p15:clr>
        </p15:guide>
        <p15:guide id="4" pos="5132">
          <p15:clr>
            <a:srgbClr val="FBAE40"/>
          </p15:clr>
        </p15:guide>
        <p15:guide id="5" orient="horz" pos="1253">
          <p15:clr>
            <a:srgbClr val="FBAE40"/>
          </p15:clr>
        </p15:guide>
        <p15:guide id="6" orient="horz" pos="79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2">
    <p:spTree>
      <p:nvGrpSpPr>
        <p:cNvPr id="1" name=""/>
        <p:cNvGrpSpPr/>
        <p:nvPr/>
      </p:nvGrpSpPr>
      <p:grpSpPr>
        <a:xfrm>
          <a:off x="0" y="0"/>
          <a:ext cx="0" cy="0"/>
          <a:chOff x="0" y="0"/>
          <a:chExt cx="0" cy="0"/>
        </a:xfrm>
      </p:grpSpPr>
      <p:pic>
        <p:nvPicPr>
          <p:cNvPr id="4" name="Grafik 3" descr="Ein Bild, das draußen, Himmel, Berg enthält.&#10;&#10;Automatisch generierte Beschreibung">
            <a:extLst>
              <a:ext uri="{FF2B5EF4-FFF2-40B4-BE49-F238E27FC236}">
                <a16:creationId xmlns:a16="http://schemas.microsoft.com/office/drawing/2014/main" id="{2A9EFC97-30D8-80D1-CA04-1EEF9288D0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609" t="13585" r="33854" b="47167"/>
          <a:stretch/>
        </p:blipFill>
        <p:spPr>
          <a:xfrm>
            <a:off x="0" y="331"/>
            <a:ext cx="12214744" cy="6057569"/>
          </a:xfrm>
          <a:prstGeom prst="rect">
            <a:avLst/>
          </a:prstGeom>
        </p:spPr>
      </p:pic>
      <p:sp>
        <p:nvSpPr>
          <p:cNvPr id="14" name="Freihandform 13">
            <a:extLst>
              <a:ext uri="{FF2B5EF4-FFF2-40B4-BE49-F238E27FC236}">
                <a16:creationId xmlns:a16="http://schemas.microsoft.com/office/drawing/2014/main" id="{2ADCDFB0-A1D1-3E46-9248-FE8301F2740C}"/>
              </a:ext>
            </a:extLst>
          </p:cNvPr>
          <p:cNvSpPr/>
          <p:nvPr userDrawn="1"/>
        </p:nvSpPr>
        <p:spPr>
          <a:xfrm>
            <a:off x="3770971" y="-1"/>
            <a:ext cx="8443773" cy="6069601"/>
          </a:xfrm>
          <a:custGeom>
            <a:avLst/>
            <a:gdLst>
              <a:gd name="connsiteX0" fmla="*/ 0 w 8443773"/>
              <a:gd name="connsiteY0" fmla="*/ 0 h 6069601"/>
              <a:gd name="connsiteX1" fmla="*/ 4648303 w 8443773"/>
              <a:gd name="connsiteY1" fmla="*/ 0 h 6069601"/>
              <a:gd name="connsiteX2" fmla="*/ 4648303 w 8443773"/>
              <a:gd name="connsiteY2" fmla="*/ 1 h 6069601"/>
              <a:gd name="connsiteX3" fmla="*/ 6533788 w 8443773"/>
              <a:gd name="connsiteY3" fmla="*/ 1 h 6069601"/>
              <a:gd name="connsiteX4" fmla="*/ 8443773 w 8443773"/>
              <a:gd name="connsiteY4" fmla="*/ 4498516 h 6069601"/>
              <a:gd name="connsiteX5" fmla="*/ 8443773 w 8443773"/>
              <a:gd name="connsiteY5" fmla="*/ 6069601 h 6069601"/>
              <a:gd name="connsiteX6" fmla="*/ 1885485 w 8443773"/>
              <a:gd name="connsiteY6" fmla="*/ 6069601 h 6069601"/>
              <a:gd name="connsiteX7" fmla="*/ 1885485 w 8443773"/>
              <a:gd name="connsiteY7" fmla="*/ 6069600 h 6069601"/>
              <a:gd name="connsiteX8" fmla="*/ 0 w 8443773"/>
              <a:gd name="connsiteY8" fmla="*/ 6069600 h 606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3773" h="6069601">
                <a:moveTo>
                  <a:pt x="0" y="0"/>
                </a:moveTo>
                <a:lnTo>
                  <a:pt x="4648303" y="0"/>
                </a:lnTo>
                <a:lnTo>
                  <a:pt x="4648303" y="1"/>
                </a:lnTo>
                <a:lnTo>
                  <a:pt x="6533788" y="1"/>
                </a:lnTo>
                <a:lnTo>
                  <a:pt x="8443773" y="4498516"/>
                </a:lnTo>
                <a:lnTo>
                  <a:pt x="8443773" y="6069601"/>
                </a:lnTo>
                <a:lnTo>
                  <a:pt x="1885485" y="6069601"/>
                </a:lnTo>
                <a:lnTo>
                  <a:pt x="1885485" y="6069600"/>
                </a:lnTo>
                <a:lnTo>
                  <a:pt x="0" y="606960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15" name="Freihandform 14">
            <a:extLst>
              <a:ext uri="{FF2B5EF4-FFF2-40B4-BE49-F238E27FC236}">
                <a16:creationId xmlns:a16="http://schemas.microsoft.com/office/drawing/2014/main" id="{993A3D39-DBD9-5343-972C-4D9AF69EF31B}"/>
              </a:ext>
            </a:extLst>
          </p:cNvPr>
          <p:cNvSpPr/>
          <p:nvPr userDrawn="1"/>
        </p:nvSpPr>
        <p:spPr>
          <a:xfrm>
            <a:off x="3770971" y="-1"/>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13" name="Freihandform 12">
            <a:extLst>
              <a:ext uri="{FF2B5EF4-FFF2-40B4-BE49-F238E27FC236}">
                <a16:creationId xmlns:a16="http://schemas.microsoft.com/office/drawing/2014/main" id="{4A5466CB-89E5-464F-82FA-7F08827DF71B}"/>
              </a:ext>
            </a:extLst>
          </p:cNvPr>
          <p:cNvSpPr/>
          <p:nvPr userDrawn="1"/>
        </p:nvSpPr>
        <p:spPr>
          <a:xfrm>
            <a:off x="1885486" y="-1"/>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22" name="Freihandform 21">
            <a:extLst>
              <a:ext uri="{FF2B5EF4-FFF2-40B4-BE49-F238E27FC236}">
                <a16:creationId xmlns:a16="http://schemas.microsoft.com/office/drawing/2014/main" id="{925D116F-87BF-2D47-B562-0B0F3E7C3ADD}"/>
              </a:ext>
            </a:extLst>
          </p:cNvPr>
          <p:cNvSpPr/>
          <p:nvPr userDrawn="1"/>
        </p:nvSpPr>
        <p:spPr>
          <a:xfrm>
            <a:off x="1" y="0"/>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pic>
        <p:nvPicPr>
          <p:cNvPr id="11" name="Grafik 10">
            <a:extLst>
              <a:ext uri="{FF2B5EF4-FFF2-40B4-BE49-F238E27FC236}">
                <a16:creationId xmlns:a16="http://schemas.microsoft.com/office/drawing/2014/main" id="{DE761D34-60C5-914D-93B3-40820DFF0B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34" y="6281613"/>
            <a:ext cx="2117301" cy="349200"/>
          </a:xfrm>
          <a:prstGeom prst="rect">
            <a:avLst/>
          </a:prstGeom>
        </p:spPr>
      </p:pic>
      <p:sp>
        <p:nvSpPr>
          <p:cNvPr id="12" name="Titel 26">
            <a:extLst>
              <a:ext uri="{FF2B5EF4-FFF2-40B4-BE49-F238E27FC236}">
                <a16:creationId xmlns:a16="http://schemas.microsoft.com/office/drawing/2014/main" id="{4499D6E5-6225-7D20-33A9-284E3D665BCC}"/>
              </a:ext>
            </a:extLst>
          </p:cNvPr>
          <p:cNvSpPr>
            <a:spLocks noGrp="1"/>
          </p:cNvSpPr>
          <p:nvPr>
            <p:ph type="title"/>
          </p:nvPr>
        </p:nvSpPr>
        <p:spPr>
          <a:xfrm>
            <a:off x="417601" y="333375"/>
            <a:ext cx="5664673" cy="3966559"/>
          </a:xfrm>
          <a:custGeom>
            <a:avLst/>
            <a:gdLst>
              <a:gd name="connsiteX0" fmla="*/ 0 w 5664673"/>
              <a:gd name="connsiteY0" fmla="*/ 0 h 3966559"/>
              <a:gd name="connsiteX1" fmla="*/ 3980547 w 5664673"/>
              <a:gd name="connsiteY1" fmla="*/ 0 h 3966559"/>
              <a:gd name="connsiteX2" fmla="*/ 5664673 w 5664673"/>
              <a:gd name="connsiteY2" fmla="*/ 3966559 h 3966559"/>
              <a:gd name="connsiteX3" fmla="*/ 0 w 5664673"/>
              <a:gd name="connsiteY3" fmla="*/ 3966559 h 3966559"/>
            </a:gdLst>
            <a:ahLst/>
            <a:cxnLst>
              <a:cxn ang="0">
                <a:pos x="connsiteX0" y="connsiteY0"/>
              </a:cxn>
              <a:cxn ang="0">
                <a:pos x="connsiteX1" y="connsiteY1"/>
              </a:cxn>
              <a:cxn ang="0">
                <a:pos x="connsiteX2" y="connsiteY2"/>
              </a:cxn>
              <a:cxn ang="0">
                <a:pos x="connsiteX3" y="connsiteY3"/>
              </a:cxn>
            </a:cxnLst>
            <a:rect l="l" t="t" r="r" b="b"/>
            <a:pathLst>
              <a:path w="5664673" h="3966559">
                <a:moveTo>
                  <a:pt x="0" y="0"/>
                </a:moveTo>
                <a:lnTo>
                  <a:pt x="3980547" y="0"/>
                </a:lnTo>
                <a:lnTo>
                  <a:pt x="5664673" y="3966559"/>
                </a:lnTo>
                <a:lnTo>
                  <a:pt x="0" y="3966559"/>
                </a:lnTo>
                <a:close/>
              </a:path>
            </a:pathLst>
          </a:custGeom>
        </p:spPr>
        <p:txBody>
          <a:bodyPr wrap="square" anchor="b">
            <a:normAutofit/>
          </a:bodyPr>
          <a:lstStyle>
            <a:lvl1pPr algn="l">
              <a:defRPr sz="4800">
                <a:solidFill>
                  <a:schemeClr val="bg1"/>
                </a:solidFill>
              </a:defRPr>
            </a:lvl1pPr>
          </a:lstStyle>
          <a:p>
            <a:r>
              <a:rPr lang="de-DE"/>
              <a:t>Mastertitelformat bearbeiten</a:t>
            </a:r>
            <a:endParaRPr lang="en-GB"/>
          </a:p>
        </p:txBody>
      </p:sp>
      <p:sp>
        <p:nvSpPr>
          <p:cNvPr id="16" name="Textplatzhalter 27">
            <a:extLst>
              <a:ext uri="{FF2B5EF4-FFF2-40B4-BE49-F238E27FC236}">
                <a16:creationId xmlns:a16="http://schemas.microsoft.com/office/drawing/2014/main" id="{EA516F4D-3B07-0EA6-5243-F36C9710EE85}"/>
              </a:ext>
            </a:extLst>
          </p:cNvPr>
          <p:cNvSpPr>
            <a:spLocks noGrp="1"/>
          </p:cNvSpPr>
          <p:nvPr>
            <p:ph type="body" idx="1"/>
          </p:nvPr>
        </p:nvSpPr>
        <p:spPr>
          <a:xfrm>
            <a:off x="417601" y="4444615"/>
            <a:ext cx="6363053" cy="1500187"/>
          </a:xfrm>
          <a:custGeom>
            <a:avLst/>
            <a:gdLst>
              <a:gd name="connsiteX0" fmla="*/ 0 w 6363053"/>
              <a:gd name="connsiteY0" fmla="*/ 0 h 1500187"/>
              <a:gd name="connsiteX1" fmla="*/ 5726102 w 6363053"/>
              <a:gd name="connsiteY1" fmla="*/ 0 h 1500187"/>
              <a:gd name="connsiteX2" fmla="*/ 6363053 w 6363053"/>
              <a:gd name="connsiteY2" fmla="*/ 1500187 h 1500187"/>
              <a:gd name="connsiteX3" fmla="*/ 0 w 6363053"/>
              <a:gd name="connsiteY3" fmla="*/ 1500187 h 1500187"/>
            </a:gdLst>
            <a:ahLst/>
            <a:cxnLst>
              <a:cxn ang="0">
                <a:pos x="connsiteX0" y="connsiteY0"/>
              </a:cxn>
              <a:cxn ang="0">
                <a:pos x="connsiteX1" y="connsiteY1"/>
              </a:cxn>
              <a:cxn ang="0">
                <a:pos x="connsiteX2" y="connsiteY2"/>
              </a:cxn>
              <a:cxn ang="0">
                <a:pos x="connsiteX3" y="connsiteY3"/>
              </a:cxn>
            </a:cxnLst>
            <a:rect l="l" t="t" r="r" b="b"/>
            <a:pathLst>
              <a:path w="6363053" h="1500187">
                <a:moveTo>
                  <a:pt x="0" y="0"/>
                </a:moveTo>
                <a:lnTo>
                  <a:pt x="5726102" y="0"/>
                </a:lnTo>
                <a:lnTo>
                  <a:pt x="6363053" y="1500187"/>
                </a:lnTo>
                <a:lnTo>
                  <a:pt x="0" y="1500187"/>
                </a:lnTo>
                <a:close/>
              </a:path>
            </a:pathLst>
          </a:custGeom>
        </p:spPr>
        <p:txBody>
          <a:bodyPr wrap="square">
            <a:normAutofit/>
          </a:bodyPr>
          <a:lstStyle>
            <a:lvl1pPr marL="0" indent="0" algn="l">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Tree>
    <p:extLst>
      <p:ext uri="{BB962C8B-B14F-4D97-AF65-F5344CB8AC3E}">
        <p14:creationId xmlns:p14="http://schemas.microsoft.com/office/powerpoint/2010/main" val="461099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ergleich drei">
    <p:spTree>
      <p:nvGrpSpPr>
        <p:cNvPr id="1" name=""/>
        <p:cNvGrpSpPr/>
        <p:nvPr/>
      </p:nvGrpSpPr>
      <p:grpSpPr>
        <a:xfrm>
          <a:off x="0" y="0"/>
          <a:ext cx="0" cy="0"/>
          <a:chOff x="0" y="0"/>
          <a:chExt cx="0" cy="0"/>
        </a:xfrm>
      </p:grpSpPr>
      <p:sp>
        <p:nvSpPr>
          <p:cNvPr id="7" name="Fußzeilenplatzhalter 6">
            <a:extLst>
              <a:ext uri="{FF2B5EF4-FFF2-40B4-BE49-F238E27FC236}">
                <a16:creationId xmlns:a16="http://schemas.microsoft.com/office/drawing/2014/main" id="{1627AD4F-6A3B-4441-B752-F1D864DE3355}"/>
              </a:ext>
            </a:extLst>
          </p:cNvPr>
          <p:cNvSpPr>
            <a:spLocks noGrp="1"/>
          </p:cNvSpPr>
          <p:nvPr>
            <p:ph type="ftr" sz="quarter" idx="10"/>
          </p:nvPr>
        </p:nvSpPr>
        <p:spPr/>
        <p:txBody>
          <a:bodyPr/>
          <a:lstStyle/>
          <a:p>
            <a:endParaRPr lang="en-GB"/>
          </a:p>
        </p:txBody>
      </p:sp>
      <p:sp>
        <p:nvSpPr>
          <p:cNvPr id="9" name="Textplatzhalter 7">
            <a:extLst>
              <a:ext uri="{FF2B5EF4-FFF2-40B4-BE49-F238E27FC236}">
                <a16:creationId xmlns:a16="http://schemas.microsoft.com/office/drawing/2014/main" id="{A11FC8FC-F0D6-0A44-9595-D93DA469358A}"/>
              </a:ext>
            </a:extLst>
          </p:cNvPr>
          <p:cNvSpPr>
            <a:spLocks noGrp="1"/>
          </p:cNvSpPr>
          <p:nvPr>
            <p:ph type="body" sz="quarter" idx="13"/>
          </p:nvPr>
        </p:nvSpPr>
        <p:spPr>
          <a:xfrm>
            <a:off x="416533" y="1280567"/>
            <a:ext cx="3636000"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10" name="Titel 1">
            <a:extLst>
              <a:ext uri="{FF2B5EF4-FFF2-40B4-BE49-F238E27FC236}">
                <a16:creationId xmlns:a16="http://schemas.microsoft.com/office/drawing/2014/main" id="{D78BCD40-0503-F943-B9A3-ABA0AF41BF28}"/>
              </a:ext>
            </a:extLst>
          </p:cNvPr>
          <p:cNvSpPr>
            <a:spLocks noGrp="1"/>
          </p:cNvSpPr>
          <p:nvPr>
            <p:ph type="title"/>
          </p:nvPr>
        </p:nvSpPr>
        <p:spPr>
          <a:xfrm>
            <a:off x="416534" y="576394"/>
            <a:ext cx="11367479" cy="662400"/>
          </a:xfrm>
        </p:spPr>
        <p:txBody>
          <a:bodyPr anchor="b" anchorCtr="0">
            <a:normAutofit/>
          </a:bodyPr>
          <a:lstStyle/>
          <a:p>
            <a:r>
              <a:rPr lang="de-DE"/>
              <a:t>Mastertitelformat bearbeiten</a:t>
            </a:r>
          </a:p>
        </p:txBody>
      </p:sp>
      <p:sp>
        <p:nvSpPr>
          <p:cNvPr id="11" name="Textplatzhalter 7">
            <a:extLst>
              <a:ext uri="{FF2B5EF4-FFF2-40B4-BE49-F238E27FC236}">
                <a16:creationId xmlns:a16="http://schemas.microsoft.com/office/drawing/2014/main" id="{9AD04157-C5C5-3C42-8C9F-67FADA88E626}"/>
              </a:ext>
            </a:extLst>
          </p:cNvPr>
          <p:cNvSpPr>
            <a:spLocks noGrp="1"/>
          </p:cNvSpPr>
          <p:nvPr>
            <p:ph type="body" sz="quarter" idx="14"/>
          </p:nvPr>
        </p:nvSpPr>
        <p:spPr>
          <a:xfrm>
            <a:off x="4282274" y="1280567"/>
            <a:ext cx="3636000"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12" name="Textplatzhalter 7">
            <a:extLst>
              <a:ext uri="{FF2B5EF4-FFF2-40B4-BE49-F238E27FC236}">
                <a16:creationId xmlns:a16="http://schemas.microsoft.com/office/drawing/2014/main" id="{CF292F4E-00F2-BE45-8AAA-BAF5F884322E}"/>
              </a:ext>
            </a:extLst>
          </p:cNvPr>
          <p:cNvSpPr>
            <a:spLocks noGrp="1"/>
          </p:cNvSpPr>
          <p:nvPr>
            <p:ph type="body" sz="quarter" idx="15"/>
          </p:nvPr>
        </p:nvSpPr>
        <p:spPr>
          <a:xfrm>
            <a:off x="8148013" y="1280567"/>
            <a:ext cx="3636000"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Tree>
    <p:extLst>
      <p:ext uri="{BB962C8B-B14F-4D97-AF65-F5344CB8AC3E}">
        <p14:creationId xmlns:p14="http://schemas.microsoft.com/office/powerpoint/2010/main" val="3614156117"/>
      </p:ext>
    </p:extLst>
  </p:cSld>
  <p:clrMapOvr>
    <a:masterClrMapping/>
  </p:clrMapOvr>
  <p:extLst>
    <p:ext uri="{DCECCB84-F9BA-43D5-87BE-67443E8EF086}">
      <p15:sldGuideLst xmlns:p15="http://schemas.microsoft.com/office/powerpoint/2012/main">
        <p15:guide id="1" pos="2695">
          <p15:clr>
            <a:srgbClr val="FBAE40"/>
          </p15:clr>
        </p15:guide>
        <p15:guide id="2" pos="2555">
          <p15:clr>
            <a:srgbClr val="FBAE40"/>
          </p15:clr>
        </p15:guide>
        <p15:guide id="3" pos="4990">
          <p15:clr>
            <a:srgbClr val="FBAE40"/>
          </p15:clr>
        </p15:guide>
        <p15:guide id="4" pos="5132">
          <p15:clr>
            <a:srgbClr val="FBAE40"/>
          </p15:clr>
        </p15:guide>
        <p15:guide id="5" orient="horz" pos="1253">
          <p15:clr>
            <a:srgbClr val="FBAE40"/>
          </p15:clr>
        </p15:guide>
        <p15:guide id="6" orient="horz" pos="799">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447F136F-14CE-B248-B550-E041876EB5FE}"/>
              </a:ext>
            </a:extLst>
          </p:cNvPr>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28668802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clusion">
    <p:spTree>
      <p:nvGrpSpPr>
        <p:cNvPr id="1" name=""/>
        <p:cNvGrpSpPr/>
        <p:nvPr/>
      </p:nvGrpSpPr>
      <p:grpSpPr>
        <a:xfrm>
          <a:off x="0" y="0"/>
          <a:ext cx="0" cy="0"/>
          <a:chOff x="0" y="0"/>
          <a:chExt cx="0" cy="0"/>
        </a:xfrm>
      </p:grpSpPr>
      <p:sp>
        <p:nvSpPr>
          <p:cNvPr id="6" name="Fußzeilenplatzhalter 5">
            <a:extLst>
              <a:ext uri="{FF2B5EF4-FFF2-40B4-BE49-F238E27FC236}">
                <a16:creationId xmlns:a16="http://schemas.microsoft.com/office/drawing/2014/main" id="{D3FCC586-3FDE-D24C-8463-C5FFA08A0544}"/>
              </a:ext>
            </a:extLst>
          </p:cNvPr>
          <p:cNvSpPr>
            <a:spLocks noGrp="1"/>
          </p:cNvSpPr>
          <p:nvPr>
            <p:ph type="ftr" sz="quarter" idx="10"/>
          </p:nvPr>
        </p:nvSpPr>
        <p:spPr/>
        <p:txBody>
          <a:bodyPr/>
          <a:lstStyle/>
          <a:p>
            <a:endParaRPr lang="en-GB"/>
          </a:p>
        </p:txBody>
      </p:sp>
      <p:sp>
        <p:nvSpPr>
          <p:cNvPr id="8" name="Titel 7">
            <a:extLst>
              <a:ext uri="{FF2B5EF4-FFF2-40B4-BE49-F238E27FC236}">
                <a16:creationId xmlns:a16="http://schemas.microsoft.com/office/drawing/2014/main" id="{DDD01E75-2F25-3D40-AA15-DE6C918EFC53}"/>
              </a:ext>
            </a:extLst>
          </p:cNvPr>
          <p:cNvSpPr>
            <a:spLocks noGrp="1"/>
          </p:cNvSpPr>
          <p:nvPr>
            <p:ph type="title"/>
          </p:nvPr>
        </p:nvSpPr>
        <p:spPr/>
        <p:txBody>
          <a:bodyPr/>
          <a:lstStyle/>
          <a:p>
            <a:r>
              <a:rPr lang="de-DE"/>
              <a:t>Mastertitelformat bearbeiten</a:t>
            </a:r>
          </a:p>
        </p:txBody>
      </p:sp>
      <p:sp>
        <p:nvSpPr>
          <p:cNvPr id="12" name="Textplatzhalter 2">
            <a:extLst>
              <a:ext uri="{FF2B5EF4-FFF2-40B4-BE49-F238E27FC236}">
                <a16:creationId xmlns:a16="http://schemas.microsoft.com/office/drawing/2014/main" id="{6F323123-07A0-6A47-977A-CC0AD1AF5D3B}"/>
              </a:ext>
            </a:extLst>
          </p:cNvPr>
          <p:cNvSpPr>
            <a:spLocks noGrp="1"/>
          </p:cNvSpPr>
          <p:nvPr>
            <p:ph idx="1"/>
          </p:nvPr>
        </p:nvSpPr>
        <p:spPr>
          <a:xfrm>
            <a:off x="416534" y="1665289"/>
            <a:ext cx="11367479" cy="4392612"/>
          </a:xfrm>
          <a:prstGeom prst="rect">
            <a:avLst/>
          </a:prstGeom>
          <a:solidFill>
            <a:schemeClr val="bg2"/>
          </a:solidFill>
        </p:spPr>
        <p:txBody>
          <a:bodyPr vert="horz" lIns="216000" tIns="180000" rIns="108000" bIns="108000" rtlCol="0">
            <a:normAutofit/>
          </a:bodyPr>
          <a:lstStyle>
            <a:lvl1pPr>
              <a:spcAft>
                <a:spcPts val="200"/>
              </a:spcAft>
              <a:defRPr/>
            </a:lvl1pPr>
            <a:lvl2pPr>
              <a:spcAft>
                <a:spcPts val="200"/>
              </a:spcAft>
              <a:defRPr/>
            </a:lvl2pPr>
            <a:lvl3pPr>
              <a:spcAft>
                <a:spcPts val="200"/>
              </a:spcAft>
              <a:defRPr/>
            </a:lvl3pPr>
            <a:lvl4pPr>
              <a:spcAft>
                <a:spcPts val="200"/>
              </a:spcAft>
              <a:defRPr/>
            </a:lvl4pPr>
            <a:lvl5pPr>
              <a:spcAft>
                <a:spcPts val="200"/>
              </a:spcAft>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1676720973"/>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clusion with subline">
    <p:spTree>
      <p:nvGrpSpPr>
        <p:cNvPr id="1" name=""/>
        <p:cNvGrpSpPr/>
        <p:nvPr/>
      </p:nvGrpSpPr>
      <p:grpSpPr>
        <a:xfrm>
          <a:off x="0" y="0"/>
          <a:ext cx="0" cy="0"/>
          <a:chOff x="0" y="0"/>
          <a:chExt cx="0" cy="0"/>
        </a:xfrm>
      </p:grpSpPr>
      <p:sp>
        <p:nvSpPr>
          <p:cNvPr id="6" name="Textplatzhalter 7">
            <a:extLst>
              <a:ext uri="{FF2B5EF4-FFF2-40B4-BE49-F238E27FC236}">
                <a16:creationId xmlns:a16="http://schemas.microsoft.com/office/drawing/2014/main" id="{8D55F383-357D-3547-9530-33C747B445F1}"/>
              </a:ext>
            </a:extLst>
          </p:cNvPr>
          <p:cNvSpPr>
            <a:spLocks noGrp="1"/>
          </p:cNvSpPr>
          <p:nvPr>
            <p:ph type="body" sz="quarter" idx="12"/>
          </p:nvPr>
        </p:nvSpPr>
        <p:spPr>
          <a:xfrm>
            <a:off x="416533" y="1280567"/>
            <a:ext cx="11367480"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8" name="Textplatzhalter 2">
            <a:extLst>
              <a:ext uri="{FF2B5EF4-FFF2-40B4-BE49-F238E27FC236}">
                <a16:creationId xmlns:a16="http://schemas.microsoft.com/office/drawing/2014/main" id="{65E62050-EBFA-FE49-8A3F-41245667F618}"/>
              </a:ext>
            </a:extLst>
          </p:cNvPr>
          <p:cNvSpPr>
            <a:spLocks noGrp="1"/>
          </p:cNvSpPr>
          <p:nvPr>
            <p:ph idx="1"/>
          </p:nvPr>
        </p:nvSpPr>
        <p:spPr>
          <a:xfrm>
            <a:off x="416534" y="1989138"/>
            <a:ext cx="11367478" cy="4068763"/>
          </a:xfrm>
          <a:prstGeom prst="rect">
            <a:avLst/>
          </a:prstGeom>
          <a:solidFill>
            <a:schemeClr val="bg2"/>
          </a:solidFill>
        </p:spPr>
        <p:txBody>
          <a:bodyPr vert="horz" lIns="216000" tIns="180000" rIns="108000" bIns="108000" rtlCol="0">
            <a:normAutofit/>
          </a:bodyPr>
          <a:lstStyle>
            <a:lvl1pPr>
              <a:defRPr lang="de-DE" dirty="0"/>
            </a:lvl1pPr>
            <a:lvl2pPr>
              <a:defRPr lang="de-DE" dirty="0"/>
            </a:lvl2pPr>
            <a:lvl3pPr>
              <a:defRPr lang="de-DE" dirty="0"/>
            </a:lvl3pPr>
            <a:lvl4pPr>
              <a:defRPr lang="de-DE" dirty="0"/>
            </a:lvl4pPr>
            <a:lvl5pPr>
              <a:defRPr lang="en-GB" dirty="0"/>
            </a:lvl5pPr>
          </a:lstStyle>
          <a:p>
            <a:pPr lvl="0">
              <a:spcAft>
                <a:spcPts val="200"/>
              </a:spcAft>
            </a:pPr>
            <a:r>
              <a:rPr lang="de-DE"/>
              <a:t>Mastertextformat bearbeiten</a:t>
            </a:r>
          </a:p>
          <a:p>
            <a:pPr lvl="1">
              <a:spcAft>
                <a:spcPts val="200"/>
              </a:spcAft>
            </a:pPr>
            <a:r>
              <a:rPr lang="de-DE"/>
              <a:t>Zweite Ebene</a:t>
            </a:r>
          </a:p>
          <a:p>
            <a:pPr lvl="2">
              <a:spcAft>
                <a:spcPts val="200"/>
              </a:spcAft>
            </a:pPr>
            <a:r>
              <a:rPr lang="de-DE"/>
              <a:t>Dritte Ebene</a:t>
            </a:r>
          </a:p>
          <a:p>
            <a:pPr lvl="3">
              <a:spcAft>
                <a:spcPts val="200"/>
              </a:spcAft>
            </a:pPr>
            <a:r>
              <a:rPr lang="de-DE"/>
              <a:t>Vierte Ebene</a:t>
            </a:r>
          </a:p>
          <a:p>
            <a:pPr lvl="4">
              <a:spcAft>
                <a:spcPts val="200"/>
              </a:spcAft>
            </a:pPr>
            <a:r>
              <a:rPr lang="de-DE"/>
              <a:t>Fünfte Ebene</a:t>
            </a:r>
            <a:endParaRPr lang="en-GB"/>
          </a:p>
        </p:txBody>
      </p:sp>
      <p:sp>
        <p:nvSpPr>
          <p:cNvPr id="2" name="Titel 1">
            <a:extLst>
              <a:ext uri="{FF2B5EF4-FFF2-40B4-BE49-F238E27FC236}">
                <a16:creationId xmlns:a16="http://schemas.microsoft.com/office/drawing/2014/main" id="{7B24DF94-7AE6-ED40-B310-29B1A5873206}"/>
              </a:ext>
            </a:extLst>
          </p:cNvPr>
          <p:cNvSpPr>
            <a:spLocks noGrp="1"/>
          </p:cNvSpPr>
          <p:nvPr>
            <p:ph type="title"/>
          </p:nvPr>
        </p:nvSpPr>
        <p:spPr>
          <a:xfrm>
            <a:off x="416534" y="576394"/>
            <a:ext cx="11367479" cy="662400"/>
          </a:xfrm>
        </p:spPr>
        <p:txBody>
          <a:bodyPr anchor="b" anchorCtr="0">
            <a:normAutofit/>
          </a:bodyPr>
          <a:lstStyle/>
          <a:p>
            <a:r>
              <a:rPr lang="de-DE"/>
              <a:t>Mastertitelformat bearbeiten</a:t>
            </a:r>
          </a:p>
        </p:txBody>
      </p:sp>
      <p:sp>
        <p:nvSpPr>
          <p:cNvPr id="3" name="Fußzeilenplatzhalter 2">
            <a:extLst>
              <a:ext uri="{FF2B5EF4-FFF2-40B4-BE49-F238E27FC236}">
                <a16:creationId xmlns:a16="http://schemas.microsoft.com/office/drawing/2014/main" id="{F4DC96D4-4D59-5245-B81F-17641A3F9413}"/>
              </a:ext>
            </a:extLst>
          </p:cNvPr>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1852487806"/>
      </p:ext>
    </p:extLst>
  </p:cSld>
  <p:clrMapOvr>
    <a:masterClrMapping/>
  </p:clrMapOvr>
  <p:extLst>
    <p:ext uri="{DCECCB84-F9BA-43D5-87BE-67443E8EF086}">
      <p15:sldGuideLst xmlns:p15="http://schemas.microsoft.com/office/powerpoint/2012/main">
        <p15:guide id="1" orient="horz" pos="1253">
          <p15:clr>
            <a:srgbClr val="FBAE40"/>
          </p15:clr>
        </p15:guide>
        <p15:guide id="2" orient="horz" pos="799">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portant">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CCE7A1D-7CD8-9F4D-90C1-B1F4EB5374F9}"/>
              </a:ext>
            </a:extLst>
          </p:cNvPr>
          <p:cNvSpPr>
            <a:spLocks noGrp="1"/>
          </p:cNvSpPr>
          <p:nvPr>
            <p:ph type="title"/>
          </p:nvPr>
        </p:nvSpPr>
        <p:spPr/>
        <p:txBody>
          <a:bodyPr/>
          <a:lstStyle/>
          <a:p>
            <a:r>
              <a:rPr lang="de-DE"/>
              <a:t>Mastertitelformat bearbeiten</a:t>
            </a:r>
          </a:p>
        </p:txBody>
      </p:sp>
      <p:sp>
        <p:nvSpPr>
          <p:cNvPr id="5" name="Fußzeilenplatzhalter 4">
            <a:extLst>
              <a:ext uri="{FF2B5EF4-FFF2-40B4-BE49-F238E27FC236}">
                <a16:creationId xmlns:a16="http://schemas.microsoft.com/office/drawing/2014/main" id="{D8425C82-45FC-9A4F-80EA-BE7C575B7F7B}"/>
              </a:ext>
            </a:extLst>
          </p:cNvPr>
          <p:cNvSpPr>
            <a:spLocks noGrp="1"/>
          </p:cNvSpPr>
          <p:nvPr>
            <p:ph type="ftr" sz="quarter" idx="10"/>
          </p:nvPr>
        </p:nvSpPr>
        <p:spPr/>
        <p:txBody>
          <a:bodyPr/>
          <a:lstStyle/>
          <a:p>
            <a:endParaRPr lang="en-GB"/>
          </a:p>
        </p:txBody>
      </p:sp>
      <p:sp>
        <p:nvSpPr>
          <p:cNvPr id="4" name="Textplatzhalter 3">
            <a:extLst>
              <a:ext uri="{FF2B5EF4-FFF2-40B4-BE49-F238E27FC236}">
                <a16:creationId xmlns:a16="http://schemas.microsoft.com/office/drawing/2014/main" id="{EF3AA4C6-FD2F-154B-B8C9-F6C83FDD5E0A}"/>
              </a:ext>
            </a:extLst>
          </p:cNvPr>
          <p:cNvSpPr>
            <a:spLocks noGrp="1"/>
          </p:cNvSpPr>
          <p:nvPr>
            <p:ph type="body" sz="quarter" idx="11" hasCustomPrompt="1"/>
          </p:nvPr>
        </p:nvSpPr>
        <p:spPr>
          <a:xfrm>
            <a:off x="416534" y="1665288"/>
            <a:ext cx="936000" cy="936000"/>
          </a:xfrm>
          <a:solidFill>
            <a:schemeClr val="accent1"/>
          </a:solidFill>
        </p:spPr>
        <p:txBody>
          <a:bodyPr lIns="0" anchor="ctr" anchorCtr="0">
            <a:normAutofit/>
          </a:bodyPr>
          <a:lstStyle>
            <a:lvl1pPr marL="0" indent="0" algn="ctr">
              <a:buNone/>
              <a:defRPr sz="4000" b="1">
                <a:solidFill>
                  <a:schemeClr val="bg1"/>
                </a:solidFill>
              </a:defRPr>
            </a:lvl1pPr>
          </a:lstStyle>
          <a:p>
            <a:pPr lvl="0"/>
            <a:r>
              <a:rPr lang="de-DE"/>
              <a:t>1</a:t>
            </a:r>
          </a:p>
        </p:txBody>
      </p:sp>
      <p:sp>
        <p:nvSpPr>
          <p:cNvPr id="6" name="Textplatzhalter 3">
            <a:extLst>
              <a:ext uri="{FF2B5EF4-FFF2-40B4-BE49-F238E27FC236}">
                <a16:creationId xmlns:a16="http://schemas.microsoft.com/office/drawing/2014/main" id="{85CD3650-A5C8-034A-9AAF-1096E6976AF7}"/>
              </a:ext>
            </a:extLst>
          </p:cNvPr>
          <p:cNvSpPr>
            <a:spLocks noGrp="1"/>
          </p:cNvSpPr>
          <p:nvPr>
            <p:ph type="body" sz="quarter" idx="12"/>
          </p:nvPr>
        </p:nvSpPr>
        <p:spPr>
          <a:xfrm>
            <a:off x="1576170" y="1665288"/>
            <a:ext cx="10199296" cy="936000"/>
          </a:xfrm>
          <a:solidFill>
            <a:schemeClr val="accent2"/>
          </a:solidFill>
        </p:spPr>
        <p:txBody>
          <a:bodyPr lIns="180000" rIns="108000" anchor="ctr" anchorCtr="0"/>
          <a:lstStyle>
            <a:lvl1pPr>
              <a:spcBef>
                <a:spcPts val="0"/>
              </a:spcBef>
              <a:spcAft>
                <a:spcPts val="600"/>
              </a:spcAft>
              <a:buClr>
                <a:schemeClr val="bg1"/>
              </a:buClr>
              <a:defRPr>
                <a:solidFill>
                  <a:schemeClr val="bg1"/>
                </a:solidFill>
              </a:defRPr>
            </a:lvl1pPr>
          </a:lstStyle>
          <a:p>
            <a:pPr lvl="0"/>
            <a:r>
              <a:rPr lang="de-DE"/>
              <a:t>Mastertextformat bearbeiten</a:t>
            </a:r>
          </a:p>
        </p:txBody>
      </p:sp>
      <p:sp>
        <p:nvSpPr>
          <p:cNvPr id="7" name="Textplatzhalter 3">
            <a:extLst>
              <a:ext uri="{FF2B5EF4-FFF2-40B4-BE49-F238E27FC236}">
                <a16:creationId xmlns:a16="http://schemas.microsoft.com/office/drawing/2014/main" id="{AE178D0D-EF9C-1F42-9943-1181A27394B4}"/>
              </a:ext>
            </a:extLst>
          </p:cNvPr>
          <p:cNvSpPr>
            <a:spLocks noGrp="1"/>
          </p:cNvSpPr>
          <p:nvPr>
            <p:ph type="body" sz="quarter" idx="13" hasCustomPrompt="1"/>
          </p:nvPr>
        </p:nvSpPr>
        <p:spPr>
          <a:xfrm>
            <a:off x="416534" y="2817492"/>
            <a:ext cx="936000" cy="936000"/>
          </a:xfrm>
          <a:solidFill>
            <a:schemeClr val="accent1"/>
          </a:solidFill>
        </p:spPr>
        <p:txBody>
          <a:bodyPr lIns="0" anchor="ctr" anchorCtr="0">
            <a:normAutofit/>
          </a:bodyPr>
          <a:lstStyle>
            <a:lvl1pPr marL="0" indent="0" algn="ctr">
              <a:buNone/>
              <a:defRPr sz="4000" b="1">
                <a:solidFill>
                  <a:schemeClr val="bg1"/>
                </a:solidFill>
              </a:defRPr>
            </a:lvl1pPr>
          </a:lstStyle>
          <a:p>
            <a:pPr lvl="0"/>
            <a:r>
              <a:rPr lang="de-DE"/>
              <a:t>2</a:t>
            </a:r>
          </a:p>
        </p:txBody>
      </p:sp>
      <p:sp>
        <p:nvSpPr>
          <p:cNvPr id="8" name="Textplatzhalter 3">
            <a:extLst>
              <a:ext uri="{FF2B5EF4-FFF2-40B4-BE49-F238E27FC236}">
                <a16:creationId xmlns:a16="http://schemas.microsoft.com/office/drawing/2014/main" id="{18010320-1171-A342-A7B3-EA0AEF7BDC60}"/>
              </a:ext>
            </a:extLst>
          </p:cNvPr>
          <p:cNvSpPr>
            <a:spLocks noGrp="1"/>
          </p:cNvSpPr>
          <p:nvPr>
            <p:ph type="body" sz="quarter" idx="14"/>
          </p:nvPr>
        </p:nvSpPr>
        <p:spPr>
          <a:xfrm>
            <a:off x="1576170" y="2817492"/>
            <a:ext cx="10199296" cy="936000"/>
          </a:xfrm>
          <a:solidFill>
            <a:schemeClr val="accent2"/>
          </a:solidFill>
        </p:spPr>
        <p:txBody>
          <a:bodyPr lIns="180000" rIns="108000" anchor="ctr" anchorCtr="0"/>
          <a:lstStyle>
            <a:lvl1pPr>
              <a:spcBef>
                <a:spcPts val="0"/>
              </a:spcBef>
              <a:spcAft>
                <a:spcPts val="600"/>
              </a:spcAft>
              <a:buClr>
                <a:schemeClr val="bg1"/>
              </a:buClr>
              <a:defRPr>
                <a:solidFill>
                  <a:schemeClr val="bg1"/>
                </a:solidFill>
              </a:defRPr>
            </a:lvl1pPr>
          </a:lstStyle>
          <a:p>
            <a:pPr lvl="0"/>
            <a:r>
              <a:rPr lang="de-DE"/>
              <a:t>Mastertextformat bearbeiten</a:t>
            </a:r>
          </a:p>
        </p:txBody>
      </p:sp>
      <p:sp>
        <p:nvSpPr>
          <p:cNvPr id="9" name="Textplatzhalter 3">
            <a:extLst>
              <a:ext uri="{FF2B5EF4-FFF2-40B4-BE49-F238E27FC236}">
                <a16:creationId xmlns:a16="http://schemas.microsoft.com/office/drawing/2014/main" id="{806E9DE0-AA0A-F64D-ABA4-A7A7C4D1285C}"/>
              </a:ext>
            </a:extLst>
          </p:cNvPr>
          <p:cNvSpPr>
            <a:spLocks noGrp="1"/>
          </p:cNvSpPr>
          <p:nvPr>
            <p:ph type="body" sz="quarter" idx="15" hasCustomPrompt="1"/>
          </p:nvPr>
        </p:nvSpPr>
        <p:spPr>
          <a:xfrm>
            <a:off x="416534" y="3969696"/>
            <a:ext cx="936000" cy="936000"/>
          </a:xfrm>
          <a:solidFill>
            <a:schemeClr val="accent1"/>
          </a:solidFill>
        </p:spPr>
        <p:txBody>
          <a:bodyPr lIns="0" anchor="ctr" anchorCtr="0">
            <a:normAutofit/>
          </a:bodyPr>
          <a:lstStyle>
            <a:lvl1pPr marL="0" indent="0" algn="ctr">
              <a:buNone/>
              <a:defRPr sz="4000" b="1">
                <a:solidFill>
                  <a:schemeClr val="bg1"/>
                </a:solidFill>
              </a:defRPr>
            </a:lvl1pPr>
          </a:lstStyle>
          <a:p>
            <a:pPr lvl="0"/>
            <a:r>
              <a:rPr lang="de-DE"/>
              <a:t>3</a:t>
            </a:r>
          </a:p>
        </p:txBody>
      </p:sp>
      <p:sp>
        <p:nvSpPr>
          <p:cNvPr id="10" name="Textplatzhalter 3">
            <a:extLst>
              <a:ext uri="{FF2B5EF4-FFF2-40B4-BE49-F238E27FC236}">
                <a16:creationId xmlns:a16="http://schemas.microsoft.com/office/drawing/2014/main" id="{A222C3A0-69BE-E34C-81E6-BD23F0161056}"/>
              </a:ext>
            </a:extLst>
          </p:cNvPr>
          <p:cNvSpPr>
            <a:spLocks noGrp="1"/>
          </p:cNvSpPr>
          <p:nvPr>
            <p:ph type="body" sz="quarter" idx="16"/>
          </p:nvPr>
        </p:nvSpPr>
        <p:spPr>
          <a:xfrm>
            <a:off x="1576170" y="3969696"/>
            <a:ext cx="10199296" cy="936000"/>
          </a:xfrm>
          <a:solidFill>
            <a:schemeClr val="accent2"/>
          </a:solidFill>
        </p:spPr>
        <p:txBody>
          <a:bodyPr lIns="180000" rIns="108000" anchor="ctr" anchorCtr="0"/>
          <a:lstStyle>
            <a:lvl1pPr>
              <a:spcBef>
                <a:spcPts val="0"/>
              </a:spcBef>
              <a:spcAft>
                <a:spcPts val="600"/>
              </a:spcAft>
              <a:buClr>
                <a:schemeClr val="bg1"/>
              </a:buClr>
              <a:defRPr>
                <a:solidFill>
                  <a:schemeClr val="bg1"/>
                </a:solidFill>
              </a:defRPr>
            </a:lvl1pPr>
          </a:lstStyle>
          <a:p>
            <a:pPr lvl="0"/>
            <a:r>
              <a:rPr lang="de-DE"/>
              <a:t>Mastertextformat bearbeiten</a:t>
            </a:r>
          </a:p>
        </p:txBody>
      </p:sp>
      <p:sp>
        <p:nvSpPr>
          <p:cNvPr id="11" name="Textplatzhalter 3">
            <a:extLst>
              <a:ext uri="{FF2B5EF4-FFF2-40B4-BE49-F238E27FC236}">
                <a16:creationId xmlns:a16="http://schemas.microsoft.com/office/drawing/2014/main" id="{B252D319-13C6-334D-9BDA-E7C3CCE0B623}"/>
              </a:ext>
            </a:extLst>
          </p:cNvPr>
          <p:cNvSpPr>
            <a:spLocks noGrp="1"/>
          </p:cNvSpPr>
          <p:nvPr>
            <p:ph type="body" sz="quarter" idx="17" hasCustomPrompt="1"/>
          </p:nvPr>
        </p:nvSpPr>
        <p:spPr>
          <a:xfrm>
            <a:off x="416534" y="5121900"/>
            <a:ext cx="936000" cy="936000"/>
          </a:xfrm>
          <a:solidFill>
            <a:schemeClr val="accent1"/>
          </a:solidFill>
        </p:spPr>
        <p:txBody>
          <a:bodyPr lIns="0" anchor="ctr" anchorCtr="0">
            <a:normAutofit/>
          </a:bodyPr>
          <a:lstStyle>
            <a:lvl1pPr marL="0" indent="0" algn="ctr">
              <a:buNone/>
              <a:defRPr sz="4000" b="1">
                <a:solidFill>
                  <a:schemeClr val="bg1"/>
                </a:solidFill>
              </a:defRPr>
            </a:lvl1pPr>
          </a:lstStyle>
          <a:p>
            <a:pPr lvl="0"/>
            <a:r>
              <a:rPr lang="de-DE"/>
              <a:t>4</a:t>
            </a:r>
          </a:p>
        </p:txBody>
      </p:sp>
      <p:sp>
        <p:nvSpPr>
          <p:cNvPr id="12" name="Textplatzhalter 3">
            <a:extLst>
              <a:ext uri="{FF2B5EF4-FFF2-40B4-BE49-F238E27FC236}">
                <a16:creationId xmlns:a16="http://schemas.microsoft.com/office/drawing/2014/main" id="{8E57C324-1D75-BE41-8ED4-2BFCB9283F54}"/>
              </a:ext>
            </a:extLst>
          </p:cNvPr>
          <p:cNvSpPr>
            <a:spLocks noGrp="1"/>
          </p:cNvSpPr>
          <p:nvPr>
            <p:ph type="body" sz="quarter" idx="18"/>
          </p:nvPr>
        </p:nvSpPr>
        <p:spPr>
          <a:xfrm>
            <a:off x="1576170" y="5121900"/>
            <a:ext cx="10199296" cy="936000"/>
          </a:xfrm>
          <a:solidFill>
            <a:schemeClr val="accent2"/>
          </a:solidFill>
        </p:spPr>
        <p:txBody>
          <a:bodyPr lIns="180000" rIns="108000" anchor="ctr" anchorCtr="0"/>
          <a:lstStyle>
            <a:lvl1pPr>
              <a:spcBef>
                <a:spcPts val="0"/>
              </a:spcBef>
              <a:spcAft>
                <a:spcPts val="600"/>
              </a:spcAft>
              <a:buClr>
                <a:schemeClr val="bg1"/>
              </a:buClr>
              <a:defRPr>
                <a:solidFill>
                  <a:schemeClr val="bg1"/>
                </a:solidFill>
              </a:defRPr>
            </a:lvl1pPr>
          </a:lstStyle>
          <a:p>
            <a:pPr lvl="0"/>
            <a:r>
              <a:rPr lang="de-DE"/>
              <a:t>Mastertextformat bearbeiten</a:t>
            </a:r>
          </a:p>
        </p:txBody>
      </p:sp>
    </p:spTree>
    <p:extLst>
      <p:ext uri="{BB962C8B-B14F-4D97-AF65-F5344CB8AC3E}">
        <p14:creationId xmlns:p14="http://schemas.microsoft.com/office/powerpoint/2010/main" val="18632182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Important">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CCE7A1D-7CD8-9F4D-90C1-B1F4EB5374F9}"/>
              </a:ext>
            </a:extLst>
          </p:cNvPr>
          <p:cNvSpPr>
            <a:spLocks noGrp="1"/>
          </p:cNvSpPr>
          <p:nvPr>
            <p:ph type="title"/>
          </p:nvPr>
        </p:nvSpPr>
        <p:spPr/>
        <p:txBody>
          <a:bodyPr/>
          <a:lstStyle/>
          <a:p>
            <a:r>
              <a:rPr lang="de-DE"/>
              <a:t>Mastertitelformat bearbeiten</a:t>
            </a:r>
          </a:p>
        </p:txBody>
      </p:sp>
      <p:sp>
        <p:nvSpPr>
          <p:cNvPr id="5" name="Fußzeilenplatzhalter 4">
            <a:extLst>
              <a:ext uri="{FF2B5EF4-FFF2-40B4-BE49-F238E27FC236}">
                <a16:creationId xmlns:a16="http://schemas.microsoft.com/office/drawing/2014/main" id="{D8425C82-45FC-9A4F-80EA-BE7C575B7F7B}"/>
              </a:ext>
            </a:extLst>
          </p:cNvPr>
          <p:cNvSpPr>
            <a:spLocks noGrp="1"/>
          </p:cNvSpPr>
          <p:nvPr>
            <p:ph type="ftr" sz="quarter" idx="10"/>
          </p:nvPr>
        </p:nvSpPr>
        <p:spPr/>
        <p:txBody>
          <a:bodyPr/>
          <a:lstStyle/>
          <a:p>
            <a:endParaRPr lang="en-GB"/>
          </a:p>
        </p:txBody>
      </p:sp>
      <p:sp>
        <p:nvSpPr>
          <p:cNvPr id="4" name="Textplatzhalter 3">
            <a:extLst>
              <a:ext uri="{FF2B5EF4-FFF2-40B4-BE49-F238E27FC236}">
                <a16:creationId xmlns:a16="http://schemas.microsoft.com/office/drawing/2014/main" id="{EF3AA4C6-FD2F-154B-B8C9-F6C83FDD5E0A}"/>
              </a:ext>
            </a:extLst>
          </p:cNvPr>
          <p:cNvSpPr>
            <a:spLocks noGrp="1"/>
          </p:cNvSpPr>
          <p:nvPr>
            <p:ph type="body" sz="quarter" idx="11" hasCustomPrompt="1"/>
          </p:nvPr>
        </p:nvSpPr>
        <p:spPr>
          <a:xfrm>
            <a:off x="416534" y="1665288"/>
            <a:ext cx="936000" cy="936000"/>
          </a:xfrm>
          <a:solidFill>
            <a:schemeClr val="accent1"/>
          </a:solidFill>
        </p:spPr>
        <p:txBody>
          <a:bodyPr lIns="0" anchor="ctr" anchorCtr="0">
            <a:normAutofit/>
          </a:bodyPr>
          <a:lstStyle>
            <a:lvl1pPr marL="0" indent="0" algn="ctr">
              <a:buNone/>
              <a:defRPr sz="4000" b="1">
                <a:solidFill>
                  <a:schemeClr val="bg1"/>
                </a:solidFill>
              </a:defRPr>
            </a:lvl1pPr>
          </a:lstStyle>
          <a:p>
            <a:pPr lvl="0"/>
            <a:r>
              <a:rPr lang="de-DE"/>
              <a:t>1</a:t>
            </a:r>
          </a:p>
        </p:txBody>
      </p:sp>
      <p:sp>
        <p:nvSpPr>
          <p:cNvPr id="6" name="Textplatzhalter 3">
            <a:extLst>
              <a:ext uri="{FF2B5EF4-FFF2-40B4-BE49-F238E27FC236}">
                <a16:creationId xmlns:a16="http://schemas.microsoft.com/office/drawing/2014/main" id="{85CD3650-A5C8-034A-9AAF-1096E6976AF7}"/>
              </a:ext>
            </a:extLst>
          </p:cNvPr>
          <p:cNvSpPr>
            <a:spLocks noGrp="1"/>
          </p:cNvSpPr>
          <p:nvPr>
            <p:ph type="body" sz="quarter" idx="12"/>
          </p:nvPr>
        </p:nvSpPr>
        <p:spPr>
          <a:xfrm>
            <a:off x="1576170" y="1665288"/>
            <a:ext cx="10199296" cy="936000"/>
          </a:xfrm>
          <a:solidFill>
            <a:schemeClr val="accent2"/>
          </a:solidFill>
        </p:spPr>
        <p:txBody>
          <a:bodyPr lIns="180000" rIns="108000" anchor="ctr" anchorCtr="0"/>
          <a:lstStyle>
            <a:lvl1pPr>
              <a:spcBef>
                <a:spcPts val="0"/>
              </a:spcBef>
              <a:spcAft>
                <a:spcPts val="600"/>
              </a:spcAft>
              <a:buClr>
                <a:schemeClr val="bg1"/>
              </a:buClr>
              <a:defRPr>
                <a:solidFill>
                  <a:schemeClr val="bg1"/>
                </a:solidFill>
              </a:defRPr>
            </a:lvl1pPr>
          </a:lstStyle>
          <a:p>
            <a:pPr lvl="0"/>
            <a:r>
              <a:rPr lang="de-DE"/>
              <a:t>Mastertextformat bearbeiten</a:t>
            </a:r>
          </a:p>
        </p:txBody>
      </p:sp>
      <p:sp>
        <p:nvSpPr>
          <p:cNvPr id="7" name="Textplatzhalter 3">
            <a:extLst>
              <a:ext uri="{FF2B5EF4-FFF2-40B4-BE49-F238E27FC236}">
                <a16:creationId xmlns:a16="http://schemas.microsoft.com/office/drawing/2014/main" id="{AE178D0D-EF9C-1F42-9943-1181A27394B4}"/>
              </a:ext>
            </a:extLst>
          </p:cNvPr>
          <p:cNvSpPr>
            <a:spLocks noGrp="1"/>
          </p:cNvSpPr>
          <p:nvPr>
            <p:ph type="body" sz="quarter" idx="13" hasCustomPrompt="1"/>
          </p:nvPr>
        </p:nvSpPr>
        <p:spPr>
          <a:xfrm>
            <a:off x="416534" y="2817492"/>
            <a:ext cx="936000" cy="936000"/>
          </a:xfrm>
          <a:solidFill>
            <a:schemeClr val="accent1"/>
          </a:solidFill>
        </p:spPr>
        <p:txBody>
          <a:bodyPr lIns="0" anchor="ctr" anchorCtr="0">
            <a:normAutofit/>
          </a:bodyPr>
          <a:lstStyle>
            <a:lvl1pPr marL="0" indent="0" algn="ctr">
              <a:buNone/>
              <a:defRPr sz="4000" b="1">
                <a:solidFill>
                  <a:schemeClr val="bg1"/>
                </a:solidFill>
              </a:defRPr>
            </a:lvl1pPr>
          </a:lstStyle>
          <a:p>
            <a:pPr lvl="0"/>
            <a:r>
              <a:rPr lang="de-DE"/>
              <a:t>2</a:t>
            </a:r>
          </a:p>
        </p:txBody>
      </p:sp>
      <p:sp>
        <p:nvSpPr>
          <p:cNvPr id="8" name="Textplatzhalter 3">
            <a:extLst>
              <a:ext uri="{FF2B5EF4-FFF2-40B4-BE49-F238E27FC236}">
                <a16:creationId xmlns:a16="http://schemas.microsoft.com/office/drawing/2014/main" id="{18010320-1171-A342-A7B3-EA0AEF7BDC60}"/>
              </a:ext>
            </a:extLst>
          </p:cNvPr>
          <p:cNvSpPr>
            <a:spLocks noGrp="1"/>
          </p:cNvSpPr>
          <p:nvPr>
            <p:ph type="body" sz="quarter" idx="14"/>
          </p:nvPr>
        </p:nvSpPr>
        <p:spPr>
          <a:xfrm>
            <a:off x="1576170" y="2817492"/>
            <a:ext cx="10199296" cy="936000"/>
          </a:xfrm>
          <a:solidFill>
            <a:schemeClr val="accent2"/>
          </a:solidFill>
        </p:spPr>
        <p:txBody>
          <a:bodyPr lIns="180000" rIns="108000" anchor="ctr" anchorCtr="0"/>
          <a:lstStyle>
            <a:lvl1pPr>
              <a:spcBef>
                <a:spcPts val="0"/>
              </a:spcBef>
              <a:spcAft>
                <a:spcPts val="600"/>
              </a:spcAft>
              <a:buClr>
                <a:schemeClr val="bg1"/>
              </a:buClr>
              <a:defRPr>
                <a:solidFill>
                  <a:schemeClr val="bg1"/>
                </a:solidFill>
              </a:defRPr>
            </a:lvl1pPr>
          </a:lstStyle>
          <a:p>
            <a:pPr lvl="0"/>
            <a:r>
              <a:rPr lang="de-DE"/>
              <a:t>Mastertextformat bearbeiten</a:t>
            </a:r>
          </a:p>
        </p:txBody>
      </p:sp>
      <p:sp>
        <p:nvSpPr>
          <p:cNvPr id="9" name="Textplatzhalter 3">
            <a:extLst>
              <a:ext uri="{FF2B5EF4-FFF2-40B4-BE49-F238E27FC236}">
                <a16:creationId xmlns:a16="http://schemas.microsoft.com/office/drawing/2014/main" id="{806E9DE0-AA0A-F64D-ABA4-A7A7C4D1285C}"/>
              </a:ext>
            </a:extLst>
          </p:cNvPr>
          <p:cNvSpPr>
            <a:spLocks noGrp="1"/>
          </p:cNvSpPr>
          <p:nvPr>
            <p:ph type="body" sz="quarter" idx="15" hasCustomPrompt="1"/>
          </p:nvPr>
        </p:nvSpPr>
        <p:spPr>
          <a:xfrm>
            <a:off x="416534" y="3969696"/>
            <a:ext cx="936000" cy="936000"/>
          </a:xfrm>
          <a:solidFill>
            <a:schemeClr val="accent1"/>
          </a:solidFill>
        </p:spPr>
        <p:txBody>
          <a:bodyPr lIns="0" anchor="ctr" anchorCtr="0">
            <a:normAutofit/>
          </a:bodyPr>
          <a:lstStyle>
            <a:lvl1pPr marL="0" indent="0" algn="ctr">
              <a:buNone/>
              <a:defRPr sz="4000" b="1">
                <a:solidFill>
                  <a:schemeClr val="bg1"/>
                </a:solidFill>
              </a:defRPr>
            </a:lvl1pPr>
          </a:lstStyle>
          <a:p>
            <a:pPr lvl="0"/>
            <a:r>
              <a:rPr lang="de-DE"/>
              <a:t>3</a:t>
            </a:r>
          </a:p>
        </p:txBody>
      </p:sp>
      <p:sp>
        <p:nvSpPr>
          <p:cNvPr id="10" name="Textplatzhalter 3">
            <a:extLst>
              <a:ext uri="{FF2B5EF4-FFF2-40B4-BE49-F238E27FC236}">
                <a16:creationId xmlns:a16="http://schemas.microsoft.com/office/drawing/2014/main" id="{A222C3A0-69BE-E34C-81E6-BD23F0161056}"/>
              </a:ext>
            </a:extLst>
          </p:cNvPr>
          <p:cNvSpPr>
            <a:spLocks noGrp="1"/>
          </p:cNvSpPr>
          <p:nvPr>
            <p:ph type="body" sz="quarter" idx="16"/>
          </p:nvPr>
        </p:nvSpPr>
        <p:spPr>
          <a:xfrm>
            <a:off x="1576170" y="3969696"/>
            <a:ext cx="10199296" cy="936000"/>
          </a:xfrm>
          <a:solidFill>
            <a:schemeClr val="accent2"/>
          </a:solidFill>
        </p:spPr>
        <p:txBody>
          <a:bodyPr lIns="180000" rIns="108000" anchor="ctr" anchorCtr="0"/>
          <a:lstStyle>
            <a:lvl1pPr>
              <a:spcBef>
                <a:spcPts val="0"/>
              </a:spcBef>
              <a:spcAft>
                <a:spcPts val="600"/>
              </a:spcAft>
              <a:buClr>
                <a:schemeClr val="bg1"/>
              </a:buClr>
              <a:defRPr>
                <a:solidFill>
                  <a:schemeClr val="bg1"/>
                </a:solidFill>
              </a:defRPr>
            </a:lvl1pPr>
          </a:lstStyle>
          <a:p>
            <a:pPr lvl="0"/>
            <a:r>
              <a:rPr lang="de-DE"/>
              <a:t>Mastertextformat bearbeiten</a:t>
            </a:r>
          </a:p>
        </p:txBody>
      </p:sp>
    </p:spTree>
    <p:extLst>
      <p:ext uri="{BB962C8B-B14F-4D97-AF65-F5344CB8AC3E}">
        <p14:creationId xmlns:p14="http://schemas.microsoft.com/office/powerpoint/2010/main" val="29056458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Important">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CCE7A1D-7CD8-9F4D-90C1-B1F4EB5374F9}"/>
              </a:ext>
            </a:extLst>
          </p:cNvPr>
          <p:cNvSpPr>
            <a:spLocks noGrp="1"/>
          </p:cNvSpPr>
          <p:nvPr>
            <p:ph type="title"/>
          </p:nvPr>
        </p:nvSpPr>
        <p:spPr/>
        <p:txBody>
          <a:bodyPr/>
          <a:lstStyle/>
          <a:p>
            <a:r>
              <a:rPr lang="de-DE"/>
              <a:t>Mastertitelformat bearbeiten</a:t>
            </a:r>
          </a:p>
        </p:txBody>
      </p:sp>
      <p:sp>
        <p:nvSpPr>
          <p:cNvPr id="5" name="Fußzeilenplatzhalter 4">
            <a:extLst>
              <a:ext uri="{FF2B5EF4-FFF2-40B4-BE49-F238E27FC236}">
                <a16:creationId xmlns:a16="http://schemas.microsoft.com/office/drawing/2014/main" id="{D8425C82-45FC-9A4F-80EA-BE7C575B7F7B}"/>
              </a:ext>
            </a:extLst>
          </p:cNvPr>
          <p:cNvSpPr>
            <a:spLocks noGrp="1"/>
          </p:cNvSpPr>
          <p:nvPr>
            <p:ph type="ftr" sz="quarter" idx="10"/>
          </p:nvPr>
        </p:nvSpPr>
        <p:spPr/>
        <p:txBody>
          <a:bodyPr/>
          <a:lstStyle/>
          <a:p>
            <a:endParaRPr lang="en-GB"/>
          </a:p>
        </p:txBody>
      </p:sp>
      <p:sp>
        <p:nvSpPr>
          <p:cNvPr id="4" name="Textplatzhalter 3">
            <a:extLst>
              <a:ext uri="{FF2B5EF4-FFF2-40B4-BE49-F238E27FC236}">
                <a16:creationId xmlns:a16="http://schemas.microsoft.com/office/drawing/2014/main" id="{EF3AA4C6-FD2F-154B-B8C9-F6C83FDD5E0A}"/>
              </a:ext>
            </a:extLst>
          </p:cNvPr>
          <p:cNvSpPr>
            <a:spLocks noGrp="1"/>
          </p:cNvSpPr>
          <p:nvPr>
            <p:ph type="body" sz="quarter" idx="11" hasCustomPrompt="1"/>
          </p:nvPr>
        </p:nvSpPr>
        <p:spPr>
          <a:xfrm>
            <a:off x="416534" y="1665288"/>
            <a:ext cx="936000" cy="936000"/>
          </a:xfrm>
          <a:solidFill>
            <a:schemeClr val="accent1"/>
          </a:solidFill>
        </p:spPr>
        <p:txBody>
          <a:bodyPr lIns="0" anchor="ctr" anchorCtr="0">
            <a:normAutofit/>
          </a:bodyPr>
          <a:lstStyle>
            <a:lvl1pPr marL="0" indent="0" algn="ctr">
              <a:buNone/>
              <a:defRPr sz="4000" b="1">
                <a:solidFill>
                  <a:schemeClr val="bg1"/>
                </a:solidFill>
              </a:defRPr>
            </a:lvl1pPr>
          </a:lstStyle>
          <a:p>
            <a:pPr lvl="0"/>
            <a:r>
              <a:rPr lang="de-DE"/>
              <a:t>1</a:t>
            </a:r>
          </a:p>
        </p:txBody>
      </p:sp>
      <p:sp>
        <p:nvSpPr>
          <p:cNvPr id="6" name="Textplatzhalter 3">
            <a:extLst>
              <a:ext uri="{FF2B5EF4-FFF2-40B4-BE49-F238E27FC236}">
                <a16:creationId xmlns:a16="http://schemas.microsoft.com/office/drawing/2014/main" id="{85CD3650-A5C8-034A-9AAF-1096E6976AF7}"/>
              </a:ext>
            </a:extLst>
          </p:cNvPr>
          <p:cNvSpPr>
            <a:spLocks noGrp="1"/>
          </p:cNvSpPr>
          <p:nvPr>
            <p:ph type="body" sz="quarter" idx="12"/>
          </p:nvPr>
        </p:nvSpPr>
        <p:spPr>
          <a:xfrm>
            <a:off x="1576170" y="1665288"/>
            <a:ext cx="10199296" cy="936000"/>
          </a:xfrm>
          <a:solidFill>
            <a:schemeClr val="accent2"/>
          </a:solidFill>
        </p:spPr>
        <p:txBody>
          <a:bodyPr lIns="180000" rIns="108000" anchor="ctr" anchorCtr="0"/>
          <a:lstStyle>
            <a:lvl1pPr>
              <a:spcBef>
                <a:spcPts val="0"/>
              </a:spcBef>
              <a:spcAft>
                <a:spcPts val="600"/>
              </a:spcAft>
              <a:buClr>
                <a:schemeClr val="bg1"/>
              </a:buClr>
              <a:defRPr>
                <a:solidFill>
                  <a:schemeClr val="bg1"/>
                </a:solidFill>
              </a:defRPr>
            </a:lvl1pPr>
          </a:lstStyle>
          <a:p>
            <a:pPr lvl="0"/>
            <a:r>
              <a:rPr lang="de-DE"/>
              <a:t>Mastertextformat bearbeiten</a:t>
            </a:r>
          </a:p>
        </p:txBody>
      </p:sp>
      <p:sp>
        <p:nvSpPr>
          <p:cNvPr id="7" name="Textplatzhalter 3">
            <a:extLst>
              <a:ext uri="{FF2B5EF4-FFF2-40B4-BE49-F238E27FC236}">
                <a16:creationId xmlns:a16="http://schemas.microsoft.com/office/drawing/2014/main" id="{AE178D0D-EF9C-1F42-9943-1181A27394B4}"/>
              </a:ext>
            </a:extLst>
          </p:cNvPr>
          <p:cNvSpPr>
            <a:spLocks noGrp="1"/>
          </p:cNvSpPr>
          <p:nvPr>
            <p:ph type="body" sz="quarter" idx="13" hasCustomPrompt="1"/>
          </p:nvPr>
        </p:nvSpPr>
        <p:spPr>
          <a:xfrm>
            <a:off x="416534" y="2817492"/>
            <a:ext cx="936000" cy="936000"/>
          </a:xfrm>
          <a:solidFill>
            <a:schemeClr val="accent1"/>
          </a:solidFill>
        </p:spPr>
        <p:txBody>
          <a:bodyPr lIns="0" anchor="ctr" anchorCtr="0">
            <a:normAutofit/>
          </a:bodyPr>
          <a:lstStyle>
            <a:lvl1pPr marL="0" indent="0" algn="ctr">
              <a:buNone/>
              <a:defRPr sz="4000" b="1">
                <a:solidFill>
                  <a:schemeClr val="bg1"/>
                </a:solidFill>
              </a:defRPr>
            </a:lvl1pPr>
          </a:lstStyle>
          <a:p>
            <a:pPr lvl="0"/>
            <a:r>
              <a:rPr lang="de-DE"/>
              <a:t>2</a:t>
            </a:r>
          </a:p>
        </p:txBody>
      </p:sp>
      <p:sp>
        <p:nvSpPr>
          <p:cNvPr id="8" name="Textplatzhalter 3">
            <a:extLst>
              <a:ext uri="{FF2B5EF4-FFF2-40B4-BE49-F238E27FC236}">
                <a16:creationId xmlns:a16="http://schemas.microsoft.com/office/drawing/2014/main" id="{18010320-1171-A342-A7B3-EA0AEF7BDC60}"/>
              </a:ext>
            </a:extLst>
          </p:cNvPr>
          <p:cNvSpPr>
            <a:spLocks noGrp="1"/>
          </p:cNvSpPr>
          <p:nvPr>
            <p:ph type="body" sz="quarter" idx="14"/>
          </p:nvPr>
        </p:nvSpPr>
        <p:spPr>
          <a:xfrm>
            <a:off x="1576170" y="2817492"/>
            <a:ext cx="10199296" cy="936000"/>
          </a:xfrm>
          <a:solidFill>
            <a:schemeClr val="accent2"/>
          </a:solidFill>
        </p:spPr>
        <p:txBody>
          <a:bodyPr lIns="180000" rIns="108000" anchor="ctr" anchorCtr="0"/>
          <a:lstStyle>
            <a:lvl1pPr>
              <a:spcBef>
                <a:spcPts val="0"/>
              </a:spcBef>
              <a:spcAft>
                <a:spcPts val="600"/>
              </a:spcAft>
              <a:buClr>
                <a:schemeClr val="bg1"/>
              </a:buClr>
              <a:defRPr>
                <a:solidFill>
                  <a:schemeClr val="bg1"/>
                </a:solidFill>
              </a:defRPr>
            </a:lvl1pPr>
          </a:lstStyle>
          <a:p>
            <a:pPr lvl="0"/>
            <a:r>
              <a:rPr lang="de-DE"/>
              <a:t>Mastertextformat bearbeiten</a:t>
            </a:r>
          </a:p>
        </p:txBody>
      </p:sp>
    </p:spTree>
    <p:extLst>
      <p:ext uri="{BB962C8B-B14F-4D97-AF65-F5344CB8AC3E}">
        <p14:creationId xmlns:p14="http://schemas.microsoft.com/office/powerpoint/2010/main" val="35981631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el und Subline">
    <p:spTree>
      <p:nvGrpSpPr>
        <p:cNvPr id="1" name=""/>
        <p:cNvGrpSpPr/>
        <p:nvPr/>
      </p:nvGrpSpPr>
      <p:grpSpPr>
        <a:xfrm>
          <a:off x="0" y="0"/>
          <a:ext cx="0" cy="0"/>
          <a:chOff x="0" y="0"/>
          <a:chExt cx="0" cy="0"/>
        </a:xfrm>
      </p:grpSpPr>
      <p:sp>
        <p:nvSpPr>
          <p:cNvPr id="6" name="Textplatzhalter 7">
            <a:extLst>
              <a:ext uri="{FF2B5EF4-FFF2-40B4-BE49-F238E27FC236}">
                <a16:creationId xmlns:a16="http://schemas.microsoft.com/office/drawing/2014/main" id="{8D55F383-357D-3547-9530-33C747B445F1}"/>
              </a:ext>
            </a:extLst>
          </p:cNvPr>
          <p:cNvSpPr>
            <a:spLocks noGrp="1"/>
          </p:cNvSpPr>
          <p:nvPr>
            <p:ph type="body" sz="quarter" idx="12"/>
          </p:nvPr>
        </p:nvSpPr>
        <p:spPr>
          <a:xfrm>
            <a:off x="416533" y="1280567"/>
            <a:ext cx="11367480"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2" name="Titel 1">
            <a:extLst>
              <a:ext uri="{FF2B5EF4-FFF2-40B4-BE49-F238E27FC236}">
                <a16:creationId xmlns:a16="http://schemas.microsoft.com/office/drawing/2014/main" id="{7B24DF94-7AE6-ED40-B310-29B1A5873206}"/>
              </a:ext>
            </a:extLst>
          </p:cNvPr>
          <p:cNvSpPr>
            <a:spLocks noGrp="1"/>
          </p:cNvSpPr>
          <p:nvPr>
            <p:ph type="title"/>
          </p:nvPr>
        </p:nvSpPr>
        <p:spPr>
          <a:xfrm>
            <a:off x="416534" y="576394"/>
            <a:ext cx="11367479" cy="662400"/>
          </a:xfrm>
        </p:spPr>
        <p:txBody>
          <a:bodyPr anchor="b" anchorCtr="0">
            <a:normAutofit/>
          </a:bodyPr>
          <a:lstStyle/>
          <a:p>
            <a:r>
              <a:rPr lang="de-DE"/>
              <a:t>Mastertitelformat bearbeiten</a:t>
            </a:r>
          </a:p>
        </p:txBody>
      </p:sp>
      <p:sp>
        <p:nvSpPr>
          <p:cNvPr id="3" name="Fußzeilenplatzhalter 2">
            <a:extLst>
              <a:ext uri="{FF2B5EF4-FFF2-40B4-BE49-F238E27FC236}">
                <a16:creationId xmlns:a16="http://schemas.microsoft.com/office/drawing/2014/main" id="{F4DC96D4-4D59-5245-B81F-17641A3F9413}"/>
              </a:ext>
            </a:extLst>
          </p:cNvPr>
          <p:cNvSpPr>
            <a:spLocks noGrp="1"/>
          </p:cNvSpPr>
          <p:nvPr>
            <p:ph type="ftr" sz="quarter" idx="13"/>
          </p:nvPr>
        </p:nvSpPr>
        <p:spPr/>
        <p:txBody>
          <a:bodyPr/>
          <a:lstStyle/>
          <a:p>
            <a:endParaRPr lang="en-GB"/>
          </a:p>
        </p:txBody>
      </p:sp>
      <p:sp>
        <p:nvSpPr>
          <p:cNvPr id="5" name="Textplatzhalter 3">
            <a:extLst>
              <a:ext uri="{FF2B5EF4-FFF2-40B4-BE49-F238E27FC236}">
                <a16:creationId xmlns:a16="http://schemas.microsoft.com/office/drawing/2014/main" id="{62F04D5B-EC07-3D3B-F220-258A556137E3}"/>
              </a:ext>
            </a:extLst>
          </p:cNvPr>
          <p:cNvSpPr>
            <a:spLocks noGrp="1"/>
          </p:cNvSpPr>
          <p:nvPr>
            <p:ph type="body" sz="quarter" idx="11" hasCustomPrompt="1"/>
          </p:nvPr>
        </p:nvSpPr>
        <p:spPr>
          <a:xfrm>
            <a:off x="416533" y="1989138"/>
            <a:ext cx="936000" cy="936000"/>
          </a:xfrm>
          <a:solidFill>
            <a:schemeClr val="accent1"/>
          </a:solidFill>
        </p:spPr>
        <p:txBody>
          <a:bodyPr lIns="0" anchor="ctr" anchorCtr="0">
            <a:normAutofit/>
          </a:bodyPr>
          <a:lstStyle>
            <a:lvl1pPr marL="0" indent="0" algn="ctr">
              <a:buNone/>
              <a:defRPr sz="4000" b="1">
                <a:solidFill>
                  <a:schemeClr val="bg1"/>
                </a:solidFill>
              </a:defRPr>
            </a:lvl1pPr>
          </a:lstStyle>
          <a:p>
            <a:pPr lvl="0"/>
            <a:r>
              <a:rPr lang="de-DE"/>
              <a:t>1</a:t>
            </a:r>
          </a:p>
        </p:txBody>
      </p:sp>
      <p:sp>
        <p:nvSpPr>
          <p:cNvPr id="7" name="Textplatzhalter 3">
            <a:extLst>
              <a:ext uri="{FF2B5EF4-FFF2-40B4-BE49-F238E27FC236}">
                <a16:creationId xmlns:a16="http://schemas.microsoft.com/office/drawing/2014/main" id="{F82A3988-571D-670F-8DA9-176C688E94C9}"/>
              </a:ext>
            </a:extLst>
          </p:cNvPr>
          <p:cNvSpPr>
            <a:spLocks noGrp="1"/>
          </p:cNvSpPr>
          <p:nvPr>
            <p:ph type="body" sz="quarter" idx="14"/>
          </p:nvPr>
        </p:nvSpPr>
        <p:spPr>
          <a:xfrm>
            <a:off x="1576169" y="1989138"/>
            <a:ext cx="10199296" cy="936000"/>
          </a:xfrm>
          <a:solidFill>
            <a:schemeClr val="accent2"/>
          </a:solidFill>
        </p:spPr>
        <p:txBody>
          <a:bodyPr lIns="180000" rIns="108000" anchor="ctr" anchorCtr="0"/>
          <a:lstStyle>
            <a:lvl1pPr>
              <a:spcBef>
                <a:spcPts val="0"/>
              </a:spcBef>
              <a:spcAft>
                <a:spcPts val="600"/>
              </a:spcAft>
              <a:buClr>
                <a:schemeClr val="bg1"/>
              </a:buClr>
              <a:defRPr>
                <a:solidFill>
                  <a:schemeClr val="bg1"/>
                </a:solidFill>
              </a:defRPr>
            </a:lvl1pPr>
          </a:lstStyle>
          <a:p>
            <a:pPr lvl="0"/>
            <a:r>
              <a:rPr lang="de-DE"/>
              <a:t>Mastertextformat bearbeiten</a:t>
            </a:r>
          </a:p>
        </p:txBody>
      </p:sp>
      <p:sp>
        <p:nvSpPr>
          <p:cNvPr id="8" name="Textplatzhalter 3">
            <a:extLst>
              <a:ext uri="{FF2B5EF4-FFF2-40B4-BE49-F238E27FC236}">
                <a16:creationId xmlns:a16="http://schemas.microsoft.com/office/drawing/2014/main" id="{3F27CA87-A8B2-D588-F09D-656EF744A8BB}"/>
              </a:ext>
            </a:extLst>
          </p:cNvPr>
          <p:cNvSpPr>
            <a:spLocks noGrp="1"/>
          </p:cNvSpPr>
          <p:nvPr>
            <p:ph type="body" sz="quarter" idx="15" hasCustomPrompt="1"/>
          </p:nvPr>
        </p:nvSpPr>
        <p:spPr>
          <a:xfrm>
            <a:off x="416533" y="3141342"/>
            <a:ext cx="936000" cy="936000"/>
          </a:xfrm>
          <a:solidFill>
            <a:schemeClr val="accent1"/>
          </a:solidFill>
        </p:spPr>
        <p:txBody>
          <a:bodyPr lIns="0" anchor="ctr" anchorCtr="0">
            <a:normAutofit/>
          </a:bodyPr>
          <a:lstStyle>
            <a:lvl1pPr marL="0" indent="0" algn="ctr">
              <a:buNone/>
              <a:defRPr sz="4000" b="1">
                <a:solidFill>
                  <a:schemeClr val="bg1"/>
                </a:solidFill>
              </a:defRPr>
            </a:lvl1pPr>
          </a:lstStyle>
          <a:p>
            <a:pPr lvl="0"/>
            <a:r>
              <a:rPr lang="de-DE"/>
              <a:t>2</a:t>
            </a:r>
          </a:p>
        </p:txBody>
      </p:sp>
      <p:sp>
        <p:nvSpPr>
          <p:cNvPr id="9" name="Textplatzhalter 3">
            <a:extLst>
              <a:ext uri="{FF2B5EF4-FFF2-40B4-BE49-F238E27FC236}">
                <a16:creationId xmlns:a16="http://schemas.microsoft.com/office/drawing/2014/main" id="{7F8D3748-2628-738D-B76E-EA0C639D16E3}"/>
              </a:ext>
            </a:extLst>
          </p:cNvPr>
          <p:cNvSpPr>
            <a:spLocks noGrp="1"/>
          </p:cNvSpPr>
          <p:nvPr>
            <p:ph type="body" sz="quarter" idx="16"/>
          </p:nvPr>
        </p:nvSpPr>
        <p:spPr>
          <a:xfrm>
            <a:off x="1576169" y="3141342"/>
            <a:ext cx="10199296" cy="936000"/>
          </a:xfrm>
          <a:solidFill>
            <a:schemeClr val="accent2"/>
          </a:solidFill>
        </p:spPr>
        <p:txBody>
          <a:bodyPr lIns="180000" rIns="108000" anchor="ctr" anchorCtr="0"/>
          <a:lstStyle>
            <a:lvl1pPr>
              <a:spcBef>
                <a:spcPts val="0"/>
              </a:spcBef>
              <a:spcAft>
                <a:spcPts val="600"/>
              </a:spcAft>
              <a:buClr>
                <a:schemeClr val="bg1"/>
              </a:buClr>
              <a:defRPr>
                <a:solidFill>
                  <a:schemeClr val="bg1"/>
                </a:solidFill>
              </a:defRPr>
            </a:lvl1pPr>
          </a:lstStyle>
          <a:p>
            <a:pPr lvl="0"/>
            <a:r>
              <a:rPr lang="de-DE"/>
              <a:t>Mastertextformat bearbeiten</a:t>
            </a:r>
          </a:p>
        </p:txBody>
      </p:sp>
      <p:sp>
        <p:nvSpPr>
          <p:cNvPr id="10" name="Textplatzhalter 3">
            <a:extLst>
              <a:ext uri="{FF2B5EF4-FFF2-40B4-BE49-F238E27FC236}">
                <a16:creationId xmlns:a16="http://schemas.microsoft.com/office/drawing/2014/main" id="{6FF73CEA-3D34-74CC-3D11-31471D83A7A6}"/>
              </a:ext>
            </a:extLst>
          </p:cNvPr>
          <p:cNvSpPr>
            <a:spLocks noGrp="1"/>
          </p:cNvSpPr>
          <p:nvPr>
            <p:ph type="body" sz="quarter" idx="17" hasCustomPrompt="1"/>
          </p:nvPr>
        </p:nvSpPr>
        <p:spPr>
          <a:xfrm>
            <a:off x="416533" y="4293546"/>
            <a:ext cx="936000" cy="936000"/>
          </a:xfrm>
          <a:solidFill>
            <a:schemeClr val="accent1"/>
          </a:solidFill>
        </p:spPr>
        <p:txBody>
          <a:bodyPr lIns="0" anchor="ctr" anchorCtr="0">
            <a:normAutofit/>
          </a:bodyPr>
          <a:lstStyle>
            <a:lvl1pPr marL="0" indent="0" algn="ctr">
              <a:buNone/>
              <a:defRPr sz="4000" b="1">
                <a:solidFill>
                  <a:schemeClr val="bg1"/>
                </a:solidFill>
              </a:defRPr>
            </a:lvl1pPr>
          </a:lstStyle>
          <a:p>
            <a:pPr lvl="0"/>
            <a:r>
              <a:rPr lang="de-DE"/>
              <a:t>3</a:t>
            </a:r>
          </a:p>
        </p:txBody>
      </p:sp>
      <p:sp>
        <p:nvSpPr>
          <p:cNvPr id="11" name="Textplatzhalter 3">
            <a:extLst>
              <a:ext uri="{FF2B5EF4-FFF2-40B4-BE49-F238E27FC236}">
                <a16:creationId xmlns:a16="http://schemas.microsoft.com/office/drawing/2014/main" id="{B728F2F5-55C0-353C-39D6-779F29D97A44}"/>
              </a:ext>
            </a:extLst>
          </p:cNvPr>
          <p:cNvSpPr>
            <a:spLocks noGrp="1"/>
          </p:cNvSpPr>
          <p:nvPr>
            <p:ph type="body" sz="quarter" idx="18"/>
          </p:nvPr>
        </p:nvSpPr>
        <p:spPr>
          <a:xfrm>
            <a:off x="1576169" y="4293546"/>
            <a:ext cx="10199296" cy="936000"/>
          </a:xfrm>
          <a:solidFill>
            <a:schemeClr val="accent2"/>
          </a:solidFill>
        </p:spPr>
        <p:txBody>
          <a:bodyPr lIns="180000" rIns="108000" anchor="ctr" anchorCtr="0"/>
          <a:lstStyle>
            <a:lvl1pPr>
              <a:spcBef>
                <a:spcPts val="0"/>
              </a:spcBef>
              <a:spcAft>
                <a:spcPts val="600"/>
              </a:spcAft>
              <a:buClr>
                <a:schemeClr val="bg1"/>
              </a:buClr>
              <a:defRPr>
                <a:solidFill>
                  <a:schemeClr val="bg1"/>
                </a:solidFill>
              </a:defRPr>
            </a:lvl1pPr>
          </a:lstStyle>
          <a:p>
            <a:pPr lvl="0"/>
            <a:r>
              <a:rPr lang="de-DE"/>
              <a:t>Mastertextformat bearbeiten</a:t>
            </a:r>
          </a:p>
        </p:txBody>
      </p:sp>
    </p:spTree>
    <p:extLst>
      <p:ext uri="{BB962C8B-B14F-4D97-AF65-F5344CB8AC3E}">
        <p14:creationId xmlns:p14="http://schemas.microsoft.com/office/powerpoint/2010/main" val="2798498256"/>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el und Subline">
    <p:spTree>
      <p:nvGrpSpPr>
        <p:cNvPr id="1" name=""/>
        <p:cNvGrpSpPr/>
        <p:nvPr/>
      </p:nvGrpSpPr>
      <p:grpSpPr>
        <a:xfrm>
          <a:off x="0" y="0"/>
          <a:ext cx="0" cy="0"/>
          <a:chOff x="0" y="0"/>
          <a:chExt cx="0" cy="0"/>
        </a:xfrm>
      </p:grpSpPr>
      <p:sp>
        <p:nvSpPr>
          <p:cNvPr id="6" name="Textplatzhalter 7">
            <a:extLst>
              <a:ext uri="{FF2B5EF4-FFF2-40B4-BE49-F238E27FC236}">
                <a16:creationId xmlns:a16="http://schemas.microsoft.com/office/drawing/2014/main" id="{8D55F383-357D-3547-9530-33C747B445F1}"/>
              </a:ext>
            </a:extLst>
          </p:cNvPr>
          <p:cNvSpPr>
            <a:spLocks noGrp="1"/>
          </p:cNvSpPr>
          <p:nvPr>
            <p:ph type="body" sz="quarter" idx="12"/>
          </p:nvPr>
        </p:nvSpPr>
        <p:spPr>
          <a:xfrm>
            <a:off x="416533" y="1280567"/>
            <a:ext cx="11367480" cy="647700"/>
          </a:xfrm>
        </p:spPr>
        <p:txBody>
          <a:bodyPr tIns="0" anchor="ctr" anchorCtr="0">
            <a:normAutofit/>
          </a:bodyPr>
          <a:lstStyle>
            <a:lvl1pPr marL="0" indent="0">
              <a:spcBef>
                <a:spcPts val="0"/>
              </a:spcBef>
              <a:buNone/>
              <a:defRPr sz="1800" b="1"/>
            </a:lvl1pPr>
            <a:lvl2pPr marL="457200" indent="0">
              <a:buNone/>
              <a:defRPr/>
            </a:lvl2pPr>
            <a:lvl3pPr marL="914400" indent="0">
              <a:buNone/>
              <a:defRPr/>
            </a:lvl3pPr>
            <a:lvl4pPr marL="1371600" indent="0">
              <a:buNone/>
              <a:defRPr/>
            </a:lvl4pPr>
            <a:lvl5pPr marL="1828800" indent="0">
              <a:buNone/>
              <a:defRPr/>
            </a:lvl5pPr>
          </a:lstStyle>
          <a:p>
            <a:pPr lvl="0"/>
            <a:r>
              <a:rPr lang="de-DE"/>
              <a:t>Mastertextformat bearbeiten</a:t>
            </a:r>
          </a:p>
        </p:txBody>
      </p:sp>
      <p:sp>
        <p:nvSpPr>
          <p:cNvPr id="2" name="Titel 1">
            <a:extLst>
              <a:ext uri="{FF2B5EF4-FFF2-40B4-BE49-F238E27FC236}">
                <a16:creationId xmlns:a16="http://schemas.microsoft.com/office/drawing/2014/main" id="{7B24DF94-7AE6-ED40-B310-29B1A5873206}"/>
              </a:ext>
            </a:extLst>
          </p:cNvPr>
          <p:cNvSpPr>
            <a:spLocks noGrp="1"/>
          </p:cNvSpPr>
          <p:nvPr>
            <p:ph type="title"/>
          </p:nvPr>
        </p:nvSpPr>
        <p:spPr>
          <a:xfrm>
            <a:off x="416534" y="576394"/>
            <a:ext cx="11367479" cy="662400"/>
          </a:xfrm>
        </p:spPr>
        <p:txBody>
          <a:bodyPr anchor="b" anchorCtr="0">
            <a:normAutofit/>
          </a:bodyPr>
          <a:lstStyle/>
          <a:p>
            <a:r>
              <a:rPr lang="de-DE"/>
              <a:t>Mastertitelformat bearbeiten</a:t>
            </a:r>
          </a:p>
        </p:txBody>
      </p:sp>
      <p:sp>
        <p:nvSpPr>
          <p:cNvPr id="3" name="Fußzeilenplatzhalter 2">
            <a:extLst>
              <a:ext uri="{FF2B5EF4-FFF2-40B4-BE49-F238E27FC236}">
                <a16:creationId xmlns:a16="http://schemas.microsoft.com/office/drawing/2014/main" id="{F4DC96D4-4D59-5245-B81F-17641A3F9413}"/>
              </a:ext>
            </a:extLst>
          </p:cNvPr>
          <p:cNvSpPr>
            <a:spLocks noGrp="1"/>
          </p:cNvSpPr>
          <p:nvPr>
            <p:ph type="ftr" sz="quarter" idx="13"/>
          </p:nvPr>
        </p:nvSpPr>
        <p:spPr/>
        <p:txBody>
          <a:bodyPr/>
          <a:lstStyle/>
          <a:p>
            <a:endParaRPr lang="en-GB"/>
          </a:p>
        </p:txBody>
      </p:sp>
      <p:sp>
        <p:nvSpPr>
          <p:cNvPr id="5" name="Textplatzhalter 3">
            <a:extLst>
              <a:ext uri="{FF2B5EF4-FFF2-40B4-BE49-F238E27FC236}">
                <a16:creationId xmlns:a16="http://schemas.microsoft.com/office/drawing/2014/main" id="{62F04D5B-EC07-3D3B-F220-258A556137E3}"/>
              </a:ext>
            </a:extLst>
          </p:cNvPr>
          <p:cNvSpPr>
            <a:spLocks noGrp="1"/>
          </p:cNvSpPr>
          <p:nvPr>
            <p:ph type="body" sz="quarter" idx="11" hasCustomPrompt="1"/>
          </p:nvPr>
        </p:nvSpPr>
        <p:spPr>
          <a:xfrm>
            <a:off x="416533" y="1989138"/>
            <a:ext cx="936000" cy="936000"/>
          </a:xfrm>
          <a:solidFill>
            <a:schemeClr val="accent1"/>
          </a:solidFill>
        </p:spPr>
        <p:txBody>
          <a:bodyPr lIns="0" anchor="ctr" anchorCtr="0">
            <a:normAutofit/>
          </a:bodyPr>
          <a:lstStyle>
            <a:lvl1pPr marL="0" indent="0" algn="ctr">
              <a:buNone/>
              <a:defRPr sz="4000" b="1">
                <a:solidFill>
                  <a:schemeClr val="bg1"/>
                </a:solidFill>
              </a:defRPr>
            </a:lvl1pPr>
          </a:lstStyle>
          <a:p>
            <a:pPr lvl="0"/>
            <a:r>
              <a:rPr lang="de-DE"/>
              <a:t>1</a:t>
            </a:r>
          </a:p>
        </p:txBody>
      </p:sp>
      <p:sp>
        <p:nvSpPr>
          <p:cNvPr id="7" name="Textplatzhalter 3">
            <a:extLst>
              <a:ext uri="{FF2B5EF4-FFF2-40B4-BE49-F238E27FC236}">
                <a16:creationId xmlns:a16="http://schemas.microsoft.com/office/drawing/2014/main" id="{F82A3988-571D-670F-8DA9-176C688E94C9}"/>
              </a:ext>
            </a:extLst>
          </p:cNvPr>
          <p:cNvSpPr>
            <a:spLocks noGrp="1"/>
          </p:cNvSpPr>
          <p:nvPr>
            <p:ph type="body" sz="quarter" idx="14"/>
          </p:nvPr>
        </p:nvSpPr>
        <p:spPr>
          <a:xfrm>
            <a:off x="1576169" y="1989138"/>
            <a:ext cx="10199296" cy="936000"/>
          </a:xfrm>
          <a:solidFill>
            <a:schemeClr val="accent2"/>
          </a:solidFill>
        </p:spPr>
        <p:txBody>
          <a:bodyPr lIns="180000" rIns="108000" anchor="ctr" anchorCtr="0"/>
          <a:lstStyle>
            <a:lvl1pPr>
              <a:spcBef>
                <a:spcPts val="0"/>
              </a:spcBef>
              <a:spcAft>
                <a:spcPts val="600"/>
              </a:spcAft>
              <a:buClr>
                <a:schemeClr val="bg1"/>
              </a:buClr>
              <a:defRPr>
                <a:solidFill>
                  <a:schemeClr val="bg1"/>
                </a:solidFill>
              </a:defRPr>
            </a:lvl1pPr>
          </a:lstStyle>
          <a:p>
            <a:pPr lvl="0"/>
            <a:r>
              <a:rPr lang="de-DE"/>
              <a:t>Mastertextformat bearbeiten</a:t>
            </a:r>
          </a:p>
        </p:txBody>
      </p:sp>
      <p:sp>
        <p:nvSpPr>
          <p:cNvPr id="8" name="Textplatzhalter 3">
            <a:extLst>
              <a:ext uri="{FF2B5EF4-FFF2-40B4-BE49-F238E27FC236}">
                <a16:creationId xmlns:a16="http://schemas.microsoft.com/office/drawing/2014/main" id="{3F27CA87-A8B2-D588-F09D-656EF744A8BB}"/>
              </a:ext>
            </a:extLst>
          </p:cNvPr>
          <p:cNvSpPr>
            <a:spLocks noGrp="1"/>
          </p:cNvSpPr>
          <p:nvPr>
            <p:ph type="body" sz="quarter" idx="15" hasCustomPrompt="1"/>
          </p:nvPr>
        </p:nvSpPr>
        <p:spPr>
          <a:xfrm>
            <a:off x="416533" y="3141342"/>
            <a:ext cx="936000" cy="936000"/>
          </a:xfrm>
          <a:solidFill>
            <a:schemeClr val="accent1"/>
          </a:solidFill>
        </p:spPr>
        <p:txBody>
          <a:bodyPr lIns="0" anchor="ctr" anchorCtr="0">
            <a:normAutofit/>
          </a:bodyPr>
          <a:lstStyle>
            <a:lvl1pPr marL="0" indent="0" algn="ctr">
              <a:buNone/>
              <a:defRPr sz="4000" b="1">
                <a:solidFill>
                  <a:schemeClr val="bg1"/>
                </a:solidFill>
              </a:defRPr>
            </a:lvl1pPr>
          </a:lstStyle>
          <a:p>
            <a:pPr lvl="0"/>
            <a:r>
              <a:rPr lang="de-DE"/>
              <a:t>2</a:t>
            </a:r>
          </a:p>
        </p:txBody>
      </p:sp>
      <p:sp>
        <p:nvSpPr>
          <p:cNvPr id="9" name="Textplatzhalter 3">
            <a:extLst>
              <a:ext uri="{FF2B5EF4-FFF2-40B4-BE49-F238E27FC236}">
                <a16:creationId xmlns:a16="http://schemas.microsoft.com/office/drawing/2014/main" id="{7F8D3748-2628-738D-B76E-EA0C639D16E3}"/>
              </a:ext>
            </a:extLst>
          </p:cNvPr>
          <p:cNvSpPr>
            <a:spLocks noGrp="1"/>
          </p:cNvSpPr>
          <p:nvPr>
            <p:ph type="body" sz="quarter" idx="16"/>
          </p:nvPr>
        </p:nvSpPr>
        <p:spPr>
          <a:xfrm>
            <a:off x="1576169" y="3141342"/>
            <a:ext cx="10199296" cy="936000"/>
          </a:xfrm>
          <a:solidFill>
            <a:schemeClr val="accent2"/>
          </a:solidFill>
        </p:spPr>
        <p:txBody>
          <a:bodyPr lIns="180000" rIns="108000" anchor="ctr" anchorCtr="0"/>
          <a:lstStyle>
            <a:lvl1pPr>
              <a:spcBef>
                <a:spcPts val="0"/>
              </a:spcBef>
              <a:spcAft>
                <a:spcPts val="600"/>
              </a:spcAft>
              <a:buClr>
                <a:schemeClr val="bg1"/>
              </a:buClr>
              <a:defRPr>
                <a:solidFill>
                  <a:schemeClr val="bg1"/>
                </a:solidFill>
              </a:defRPr>
            </a:lvl1pPr>
          </a:lstStyle>
          <a:p>
            <a:pPr lvl="0"/>
            <a:r>
              <a:rPr lang="de-DE"/>
              <a:t>Mastertextformat bearbeiten</a:t>
            </a:r>
          </a:p>
        </p:txBody>
      </p:sp>
    </p:spTree>
    <p:extLst>
      <p:ext uri="{BB962C8B-B14F-4D97-AF65-F5344CB8AC3E}">
        <p14:creationId xmlns:p14="http://schemas.microsoft.com/office/powerpoint/2010/main" val="117155381"/>
      </p:ext>
    </p:extLst>
  </p:cSld>
  <p:clrMapOvr>
    <a:masterClrMapping/>
  </p:clrMapOvr>
  <p:extLst>
    <p:ext uri="{DCECCB84-F9BA-43D5-87BE-67443E8EF086}">
      <p15:sldGuideLst xmlns:p15="http://schemas.microsoft.com/office/powerpoint/2012/main">
        <p15:guide id="1" orient="horz" pos="1253">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_Leer">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E3EAA34-C357-8142-AF3B-38E15B6CB81A}"/>
              </a:ext>
            </a:extLst>
          </p:cNvPr>
          <p:cNvSpPr>
            <a:spLocks noGrp="1"/>
          </p:cNvSpPr>
          <p:nvPr>
            <p:ph type="title" hasCustomPrompt="1"/>
          </p:nvPr>
        </p:nvSpPr>
        <p:spPr/>
        <p:txBody>
          <a:bodyPr/>
          <a:lstStyle/>
          <a:p>
            <a:r>
              <a:rPr lang="de-DE"/>
              <a:t>Template </a:t>
            </a:r>
            <a:r>
              <a:rPr lang="de-DE" err="1"/>
              <a:t>Colours</a:t>
            </a:r>
            <a:endParaRPr lang="de-DE"/>
          </a:p>
        </p:txBody>
      </p:sp>
      <p:sp>
        <p:nvSpPr>
          <p:cNvPr id="4" name="Rechteck 3">
            <a:extLst>
              <a:ext uri="{FF2B5EF4-FFF2-40B4-BE49-F238E27FC236}">
                <a16:creationId xmlns:a16="http://schemas.microsoft.com/office/drawing/2014/main" id="{0A9EF900-6242-AE49-BD44-E09F8CD13A33}"/>
              </a:ext>
            </a:extLst>
          </p:cNvPr>
          <p:cNvSpPr/>
          <p:nvPr userDrawn="1"/>
        </p:nvSpPr>
        <p:spPr>
          <a:xfrm>
            <a:off x="417093" y="1665288"/>
            <a:ext cx="1427361" cy="14273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Font</a:t>
            </a:r>
            <a:br>
              <a:rPr lang="de-DE"/>
            </a:br>
            <a:r>
              <a:rPr lang="de-DE" err="1"/>
              <a:t>Colour</a:t>
            </a:r>
            <a:endParaRPr lang="de-DE"/>
          </a:p>
          <a:p>
            <a:pPr algn="ctr"/>
            <a:r>
              <a:rPr lang="de-DE"/>
              <a:t>#4E4F4E</a:t>
            </a:r>
          </a:p>
        </p:txBody>
      </p:sp>
      <p:sp>
        <p:nvSpPr>
          <p:cNvPr id="5" name="Rechteck 4">
            <a:extLst>
              <a:ext uri="{FF2B5EF4-FFF2-40B4-BE49-F238E27FC236}">
                <a16:creationId xmlns:a16="http://schemas.microsoft.com/office/drawing/2014/main" id="{9DE1BD4E-0EA8-F540-AD17-66780C2F8C91}"/>
              </a:ext>
            </a:extLst>
          </p:cNvPr>
          <p:cNvSpPr/>
          <p:nvPr userDrawn="1"/>
        </p:nvSpPr>
        <p:spPr>
          <a:xfrm>
            <a:off x="2191180" y="1665288"/>
            <a:ext cx="1427361" cy="14273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Primary</a:t>
            </a:r>
            <a:br>
              <a:rPr lang="de-DE"/>
            </a:br>
            <a:r>
              <a:rPr lang="de-DE" err="1"/>
              <a:t>Colour</a:t>
            </a:r>
            <a:endParaRPr lang="de-DE"/>
          </a:p>
          <a:p>
            <a:pPr algn="ctr"/>
            <a:r>
              <a:rPr lang="de-DE"/>
              <a:t>#002A5C</a:t>
            </a:r>
          </a:p>
        </p:txBody>
      </p:sp>
      <p:sp>
        <p:nvSpPr>
          <p:cNvPr id="6" name="Rechteck 5">
            <a:extLst>
              <a:ext uri="{FF2B5EF4-FFF2-40B4-BE49-F238E27FC236}">
                <a16:creationId xmlns:a16="http://schemas.microsoft.com/office/drawing/2014/main" id="{68D85FB1-A7BB-A542-B7F4-8DD96E4060B1}"/>
              </a:ext>
            </a:extLst>
          </p:cNvPr>
          <p:cNvSpPr/>
          <p:nvPr userDrawn="1"/>
        </p:nvSpPr>
        <p:spPr>
          <a:xfrm>
            <a:off x="3965266" y="1665288"/>
            <a:ext cx="1427361" cy="14273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Primary</a:t>
            </a:r>
            <a:br>
              <a:rPr lang="de-DE"/>
            </a:br>
            <a:r>
              <a:rPr lang="de-DE" err="1"/>
              <a:t>Colour</a:t>
            </a:r>
            <a:endParaRPr lang="de-DE"/>
          </a:p>
          <a:p>
            <a:pPr algn="ctr"/>
            <a:r>
              <a:rPr lang="de-DE"/>
              <a:t>#F37920</a:t>
            </a:r>
          </a:p>
        </p:txBody>
      </p:sp>
      <p:sp>
        <p:nvSpPr>
          <p:cNvPr id="7" name="Rechteck 6">
            <a:extLst>
              <a:ext uri="{FF2B5EF4-FFF2-40B4-BE49-F238E27FC236}">
                <a16:creationId xmlns:a16="http://schemas.microsoft.com/office/drawing/2014/main" id="{EC6288E4-4195-A840-AF62-26A52ADA93FA}"/>
              </a:ext>
            </a:extLst>
          </p:cNvPr>
          <p:cNvSpPr/>
          <p:nvPr userDrawn="1"/>
        </p:nvSpPr>
        <p:spPr>
          <a:xfrm>
            <a:off x="5739353" y="1665288"/>
            <a:ext cx="1427361" cy="142736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err="1"/>
              <a:t>Secondary</a:t>
            </a:r>
            <a:br>
              <a:rPr lang="de-DE"/>
            </a:br>
            <a:r>
              <a:rPr lang="de-DE" err="1"/>
              <a:t>Colour</a:t>
            </a:r>
            <a:endParaRPr lang="de-DE"/>
          </a:p>
          <a:p>
            <a:pPr algn="ctr"/>
            <a:r>
              <a:rPr lang="de-DE"/>
              <a:t>#FDC300</a:t>
            </a:r>
          </a:p>
        </p:txBody>
      </p:sp>
      <p:sp>
        <p:nvSpPr>
          <p:cNvPr id="8" name="Rechteck 7">
            <a:extLst>
              <a:ext uri="{FF2B5EF4-FFF2-40B4-BE49-F238E27FC236}">
                <a16:creationId xmlns:a16="http://schemas.microsoft.com/office/drawing/2014/main" id="{D3E1090F-D886-924F-AE01-8179199280F5}"/>
              </a:ext>
            </a:extLst>
          </p:cNvPr>
          <p:cNvSpPr/>
          <p:nvPr userDrawn="1"/>
        </p:nvSpPr>
        <p:spPr>
          <a:xfrm>
            <a:off x="7513440" y="1665288"/>
            <a:ext cx="1427361" cy="14273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err="1"/>
              <a:t>Secondary</a:t>
            </a:r>
            <a:br>
              <a:rPr lang="de-DE"/>
            </a:br>
            <a:r>
              <a:rPr lang="de-DE" err="1"/>
              <a:t>Colour</a:t>
            </a:r>
            <a:endParaRPr lang="de-DE"/>
          </a:p>
          <a:p>
            <a:pPr algn="ctr"/>
            <a:r>
              <a:rPr lang="de-DE"/>
              <a:t>#8C1610</a:t>
            </a:r>
          </a:p>
        </p:txBody>
      </p:sp>
      <p:sp>
        <p:nvSpPr>
          <p:cNvPr id="10" name="Rechteck 9">
            <a:extLst>
              <a:ext uri="{FF2B5EF4-FFF2-40B4-BE49-F238E27FC236}">
                <a16:creationId xmlns:a16="http://schemas.microsoft.com/office/drawing/2014/main" id="{59E93035-1374-CC4E-8AE6-51AE610FE844}"/>
              </a:ext>
            </a:extLst>
          </p:cNvPr>
          <p:cNvSpPr/>
          <p:nvPr userDrawn="1"/>
        </p:nvSpPr>
        <p:spPr>
          <a:xfrm>
            <a:off x="2182136" y="3440733"/>
            <a:ext cx="1427361" cy="14273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0" i="0" u="none" strike="noStrike" kern="1200" err="1">
                <a:solidFill>
                  <a:schemeClr val="lt1"/>
                </a:solidFill>
                <a:effectLst/>
                <a:latin typeface="+mn-lt"/>
                <a:ea typeface="+mn-ea"/>
                <a:cs typeface="+mn-cs"/>
              </a:rPr>
              <a:t>Halftones</a:t>
            </a:r>
            <a:endParaRPr lang="de-DE" sz="1800" b="0" i="0" u="none" strike="noStrike" kern="1200">
              <a:solidFill>
                <a:schemeClr val="lt1"/>
              </a:solidFill>
              <a:effectLst/>
              <a:latin typeface="+mn-lt"/>
              <a:ea typeface="+mn-ea"/>
              <a:cs typeface="+mn-cs"/>
            </a:endParaRPr>
          </a:p>
          <a:p>
            <a:pPr algn="ctr"/>
            <a:r>
              <a:rPr lang="de-DE" sz="1800" b="0" i="0" u="none" strike="noStrike" kern="1200">
                <a:solidFill>
                  <a:schemeClr val="lt1"/>
                </a:solidFill>
                <a:effectLst/>
                <a:latin typeface="+mn-lt"/>
                <a:ea typeface="+mn-ea"/>
                <a:cs typeface="+mn-cs"/>
              </a:rPr>
              <a:t>#8093AD</a:t>
            </a:r>
            <a:endParaRPr lang="de-DE"/>
          </a:p>
        </p:txBody>
      </p:sp>
      <p:sp>
        <p:nvSpPr>
          <p:cNvPr id="11" name="Rechteck 10">
            <a:extLst>
              <a:ext uri="{FF2B5EF4-FFF2-40B4-BE49-F238E27FC236}">
                <a16:creationId xmlns:a16="http://schemas.microsoft.com/office/drawing/2014/main" id="{075E37F0-EFD0-424B-A226-E55D6531F5F8}"/>
              </a:ext>
            </a:extLst>
          </p:cNvPr>
          <p:cNvSpPr/>
          <p:nvPr userDrawn="1"/>
        </p:nvSpPr>
        <p:spPr>
          <a:xfrm>
            <a:off x="3956223" y="3440733"/>
            <a:ext cx="1427361" cy="14273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0" i="0" u="none" strike="noStrike" kern="1200" err="1">
                <a:solidFill>
                  <a:schemeClr val="tx1"/>
                </a:solidFill>
                <a:effectLst/>
                <a:latin typeface="+mn-lt"/>
                <a:ea typeface="+mn-ea"/>
                <a:cs typeface="+mn-cs"/>
              </a:rPr>
              <a:t>Halftones</a:t>
            </a:r>
            <a:endParaRPr lang="de-DE" sz="1800" b="0" i="0" u="none" strike="noStrike" kern="1200">
              <a:solidFill>
                <a:schemeClr val="tx1"/>
              </a:solidFill>
              <a:effectLst/>
              <a:latin typeface="+mn-lt"/>
              <a:ea typeface="+mn-ea"/>
              <a:cs typeface="+mn-cs"/>
            </a:endParaRPr>
          </a:p>
          <a:p>
            <a:pPr algn="ctr"/>
            <a:r>
              <a:rPr lang="de-DE" sz="1800" b="0" i="0" u="none" strike="noStrike" kern="1200">
                <a:solidFill>
                  <a:schemeClr val="tx1"/>
                </a:solidFill>
                <a:effectLst/>
                <a:latin typeface="+mn-lt"/>
                <a:ea typeface="+mn-ea"/>
                <a:cs typeface="+mn-cs"/>
              </a:rPr>
              <a:t>#FDECE3</a:t>
            </a:r>
            <a:endParaRPr lang="de-DE">
              <a:solidFill>
                <a:schemeClr val="tx1"/>
              </a:solidFill>
            </a:endParaRPr>
          </a:p>
        </p:txBody>
      </p:sp>
      <p:sp>
        <p:nvSpPr>
          <p:cNvPr id="12" name="Rechteck 11">
            <a:extLst>
              <a:ext uri="{FF2B5EF4-FFF2-40B4-BE49-F238E27FC236}">
                <a16:creationId xmlns:a16="http://schemas.microsoft.com/office/drawing/2014/main" id="{29B1A55A-44E1-6043-9322-D2EC18F13A56}"/>
              </a:ext>
            </a:extLst>
          </p:cNvPr>
          <p:cNvSpPr/>
          <p:nvPr userDrawn="1"/>
        </p:nvSpPr>
        <p:spPr>
          <a:xfrm>
            <a:off x="5730310" y="3440733"/>
            <a:ext cx="1427361" cy="142736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0" i="0" u="none" strike="noStrike" kern="1200" err="1">
                <a:solidFill>
                  <a:schemeClr val="tx1"/>
                </a:solidFill>
                <a:effectLst/>
                <a:latin typeface="+mn-lt"/>
                <a:ea typeface="+mn-ea"/>
                <a:cs typeface="+mn-cs"/>
              </a:rPr>
              <a:t>Halftones</a:t>
            </a:r>
            <a:endParaRPr lang="de-DE" sz="1800" b="0" i="0" u="none" strike="noStrike" kern="1200">
              <a:solidFill>
                <a:schemeClr val="tx1"/>
              </a:solidFill>
              <a:effectLst/>
              <a:latin typeface="+mn-lt"/>
              <a:ea typeface="+mn-ea"/>
              <a:cs typeface="+mn-cs"/>
            </a:endParaRPr>
          </a:p>
          <a:p>
            <a:pPr algn="ctr"/>
            <a:r>
              <a:rPr lang="de-DE" sz="1800" b="0" i="0" u="none" strike="noStrike" kern="1200">
                <a:solidFill>
                  <a:schemeClr val="tx1"/>
                </a:solidFill>
                <a:effectLst/>
                <a:latin typeface="+mn-lt"/>
                <a:ea typeface="+mn-ea"/>
                <a:cs typeface="+mn-cs"/>
              </a:rPr>
              <a:t>#FFF3CC</a:t>
            </a:r>
            <a:endParaRPr lang="de-DE">
              <a:solidFill>
                <a:schemeClr val="tx1"/>
              </a:solidFill>
            </a:endParaRPr>
          </a:p>
        </p:txBody>
      </p:sp>
      <p:sp>
        <p:nvSpPr>
          <p:cNvPr id="13" name="Rechteck 12">
            <a:extLst>
              <a:ext uri="{FF2B5EF4-FFF2-40B4-BE49-F238E27FC236}">
                <a16:creationId xmlns:a16="http://schemas.microsoft.com/office/drawing/2014/main" id="{454AD465-1B78-244B-89C4-5CA1D7F59D70}"/>
              </a:ext>
            </a:extLst>
          </p:cNvPr>
          <p:cNvSpPr/>
          <p:nvPr userDrawn="1"/>
        </p:nvSpPr>
        <p:spPr>
          <a:xfrm>
            <a:off x="7504397" y="3440733"/>
            <a:ext cx="1427361" cy="142736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0" i="0" u="none" strike="noStrike" kern="1200" err="1">
                <a:solidFill>
                  <a:schemeClr val="tx1"/>
                </a:solidFill>
                <a:effectLst/>
                <a:latin typeface="+mn-lt"/>
                <a:ea typeface="+mn-ea"/>
                <a:cs typeface="+mn-cs"/>
              </a:rPr>
              <a:t>Halftones</a:t>
            </a:r>
            <a:endParaRPr lang="de-DE" sz="1800" b="0" i="0" u="none" strike="noStrike" kern="1200">
              <a:solidFill>
                <a:schemeClr val="tx1"/>
              </a:solidFill>
              <a:effectLst/>
              <a:latin typeface="+mn-lt"/>
              <a:ea typeface="+mn-ea"/>
              <a:cs typeface="+mn-cs"/>
            </a:endParaRPr>
          </a:p>
          <a:p>
            <a:pPr algn="ctr"/>
            <a:r>
              <a:rPr lang="de-DE" sz="1800" b="0" i="0" u="none" strike="noStrike" kern="1200">
                <a:solidFill>
                  <a:schemeClr val="tx1"/>
                </a:solidFill>
                <a:effectLst/>
                <a:latin typeface="+mn-lt"/>
                <a:ea typeface="+mn-ea"/>
                <a:cs typeface="+mn-cs"/>
              </a:rPr>
              <a:t>#F8C2BF</a:t>
            </a:r>
            <a:endParaRPr lang="de-DE">
              <a:solidFill>
                <a:schemeClr val="tx1"/>
              </a:solidFill>
            </a:endParaRPr>
          </a:p>
        </p:txBody>
      </p:sp>
      <p:sp>
        <p:nvSpPr>
          <p:cNvPr id="15" name="Rechteck 14">
            <a:extLst>
              <a:ext uri="{FF2B5EF4-FFF2-40B4-BE49-F238E27FC236}">
                <a16:creationId xmlns:a16="http://schemas.microsoft.com/office/drawing/2014/main" id="{CC8894BC-3D52-2A45-BA6B-A2DAD0942327}"/>
              </a:ext>
            </a:extLst>
          </p:cNvPr>
          <p:cNvSpPr/>
          <p:nvPr userDrawn="1"/>
        </p:nvSpPr>
        <p:spPr>
          <a:xfrm>
            <a:off x="417093" y="3440733"/>
            <a:ext cx="1427361" cy="142736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b="0" i="0" u="none" strike="noStrike" kern="1200" err="1">
                <a:solidFill>
                  <a:schemeClr val="lt1"/>
                </a:solidFill>
                <a:effectLst/>
                <a:latin typeface="+mn-lt"/>
                <a:ea typeface="+mn-ea"/>
                <a:cs typeface="+mn-cs"/>
              </a:rPr>
              <a:t>Halftones</a:t>
            </a:r>
            <a:endParaRPr lang="de-DE" sz="1800" b="0" i="0" u="none" strike="noStrike" kern="1200">
              <a:solidFill>
                <a:schemeClr val="lt1"/>
              </a:solidFill>
              <a:effectLst/>
              <a:latin typeface="+mn-lt"/>
              <a:ea typeface="+mn-ea"/>
              <a:cs typeface="+mn-cs"/>
            </a:endParaRPr>
          </a:p>
          <a:p>
            <a:pPr algn="ctr"/>
            <a:r>
              <a:rPr lang="de-DE" sz="1800" b="0" i="0" u="none" strike="noStrike" kern="1200">
                <a:solidFill>
                  <a:schemeClr val="lt1"/>
                </a:solidFill>
                <a:effectLst/>
                <a:latin typeface="+mn-lt"/>
                <a:ea typeface="+mn-ea"/>
                <a:cs typeface="+mn-cs"/>
              </a:rPr>
              <a:t>#929292</a:t>
            </a:r>
            <a:endParaRPr lang="de-DE"/>
          </a:p>
        </p:txBody>
      </p:sp>
    </p:spTree>
    <p:extLst>
      <p:ext uri="{BB962C8B-B14F-4D97-AF65-F5344CB8AC3E}">
        <p14:creationId xmlns:p14="http://schemas.microsoft.com/office/powerpoint/2010/main" val="2118121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2">
    <p:spTree>
      <p:nvGrpSpPr>
        <p:cNvPr id="1" name=""/>
        <p:cNvGrpSpPr/>
        <p:nvPr/>
      </p:nvGrpSpPr>
      <p:grpSpPr>
        <a:xfrm>
          <a:off x="0" y="0"/>
          <a:ext cx="0" cy="0"/>
          <a:chOff x="0" y="0"/>
          <a:chExt cx="0" cy="0"/>
        </a:xfrm>
      </p:grpSpPr>
      <p:pic>
        <p:nvPicPr>
          <p:cNvPr id="3" name="Grafik 2" descr="Ein Bild, das Himmel, draußen, Gebäude, Brücke enthält.&#10;&#10;Automatisch generierte Beschreibung">
            <a:extLst>
              <a:ext uri="{FF2B5EF4-FFF2-40B4-BE49-F238E27FC236}">
                <a16:creationId xmlns:a16="http://schemas.microsoft.com/office/drawing/2014/main" id="{88454B1E-F6C2-8A5A-907E-14534397D6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1667"/>
          <a:stretch/>
        </p:blipFill>
        <p:spPr>
          <a:xfrm>
            <a:off x="1910605" y="-2"/>
            <a:ext cx="10287000" cy="6057902"/>
          </a:xfrm>
          <a:prstGeom prst="rect">
            <a:avLst/>
          </a:prstGeom>
        </p:spPr>
      </p:pic>
      <p:sp>
        <p:nvSpPr>
          <p:cNvPr id="14" name="Freihandform 13">
            <a:extLst>
              <a:ext uri="{FF2B5EF4-FFF2-40B4-BE49-F238E27FC236}">
                <a16:creationId xmlns:a16="http://schemas.microsoft.com/office/drawing/2014/main" id="{2ADCDFB0-A1D1-3E46-9248-FE8301F2740C}"/>
              </a:ext>
            </a:extLst>
          </p:cNvPr>
          <p:cNvSpPr/>
          <p:nvPr userDrawn="1"/>
        </p:nvSpPr>
        <p:spPr>
          <a:xfrm>
            <a:off x="3770971" y="-1"/>
            <a:ext cx="8443773" cy="6069601"/>
          </a:xfrm>
          <a:custGeom>
            <a:avLst/>
            <a:gdLst>
              <a:gd name="connsiteX0" fmla="*/ 0 w 8443773"/>
              <a:gd name="connsiteY0" fmla="*/ 0 h 6069601"/>
              <a:gd name="connsiteX1" fmla="*/ 4648303 w 8443773"/>
              <a:gd name="connsiteY1" fmla="*/ 0 h 6069601"/>
              <a:gd name="connsiteX2" fmla="*/ 4648303 w 8443773"/>
              <a:gd name="connsiteY2" fmla="*/ 1 h 6069601"/>
              <a:gd name="connsiteX3" fmla="*/ 6533788 w 8443773"/>
              <a:gd name="connsiteY3" fmla="*/ 1 h 6069601"/>
              <a:gd name="connsiteX4" fmla="*/ 8443773 w 8443773"/>
              <a:gd name="connsiteY4" fmla="*/ 4498516 h 6069601"/>
              <a:gd name="connsiteX5" fmla="*/ 8443773 w 8443773"/>
              <a:gd name="connsiteY5" fmla="*/ 6069601 h 6069601"/>
              <a:gd name="connsiteX6" fmla="*/ 1885485 w 8443773"/>
              <a:gd name="connsiteY6" fmla="*/ 6069601 h 6069601"/>
              <a:gd name="connsiteX7" fmla="*/ 1885485 w 8443773"/>
              <a:gd name="connsiteY7" fmla="*/ 6069600 h 6069601"/>
              <a:gd name="connsiteX8" fmla="*/ 0 w 8443773"/>
              <a:gd name="connsiteY8" fmla="*/ 6069600 h 606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3773" h="6069601">
                <a:moveTo>
                  <a:pt x="0" y="0"/>
                </a:moveTo>
                <a:lnTo>
                  <a:pt x="4648303" y="0"/>
                </a:lnTo>
                <a:lnTo>
                  <a:pt x="4648303" y="1"/>
                </a:lnTo>
                <a:lnTo>
                  <a:pt x="6533788" y="1"/>
                </a:lnTo>
                <a:lnTo>
                  <a:pt x="8443773" y="4498516"/>
                </a:lnTo>
                <a:lnTo>
                  <a:pt x="8443773" y="6069601"/>
                </a:lnTo>
                <a:lnTo>
                  <a:pt x="1885485" y="6069601"/>
                </a:lnTo>
                <a:lnTo>
                  <a:pt x="1885485" y="6069600"/>
                </a:lnTo>
                <a:lnTo>
                  <a:pt x="0" y="606960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15" name="Freihandform 14">
            <a:extLst>
              <a:ext uri="{FF2B5EF4-FFF2-40B4-BE49-F238E27FC236}">
                <a16:creationId xmlns:a16="http://schemas.microsoft.com/office/drawing/2014/main" id="{993A3D39-DBD9-5343-972C-4D9AF69EF31B}"/>
              </a:ext>
            </a:extLst>
          </p:cNvPr>
          <p:cNvSpPr/>
          <p:nvPr userDrawn="1"/>
        </p:nvSpPr>
        <p:spPr>
          <a:xfrm>
            <a:off x="3770971" y="-1"/>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13" name="Freihandform 12">
            <a:extLst>
              <a:ext uri="{FF2B5EF4-FFF2-40B4-BE49-F238E27FC236}">
                <a16:creationId xmlns:a16="http://schemas.microsoft.com/office/drawing/2014/main" id="{4A5466CB-89E5-464F-82FA-7F08827DF71B}"/>
              </a:ext>
            </a:extLst>
          </p:cNvPr>
          <p:cNvSpPr/>
          <p:nvPr userDrawn="1"/>
        </p:nvSpPr>
        <p:spPr>
          <a:xfrm>
            <a:off x="1885486" y="-1"/>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22" name="Freihandform 21">
            <a:extLst>
              <a:ext uri="{FF2B5EF4-FFF2-40B4-BE49-F238E27FC236}">
                <a16:creationId xmlns:a16="http://schemas.microsoft.com/office/drawing/2014/main" id="{925D116F-87BF-2D47-B562-0B0F3E7C3ADD}"/>
              </a:ext>
            </a:extLst>
          </p:cNvPr>
          <p:cNvSpPr/>
          <p:nvPr userDrawn="1"/>
        </p:nvSpPr>
        <p:spPr>
          <a:xfrm>
            <a:off x="1" y="0"/>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pic>
        <p:nvPicPr>
          <p:cNvPr id="11" name="Grafik 10">
            <a:extLst>
              <a:ext uri="{FF2B5EF4-FFF2-40B4-BE49-F238E27FC236}">
                <a16:creationId xmlns:a16="http://schemas.microsoft.com/office/drawing/2014/main" id="{DE761D34-60C5-914D-93B3-40820DFF0B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34" y="6281613"/>
            <a:ext cx="2117301" cy="349200"/>
          </a:xfrm>
          <a:prstGeom prst="rect">
            <a:avLst/>
          </a:prstGeom>
        </p:spPr>
      </p:pic>
      <p:sp>
        <p:nvSpPr>
          <p:cNvPr id="12" name="Titel 26">
            <a:extLst>
              <a:ext uri="{FF2B5EF4-FFF2-40B4-BE49-F238E27FC236}">
                <a16:creationId xmlns:a16="http://schemas.microsoft.com/office/drawing/2014/main" id="{4499D6E5-6225-7D20-33A9-284E3D665BCC}"/>
              </a:ext>
            </a:extLst>
          </p:cNvPr>
          <p:cNvSpPr>
            <a:spLocks noGrp="1"/>
          </p:cNvSpPr>
          <p:nvPr>
            <p:ph type="title"/>
          </p:nvPr>
        </p:nvSpPr>
        <p:spPr>
          <a:xfrm>
            <a:off x="417601" y="333375"/>
            <a:ext cx="5664673" cy="3966559"/>
          </a:xfrm>
          <a:custGeom>
            <a:avLst/>
            <a:gdLst>
              <a:gd name="connsiteX0" fmla="*/ 0 w 5664673"/>
              <a:gd name="connsiteY0" fmla="*/ 0 h 3966559"/>
              <a:gd name="connsiteX1" fmla="*/ 3980547 w 5664673"/>
              <a:gd name="connsiteY1" fmla="*/ 0 h 3966559"/>
              <a:gd name="connsiteX2" fmla="*/ 5664673 w 5664673"/>
              <a:gd name="connsiteY2" fmla="*/ 3966559 h 3966559"/>
              <a:gd name="connsiteX3" fmla="*/ 0 w 5664673"/>
              <a:gd name="connsiteY3" fmla="*/ 3966559 h 3966559"/>
            </a:gdLst>
            <a:ahLst/>
            <a:cxnLst>
              <a:cxn ang="0">
                <a:pos x="connsiteX0" y="connsiteY0"/>
              </a:cxn>
              <a:cxn ang="0">
                <a:pos x="connsiteX1" y="connsiteY1"/>
              </a:cxn>
              <a:cxn ang="0">
                <a:pos x="connsiteX2" y="connsiteY2"/>
              </a:cxn>
              <a:cxn ang="0">
                <a:pos x="connsiteX3" y="connsiteY3"/>
              </a:cxn>
            </a:cxnLst>
            <a:rect l="l" t="t" r="r" b="b"/>
            <a:pathLst>
              <a:path w="5664673" h="3966559">
                <a:moveTo>
                  <a:pt x="0" y="0"/>
                </a:moveTo>
                <a:lnTo>
                  <a:pt x="3980547" y="0"/>
                </a:lnTo>
                <a:lnTo>
                  <a:pt x="5664673" y="3966559"/>
                </a:lnTo>
                <a:lnTo>
                  <a:pt x="0" y="3966559"/>
                </a:lnTo>
                <a:close/>
              </a:path>
            </a:pathLst>
          </a:custGeom>
        </p:spPr>
        <p:txBody>
          <a:bodyPr wrap="square" anchor="b">
            <a:normAutofit/>
          </a:bodyPr>
          <a:lstStyle>
            <a:lvl1pPr algn="l">
              <a:defRPr sz="4800">
                <a:solidFill>
                  <a:schemeClr val="bg1"/>
                </a:solidFill>
              </a:defRPr>
            </a:lvl1pPr>
          </a:lstStyle>
          <a:p>
            <a:r>
              <a:rPr lang="de-DE"/>
              <a:t>Mastertitelformat bearbeiten</a:t>
            </a:r>
            <a:endParaRPr lang="en-GB"/>
          </a:p>
        </p:txBody>
      </p:sp>
      <p:sp>
        <p:nvSpPr>
          <p:cNvPr id="16" name="Textplatzhalter 27">
            <a:extLst>
              <a:ext uri="{FF2B5EF4-FFF2-40B4-BE49-F238E27FC236}">
                <a16:creationId xmlns:a16="http://schemas.microsoft.com/office/drawing/2014/main" id="{EA516F4D-3B07-0EA6-5243-F36C9710EE85}"/>
              </a:ext>
            </a:extLst>
          </p:cNvPr>
          <p:cNvSpPr>
            <a:spLocks noGrp="1"/>
          </p:cNvSpPr>
          <p:nvPr>
            <p:ph type="body" idx="1"/>
          </p:nvPr>
        </p:nvSpPr>
        <p:spPr>
          <a:xfrm>
            <a:off x="417601" y="4444615"/>
            <a:ext cx="6363053" cy="1500187"/>
          </a:xfrm>
          <a:custGeom>
            <a:avLst/>
            <a:gdLst>
              <a:gd name="connsiteX0" fmla="*/ 0 w 6363053"/>
              <a:gd name="connsiteY0" fmla="*/ 0 h 1500187"/>
              <a:gd name="connsiteX1" fmla="*/ 5726102 w 6363053"/>
              <a:gd name="connsiteY1" fmla="*/ 0 h 1500187"/>
              <a:gd name="connsiteX2" fmla="*/ 6363053 w 6363053"/>
              <a:gd name="connsiteY2" fmla="*/ 1500187 h 1500187"/>
              <a:gd name="connsiteX3" fmla="*/ 0 w 6363053"/>
              <a:gd name="connsiteY3" fmla="*/ 1500187 h 1500187"/>
            </a:gdLst>
            <a:ahLst/>
            <a:cxnLst>
              <a:cxn ang="0">
                <a:pos x="connsiteX0" y="connsiteY0"/>
              </a:cxn>
              <a:cxn ang="0">
                <a:pos x="connsiteX1" y="connsiteY1"/>
              </a:cxn>
              <a:cxn ang="0">
                <a:pos x="connsiteX2" y="connsiteY2"/>
              </a:cxn>
              <a:cxn ang="0">
                <a:pos x="connsiteX3" y="connsiteY3"/>
              </a:cxn>
            </a:cxnLst>
            <a:rect l="l" t="t" r="r" b="b"/>
            <a:pathLst>
              <a:path w="6363053" h="1500187">
                <a:moveTo>
                  <a:pt x="0" y="0"/>
                </a:moveTo>
                <a:lnTo>
                  <a:pt x="5726102" y="0"/>
                </a:lnTo>
                <a:lnTo>
                  <a:pt x="6363053" y="1500187"/>
                </a:lnTo>
                <a:lnTo>
                  <a:pt x="0" y="1500187"/>
                </a:lnTo>
                <a:close/>
              </a:path>
            </a:pathLst>
          </a:custGeom>
        </p:spPr>
        <p:txBody>
          <a:bodyPr wrap="square">
            <a:normAutofit/>
          </a:bodyPr>
          <a:lstStyle>
            <a:lvl1pPr marL="0" indent="0" algn="l">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5" name="Rechteck 4">
            <a:extLst>
              <a:ext uri="{FF2B5EF4-FFF2-40B4-BE49-F238E27FC236}">
                <a16:creationId xmlns:a16="http://schemas.microsoft.com/office/drawing/2014/main" id="{65125BF2-53AC-8539-A29F-4B563102EC1D}"/>
              </a:ext>
            </a:extLst>
          </p:cNvPr>
          <p:cNvSpPr/>
          <p:nvPr userDrawn="1"/>
        </p:nvSpPr>
        <p:spPr>
          <a:xfrm>
            <a:off x="9085708" y="6069599"/>
            <a:ext cx="2837003" cy="695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Schild enthält.&#10;&#10;Automatisch generierte Beschreibung">
            <a:extLst>
              <a:ext uri="{FF2B5EF4-FFF2-40B4-BE49-F238E27FC236}">
                <a16:creationId xmlns:a16="http://schemas.microsoft.com/office/drawing/2014/main" id="{C8718BF1-A4B3-7A0F-7934-D791156449A5}"/>
              </a:ext>
            </a:extLst>
          </p:cNvPr>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9138110" y="6288756"/>
            <a:ext cx="2652732" cy="349200"/>
          </a:xfrm>
          <a:prstGeom prst="rect">
            <a:avLst/>
          </a:prstGeom>
        </p:spPr>
      </p:pic>
    </p:spTree>
    <p:extLst>
      <p:ext uri="{BB962C8B-B14F-4D97-AF65-F5344CB8AC3E}">
        <p14:creationId xmlns:p14="http://schemas.microsoft.com/office/powerpoint/2010/main" val="1888545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2">
    <p:spTree>
      <p:nvGrpSpPr>
        <p:cNvPr id="1" name=""/>
        <p:cNvGrpSpPr/>
        <p:nvPr/>
      </p:nvGrpSpPr>
      <p:grpSpPr>
        <a:xfrm>
          <a:off x="0" y="0"/>
          <a:ext cx="0" cy="0"/>
          <a:chOff x="0" y="0"/>
          <a:chExt cx="0" cy="0"/>
        </a:xfrm>
      </p:grpSpPr>
      <p:pic>
        <p:nvPicPr>
          <p:cNvPr id="4" name="Grafik 3" descr="Ein Bild, das Gebäude, Wasser, Skyline, Stadtlandschaft enthält.&#10;&#10;Automatisch generierte Beschreibung">
            <a:extLst>
              <a:ext uri="{FF2B5EF4-FFF2-40B4-BE49-F238E27FC236}">
                <a16:creationId xmlns:a16="http://schemas.microsoft.com/office/drawing/2014/main" id="{A3D9F82E-063E-901A-352B-33B2AF52AD9E}"/>
              </a:ext>
            </a:extLst>
          </p:cNvPr>
          <p:cNvPicPr>
            <a:picLocks noChangeAspect="1"/>
          </p:cNvPicPr>
          <p:nvPr userDrawn="1"/>
        </p:nvPicPr>
        <p:blipFill>
          <a:blip r:embed="rId2"/>
          <a:stretch>
            <a:fillRect/>
          </a:stretch>
        </p:blipFill>
        <p:spPr>
          <a:xfrm>
            <a:off x="1445144" y="0"/>
            <a:ext cx="10769600" cy="6057900"/>
          </a:xfrm>
          <a:prstGeom prst="rect">
            <a:avLst/>
          </a:prstGeom>
        </p:spPr>
      </p:pic>
      <p:sp>
        <p:nvSpPr>
          <p:cNvPr id="14" name="Freihandform 13">
            <a:extLst>
              <a:ext uri="{FF2B5EF4-FFF2-40B4-BE49-F238E27FC236}">
                <a16:creationId xmlns:a16="http://schemas.microsoft.com/office/drawing/2014/main" id="{2ADCDFB0-A1D1-3E46-9248-FE8301F2740C}"/>
              </a:ext>
            </a:extLst>
          </p:cNvPr>
          <p:cNvSpPr/>
          <p:nvPr userDrawn="1"/>
        </p:nvSpPr>
        <p:spPr>
          <a:xfrm>
            <a:off x="3770971" y="-1"/>
            <a:ext cx="8443773" cy="6069601"/>
          </a:xfrm>
          <a:custGeom>
            <a:avLst/>
            <a:gdLst>
              <a:gd name="connsiteX0" fmla="*/ 0 w 8443773"/>
              <a:gd name="connsiteY0" fmla="*/ 0 h 6069601"/>
              <a:gd name="connsiteX1" fmla="*/ 4648303 w 8443773"/>
              <a:gd name="connsiteY1" fmla="*/ 0 h 6069601"/>
              <a:gd name="connsiteX2" fmla="*/ 4648303 w 8443773"/>
              <a:gd name="connsiteY2" fmla="*/ 1 h 6069601"/>
              <a:gd name="connsiteX3" fmla="*/ 6533788 w 8443773"/>
              <a:gd name="connsiteY3" fmla="*/ 1 h 6069601"/>
              <a:gd name="connsiteX4" fmla="*/ 8443773 w 8443773"/>
              <a:gd name="connsiteY4" fmla="*/ 4498516 h 6069601"/>
              <a:gd name="connsiteX5" fmla="*/ 8443773 w 8443773"/>
              <a:gd name="connsiteY5" fmla="*/ 6069601 h 6069601"/>
              <a:gd name="connsiteX6" fmla="*/ 1885485 w 8443773"/>
              <a:gd name="connsiteY6" fmla="*/ 6069601 h 6069601"/>
              <a:gd name="connsiteX7" fmla="*/ 1885485 w 8443773"/>
              <a:gd name="connsiteY7" fmla="*/ 6069600 h 6069601"/>
              <a:gd name="connsiteX8" fmla="*/ 0 w 8443773"/>
              <a:gd name="connsiteY8" fmla="*/ 6069600 h 606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3773" h="6069601">
                <a:moveTo>
                  <a:pt x="0" y="0"/>
                </a:moveTo>
                <a:lnTo>
                  <a:pt x="4648303" y="0"/>
                </a:lnTo>
                <a:lnTo>
                  <a:pt x="4648303" y="1"/>
                </a:lnTo>
                <a:lnTo>
                  <a:pt x="6533788" y="1"/>
                </a:lnTo>
                <a:lnTo>
                  <a:pt x="8443773" y="4498516"/>
                </a:lnTo>
                <a:lnTo>
                  <a:pt x="8443773" y="6069601"/>
                </a:lnTo>
                <a:lnTo>
                  <a:pt x="1885485" y="6069601"/>
                </a:lnTo>
                <a:lnTo>
                  <a:pt x="1885485" y="6069600"/>
                </a:lnTo>
                <a:lnTo>
                  <a:pt x="0" y="606960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15" name="Freihandform 14">
            <a:extLst>
              <a:ext uri="{FF2B5EF4-FFF2-40B4-BE49-F238E27FC236}">
                <a16:creationId xmlns:a16="http://schemas.microsoft.com/office/drawing/2014/main" id="{993A3D39-DBD9-5343-972C-4D9AF69EF31B}"/>
              </a:ext>
            </a:extLst>
          </p:cNvPr>
          <p:cNvSpPr/>
          <p:nvPr userDrawn="1"/>
        </p:nvSpPr>
        <p:spPr>
          <a:xfrm>
            <a:off x="3770971" y="-1"/>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13" name="Freihandform 12">
            <a:extLst>
              <a:ext uri="{FF2B5EF4-FFF2-40B4-BE49-F238E27FC236}">
                <a16:creationId xmlns:a16="http://schemas.microsoft.com/office/drawing/2014/main" id="{4A5466CB-89E5-464F-82FA-7F08827DF71B}"/>
              </a:ext>
            </a:extLst>
          </p:cNvPr>
          <p:cNvSpPr/>
          <p:nvPr userDrawn="1"/>
        </p:nvSpPr>
        <p:spPr>
          <a:xfrm>
            <a:off x="1885486" y="-1"/>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22" name="Freihandform 21">
            <a:extLst>
              <a:ext uri="{FF2B5EF4-FFF2-40B4-BE49-F238E27FC236}">
                <a16:creationId xmlns:a16="http://schemas.microsoft.com/office/drawing/2014/main" id="{925D116F-87BF-2D47-B562-0B0F3E7C3ADD}"/>
              </a:ext>
            </a:extLst>
          </p:cNvPr>
          <p:cNvSpPr/>
          <p:nvPr userDrawn="1"/>
        </p:nvSpPr>
        <p:spPr>
          <a:xfrm>
            <a:off x="1" y="0"/>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pic>
        <p:nvPicPr>
          <p:cNvPr id="11" name="Grafik 10">
            <a:extLst>
              <a:ext uri="{FF2B5EF4-FFF2-40B4-BE49-F238E27FC236}">
                <a16:creationId xmlns:a16="http://schemas.microsoft.com/office/drawing/2014/main" id="{DE761D34-60C5-914D-93B3-40820DFF0B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34" y="6281613"/>
            <a:ext cx="2117301" cy="349200"/>
          </a:xfrm>
          <a:prstGeom prst="rect">
            <a:avLst/>
          </a:prstGeom>
        </p:spPr>
      </p:pic>
      <p:sp>
        <p:nvSpPr>
          <p:cNvPr id="12" name="Titel 26">
            <a:extLst>
              <a:ext uri="{FF2B5EF4-FFF2-40B4-BE49-F238E27FC236}">
                <a16:creationId xmlns:a16="http://schemas.microsoft.com/office/drawing/2014/main" id="{4499D6E5-6225-7D20-33A9-284E3D665BCC}"/>
              </a:ext>
            </a:extLst>
          </p:cNvPr>
          <p:cNvSpPr>
            <a:spLocks noGrp="1"/>
          </p:cNvSpPr>
          <p:nvPr>
            <p:ph type="title"/>
          </p:nvPr>
        </p:nvSpPr>
        <p:spPr>
          <a:xfrm>
            <a:off x="417601" y="333375"/>
            <a:ext cx="5664673" cy="3966559"/>
          </a:xfrm>
          <a:custGeom>
            <a:avLst/>
            <a:gdLst>
              <a:gd name="connsiteX0" fmla="*/ 0 w 5664673"/>
              <a:gd name="connsiteY0" fmla="*/ 0 h 3966559"/>
              <a:gd name="connsiteX1" fmla="*/ 3980547 w 5664673"/>
              <a:gd name="connsiteY1" fmla="*/ 0 h 3966559"/>
              <a:gd name="connsiteX2" fmla="*/ 5664673 w 5664673"/>
              <a:gd name="connsiteY2" fmla="*/ 3966559 h 3966559"/>
              <a:gd name="connsiteX3" fmla="*/ 0 w 5664673"/>
              <a:gd name="connsiteY3" fmla="*/ 3966559 h 3966559"/>
            </a:gdLst>
            <a:ahLst/>
            <a:cxnLst>
              <a:cxn ang="0">
                <a:pos x="connsiteX0" y="connsiteY0"/>
              </a:cxn>
              <a:cxn ang="0">
                <a:pos x="connsiteX1" y="connsiteY1"/>
              </a:cxn>
              <a:cxn ang="0">
                <a:pos x="connsiteX2" y="connsiteY2"/>
              </a:cxn>
              <a:cxn ang="0">
                <a:pos x="connsiteX3" y="connsiteY3"/>
              </a:cxn>
            </a:cxnLst>
            <a:rect l="l" t="t" r="r" b="b"/>
            <a:pathLst>
              <a:path w="5664673" h="3966559">
                <a:moveTo>
                  <a:pt x="0" y="0"/>
                </a:moveTo>
                <a:lnTo>
                  <a:pt x="3980547" y="0"/>
                </a:lnTo>
                <a:lnTo>
                  <a:pt x="5664673" y="3966559"/>
                </a:lnTo>
                <a:lnTo>
                  <a:pt x="0" y="3966559"/>
                </a:lnTo>
                <a:close/>
              </a:path>
            </a:pathLst>
          </a:custGeom>
        </p:spPr>
        <p:txBody>
          <a:bodyPr wrap="square" anchor="b">
            <a:normAutofit/>
          </a:bodyPr>
          <a:lstStyle>
            <a:lvl1pPr algn="l">
              <a:defRPr sz="4800">
                <a:solidFill>
                  <a:schemeClr val="bg1"/>
                </a:solidFill>
              </a:defRPr>
            </a:lvl1pPr>
          </a:lstStyle>
          <a:p>
            <a:r>
              <a:rPr lang="de-DE"/>
              <a:t>Mastertitelformat bearbeiten</a:t>
            </a:r>
            <a:endParaRPr lang="en-GB"/>
          </a:p>
        </p:txBody>
      </p:sp>
      <p:sp>
        <p:nvSpPr>
          <p:cNvPr id="16" name="Textplatzhalter 27">
            <a:extLst>
              <a:ext uri="{FF2B5EF4-FFF2-40B4-BE49-F238E27FC236}">
                <a16:creationId xmlns:a16="http://schemas.microsoft.com/office/drawing/2014/main" id="{EA516F4D-3B07-0EA6-5243-F36C9710EE85}"/>
              </a:ext>
            </a:extLst>
          </p:cNvPr>
          <p:cNvSpPr>
            <a:spLocks noGrp="1"/>
          </p:cNvSpPr>
          <p:nvPr>
            <p:ph type="body" idx="1"/>
          </p:nvPr>
        </p:nvSpPr>
        <p:spPr>
          <a:xfrm>
            <a:off x="417601" y="4444615"/>
            <a:ext cx="6363053" cy="1500187"/>
          </a:xfrm>
          <a:custGeom>
            <a:avLst/>
            <a:gdLst>
              <a:gd name="connsiteX0" fmla="*/ 0 w 6363053"/>
              <a:gd name="connsiteY0" fmla="*/ 0 h 1500187"/>
              <a:gd name="connsiteX1" fmla="*/ 5726102 w 6363053"/>
              <a:gd name="connsiteY1" fmla="*/ 0 h 1500187"/>
              <a:gd name="connsiteX2" fmla="*/ 6363053 w 6363053"/>
              <a:gd name="connsiteY2" fmla="*/ 1500187 h 1500187"/>
              <a:gd name="connsiteX3" fmla="*/ 0 w 6363053"/>
              <a:gd name="connsiteY3" fmla="*/ 1500187 h 1500187"/>
            </a:gdLst>
            <a:ahLst/>
            <a:cxnLst>
              <a:cxn ang="0">
                <a:pos x="connsiteX0" y="connsiteY0"/>
              </a:cxn>
              <a:cxn ang="0">
                <a:pos x="connsiteX1" y="connsiteY1"/>
              </a:cxn>
              <a:cxn ang="0">
                <a:pos x="connsiteX2" y="connsiteY2"/>
              </a:cxn>
              <a:cxn ang="0">
                <a:pos x="connsiteX3" y="connsiteY3"/>
              </a:cxn>
            </a:cxnLst>
            <a:rect l="l" t="t" r="r" b="b"/>
            <a:pathLst>
              <a:path w="6363053" h="1500187">
                <a:moveTo>
                  <a:pt x="0" y="0"/>
                </a:moveTo>
                <a:lnTo>
                  <a:pt x="5726102" y="0"/>
                </a:lnTo>
                <a:lnTo>
                  <a:pt x="6363053" y="1500187"/>
                </a:lnTo>
                <a:lnTo>
                  <a:pt x="0" y="1500187"/>
                </a:lnTo>
                <a:close/>
              </a:path>
            </a:pathLst>
          </a:custGeom>
        </p:spPr>
        <p:txBody>
          <a:bodyPr wrap="square">
            <a:normAutofit/>
          </a:bodyPr>
          <a:lstStyle>
            <a:lvl1pPr marL="0" indent="0" algn="l">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5" name="Rechteck 4">
            <a:extLst>
              <a:ext uri="{FF2B5EF4-FFF2-40B4-BE49-F238E27FC236}">
                <a16:creationId xmlns:a16="http://schemas.microsoft.com/office/drawing/2014/main" id="{65125BF2-53AC-8539-A29F-4B563102EC1D}"/>
              </a:ext>
            </a:extLst>
          </p:cNvPr>
          <p:cNvSpPr/>
          <p:nvPr userDrawn="1"/>
        </p:nvSpPr>
        <p:spPr>
          <a:xfrm>
            <a:off x="9085708" y="6069599"/>
            <a:ext cx="2837003" cy="695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Text, Schild enthält.&#10;&#10;Automatisch generierte Beschreibung">
            <a:extLst>
              <a:ext uri="{FF2B5EF4-FFF2-40B4-BE49-F238E27FC236}">
                <a16:creationId xmlns:a16="http://schemas.microsoft.com/office/drawing/2014/main" id="{C8718BF1-A4B3-7A0F-7934-D791156449A5}"/>
              </a:ext>
            </a:extLst>
          </p:cNvPr>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9138110" y="6288756"/>
            <a:ext cx="2652732" cy="349200"/>
          </a:xfrm>
          <a:prstGeom prst="rect">
            <a:avLst/>
          </a:prstGeom>
        </p:spPr>
      </p:pic>
    </p:spTree>
    <p:extLst>
      <p:ext uri="{BB962C8B-B14F-4D97-AF65-F5344CB8AC3E}">
        <p14:creationId xmlns:p14="http://schemas.microsoft.com/office/powerpoint/2010/main" val="2373324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2B99C34A-CE9C-8148-83EA-494370C3C15D}"/>
              </a:ext>
            </a:extLst>
          </p:cNvPr>
          <p:cNvSpPr/>
          <p:nvPr userDrawn="1"/>
        </p:nvSpPr>
        <p:spPr>
          <a:xfrm>
            <a:off x="-2" y="-1"/>
            <a:ext cx="12192001" cy="606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ihandform 13">
            <a:extLst>
              <a:ext uri="{FF2B5EF4-FFF2-40B4-BE49-F238E27FC236}">
                <a16:creationId xmlns:a16="http://schemas.microsoft.com/office/drawing/2014/main" id="{2ADCDFB0-A1D1-3E46-9248-FE8301F2740C}"/>
              </a:ext>
            </a:extLst>
          </p:cNvPr>
          <p:cNvSpPr/>
          <p:nvPr userDrawn="1"/>
        </p:nvSpPr>
        <p:spPr>
          <a:xfrm>
            <a:off x="3770971" y="-1"/>
            <a:ext cx="8443773" cy="6069601"/>
          </a:xfrm>
          <a:custGeom>
            <a:avLst/>
            <a:gdLst>
              <a:gd name="connsiteX0" fmla="*/ 0 w 8443773"/>
              <a:gd name="connsiteY0" fmla="*/ 0 h 6069601"/>
              <a:gd name="connsiteX1" fmla="*/ 4648303 w 8443773"/>
              <a:gd name="connsiteY1" fmla="*/ 0 h 6069601"/>
              <a:gd name="connsiteX2" fmla="*/ 4648303 w 8443773"/>
              <a:gd name="connsiteY2" fmla="*/ 1 h 6069601"/>
              <a:gd name="connsiteX3" fmla="*/ 6533788 w 8443773"/>
              <a:gd name="connsiteY3" fmla="*/ 1 h 6069601"/>
              <a:gd name="connsiteX4" fmla="*/ 8443773 w 8443773"/>
              <a:gd name="connsiteY4" fmla="*/ 4498516 h 6069601"/>
              <a:gd name="connsiteX5" fmla="*/ 8443773 w 8443773"/>
              <a:gd name="connsiteY5" fmla="*/ 6069601 h 6069601"/>
              <a:gd name="connsiteX6" fmla="*/ 1885485 w 8443773"/>
              <a:gd name="connsiteY6" fmla="*/ 6069601 h 6069601"/>
              <a:gd name="connsiteX7" fmla="*/ 1885485 w 8443773"/>
              <a:gd name="connsiteY7" fmla="*/ 6069600 h 6069601"/>
              <a:gd name="connsiteX8" fmla="*/ 0 w 8443773"/>
              <a:gd name="connsiteY8" fmla="*/ 6069600 h 606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3773" h="6069601">
                <a:moveTo>
                  <a:pt x="0" y="0"/>
                </a:moveTo>
                <a:lnTo>
                  <a:pt x="4648303" y="0"/>
                </a:lnTo>
                <a:lnTo>
                  <a:pt x="4648303" y="1"/>
                </a:lnTo>
                <a:lnTo>
                  <a:pt x="6533788" y="1"/>
                </a:lnTo>
                <a:lnTo>
                  <a:pt x="8443773" y="4498516"/>
                </a:lnTo>
                <a:lnTo>
                  <a:pt x="8443773" y="6069601"/>
                </a:lnTo>
                <a:lnTo>
                  <a:pt x="1885485" y="6069601"/>
                </a:lnTo>
                <a:lnTo>
                  <a:pt x="1885485" y="6069600"/>
                </a:lnTo>
                <a:lnTo>
                  <a:pt x="0" y="606960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15" name="Freihandform 14">
            <a:extLst>
              <a:ext uri="{FF2B5EF4-FFF2-40B4-BE49-F238E27FC236}">
                <a16:creationId xmlns:a16="http://schemas.microsoft.com/office/drawing/2014/main" id="{993A3D39-DBD9-5343-972C-4D9AF69EF31B}"/>
              </a:ext>
            </a:extLst>
          </p:cNvPr>
          <p:cNvSpPr/>
          <p:nvPr userDrawn="1"/>
        </p:nvSpPr>
        <p:spPr>
          <a:xfrm>
            <a:off x="3770971" y="-1"/>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13" name="Freihandform 12">
            <a:extLst>
              <a:ext uri="{FF2B5EF4-FFF2-40B4-BE49-F238E27FC236}">
                <a16:creationId xmlns:a16="http://schemas.microsoft.com/office/drawing/2014/main" id="{4A5466CB-89E5-464F-82FA-7F08827DF71B}"/>
              </a:ext>
            </a:extLst>
          </p:cNvPr>
          <p:cNvSpPr/>
          <p:nvPr userDrawn="1"/>
        </p:nvSpPr>
        <p:spPr>
          <a:xfrm>
            <a:off x="1885486" y="-1"/>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solidFill>
                <a:srgbClr val="FF0000"/>
              </a:solidFill>
            </a:endParaRPr>
          </a:p>
        </p:txBody>
      </p:sp>
      <p:sp>
        <p:nvSpPr>
          <p:cNvPr id="22" name="Freihandform 21">
            <a:extLst>
              <a:ext uri="{FF2B5EF4-FFF2-40B4-BE49-F238E27FC236}">
                <a16:creationId xmlns:a16="http://schemas.microsoft.com/office/drawing/2014/main" id="{925D116F-87BF-2D47-B562-0B0F3E7C3ADD}"/>
              </a:ext>
            </a:extLst>
          </p:cNvPr>
          <p:cNvSpPr/>
          <p:nvPr userDrawn="1"/>
        </p:nvSpPr>
        <p:spPr>
          <a:xfrm>
            <a:off x="1" y="0"/>
            <a:ext cx="7225341" cy="6069600"/>
          </a:xfrm>
          <a:custGeom>
            <a:avLst/>
            <a:gdLst>
              <a:gd name="connsiteX0" fmla="*/ 0 w 7225341"/>
              <a:gd name="connsiteY0" fmla="*/ 0 h 6068533"/>
              <a:gd name="connsiteX1" fmla="*/ 4648303 w 7225341"/>
              <a:gd name="connsiteY1" fmla="*/ 0 h 6068533"/>
              <a:gd name="connsiteX2" fmla="*/ 7225341 w 7225341"/>
              <a:gd name="connsiteY2" fmla="*/ 6068533 h 6068533"/>
              <a:gd name="connsiteX3" fmla="*/ 0 w 7225341"/>
              <a:gd name="connsiteY3" fmla="*/ 6068533 h 6068533"/>
            </a:gdLst>
            <a:ahLst/>
            <a:cxnLst>
              <a:cxn ang="0">
                <a:pos x="connsiteX0" y="connsiteY0"/>
              </a:cxn>
              <a:cxn ang="0">
                <a:pos x="connsiteX1" y="connsiteY1"/>
              </a:cxn>
              <a:cxn ang="0">
                <a:pos x="connsiteX2" y="connsiteY2"/>
              </a:cxn>
              <a:cxn ang="0">
                <a:pos x="connsiteX3" y="connsiteY3"/>
              </a:cxn>
            </a:cxnLst>
            <a:rect l="l" t="t" r="r" b="b"/>
            <a:pathLst>
              <a:path w="7225341" h="6068533">
                <a:moveTo>
                  <a:pt x="0" y="0"/>
                </a:moveTo>
                <a:lnTo>
                  <a:pt x="4648303" y="0"/>
                </a:lnTo>
                <a:lnTo>
                  <a:pt x="7225341" y="6068533"/>
                </a:lnTo>
                <a:lnTo>
                  <a:pt x="0" y="606853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pic>
        <p:nvPicPr>
          <p:cNvPr id="41" name="Grafik 40">
            <a:extLst>
              <a:ext uri="{FF2B5EF4-FFF2-40B4-BE49-F238E27FC236}">
                <a16:creationId xmlns:a16="http://schemas.microsoft.com/office/drawing/2014/main" id="{42F51C6F-A0A8-054F-AC8B-D844E72025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6534" y="6281613"/>
            <a:ext cx="2117301" cy="349200"/>
          </a:xfrm>
          <a:prstGeom prst="rect">
            <a:avLst/>
          </a:prstGeom>
        </p:spPr>
      </p:pic>
      <p:sp>
        <p:nvSpPr>
          <p:cNvPr id="10" name="Titel 26">
            <a:extLst>
              <a:ext uri="{FF2B5EF4-FFF2-40B4-BE49-F238E27FC236}">
                <a16:creationId xmlns:a16="http://schemas.microsoft.com/office/drawing/2014/main" id="{81330575-6D9B-3E26-7DBB-7C952FAEC7D1}"/>
              </a:ext>
            </a:extLst>
          </p:cNvPr>
          <p:cNvSpPr>
            <a:spLocks noGrp="1"/>
          </p:cNvSpPr>
          <p:nvPr>
            <p:ph type="title"/>
          </p:nvPr>
        </p:nvSpPr>
        <p:spPr>
          <a:xfrm>
            <a:off x="417601" y="333375"/>
            <a:ext cx="5664673" cy="3966559"/>
          </a:xfrm>
          <a:custGeom>
            <a:avLst/>
            <a:gdLst>
              <a:gd name="connsiteX0" fmla="*/ 0 w 5664673"/>
              <a:gd name="connsiteY0" fmla="*/ 0 h 3966559"/>
              <a:gd name="connsiteX1" fmla="*/ 3980547 w 5664673"/>
              <a:gd name="connsiteY1" fmla="*/ 0 h 3966559"/>
              <a:gd name="connsiteX2" fmla="*/ 5664673 w 5664673"/>
              <a:gd name="connsiteY2" fmla="*/ 3966559 h 3966559"/>
              <a:gd name="connsiteX3" fmla="*/ 0 w 5664673"/>
              <a:gd name="connsiteY3" fmla="*/ 3966559 h 3966559"/>
            </a:gdLst>
            <a:ahLst/>
            <a:cxnLst>
              <a:cxn ang="0">
                <a:pos x="connsiteX0" y="connsiteY0"/>
              </a:cxn>
              <a:cxn ang="0">
                <a:pos x="connsiteX1" y="connsiteY1"/>
              </a:cxn>
              <a:cxn ang="0">
                <a:pos x="connsiteX2" y="connsiteY2"/>
              </a:cxn>
              <a:cxn ang="0">
                <a:pos x="connsiteX3" y="connsiteY3"/>
              </a:cxn>
            </a:cxnLst>
            <a:rect l="l" t="t" r="r" b="b"/>
            <a:pathLst>
              <a:path w="5664673" h="3966559">
                <a:moveTo>
                  <a:pt x="0" y="0"/>
                </a:moveTo>
                <a:lnTo>
                  <a:pt x="3980547" y="0"/>
                </a:lnTo>
                <a:lnTo>
                  <a:pt x="5664673" y="3966559"/>
                </a:lnTo>
                <a:lnTo>
                  <a:pt x="0" y="3966559"/>
                </a:lnTo>
                <a:close/>
              </a:path>
            </a:pathLst>
          </a:custGeom>
        </p:spPr>
        <p:txBody>
          <a:bodyPr wrap="square" anchor="b">
            <a:normAutofit/>
          </a:bodyPr>
          <a:lstStyle>
            <a:lvl1pPr algn="l">
              <a:defRPr sz="4800">
                <a:solidFill>
                  <a:schemeClr val="bg1"/>
                </a:solidFill>
              </a:defRPr>
            </a:lvl1pPr>
          </a:lstStyle>
          <a:p>
            <a:r>
              <a:rPr lang="de-DE"/>
              <a:t>Mastertitelformat bearbeiten</a:t>
            </a:r>
            <a:endParaRPr lang="en-GB"/>
          </a:p>
        </p:txBody>
      </p:sp>
      <p:sp>
        <p:nvSpPr>
          <p:cNvPr id="12" name="Textplatzhalter 27">
            <a:extLst>
              <a:ext uri="{FF2B5EF4-FFF2-40B4-BE49-F238E27FC236}">
                <a16:creationId xmlns:a16="http://schemas.microsoft.com/office/drawing/2014/main" id="{BE9C1F52-DDAE-964F-6E18-02AE0739209A}"/>
              </a:ext>
            </a:extLst>
          </p:cNvPr>
          <p:cNvSpPr>
            <a:spLocks noGrp="1"/>
          </p:cNvSpPr>
          <p:nvPr>
            <p:ph type="body" idx="1"/>
          </p:nvPr>
        </p:nvSpPr>
        <p:spPr>
          <a:xfrm>
            <a:off x="417601" y="4444615"/>
            <a:ext cx="6363053" cy="1500187"/>
          </a:xfrm>
          <a:custGeom>
            <a:avLst/>
            <a:gdLst>
              <a:gd name="connsiteX0" fmla="*/ 0 w 6363053"/>
              <a:gd name="connsiteY0" fmla="*/ 0 h 1500187"/>
              <a:gd name="connsiteX1" fmla="*/ 5726102 w 6363053"/>
              <a:gd name="connsiteY1" fmla="*/ 0 h 1500187"/>
              <a:gd name="connsiteX2" fmla="*/ 6363053 w 6363053"/>
              <a:gd name="connsiteY2" fmla="*/ 1500187 h 1500187"/>
              <a:gd name="connsiteX3" fmla="*/ 0 w 6363053"/>
              <a:gd name="connsiteY3" fmla="*/ 1500187 h 1500187"/>
            </a:gdLst>
            <a:ahLst/>
            <a:cxnLst>
              <a:cxn ang="0">
                <a:pos x="connsiteX0" y="connsiteY0"/>
              </a:cxn>
              <a:cxn ang="0">
                <a:pos x="connsiteX1" y="connsiteY1"/>
              </a:cxn>
              <a:cxn ang="0">
                <a:pos x="connsiteX2" y="connsiteY2"/>
              </a:cxn>
              <a:cxn ang="0">
                <a:pos x="connsiteX3" y="connsiteY3"/>
              </a:cxn>
            </a:cxnLst>
            <a:rect l="l" t="t" r="r" b="b"/>
            <a:pathLst>
              <a:path w="6363053" h="1500187">
                <a:moveTo>
                  <a:pt x="0" y="0"/>
                </a:moveTo>
                <a:lnTo>
                  <a:pt x="5726102" y="0"/>
                </a:lnTo>
                <a:lnTo>
                  <a:pt x="6363053" y="1500187"/>
                </a:lnTo>
                <a:lnTo>
                  <a:pt x="0" y="1500187"/>
                </a:lnTo>
                <a:close/>
              </a:path>
            </a:pathLst>
          </a:custGeom>
        </p:spPr>
        <p:txBody>
          <a:bodyPr wrap="square">
            <a:normAutofit/>
          </a:bodyPr>
          <a:lstStyle>
            <a:lvl1pPr marL="0" indent="0" algn="l">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Tree>
    <p:extLst>
      <p:ext uri="{BB962C8B-B14F-4D97-AF65-F5344CB8AC3E}">
        <p14:creationId xmlns:p14="http://schemas.microsoft.com/office/powerpoint/2010/main" val="4173652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 1">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F9040142-B1DE-FB4A-B970-76B62E56EFE6}"/>
              </a:ext>
            </a:extLst>
          </p:cNvPr>
          <p:cNvSpPr/>
          <p:nvPr userDrawn="1"/>
        </p:nvSpPr>
        <p:spPr>
          <a:xfrm>
            <a:off x="-2" y="-1"/>
            <a:ext cx="12192001"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ihandform 10">
            <a:extLst>
              <a:ext uri="{FF2B5EF4-FFF2-40B4-BE49-F238E27FC236}">
                <a16:creationId xmlns:a16="http://schemas.microsoft.com/office/drawing/2014/main" id="{FA03B78C-5294-F44A-AA19-E9CB15B10323}"/>
              </a:ext>
            </a:extLst>
          </p:cNvPr>
          <p:cNvSpPr/>
          <p:nvPr userDrawn="1"/>
        </p:nvSpPr>
        <p:spPr>
          <a:xfrm>
            <a:off x="0" y="-1"/>
            <a:ext cx="7559194" cy="6858001"/>
          </a:xfrm>
          <a:custGeom>
            <a:avLst/>
            <a:gdLst>
              <a:gd name="connsiteX0" fmla="*/ 0 w 7559194"/>
              <a:gd name="connsiteY0" fmla="*/ 0 h 6858001"/>
              <a:gd name="connsiteX1" fmla="*/ 4878573 w 7559194"/>
              <a:gd name="connsiteY1" fmla="*/ 0 h 6858001"/>
              <a:gd name="connsiteX2" fmla="*/ 4878691 w 7559194"/>
              <a:gd name="connsiteY2" fmla="*/ 277 h 6858001"/>
              <a:gd name="connsiteX3" fmla="*/ 4646905 w 7559194"/>
              <a:gd name="connsiteY3" fmla="*/ 1 h 6858001"/>
              <a:gd name="connsiteX4" fmla="*/ 7559194 w 7559194"/>
              <a:gd name="connsiteY4" fmla="*/ 6858001 h 6858001"/>
              <a:gd name="connsiteX5" fmla="*/ 0 w 7559194"/>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9194" h="6858001">
                <a:moveTo>
                  <a:pt x="0" y="0"/>
                </a:moveTo>
                <a:lnTo>
                  <a:pt x="4878573" y="0"/>
                </a:lnTo>
                <a:lnTo>
                  <a:pt x="4878691" y="277"/>
                </a:lnTo>
                <a:lnTo>
                  <a:pt x="4646905" y="1"/>
                </a:lnTo>
                <a:lnTo>
                  <a:pt x="7559194" y="6858001"/>
                </a:lnTo>
                <a:lnTo>
                  <a:pt x="0" y="68580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6" name="Titel 15">
            <a:extLst>
              <a:ext uri="{FF2B5EF4-FFF2-40B4-BE49-F238E27FC236}">
                <a16:creationId xmlns:a16="http://schemas.microsoft.com/office/drawing/2014/main" id="{C428DF83-70FE-6E47-9E17-C35B6B93B779}"/>
              </a:ext>
            </a:extLst>
          </p:cNvPr>
          <p:cNvSpPr>
            <a:spLocks noGrp="1"/>
          </p:cNvSpPr>
          <p:nvPr>
            <p:ph type="title"/>
          </p:nvPr>
        </p:nvSpPr>
        <p:spPr>
          <a:xfrm>
            <a:off x="417601" y="333375"/>
            <a:ext cx="5664673" cy="3966559"/>
          </a:xfrm>
          <a:custGeom>
            <a:avLst/>
            <a:gdLst>
              <a:gd name="connsiteX0" fmla="*/ 0 w 5664673"/>
              <a:gd name="connsiteY0" fmla="*/ 0 h 3966559"/>
              <a:gd name="connsiteX1" fmla="*/ 3980547 w 5664673"/>
              <a:gd name="connsiteY1" fmla="*/ 0 h 3966559"/>
              <a:gd name="connsiteX2" fmla="*/ 5664673 w 5664673"/>
              <a:gd name="connsiteY2" fmla="*/ 3966559 h 3966559"/>
              <a:gd name="connsiteX3" fmla="*/ 0 w 5664673"/>
              <a:gd name="connsiteY3" fmla="*/ 3966559 h 3966559"/>
            </a:gdLst>
            <a:ahLst/>
            <a:cxnLst>
              <a:cxn ang="0">
                <a:pos x="connsiteX0" y="connsiteY0"/>
              </a:cxn>
              <a:cxn ang="0">
                <a:pos x="connsiteX1" y="connsiteY1"/>
              </a:cxn>
              <a:cxn ang="0">
                <a:pos x="connsiteX2" y="connsiteY2"/>
              </a:cxn>
              <a:cxn ang="0">
                <a:pos x="connsiteX3" y="connsiteY3"/>
              </a:cxn>
            </a:cxnLst>
            <a:rect l="l" t="t" r="r" b="b"/>
            <a:pathLst>
              <a:path w="5664673" h="3966559">
                <a:moveTo>
                  <a:pt x="0" y="0"/>
                </a:moveTo>
                <a:lnTo>
                  <a:pt x="3980547" y="0"/>
                </a:lnTo>
                <a:lnTo>
                  <a:pt x="5664673" y="3966559"/>
                </a:lnTo>
                <a:lnTo>
                  <a:pt x="0" y="3966559"/>
                </a:lnTo>
                <a:close/>
              </a:path>
            </a:pathLst>
          </a:custGeom>
        </p:spPr>
        <p:txBody>
          <a:bodyPr wrap="square" anchor="b">
            <a:normAutofit/>
          </a:bodyPr>
          <a:lstStyle>
            <a:lvl1pPr algn="l">
              <a:defRPr sz="4800">
                <a:solidFill>
                  <a:schemeClr val="bg1"/>
                </a:solidFill>
              </a:defRPr>
            </a:lvl1pPr>
          </a:lstStyle>
          <a:p>
            <a:r>
              <a:rPr lang="de-DE"/>
              <a:t>Mastertitelformat bearbeiten</a:t>
            </a:r>
            <a:endParaRPr lang="en-GB"/>
          </a:p>
        </p:txBody>
      </p:sp>
      <p:sp>
        <p:nvSpPr>
          <p:cNvPr id="17" name="Textplatzhalter 16">
            <a:extLst>
              <a:ext uri="{FF2B5EF4-FFF2-40B4-BE49-F238E27FC236}">
                <a16:creationId xmlns:a16="http://schemas.microsoft.com/office/drawing/2014/main" id="{708C01EB-04CD-024D-A351-8297B01F3C9C}"/>
              </a:ext>
            </a:extLst>
          </p:cNvPr>
          <p:cNvSpPr>
            <a:spLocks noGrp="1"/>
          </p:cNvSpPr>
          <p:nvPr>
            <p:ph type="body" idx="1"/>
          </p:nvPr>
        </p:nvSpPr>
        <p:spPr>
          <a:xfrm>
            <a:off x="417601" y="4444615"/>
            <a:ext cx="6363053" cy="1500187"/>
          </a:xfrm>
          <a:custGeom>
            <a:avLst/>
            <a:gdLst>
              <a:gd name="connsiteX0" fmla="*/ 0 w 6363053"/>
              <a:gd name="connsiteY0" fmla="*/ 0 h 1500187"/>
              <a:gd name="connsiteX1" fmla="*/ 5726102 w 6363053"/>
              <a:gd name="connsiteY1" fmla="*/ 0 h 1500187"/>
              <a:gd name="connsiteX2" fmla="*/ 6363053 w 6363053"/>
              <a:gd name="connsiteY2" fmla="*/ 1500187 h 1500187"/>
              <a:gd name="connsiteX3" fmla="*/ 0 w 6363053"/>
              <a:gd name="connsiteY3" fmla="*/ 1500187 h 1500187"/>
            </a:gdLst>
            <a:ahLst/>
            <a:cxnLst>
              <a:cxn ang="0">
                <a:pos x="connsiteX0" y="connsiteY0"/>
              </a:cxn>
              <a:cxn ang="0">
                <a:pos x="connsiteX1" y="connsiteY1"/>
              </a:cxn>
              <a:cxn ang="0">
                <a:pos x="connsiteX2" y="connsiteY2"/>
              </a:cxn>
              <a:cxn ang="0">
                <a:pos x="connsiteX3" y="connsiteY3"/>
              </a:cxn>
            </a:cxnLst>
            <a:rect l="l" t="t" r="r" b="b"/>
            <a:pathLst>
              <a:path w="6363053" h="1500187">
                <a:moveTo>
                  <a:pt x="0" y="0"/>
                </a:moveTo>
                <a:lnTo>
                  <a:pt x="5726102" y="0"/>
                </a:lnTo>
                <a:lnTo>
                  <a:pt x="6363053" y="1500187"/>
                </a:lnTo>
                <a:lnTo>
                  <a:pt x="0" y="1500187"/>
                </a:lnTo>
                <a:close/>
              </a:path>
            </a:pathLst>
          </a:custGeom>
        </p:spPr>
        <p:txBody>
          <a:bodyPr wrap="square">
            <a:normAutofit/>
          </a:bodyPr>
          <a:lstStyle>
            <a:lvl1pPr marL="0" indent="0" algn="l">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pic>
        <p:nvPicPr>
          <p:cNvPr id="8" name="Grafik 7">
            <a:extLst>
              <a:ext uri="{FF2B5EF4-FFF2-40B4-BE49-F238E27FC236}">
                <a16:creationId xmlns:a16="http://schemas.microsoft.com/office/drawing/2014/main" id="{8BC6C291-8A86-3946-83EC-2864E8305C7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6534" y="6281613"/>
            <a:ext cx="2117301" cy="349199"/>
          </a:xfrm>
          <a:prstGeom prst="rect">
            <a:avLst/>
          </a:prstGeom>
        </p:spPr>
      </p:pic>
    </p:spTree>
    <p:extLst>
      <p:ext uri="{BB962C8B-B14F-4D97-AF65-F5344CB8AC3E}">
        <p14:creationId xmlns:p14="http://schemas.microsoft.com/office/powerpoint/2010/main" val="3774989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 2">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F9040142-B1DE-FB4A-B970-76B62E56EFE6}"/>
              </a:ext>
            </a:extLst>
          </p:cNvPr>
          <p:cNvSpPr/>
          <p:nvPr userDrawn="1"/>
        </p:nvSpPr>
        <p:spPr>
          <a:xfrm>
            <a:off x="-2" y="-1"/>
            <a:ext cx="12192001"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ihandform 6">
            <a:extLst>
              <a:ext uri="{FF2B5EF4-FFF2-40B4-BE49-F238E27FC236}">
                <a16:creationId xmlns:a16="http://schemas.microsoft.com/office/drawing/2014/main" id="{B5C72AB6-693A-D64A-A4AD-87F263CD8019}"/>
              </a:ext>
            </a:extLst>
          </p:cNvPr>
          <p:cNvSpPr/>
          <p:nvPr userDrawn="1"/>
        </p:nvSpPr>
        <p:spPr>
          <a:xfrm>
            <a:off x="0" y="-1"/>
            <a:ext cx="7559194" cy="6858001"/>
          </a:xfrm>
          <a:custGeom>
            <a:avLst/>
            <a:gdLst>
              <a:gd name="connsiteX0" fmla="*/ 0 w 7559194"/>
              <a:gd name="connsiteY0" fmla="*/ 0 h 6858001"/>
              <a:gd name="connsiteX1" fmla="*/ 4878573 w 7559194"/>
              <a:gd name="connsiteY1" fmla="*/ 0 h 6858001"/>
              <a:gd name="connsiteX2" fmla="*/ 4878691 w 7559194"/>
              <a:gd name="connsiteY2" fmla="*/ 277 h 6858001"/>
              <a:gd name="connsiteX3" fmla="*/ 4646905 w 7559194"/>
              <a:gd name="connsiteY3" fmla="*/ 1 h 6858001"/>
              <a:gd name="connsiteX4" fmla="*/ 7559194 w 7559194"/>
              <a:gd name="connsiteY4" fmla="*/ 6858001 h 6858001"/>
              <a:gd name="connsiteX5" fmla="*/ 0 w 7559194"/>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9194" h="6858001">
                <a:moveTo>
                  <a:pt x="0" y="0"/>
                </a:moveTo>
                <a:lnTo>
                  <a:pt x="4878573" y="0"/>
                </a:lnTo>
                <a:lnTo>
                  <a:pt x="4878691" y="277"/>
                </a:lnTo>
                <a:lnTo>
                  <a:pt x="4646905" y="1"/>
                </a:lnTo>
                <a:lnTo>
                  <a:pt x="7559194" y="6858001"/>
                </a:lnTo>
                <a:lnTo>
                  <a:pt x="0" y="6858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6" name="Titel 15">
            <a:extLst>
              <a:ext uri="{FF2B5EF4-FFF2-40B4-BE49-F238E27FC236}">
                <a16:creationId xmlns:a16="http://schemas.microsoft.com/office/drawing/2014/main" id="{C428DF83-70FE-6E47-9E17-C35B6B93B779}"/>
              </a:ext>
            </a:extLst>
          </p:cNvPr>
          <p:cNvSpPr>
            <a:spLocks noGrp="1"/>
          </p:cNvSpPr>
          <p:nvPr>
            <p:ph type="title"/>
          </p:nvPr>
        </p:nvSpPr>
        <p:spPr>
          <a:xfrm>
            <a:off x="417601" y="333375"/>
            <a:ext cx="5664673" cy="3966559"/>
          </a:xfrm>
          <a:custGeom>
            <a:avLst/>
            <a:gdLst>
              <a:gd name="connsiteX0" fmla="*/ 0 w 5664673"/>
              <a:gd name="connsiteY0" fmla="*/ 0 h 3966559"/>
              <a:gd name="connsiteX1" fmla="*/ 3980547 w 5664673"/>
              <a:gd name="connsiteY1" fmla="*/ 0 h 3966559"/>
              <a:gd name="connsiteX2" fmla="*/ 5664673 w 5664673"/>
              <a:gd name="connsiteY2" fmla="*/ 3966559 h 3966559"/>
              <a:gd name="connsiteX3" fmla="*/ 0 w 5664673"/>
              <a:gd name="connsiteY3" fmla="*/ 3966559 h 3966559"/>
            </a:gdLst>
            <a:ahLst/>
            <a:cxnLst>
              <a:cxn ang="0">
                <a:pos x="connsiteX0" y="connsiteY0"/>
              </a:cxn>
              <a:cxn ang="0">
                <a:pos x="connsiteX1" y="connsiteY1"/>
              </a:cxn>
              <a:cxn ang="0">
                <a:pos x="connsiteX2" y="connsiteY2"/>
              </a:cxn>
              <a:cxn ang="0">
                <a:pos x="connsiteX3" y="connsiteY3"/>
              </a:cxn>
            </a:cxnLst>
            <a:rect l="l" t="t" r="r" b="b"/>
            <a:pathLst>
              <a:path w="5664673" h="3966559">
                <a:moveTo>
                  <a:pt x="0" y="0"/>
                </a:moveTo>
                <a:lnTo>
                  <a:pt x="3980547" y="0"/>
                </a:lnTo>
                <a:lnTo>
                  <a:pt x="5664673" y="3966559"/>
                </a:lnTo>
                <a:lnTo>
                  <a:pt x="0" y="3966559"/>
                </a:lnTo>
                <a:close/>
              </a:path>
            </a:pathLst>
          </a:custGeom>
        </p:spPr>
        <p:txBody>
          <a:bodyPr wrap="square" anchor="b">
            <a:normAutofit/>
          </a:bodyPr>
          <a:lstStyle>
            <a:lvl1pPr algn="l">
              <a:defRPr sz="4800">
                <a:solidFill>
                  <a:schemeClr val="bg1"/>
                </a:solidFill>
              </a:defRPr>
            </a:lvl1pPr>
          </a:lstStyle>
          <a:p>
            <a:r>
              <a:rPr lang="de-DE"/>
              <a:t>Mastertitelformat bearbeiten</a:t>
            </a:r>
            <a:endParaRPr lang="en-GB"/>
          </a:p>
        </p:txBody>
      </p:sp>
      <p:sp>
        <p:nvSpPr>
          <p:cNvPr id="17" name="Textplatzhalter 16">
            <a:extLst>
              <a:ext uri="{FF2B5EF4-FFF2-40B4-BE49-F238E27FC236}">
                <a16:creationId xmlns:a16="http://schemas.microsoft.com/office/drawing/2014/main" id="{708C01EB-04CD-024D-A351-8297B01F3C9C}"/>
              </a:ext>
            </a:extLst>
          </p:cNvPr>
          <p:cNvSpPr>
            <a:spLocks noGrp="1"/>
          </p:cNvSpPr>
          <p:nvPr>
            <p:ph type="body" idx="1"/>
          </p:nvPr>
        </p:nvSpPr>
        <p:spPr>
          <a:xfrm>
            <a:off x="417601" y="4444615"/>
            <a:ext cx="6363053" cy="1500187"/>
          </a:xfrm>
          <a:custGeom>
            <a:avLst/>
            <a:gdLst>
              <a:gd name="connsiteX0" fmla="*/ 0 w 6363053"/>
              <a:gd name="connsiteY0" fmla="*/ 0 h 1500187"/>
              <a:gd name="connsiteX1" fmla="*/ 5726102 w 6363053"/>
              <a:gd name="connsiteY1" fmla="*/ 0 h 1500187"/>
              <a:gd name="connsiteX2" fmla="*/ 6363053 w 6363053"/>
              <a:gd name="connsiteY2" fmla="*/ 1500187 h 1500187"/>
              <a:gd name="connsiteX3" fmla="*/ 0 w 6363053"/>
              <a:gd name="connsiteY3" fmla="*/ 1500187 h 1500187"/>
            </a:gdLst>
            <a:ahLst/>
            <a:cxnLst>
              <a:cxn ang="0">
                <a:pos x="connsiteX0" y="connsiteY0"/>
              </a:cxn>
              <a:cxn ang="0">
                <a:pos x="connsiteX1" y="connsiteY1"/>
              </a:cxn>
              <a:cxn ang="0">
                <a:pos x="connsiteX2" y="connsiteY2"/>
              </a:cxn>
              <a:cxn ang="0">
                <a:pos x="connsiteX3" y="connsiteY3"/>
              </a:cxn>
            </a:cxnLst>
            <a:rect l="l" t="t" r="r" b="b"/>
            <a:pathLst>
              <a:path w="6363053" h="1500187">
                <a:moveTo>
                  <a:pt x="0" y="0"/>
                </a:moveTo>
                <a:lnTo>
                  <a:pt x="5726102" y="0"/>
                </a:lnTo>
                <a:lnTo>
                  <a:pt x="6363053" y="1500187"/>
                </a:lnTo>
                <a:lnTo>
                  <a:pt x="0" y="1500187"/>
                </a:lnTo>
                <a:close/>
              </a:path>
            </a:pathLst>
          </a:custGeom>
        </p:spPr>
        <p:txBody>
          <a:bodyPr wrap="square">
            <a:normAutofit/>
          </a:bodyPr>
          <a:lstStyle>
            <a:lvl1pPr marL="0" indent="0" algn="l">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pic>
        <p:nvPicPr>
          <p:cNvPr id="9" name="Grafik 8">
            <a:extLst>
              <a:ext uri="{FF2B5EF4-FFF2-40B4-BE49-F238E27FC236}">
                <a16:creationId xmlns:a16="http://schemas.microsoft.com/office/drawing/2014/main" id="{710E9503-C965-1D4B-943E-50BB972D59A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6534" y="6281613"/>
            <a:ext cx="2117301" cy="349199"/>
          </a:xfrm>
          <a:prstGeom prst="rect">
            <a:avLst/>
          </a:prstGeom>
        </p:spPr>
      </p:pic>
    </p:spTree>
    <p:extLst>
      <p:ext uri="{BB962C8B-B14F-4D97-AF65-F5344CB8AC3E}">
        <p14:creationId xmlns:p14="http://schemas.microsoft.com/office/powerpoint/2010/main" val="256959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 3">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F9040142-B1DE-FB4A-B970-76B62E56EFE6}"/>
              </a:ext>
            </a:extLst>
          </p:cNvPr>
          <p:cNvSpPr/>
          <p:nvPr userDrawn="1"/>
        </p:nvSpPr>
        <p:spPr>
          <a:xfrm>
            <a:off x="-2" y="-1"/>
            <a:ext cx="12192001"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ihandform 6">
            <a:extLst>
              <a:ext uri="{FF2B5EF4-FFF2-40B4-BE49-F238E27FC236}">
                <a16:creationId xmlns:a16="http://schemas.microsoft.com/office/drawing/2014/main" id="{04193DDB-7D5F-EB4F-A4C9-98CD0D9FEB9A}"/>
              </a:ext>
            </a:extLst>
          </p:cNvPr>
          <p:cNvSpPr/>
          <p:nvPr userDrawn="1"/>
        </p:nvSpPr>
        <p:spPr>
          <a:xfrm>
            <a:off x="0" y="-1"/>
            <a:ext cx="7559194" cy="6858001"/>
          </a:xfrm>
          <a:custGeom>
            <a:avLst/>
            <a:gdLst>
              <a:gd name="connsiteX0" fmla="*/ 0 w 7559194"/>
              <a:gd name="connsiteY0" fmla="*/ 0 h 6858001"/>
              <a:gd name="connsiteX1" fmla="*/ 4878573 w 7559194"/>
              <a:gd name="connsiteY1" fmla="*/ 0 h 6858001"/>
              <a:gd name="connsiteX2" fmla="*/ 4878691 w 7559194"/>
              <a:gd name="connsiteY2" fmla="*/ 277 h 6858001"/>
              <a:gd name="connsiteX3" fmla="*/ 4646905 w 7559194"/>
              <a:gd name="connsiteY3" fmla="*/ 1 h 6858001"/>
              <a:gd name="connsiteX4" fmla="*/ 7559194 w 7559194"/>
              <a:gd name="connsiteY4" fmla="*/ 6858001 h 6858001"/>
              <a:gd name="connsiteX5" fmla="*/ 0 w 7559194"/>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9194" h="6858001">
                <a:moveTo>
                  <a:pt x="0" y="0"/>
                </a:moveTo>
                <a:lnTo>
                  <a:pt x="4878573" y="0"/>
                </a:lnTo>
                <a:lnTo>
                  <a:pt x="4878691" y="277"/>
                </a:lnTo>
                <a:lnTo>
                  <a:pt x="4646905" y="1"/>
                </a:lnTo>
                <a:lnTo>
                  <a:pt x="7559194" y="6858001"/>
                </a:lnTo>
                <a:lnTo>
                  <a:pt x="0" y="6858001"/>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6" name="Titel 15">
            <a:extLst>
              <a:ext uri="{FF2B5EF4-FFF2-40B4-BE49-F238E27FC236}">
                <a16:creationId xmlns:a16="http://schemas.microsoft.com/office/drawing/2014/main" id="{C428DF83-70FE-6E47-9E17-C35B6B93B779}"/>
              </a:ext>
            </a:extLst>
          </p:cNvPr>
          <p:cNvSpPr>
            <a:spLocks noGrp="1"/>
          </p:cNvSpPr>
          <p:nvPr>
            <p:ph type="title"/>
          </p:nvPr>
        </p:nvSpPr>
        <p:spPr>
          <a:xfrm>
            <a:off x="417601" y="333375"/>
            <a:ext cx="5664673" cy="3966559"/>
          </a:xfrm>
          <a:custGeom>
            <a:avLst/>
            <a:gdLst>
              <a:gd name="connsiteX0" fmla="*/ 0 w 5664673"/>
              <a:gd name="connsiteY0" fmla="*/ 0 h 3966559"/>
              <a:gd name="connsiteX1" fmla="*/ 3980547 w 5664673"/>
              <a:gd name="connsiteY1" fmla="*/ 0 h 3966559"/>
              <a:gd name="connsiteX2" fmla="*/ 5664673 w 5664673"/>
              <a:gd name="connsiteY2" fmla="*/ 3966559 h 3966559"/>
              <a:gd name="connsiteX3" fmla="*/ 0 w 5664673"/>
              <a:gd name="connsiteY3" fmla="*/ 3966559 h 3966559"/>
            </a:gdLst>
            <a:ahLst/>
            <a:cxnLst>
              <a:cxn ang="0">
                <a:pos x="connsiteX0" y="connsiteY0"/>
              </a:cxn>
              <a:cxn ang="0">
                <a:pos x="connsiteX1" y="connsiteY1"/>
              </a:cxn>
              <a:cxn ang="0">
                <a:pos x="connsiteX2" y="connsiteY2"/>
              </a:cxn>
              <a:cxn ang="0">
                <a:pos x="connsiteX3" y="connsiteY3"/>
              </a:cxn>
            </a:cxnLst>
            <a:rect l="l" t="t" r="r" b="b"/>
            <a:pathLst>
              <a:path w="5664673" h="3966559">
                <a:moveTo>
                  <a:pt x="0" y="0"/>
                </a:moveTo>
                <a:lnTo>
                  <a:pt x="3980547" y="0"/>
                </a:lnTo>
                <a:lnTo>
                  <a:pt x="5664673" y="3966559"/>
                </a:lnTo>
                <a:lnTo>
                  <a:pt x="0" y="3966559"/>
                </a:lnTo>
                <a:close/>
              </a:path>
            </a:pathLst>
          </a:custGeom>
        </p:spPr>
        <p:txBody>
          <a:bodyPr wrap="square" anchor="b">
            <a:normAutofit/>
          </a:bodyPr>
          <a:lstStyle>
            <a:lvl1pPr algn="l">
              <a:defRPr sz="4800">
                <a:solidFill>
                  <a:schemeClr val="bg1"/>
                </a:solidFill>
              </a:defRPr>
            </a:lvl1pPr>
          </a:lstStyle>
          <a:p>
            <a:r>
              <a:rPr lang="de-DE"/>
              <a:t>Mastertitelformat bearbeiten</a:t>
            </a:r>
            <a:endParaRPr lang="en-GB"/>
          </a:p>
        </p:txBody>
      </p:sp>
      <p:sp>
        <p:nvSpPr>
          <p:cNvPr id="17" name="Textplatzhalter 16">
            <a:extLst>
              <a:ext uri="{FF2B5EF4-FFF2-40B4-BE49-F238E27FC236}">
                <a16:creationId xmlns:a16="http://schemas.microsoft.com/office/drawing/2014/main" id="{708C01EB-04CD-024D-A351-8297B01F3C9C}"/>
              </a:ext>
            </a:extLst>
          </p:cNvPr>
          <p:cNvSpPr>
            <a:spLocks noGrp="1"/>
          </p:cNvSpPr>
          <p:nvPr>
            <p:ph type="body" idx="1"/>
          </p:nvPr>
        </p:nvSpPr>
        <p:spPr>
          <a:xfrm>
            <a:off x="417601" y="4444615"/>
            <a:ext cx="6363053" cy="1500187"/>
          </a:xfrm>
          <a:custGeom>
            <a:avLst/>
            <a:gdLst>
              <a:gd name="connsiteX0" fmla="*/ 0 w 6363053"/>
              <a:gd name="connsiteY0" fmla="*/ 0 h 1500187"/>
              <a:gd name="connsiteX1" fmla="*/ 5726102 w 6363053"/>
              <a:gd name="connsiteY1" fmla="*/ 0 h 1500187"/>
              <a:gd name="connsiteX2" fmla="*/ 6363053 w 6363053"/>
              <a:gd name="connsiteY2" fmla="*/ 1500187 h 1500187"/>
              <a:gd name="connsiteX3" fmla="*/ 0 w 6363053"/>
              <a:gd name="connsiteY3" fmla="*/ 1500187 h 1500187"/>
            </a:gdLst>
            <a:ahLst/>
            <a:cxnLst>
              <a:cxn ang="0">
                <a:pos x="connsiteX0" y="connsiteY0"/>
              </a:cxn>
              <a:cxn ang="0">
                <a:pos x="connsiteX1" y="connsiteY1"/>
              </a:cxn>
              <a:cxn ang="0">
                <a:pos x="connsiteX2" y="connsiteY2"/>
              </a:cxn>
              <a:cxn ang="0">
                <a:pos x="connsiteX3" y="connsiteY3"/>
              </a:cxn>
            </a:cxnLst>
            <a:rect l="l" t="t" r="r" b="b"/>
            <a:pathLst>
              <a:path w="6363053" h="1500187">
                <a:moveTo>
                  <a:pt x="0" y="0"/>
                </a:moveTo>
                <a:lnTo>
                  <a:pt x="5726102" y="0"/>
                </a:lnTo>
                <a:lnTo>
                  <a:pt x="6363053" y="1500187"/>
                </a:lnTo>
                <a:lnTo>
                  <a:pt x="0" y="1500187"/>
                </a:lnTo>
                <a:close/>
              </a:path>
            </a:pathLst>
          </a:custGeom>
        </p:spPr>
        <p:txBody>
          <a:bodyPr wrap="square">
            <a:normAutofit/>
          </a:bodyPr>
          <a:lstStyle>
            <a:lvl1pPr marL="0" indent="0" algn="l">
              <a:lnSpc>
                <a:spcPct val="100000"/>
              </a:lnSpc>
              <a:spcBef>
                <a:spcPts val="0"/>
              </a:spcBef>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pic>
        <p:nvPicPr>
          <p:cNvPr id="8" name="Grafik 7">
            <a:extLst>
              <a:ext uri="{FF2B5EF4-FFF2-40B4-BE49-F238E27FC236}">
                <a16:creationId xmlns:a16="http://schemas.microsoft.com/office/drawing/2014/main" id="{81AC78F2-14C2-8E4D-AD0B-F8E45B62449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6534" y="6281613"/>
            <a:ext cx="2117301" cy="349199"/>
          </a:xfrm>
          <a:prstGeom prst="rect">
            <a:avLst/>
          </a:prstGeom>
        </p:spPr>
      </p:pic>
    </p:spTree>
    <p:extLst>
      <p:ext uri="{BB962C8B-B14F-4D97-AF65-F5344CB8AC3E}">
        <p14:creationId xmlns:p14="http://schemas.microsoft.com/office/powerpoint/2010/main" val="249183070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Grafik 10" descr="Ein Bild, das Text, Schild enthält.&#10;&#10;Automatisch generierte Beschreibung">
            <a:extLst>
              <a:ext uri="{FF2B5EF4-FFF2-40B4-BE49-F238E27FC236}">
                <a16:creationId xmlns:a16="http://schemas.microsoft.com/office/drawing/2014/main" id="{1AC787F1-D8C1-3B30-AEC7-E483D89466DD}"/>
              </a:ext>
            </a:extLst>
          </p:cNvPr>
          <p:cNvPicPr>
            <a:picLocks noChangeAspect="1"/>
          </p:cNvPicPr>
          <p:nvPr userDrawn="1"/>
        </p:nvPicPr>
        <p:blipFill>
          <a:blip r:embed="rId41">
            <a:alphaModFix/>
            <a:extLst>
              <a:ext uri="{28A0092B-C50C-407E-A947-70E740481C1C}">
                <a14:useLocalDpi xmlns:a14="http://schemas.microsoft.com/office/drawing/2010/main" val="0"/>
              </a:ext>
            </a:extLst>
          </a:blip>
          <a:stretch>
            <a:fillRect/>
          </a:stretch>
        </p:blipFill>
        <p:spPr>
          <a:xfrm>
            <a:off x="9138110" y="6288756"/>
            <a:ext cx="2652732" cy="349200"/>
          </a:xfrm>
          <a:prstGeom prst="rect">
            <a:avLst/>
          </a:prstGeom>
        </p:spPr>
      </p:pic>
      <p:sp>
        <p:nvSpPr>
          <p:cNvPr id="2" name="Titelplatzhalter 1">
            <a:extLst>
              <a:ext uri="{FF2B5EF4-FFF2-40B4-BE49-F238E27FC236}">
                <a16:creationId xmlns:a16="http://schemas.microsoft.com/office/drawing/2014/main" id="{7521B777-3BD7-4F2A-A39C-81C8B9F3B2A1}"/>
              </a:ext>
            </a:extLst>
          </p:cNvPr>
          <p:cNvSpPr>
            <a:spLocks noGrp="1"/>
          </p:cNvSpPr>
          <p:nvPr>
            <p:ph type="title"/>
          </p:nvPr>
        </p:nvSpPr>
        <p:spPr>
          <a:xfrm>
            <a:off x="416534" y="576395"/>
            <a:ext cx="11367479" cy="886397"/>
          </a:xfrm>
          <a:prstGeom prst="rect">
            <a:avLst/>
          </a:prstGeom>
        </p:spPr>
        <p:txBody>
          <a:bodyPr vert="horz" lIns="0" tIns="0" rIns="0" bIns="0" rtlCol="0" anchor="ctr">
            <a:noAutofit/>
          </a:bodyPr>
          <a:lstStyle/>
          <a:p>
            <a:r>
              <a:rPr lang="de-DE"/>
              <a:t>Mastertitelformat bearbeiten</a:t>
            </a:r>
            <a:endParaRPr lang="en-GB"/>
          </a:p>
        </p:txBody>
      </p:sp>
      <p:sp>
        <p:nvSpPr>
          <p:cNvPr id="3" name="Textplatzhalter 2">
            <a:extLst>
              <a:ext uri="{FF2B5EF4-FFF2-40B4-BE49-F238E27FC236}">
                <a16:creationId xmlns:a16="http://schemas.microsoft.com/office/drawing/2014/main" id="{74E6182D-24D4-47F7-8227-77B2ADD8D9D5}"/>
              </a:ext>
            </a:extLst>
          </p:cNvPr>
          <p:cNvSpPr>
            <a:spLocks noGrp="1"/>
          </p:cNvSpPr>
          <p:nvPr>
            <p:ph type="body" idx="1"/>
          </p:nvPr>
        </p:nvSpPr>
        <p:spPr>
          <a:xfrm>
            <a:off x="416534" y="1665289"/>
            <a:ext cx="11367478" cy="4392612"/>
          </a:xfrm>
          <a:prstGeom prst="rect">
            <a:avLst/>
          </a:prstGeom>
        </p:spPr>
        <p:txBody>
          <a:bodyPr vert="horz" lIns="0" tIns="0" rIns="0" bIns="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Fußzeilenplatzhalter 4">
            <a:extLst>
              <a:ext uri="{FF2B5EF4-FFF2-40B4-BE49-F238E27FC236}">
                <a16:creationId xmlns:a16="http://schemas.microsoft.com/office/drawing/2014/main" id="{C8832B73-51BE-4E1C-ACC9-2031F4E5E843}"/>
              </a:ext>
            </a:extLst>
          </p:cNvPr>
          <p:cNvSpPr>
            <a:spLocks noGrp="1"/>
          </p:cNvSpPr>
          <p:nvPr>
            <p:ph type="ftr" sz="quarter" idx="3"/>
          </p:nvPr>
        </p:nvSpPr>
        <p:spPr>
          <a:xfrm>
            <a:off x="407989" y="6283888"/>
            <a:ext cx="8532812" cy="385200"/>
          </a:xfrm>
          <a:prstGeom prst="rect">
            <a:avLst/>
          </a:prstGeom>
        </p:spPr>
        <p:txBody>
          <a:bodyPr vert="horz" lIns="0" tIns="0" rIns="0" bIns="0" rtlCol="0" anchor="b"/>
          <a:lstStyle>
            <a:lvl1pPr algn="l">
              <a:defRPr sz="800">
                <a:solidFill>
                  <a:schemeClr val="tx1"/>
                </a:solidFill>
              </a:defRPr>
            </a:lvl1pPr>
          </a:lstStyle>
          <a:p>
            <a:endParaRPr lang="en-GB"/>
          </a:p>
        </p:txBody>
      </p:sp>
      <p:sp>
        <p:nvSpPr>
          <p:cNvPr id="8" name="Rechteck 7">
            <a:extLst>
              <a:ext uri="{FF2B5EF4-FFF2-40B4-BE49-F238E27FC236}">
                <a16:creationId xmlns:a16="http://schemas.microsoft.com/office/drawing/2014/main" id="{AA7C1F88-41DB-4710-88B9-1F1623ABC7B4}"/>
              </a:ext>
            </a:extLst>
          </p:cNvPr>
          <p:cNvSpPr/>
          <p:nvPr userDrawn="1"/>
        </p:nvSpPr>
        <p:spPr>
          <a:xfrm>
            <a:off x="-1" y="0"/>
            <a:ext cx="9156701" cy="333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hteck 8">
            <a:extLst>
              <a:ext uri="{FF2B5EF4-FFF2-40B4-BE49-F238E27FC236}">
                <a16:creationId xmlns:a16="http://schemas.microsoft.com/office/drawing/2014/main" id="{0953BEEF-CEFF-4AEB-944D-68B888FBD986}"/>
              </a:ext>
            </a:extLst>
          </p:cNvPr>
          <p:cNvSpPr/>
          <p:nvPr userDrawn="1"/>
        </p:nvSpPr>
        <p:spPr>
          <a:xfrm>
            <a:off x="9156700" y="0"/>
            <a:ext cx="3036499" cy="333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363776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99"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 id="2147483689" r:id="rId30"/>
    <p:sldLayoutId id="2147483690" r:id="rId31"/>
    <p:sldLayoutId id="2147483691" r:id="rId32"/>
    <p:sldLayoutId id="2147483692" r:id="rId33"/>
    <p:sldLayoutId id="2147483693" r:id="rId34"/>
    <p:sldLayoutId id="2147483694" r:id="rId35"/>
    <p:sldLayoutId id="2147483695" r:id="rId36"/>
    <p:sldLayoutId id="2147483696" r:id="rId37"/>
    <p:sldLayoutId id="2147483697" r:id="rId38"/>
    <p:sldLayoutId id="2147483698" r:id="rId39"/>
  </p:sldLayoutIdLst>
  <p:hf sldNum="0" hdr="0" dt="0"/>
  <p:txStyles>
    <p:titleStyle>
      <a:lvl1pPr algn="l" defTabSz="914400" rtl="0" eaLnBrk="1" latinLnBrk="0" hangingPunct="1">
        <a:lnSpc>
          <a:spcPct val="90000"/>
        </a:lnSpc>
        <a:spcBef>
          <a:spcPct val="0"/>
        </a:spcBef>
        <a:buNone/>
        <a:defRPr sz="3200"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908">
          <p15:clr>
            <a:srgbClr val="F26B43"/>
          </p15:clr>
        </p15:guide>
        <p15:guide id="3" pos="3772">
          <p15:clr>
            <a:srgbClr val="F26B43"/>
          </p15:clr>
        </p15:guide>
        <p15:guide id="4" pos="7423">
          <p15:clr>
            <a:srgbClr val="F26B43"/>
          </p15:clr>
        </p15:guide>
        <p15:guide id="5" pos="257">
          <p15:clr>
            <a:srgbClr val="F26B43"/>
          </p15:clr>
        </p15:guide>
        <p15:guide id="6" pos="5632">
          <p15:clr>
            <a:srgbClr val="F26B43"/>
          </p15:clr>
        </p15:guide>
        <p15:guide id="8" orient="horz" pos="4201">
          <p15:clr>
            <a:srgbClr val="F26B43"/>
          </p15:clr>
        </p15:guide>
        <p15:guide id="9" orient="horz" pos="1049">
          <p15:clr>
            <a:srgbClr val="F26B43"/>
          </p15:clr>
        </p15:guide>
        <p15:guide id="11" orient="horz" pos="3952">
          <p15:clr>
            <a:srgbClr val="F26B43"/>
          </p15:clr>
        </p15:guide>
        <p15:guide id="12" orient="horz" pos="3816">
          <p15:clr>
            <a:srgbClr val="F26B43"/>
          </p15:clr>
        </p15:guide>
        <p15:guide id="13" pos="5745">
          <p15:clr>
            <a:srgbClr val="F26B43"/>
          </p15:clr>
        </p15:guide>
        <p15:guide id="14" orient="horz" pos="210">
          <p15:clr>
            <a:srgbClr val="F26B43"/>
          </p15:clr>
        </p15:guide>
        <p15:guide id="15" orient="horz">
          <p15:clr>
            <a:srgbClr val="F26B43"/>
          </p15:clr>
        </p15:guide>
        <p15:guide id="16">
          <p15:clr>
            <a:srgbClr val="F26B43"/>
          </p15:clr>
        </p15:guide>
        <p15:guide id="17" pos="7680">
          <p15:clr>
            <a:srgbClr val="F26B43"/>
          </p15:clr>
        </p15:guide>
        <p15:guide id="18" orient="horz" pos="4320">
          <p15:clr>
            <a:srgbClr val="F26B43"/>
          </p15:clr>
        </p15:guide>
        <p15:guide id="19" orient="horz" pos="35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2" Type="http://schemas.openxmlformats.org/officeDocument/2006/relationships/chart" Target="../charts/chart59.xml"/><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2" Type="http://schemas.openxmlformats.org/officeDocument/2006/relationships/chart" Target="../charts/chart60.xml"/><Relationship Id="rId1" Type="http://schemas.openxmlformats.org/officeDocument/2006/relationships/slideLayout" Target="../slideLayouts/slideLayout1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chart" Target="../charts/chart8.xml"/><Relationship Id="rId4" Type="http://schemas.openxmlformats.org/officeDocument/2006/relationships/chart" Target="../charts/char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chart" Target="../charts/chart11.xml"/><Relationship Id="rId3" Type="http://schemas.openxmlformats.org/officeDocument/2006/relationships/image" Target="../media/image26.png"/><Relationship Id="rId7" Type="http://schemas.openxmlformats.org/officeDocument/2006/relationships/image" Target="../media/image29.sv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28.png"/><Relationship Id="rId11" Type="http://schemas.openxmlformats.org/officeDocument/2006/relationships/chart" Target="../charts/chart12.xml"/><Relationship Id="rId5" Type="http://schemas.openxmlformats.org/officeDocument/2006/relationships/chart" Target="../charts/chart10.xml"/><Relationship Id="rId10" Type="http://schemas.openxmlformats.org/officeDocument/2006/relationships/image" Target="../media/image31.svg"/><Relationship Id="rId4" Type="http://schemas.openxmlformats.org/officeDocument/2006/relationships/image" Target="../media/image27.svg"/><Relationship Id="rId9" Type="http://schemas.openxmlformats.org/officeDocument/2006/relationships/image" Target="../media/image30.png"/></Relationships>
</file>

<file path=ppt/slides/_rels/slide27.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chart" Target="../charts/chart15.xml"/><Relationship Id="rId7" Type="http://schemas.openxmlformats.org/officeDocument/2006/relationships/image" Target="../media/image35.svg"/><Relationship Id="rId2" Type="http://schemas.openxmlformats.org/officeDocument/2006/relationships/chart" Target="../charts/chart14.xml"/><Relationship Id="rId1" Type="http://schemas.openxmlformats.org/officeDocument/2006/relationships/slideLayout" Target="../slideLayouts/slideLayout20.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chart" Target="../charts/chart16.xml"/><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chart" Target="../charts/chart17.xml"/></Relationships>
</file>

<file path=ppt/slides/_rels/slide34.xml.rels><?xml version="1.0" encoding="UTF-8" standalone="yes"?>
<Relationships xmlns="http://schemas.openxmlformats.org/package/2006/relationships"><Relationship Id="rId3" Type="http://schemas.openxmlformats.org/officeDocument/2006/relationships/chart" Target="../charts/chart19.xml"/><Relationship Id="rId7" Type="http://schemas.openxmlformats.org/officeDocument/2006/relationships/image" Target="../media/image43.svg"/><Relationship Id="rId2" Type="http://schemas.openxmlformats.org/officeDocument/2006/relationships/chart" Target="../charts/chart18.xml"/><Relationship Id="rId1" Type="http://schemas.openxmlformats.org/officeDocument/2006/relationships/slideLayout" Target="../slideLayouts/slideLayout20.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3" Type="http://schemas.openxmlformats.org/officeDocument/2006/relationships/chart" Target="../charts/chart20.xml"/><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chart" Target="../charts/chart23.xml"/><Relationship Id="rId11" Type="http://schemas.openxmlformats.org/officeDocument/2006/relationships/image" Target="../media/image48.png"/><Relationship Id="rId5" Type="http://schemas.openxmlformats.org/officeDocument/2006/relationships/chart" Target="../charts/chart22.xml"/><Relationship Id="rId10" Type="http://schemas.openxmlformats.org/officeDocument/2006/relationships/image" Target="../media/image47.svg"/><Relationship Id="rId4" Type="http://schemas.openxmlformats.org/officeDocument/2006/relationships/chart" Target="../charts/chart21.xml"/><Relationship Id="rId9" Type="http://schemas.openxmlformats.org/officeDocument/2006/relationships/image" Target="../media/image46.png"/><Relationship Id="rId14" Type="http://schemas.openxmlformats.org/officeDocument/2006/relationships/image" Target="../media/image51.sv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53.png"/><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image" Target="../media/image54.png"/><Relationship Id="rId7" Type="http://schemas.openxmlformats.org/officeDocument/2006/relationships/image" Target="../media/image57.svg"/><Relationship Id="rId2" Type="http://schemas.openxmlformats.org/officeDocument/2006/relationships/notesSlide" Target="../notesSlides/notesSlide19.xml"/><Relationship Id="rId1" Type="http://schemas.openxmlformats.org/officeDocument/2006/relationships/slideLayout" Target="../slideLayouts/slideLayout27.xml"/><Relationship Id="rId6" Type="http://schemas.openxmlformats.org/officeDocument/2006/relationships/image" Target="../media/image56.png"/><Relationship Id="rId11" Type="http://schemas.openxmlformats.org/officeDocument/2006/relationships/image" Target="../media/image59.svg"/><Relationship Id="rId5" Type="http://schemas.openxmlformats.org/officeDocument/2006/relationships/chart" Target="../charts/chart24.xml"/><Relationship Id="rId10" Type="http://schemas.openxmlformats.org/officeDocument/2006/relationships/image" Target="../media/image58.png"/><Relationship Id="rId4" Type="http://schemas.openxmlformats.org/officeDocument/2006/relationships/image" Target="../media/image55.svg"/><Relationship Id="rId9" Type="http://schemas.openxmlformats.org/officeDocument/2006/relationships/chart" Target="../charts/chart26.xml"/></Relationships>
</file>

<file path=ppt/slides/_rels/slide43.xml.rels><?xml version="1.0" encoding="UTF-8" standalone="yes"?>
<Relationships xmlns="http://schemas.openxmlformats.org/package/2006/relationships"><Relationship Id="rId8" Type="http://schemas.openxmlformats.org/officeDocument/2006/relationships/image" Target="../media/image62.emf"/><Relationship Id="rId3" Type="http://schemas.openxmlformats.org/officeDocument/2006/relationships/chart" Target="../charts/chart27.xml"/><Relationship Id="rId7" Type="http://schemas.openxmlformats.org/officeDocument/2006/relationships/image" Target="../media/image61.emf"/><Relationship Id="rId2" Type="http://schemas.openxmlformats.org/officeDocument/2006/relationships/notesSlide" Target="../notesSlides/notesSlide20.xml"/><Relationship Id="rId1" Type="http://schemas.openxmlformats.org/officeDocument/2006/relationships/slideLayout" Target="../slideLayouts/slideLayout27.xml"/><Relationship Id="rId6" Type="http://schemas.openxmlformats.org/officeDocument/2006/relationships/chart" Target="../charts/chart29.xml"/><Relationship Id="rId5" Type="http://schemas.openxmlformats.org/officeDocument/2006/relationships/image" Target="../media/image60.emf"/><Relationship Id="rId4" Type="http://schemas.openxmlformats.org/officeDocument/2006/relationships/chart" Target="../charts/chart2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hyperlink" Target="https://www.accessdata.fda.gov/drugsatfda_docs/label/2016/208573s000lbl.pdf" TargetMode="External"/><Relationship Id="rId7" Type="http://schemas.openxmlformats.org/officeDocument/2006/relationships/image" Target="../media/image66.sv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65.png"/><Relationship Id="rId11" Type="http://schemas.openxmlformats.org/officeDocument/2006/relationships/image" Target="../media/image70.svg"/><Relationship Id="rId5" Type="http://schemas.openxmlformats.org/officeDocument/2006/relationships/image" Target="../media/image64.sv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sv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73.svg"/></Relationships>
</file>

<file path=ppt/slides/_rels/slide59.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chart" Target="../charts/chart2.xml"/><Relationship Id="rId7" Type="http://schemas.openxmlformats.org/officeDocument/2006/relationships/image" Target="../media/image13.svg"/><Relationship Id="rId2" Type="http://schemas.openxmlformats.org/officeDocument/2006/relationships/chart" Target="../charts/chart1.xml"/><Relationship Id="rId1" Type="http://schemas.openxmlformats.org/officeDocument/2006/relationships/slideLayout" Target="../slideLayouts/slideLayout20.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77.svg"/></Relationships>
</file>

<file path=ppt/slides/_rels/slide61.xml.rels><?xml version="1.0" encoding="UTF-8" standalone="yes"?>
<Relationships xmlns="http://schemas.openxmlformats.org/package/2006/relationships"><Relationship Id="rId8" Type="http://schemas.openxmlformats.org/officeDocument/2006/relationships/image" Target="../media/image79.svg"/><Relationship Id="rId13" Type="http://schemas.openxmlformats.org/officeDocument/2006/relationships/image" Target="../media/image84.png"/><Relationship Id="rId3" Type="http://schemas.openxmlformats.org/officeDocument/2006/relationships/chart" Target="../charts/chart33.xml"/><Relationship Id="rId7" Type="http://schemas.openxmlformats.org/officeDocument/2006/relationships/image" Target="../media/image78.png"/><Relationship Id="rId12" Type="http://schemas.openxmlformats.org/officeDocument/2006/relationships/image" Target="../media/image83.svg"/><Relationship Id="rId2" Type="http://schemas.openxmlformats.org/officeDocument/2006/relationships/notesSlide" Target="../notesSlides/notesSlide27.xml"/><Relationship Id="rId1" Type="http://schemas.openxmlformats.org/officeDocument/2006/relationships/slideLayout" Target="../slideLayouts/slideLayout16.xml"/><Relationship Id="rId6" Type="http://schemas.openxmlformats.org/officeDocument/2006/relationships/chart" Target="../charts/chart36.xml"/><Relationship Id="rId11" Type="http://schemas.openxmlformats.org/officeDocument/2006/relationships/image" Target="../media/image82.png"/><Relationship Id="rId5" Type="http://schemas.openxmlformats.org/officeDocument/2006/relationships/chart" Target="../charts/chart35.xml"/><Relationship Id="rId10" Type="http://schemas.openxmlformats.org/officeDocument/2006/relationships/image" Target="../media/image81.svg"/><Relationship Id="rId4" Type="http://schemas.openxmlformats.org/officeDocument/2006/relationships/chart" Target="../charts/chart34.xml"/><Relationship Id="rId9" Type="http://schemas.openxmlformats.org/officeDocument/2006/relationships/image" Target="../media/image80.png"/><Relationship Id="rId14" Type="http://schemas.openxmlformats.org/officeDocument/2006/relationships/image" Target="../media/image85.svg"/></Relationships>
</file>

<file path=ppt/slides/_rels/slide62.xml.rels><?xml version="1.0" encoding="UTF-8" standalone="yes"?>
<Relationships xmlns="http://schemas.openxmlformats.org/package/2006/relationships"><Relationship Id="rId8" Type="http://schemas.openxmlformats.org/officeDocument/2006/relationships/image" Target="../media/image87.svg"/><Relationship Id="rId13" Type="http://schemas.openxmlformats.org/officeDocument/2006/relationships/image" Target="../media/image92.png"/><Relationship Id="rId3" Type="http://schemas.openxmlformats.org/officeDocument/2006/relationships/chart" Target="../charts/chart37.xml"/><Relationship Id="rId7" Type="http://schemas.openxmlformats.org/officeDocument/2006/relationships/image" Target="../media/image86.png"/><Relationship Id="rId12" Type="http://schemas.openxmlformats.org/officeDocument/2006/relationships/image" Target="../media/image91.svg"/><Relationship Id="rId2" Type="http://schemas.openxmlformats.org/officeDocument/2006/relationships/notesSlide" Target="../notesSlides/notesSlide28.xml"/><Relationship Id="rId1" Type="http://schemas.openxmlformats.org/officeDocument/2006/relationships/slideLayout" Target="../slideLayouts/slideLayout16.xml"/><Relationship Id="rId6" Type="http://schemas.openxmlformats.org/officeDocument/2006/relationships/chart" Target="../charts/chart40.xml"/><Relationship Id="rId11" Type="http://schemas.openxmlformats.org/officeDocument/2006/relationships/image" Target="../media/image90.png"/><Relationship Id="rId5" Type="http://schemas.openxmlformats.org/officeDocument/2006/relationships/chart" Target="../charts/chart39.xml"/><Relationship Id="rId10" Type="http://schemas.openxmlformats.org/officeDocument/2006/relationships/image" Target="../media/image89.svg"/><Relationship Id="rId4" Type="http://schemas.openxmlformats.org/officeDocument/2006/relationships/chart" Target="../charts/chart38.xml"/><Relationship Id="rId9" Type="http://schemas.openxmlformats.org/officeDocument/2006/relationships/image" Target="../media/image88.png"/><Relationship Id="rId14" Type="http://schemas.openxmlformats.org/officeDocument/2006/relationships/image" Target="../media/image93.sv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notesSlide" Target="../notesSlides/notesSlide31.xml"/><Relationship Id="rId1" Type="http://schemas.openxmlformats.org/officeDocument/2006/relationships/slideLayout" Target="../slideLayouts/slideLayout15.xml"/><Relationship Id="rId5" Type="http://schemas.openxmlformats.org/officeDocument/2006/relationships/image" Target="../media/image95.svg"/><Relationship Id="rId4" Type="http://schemas.openxmlformats.org/officeDocument/2006/relationships/image" Target="../media/image94.png"/></Relationships>
</file>

<file path=ppt/slides/_rels/slide68.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chart" Target="../charts/chart43.xml"/><Relationship Id="rId1" Type="http://schemas.openxmlformats.org/officeDocument/2006/relationships/slideLayout" Target="../slideLayouts/slideLayout15.xml"/><Relationship Id="rId4" Type="http://schemas.openxmlformats.org/officeDocument/2006/relationships/image" Target="../media/image97.sv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chart" Target="../charts/chart4.xml"/><Relationship Id="rId7" Type="http://schemas.openxmlformats.org/officeDocument/2006/relationships/image" Target="../media/image21.svg"/><Relationship Id="rId2" Type="http://schemas.openxmlformats.org/officeDocument/2006/relationships/chart" Target="../charts/chart3.xml"/><Relationship Id="rId1" Type="http://schemas.openxmlformats.org/officeDocument/2006/relationships/slideLayout" Target="../slideLayouts/slideLayout20.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_rels/slide70.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chart" Target="../charts/chart44.xml"/><Relationship Id="rId7" Type="http://schemas.openxmlformats.org/officeDocument/2006/relationships/image" Target="../media/image100.svg"/><Relationship Id="rId2" Type="http://schemas.openxmlformats.org/officeDocument/2006/relationships/notesSlide" Target="../notesSlides/notesSlide33.xml"/><Relationship Id="rId1" Type="http://schemas.openxmlformats.org/officeDocument/2006/relationships/slideLayout" Target="../slideLayouts/slideLayout20.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chart" Target="../charts/chart45.xml"/><Relationship Id="rId9" Type="http://schemas.openxmlformats.org/officeDocument/2006/relationships/image" Target="../media/image102.svg"/></Relationships>
</file>

<file path=ppt/slides/_rels/slide7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chart" Target="../charts/chart46.xml"/><Relationship Id="rId1" Type="http://schemas.openxmlformats.org/officeDocument/2006/relationships/slideLayout" Target="../slideLayouts/slideLayout15.xml"/><Relationship Id="rId4" Type="http://schemas.openxmlformats.org/officeDocument/2006/relationships/image" Target="../media/image104.sv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chart" Target="../charts/chart47.xml"/><Relationship Id="rId1"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15.xml"/><Relationship Id="rId4" Type="http://schemas.openxmlformats.org/officeDocument/2006/relationships/chart" Target="../charts/chart51.xml"/></Relationships>
</file>

<file path=ppt/slides/_rels/slide81.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chart" Target="../charts/chart52.xml"/><Relationship Id="rId1" Type="http://schemas.openxmlformats.org/officeDocument/2006/relationships/slideLayout" Target="../slideLayouts/slideLayout20.xml"/><Relationship Id="rId4" Type="http://schemas.openxmlformats.org/officeDocument/2006/relationships/chart" Target="../charts/chart5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chart" Target="../charts/chart55.xml"/><Relationship Id="rId7" Type="http://schemas.openxmlformats.org/officeDocument/2006/relationships/image" Target="../media/image107.png"/><Relationship Id="rId2" Type="http://schemas.openxmlformats.org/officeDocument/2006/relationships/notesSlide" Target="../notesSlides/notesSlide38.xml"/><Relationship Id="rId1" Type="http://schemas.openxmlformats.org/officeDocument/2006/relationships/slideLayout" Target="../slideLayouts/slideLayout20.xml"/><Relationship Id="rId6" Type="http://schemas.openxmlformats.org/officeDocument/2006/relationships/image" Target="../media/image106.svg"/><Relationship Id="rId5" Type="http://schemas.openxmlformats.org/officeDocument/2006/relationships/image" Target="../media/image105.png"/><Relationship Id="rId4" Type="http://schemas.openxmlformats.org/officeDocument/2006/relationships/chart" Target="../charts/chart5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051412E-C65D-8752-8EA8-B95643275130}"/>
              </a:ext>
            </a:extLst>
          </p:cNvPr>
          <p:cNvSpPr>
            <a:spLocks noGrp="1"/>
          </p:cNvSpPr>
          <p:nvPr>
            <p:ph type="title"/>
          </p:nvPr>
        </p:nvSpPr>
        <p:spPr/>
        <p:txBody>
          <a:bodyPr/>
          <a:lstStyle/>
          <a:p>
            <a:r>
              <a:rPr lang="de-DE"/>
              <a:t>ASH 2023 </a:t>
            </a:r>
            <a:br>
              <a:rPr lang="de-DE"/>
            </a:br>
            <a:r>
              <a:rPr lang="de-DE" err="1"/>
              <a:t>Congress</a:t>
            </a:r>
            <a:r>
              <a:rPr lang="de-DE"/>
              <a:t> Report</a:t>
            </a:r>
          </a:p>
        </p:txBody>
      </p:sp>
      <p:sp>
        <p:nvSpPr>
          <p:cNvPr id="8" name="Textplatzhalter 7">
            <a:extLst>
              <a:ext uri="{FF2B5EF4-FFF2-40B4-BE49-F238E27FC236}">
                <a16:creationId xmlns:a16="http://schemas.microsoft.com/office/drawing/2014/main" id="{857F0A59-AC3F-4BCF-8419-C21EFD2F34AB}"/>
              </a:ext>
            </a:extLst>
          </p:cNvPr>
          <p:cNvSpPr>
            <a:spLocks noGrp="1"/>
          </p:cNvSpPr>
          <p:nvPr>
            <p:ph type="body" idx="1"/>
          </p:nvPr>
        </p:nvSpPr>
        <p:spPr/>
        <p:txBody>
          <a:bodyPr/>
          <a:lstStyle/>
          <a:p>
            <a:r>
              <a:rPr lang="de-DE" err="1"/>
              <a:t>BTKi</a:t>
            </a:r>
            <a:r>
              <a:rPr lang="de-DE"/>
              <a:t> and Bcl2i in CLL</a:t>
            </a:r>
          </a:p>
        </p:txBody>
      </p:sp>
    </p:spTree>
    <p:extLst>
      <p:ext uri="{BB962C8B-B14F-4D97-AF65-F5344CB8AC3E}">
        <p14:creationId xmlns:p14="http://schemas.microsoft.com/office/powerpoint/2010/main" val="735157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CF73BC7-1624-F63B-147A-CBC3AA8908D6}"/>
              </a:ext>
            </a:extLst>
          </p:cNvPr>
          <p:cNvSpPr>
            <a:spLocks noGrp="1"/>
          </p:cNvSpPr>
          <p:nvPr>
            <p:ph type="ftr" sz="quarter" idx="10"/>
          </p:nvPr>
        </p:nvSpPr>
        <p:spPr/>
        <p:txBody>
          <a:bodyPr/>
          <a:lstStyle/>
          <a:p>
            <a:r>
              <a:rPr lang="en-GB" baseline="30000" err="1">
                <a:effectLst/>
                <a:latin typeface="Arial" panose="020B0604020202020204" pitchFamily="34" charset="0"/>
              </a:rPr>
              <a:t>a</a:t>
            </a:r>
            <a:r>
              <a:rPr lang="en-GB" err="1">
                <a:effectLst/>
                <a:latin typeface="Arial" panose="020B0604020202020204" pitchFamily="34" charset="0"/>
              </a:rPr>
              <a:t>Including</a:t>
            </a:r>
            <a:r>
              <a:rPr lang="en-GB">
                <a:effectLst/>
                <a:latin typeface="Arial" panose="020B0604020202020204" pitchFamily="34" charset="0"/>
              </a:rPr>
              <a:t> acute MI. </a:t>
            </a:r>
            <a:r>
              <a:rPr lang="en-GB" baseline="30000" err="1">
                <a:effectLst/>
                <a:latin typeface="Arial" panose="020B0604020202020204" pitchFamily="34" charset="0"/>
              </a:rPr>
              <a:t>b</a:t>
            </a:r>
            <a:r>
              <a:rPr lang="en-GB" err="1">
                <a:effectLst/>
                <a:latin typeface="Arial" panose="020B0604020202020204" pitchFamily="34" charset="0"/>
              </a:rPr>
              <a:t>Fatal</a:t>
            </a:r>
            <a:r>
              <a:rPr lang="en-GB">
                <a:effectLst/>
                <a:latin typeface="Arial" panose="020B0604020202020204" pitchFamily="34" charset="0"/>
              </a:rPr>
              <a:t> cardiac event (n=6); 1 death (myocardial infarction with ibrutinib) was not listed due to discontinuation due to </a:t>
            </a:r>
            <a:r>
              <a:rPr lang="en-GB" err="1">
                <a:effectLst/>
                <a:latin typeface="Arial" panose="020B0604020202020204" pitchFamily="34" charset="0"/>
              </a:rPr>
              <a:t>diarrhea</a:t>
            </a:r>
            <a:r>
              <a:rPr lang="en-GB">
                <a:effectLst/>
                <a:latin typeface="Arial" panose="020B0604020202020204" pitchFamily="34" charset="0"/>
              </a:rPr>
              <a:t> 14 days prior to the fatal event.</a:t>
            </a:r>
          </a:p>
          <a:p>
            <a:r>
              <a:rPr lang="en-GB" b="1"/>
              <a:t>MI, </a:t>
            </a:r>
            <a:r>
              <a:rPr lang="en-GB"/>
              <a:t>myocardial infarction. </a:t>
            </a:r>
          </a:p>
          <a:p>
            <a:r>
              <a:rPr lang="en-GB" b="1"/>
              <a:t>Brown et al, Abstract #202 presented at ASH 2023. </a:t>
            </a:r>
            <a:endParaRPr lang="en-GB"/>
          </a:p>
        </p:txBody>
      </p:sp>
      <p:sp>
        <p:nvSpPr>
          <p:cNvPr id="4" name="Title 3">
            <a:extLst>
              <a:ext uri="{FF2B5EF4-FFF2-40B4-BE49-F238E27FC236}">
                <a16:creationId xmlns:a16="http://schemas.microsoft.com/office/drawing/2014/main" id="{9BEB5677-AD23-DC7D-5B18-B8EC48E2072A}"/>
              </a:ext>
            </a:extLst>
          </p:cNvPr>
          <p:cNvSpPr>
            <a:spLocks noGrp="1"/>
          </p:cNvSpPr>
          <p:nvPr>
            <p:ph type="title"/>
          </p:nvPr>
        </p:nvSpPr>
        <p:spPr/>
        <p:txBody>
          <a:bodyPr/>
          <a:lstStyle/>
          <a:p>
            <a:r>
              <a:rPr lang="en-US"/>
              <a:t>Cardiac safety profile </a:t>
            </a:r>
          </a:p>
        </p:txBody>
      </p:sp>
      <p:graphicFrame>
        <p:nvGraphicFramePr>
          <p:cNvPr id="13" name="Content Placeholder 7">
            <a:extLst>
              <a:ext uri="{FF2B5EF4-FFF2-40B4-BE49-F238E27FC236}">
                <a16:creationId xmlns:a16="http://schemas.microsoft.com/office/drawing/2014/main" id="{B87BC2BC-4E98-5A81-9E57-EBE87076EB58}"/>
              </a:ext>
            </a:extLst>
          </p:cNvPr>
          <p:cNvGraphicFramePr>
            <a:graphicFrameLocks noGrp="1"/>
          </p:cNvGraphicFramePr>
          <p:nvPr>
            <p:ph idx="1"/>
            <p:extLst>
              <p:ext uri="{D42A27DB-BD31-4B8C-83A1-F6EECF244321}">
                <p14:modId xmlns:p14="http://schemas.microsoft.com/office/powerpoint/2010/main" val="156750008"/>
              </p:ext>
            </p:extLst>
          </p:nvPr>
        </p:nvGraphicFramePr>
        <p:xfrm>
          <a:off x="415924" y="1665288"/>
          <a:ext cx="7800976" cy="3923879"/>
        </p:xfrm>
        <a:graphic>
          <a:graphicData uri="http://schemas.openxmlformats.org/drawingml/2006/table">
            <a:tbl>
              <a:tblPr firstRow="1" bandRow="1">
                <a:tableStyleId>{5C22544A-7EE6-4342-B048-85BDC9FD1C3A}</a:tableStyleId>
              </a:tblPr>
              <a:tblGrid>
                <a:gridCol w="3245510">
                  <a:extLst>
                    <a:ext uri="{9D8B030D-6E8A-4147-A177-3AD203B41FA5}">
                      <a16:colId xmlns:a16="http://schemas.microsoft.com/office/drawing/2014/main" val="647052020"/>
                    </a:ext>
                  </a:extLst>
                </a:gridCol>
                <a:gridCol w="2277733">
                  <a:extLst>
                    <a:ext uri="{9D8B030D-6E8A-4147-A177-3AD203B41FA5}">
                      <a16:colId xmlns:a16="http://schemas.microsoft.com/office/drawing/2014/main" val="1315680453"/>
                    </a:ext>
                  </a:extLst>
                </a:gridCol>
                <a:gridCol w="2277733">
                  <a:extLst>
                    <a:ext uri="{9D8B030D-6E8A-4147-A177-3AD203B41FA5}">
                      <a16:colId xmlns:a16="http://schemas.microsoft.com/office/drawing/2014/main" val="1695943175"/>
                    </a:ext>
                  </a:extLst>
                </a:gridCol>
              </a:tblGrid>
              <a:tr h="298679">
                <a:tc>
                  <a:txBody>
                    <a:bodyPr/>
                    <a:lstStyle/>
                    <a:p>
                      <a:pPr fontAlgn="b"/>
                      <a:endParaRPr lang="en-GB" sz="1200" b="1">
                        <a:effectLst/>
                      </a:endParaRPr>
                    </a:p>
                  </a:txBody>
                  <a:tcPr anchor="b"/>
                </a:tc>
                <a:tc>
                  <a:txBody>
                    <a:bodyPr/>
                    <a:lstStyle/>
                    <a:p>
                      <a:pPr algn="ctr" fontAlgn="b"/>
                      <a:r>
                        <a:rPr lang="en-GB" sz="1200" b="1">
                          <a:effectLst/>
                        </a:rPr>
                        <a:t>Zanubrutinib (n=324)</a:t>
                      </a:r>
                    </a:p>
                  </a:txBody>
                  <a:tcPr anchor="ctr"/>
                </a:tc>
                <a:tc>
                  <a:txBody>
                    <a:bodyPr/>
                    <a:lstStyle/>
                    <a:p>
                      <a:pPr algn="ctr" fontAlgn="b"/>
                      <a:r>
                        <a:rPr lang="en-GB" sz="1200" b="1">
                          <a:effectLst/>
                        </a:rPr>
                        <a:t>Ibrutinib (n=324)</a:t>
                      </a:r>
                    </a:p>
                  </a:txBody>
                  <a:tcPr anchor="ctr">
                    <a:solidFill>
                      <a:schemeClr val="accent2"/>
                    </a:solidFill>
                  </a:tcPr>
                </a:tc>
                <a:extLst>
                  <a:ext uri="{0D108BD9-81ED-4DB2-BD59-A6C34878D82A}">
                    <a16:rowId xmlns:a16="http://schemas.microsoft.com/office/drawing/2014/main" val="2546586147"/>
                  </a:ext>
                </a:extLst>
              </a:tr>
              <a:tr h="288000">
                <a:tc>
                  <a:txBody>
                    <a:bodyPr/>
                    <a:lstStyle/>
                    <a:p>
                      <a:pPr fontAlgn="base"/>
                      <a:r>
                        <a:rPr lang="en-GB" sz="1200">
                          <a:effectLst/>
                        </a:rPr>
                        <a:t>Cardiac adverse events</a:t>
                      </a:r>
                    </a:p>
                  </a:txBody>
                  <a:tcPr anchor="ctr"/>
                </a:tc>
                <a:tc>
                  <a:txBody>
                    <a:bodyPr/>
                    <a:lstStyle/>
                    <a:p>
                      <a:pPr algn="ctr" fontAlgn="base"/>
                      <a:r>
                        <a:rPr lang="en-IT" sz="1200">
                          <a:effectLst/>
                        </a:rPr>
                        <a:t>80 (24.7)</a:t>
                      </a:r>
                    </a:p>
                  </a:txBody>
                  <a:tcPr anchor="ctr"/>
                </a:tc>
                <a:tc>
                  <a:txBody>
                    <a:bodyPr/>
                    <a:lstStyle/>
                    <a:p>
                      <a:pPr algn="ctr" fontAlgn="base"/>
                      <a:r>
                        <a:rPr lang="en-IT" sz="1200">
                          <a:effectLst/>
                        </a:rPr>
                        <a:t>112 (34.6)</a:t>
                      </a:r>
                    </a:p>
                  </a:txBody>
                  <a:tcPr anchor="ctr"/>
                </a:tc>
                <a:extLst>
                  <a:ext uri="{0D108BD9-81ED-4DB2-BD59-A6C34878D82A}">
                    <a16:rowId xmlns:a16="http://schemas.microsoft.com/office/drawing/2014/main" val="422371549"/>
                  </a:ext>
                </a:extLst>
              </a:tr>
              <a:tr h="288000">
                <a:tc>
                  <a:txBody>
                    <a:bodyPr/>
                    <a:lstStyle/>
                    <a:p>
                      <a:pPr fontAlgn="base"/>
                      <a:r>
                        <a:rPr lang="en-GB" sz="1200">
                          <a:effectLst/>
                        </a:rPr>
                        <a:t>Serious cardiac adverse events</a:t>
                      </a:r>
                    </a:p>
                  </a:txBody>
                  <a:tcPr anchor="ctr"/>
                </a:tc>
                <a:tc>
                  <a:txBody>
                    <a:bodyPr/>
                    <a:lstStyle/>
                    <a:p>
                      <a:pPr algn="ctr" fontAlgn="base"/>
                      <a:r>
                        <a:rPr lang="en-IT" sz="1200">
                          <a:effectLst/>
                        </a:rPr>
                        <a:t>11 (3.4)</a:t>
                      </a:r>
                    </a:p>
                  </a:txBody>
                  <a:tcPr anchor="ctr"/>
                </a:tc>
                <a:tc>
                  <a:txBody>
                    <a:bodyPr/>
                    <a:lstStyle/>
                    <a:p>
                      <a:pPr algn="ctr" fontAlgn="base"/>
                      <a:r>
                        <a:rPr lang="en-IT" sz="1200">
                          <a:effectLst/>
                        </a:rPr>
                        <a:t>31 (9.6)</a:t>
                      </a:r>
                    </a:p>
                  </a:txBody>
                  <a:tcPr anchor="ctr"/>
                </a:tc>
                <a:extLst>
                  <a:ext uri="{0D108BD9-81ED-4DB2-BD59-A6C34878D82A}">
                    <a16:rowId xmlns:a16="http://schemas.microsoft.com/office/drawing/2014/main" val="1622226569"/>
                  </a:ext>
                </a:extLst>
              </a:tr>
              <a:tr h="288000">
                <a:tc>
                  <a:txBody>
                    <a:bodyPr/>
                    <a:lstStyle/>
                    <a:p>
                      <a:pPr fontAlgn="base"/>
                      <a:r>
                        <a:rPr lang="en-GB" sz="1200">
                          <a:effectLst/>
                        </a:rPr>
                        <a:t>Cardiac adverse events leading to treatment discontinuation</a:t>
                      </a:r>
                    </a:p>
                  </a:txBody>
                  <a:tcPr anchor="ctr"/>
                </a:tc>
                <a:tc>
                  <a:txBody>
                    <a:bodyPr/>
                    <a:lstStyle/>
                    <a:p>
                      <a:pPr algn="ctr" fontAlgn="base"/>
                      <a:r>
                        <a:rPr lang="en-IT" sz="1200">
                          <a:effectLst/>
                        </a:rPr>
                        <a:t>3 (0.9)</a:t>
                      </a:r>
                    </a:p>
                  </a:txBody>
                  <a:tcPr anchor="ctr"/>
                </a:tc>
                <a:tc>
                  <a:txBody>
                    <a:bodyPr/>
                    <a:lstStyle/>
                    <a:p>
                      <a:pPr algn="ctr" fontAlgn="base"/>
                      <a:r>
                        <a:rPr lang="en-IT" sz="1200">
                          <a:effectLst/>
                        </a:rPr>
                        <a:t>15 (4.6)</a:t>
                      </a:r>
                    </a:p>
                  </a:txBody>
                  <a:tcPr anchor="ctr"/>
                </a:tc>
                <a:extLst>
                  <a:ext uri="{0D108BD9-81ED-4DB2-BD59-A6C34878D82A}">
                    <a16:rowId xmlns:a16="http://schemas.microsoft.com/office/drawing/2014/main" val="1268543802"/>
                  </a:ext>
                </a:extLst>
              </a:tr>
              <a:tr h="288000">
                <a:tc>
                  <a:txBody>
                    <a:bodyPr/>
                    <a:lstStyle/>
                    <a:p>
                      <a:pPr fontAlgn="base"/>
                      <a:r>
                        <a:rPr lang="en-GB" sz="1200">
                          <a:effectLst/>
                        </a:rPr>
                        <a:t>Ventricular extrasystoles</a:t>
                      </a:r>
                    </a:p>
                  </a:txBody>
                  <a:tcPr anchor="ctr"/>
                </a:tc>
                <a:tc>
                  <a:txBody>
                    <a:bodyPr/>
                    <a:lstStyle/>
                    <a:p>
                      <a:pPr algn="ctr" fontAlgn="base"/>
                      <a:r>
                        <a:rPr lang="en-IT" sz="1200">
                          <a:effectLst/>
                        </a:rPr>
                        <a:t>1 (0.3)</a:t>
                      </a:r>
                    </a:p>
                  </a:txBody>
                  <a:tcPr anchor="ctr"/>
                </a:tc>
                <a:tc>
                  <a:txBody>
                    <a:bodyPr/>
                    <a:lstStyle/>
                    <a:p>
                      <a:pPr algn="ctr" fontAlgn="base"/>
                      <a:r>
                        <a:rPr lang="en-IT" sz="1200">
                          <a:effectLst/>
                        </a:rPr>
                        <a:t>0</a:t>
                      </a:r>
                    </a:p>
                  </a:txBody>
                  <a:tcPr anchor="ctr"/>
                </a:tc>
                <a:extLst>
                  <a:ext uri="{0D108BD9-81ED-4DB2-BD59-A6C34878D82A}">
                    <a16:rowId xmlns:a16="http://schemas.microsoft.com/office/drawing/2014/main" val="1251281620"/>
                  </a:ext>
                </a:extLst>
              </a:tr>
              <a:tr h="288000">
                <a:tc>
                  <a:txBody>
                    <a:bodyPr/>
                    <a:lstStyle/>
                    <a:p>
                      <a:pPr fontAlgn="base"/>
                      <a:r>
                        <a:rPr lang="en-GB" sz="1200">
                          <a:effectLst/>
                        </a:rPr>
                        <a:t>Atrial fibrillation/flutter</a:t>
                      </a:r>
                    </a:p>
                  </a:txBody>
                  <a:tcPr anchor="ctr"/>
                </a:tc>
                <a:tc>
                  <a:txBody>
                    <a:bodyPr/>
                    <a:lstStyle/>
                    <a:p>
                      <a:pPr algn="ctr" fontAlgn="base"/>
                      <a:r>
                        <a:rPr lang="en-IT" sz="1200">
                          <a:effectLst/>
                        </a:rPr>
                        <a:t>1 (0.3)</a:t>
                      </a:r>
                    </a:p>
                  </a:txBody>
                  <a:tcPr anchor="ctr"/>
                </a:tc>
                <a:tc>
                  <a:txBody>
                    <a:bodyPr/>
                    <a:lstStyle/>
                    <a:p>
                      <a:pPr algn="ctr" fontAlgn="base"/>
                      <a:r>
                        <a:rPr lang="en-IT" sz="1200">
                          <a:effectLst/>
                        </a:rPr>
                        <a:t>6 (1.9)</a:t>
                      </a:r>
                    </a:p>
                  </a:txBody>
                  <a:tcPr anchor="ctr"/>
                </a:tc>
                <a:extLst>
                  <a:ext uri="{0D108BD9-81ED-4DB2-BD59-A6C34878D82A}">
                    <a16:rowId xmlns:a16="http://schemas.microsoft.com/office/drawing/2014/main" val="1238402831"/>
                  </a:ext>
                </a:extLst>
              </a:tr>
              <a:tr h="288000">
                <a:tc>
                  <a:txBody>
                    <a:bodyPr/>
                    <a:lstStyle/>
                    <a:p>
                      <a:pPr fontAlgn="base"/>
                      <a:r>
                        <a:rPr lang="en-GB" sz="1200">
                          <a:effectLst/>
                        </a:rPr>
                        <a:t>Cardiac failure</a:t>
                      </a:r>
                    </a:p>
                  </a:txBody>
                  <a:tcPr anchor="ctr"/>
                </a:tc>
                <a:tc>
                  <a:txBody>
                    <a:bodyPr/>
                    <a:lstStyle/>
                    <a:p>
                      <a:pPr algn="ctr" fontAlgn="base"/>
                      <a:r>
                        <a:rPr lang="en-IT" sz="1200">
                          <a:effectLst/>
                        </a:rPr>
                        <a:t>1 (0.3)</a:t>
                      </a:r>
                    </a:p>
                  </a:txBody>
                  <a:tcPr anchor="ctr"/>
                </a:tc>
                <a:tc>
                  <a:txBody>
                    <a:bodyPr/>
                    <a:lstStyle/>
                    <a:p>
                      <a:pPr algn="ctr" fontAlgn="base"/>
                      <a:r>
                        <a:rPr lang="en-IT" sz="1200">
                          <a:effectLst/>
                        </a:rPr>
                        <a:t>2 (0.6)</a:t>
                      </a:r>
                    </a:p>
                  </a:txBody>
                  <a:tcPr anchor="ctr"/>
                </a:tc>
                <a:extLst>
                  <a:ext uri="{0D108BD9-81ED-4DB2-BD59-A6C34878D82A}">
                    <a16:rowId xmlns:a16="http://schemas.microsoft.com/office/drawing/2014/main" val="1915753816"/>
                  </a:ext>
                </a:extLst>
              </a:tr>
              <a:tr h="288000">
                <a:tc>
                  <a:txBody>
                    <a:bodyPr/>
                    <a:lstStyle/>
                    <a:p>
                      <a:pPr fontAlgn="base"/>
                      <a:r>
                        <a:rPr lang="en-GB" sz="1200">
                          <a:effectLst/>
                        </a:rPr>
                        <a:t>Cardiac arrest</a:t>
                      </a:r>
                    </a:p>
                  </a:txBody>
                  <a:tcPr anchor="ctr"/>
                </a:tc>
                <a:tc>
                  <a:txBody>
                    <a:bodyPr/>
                    <a:lstStyle/>
                    <a:p>
                      <a:pPr algn="ctr" fontAlgn="base"/>
                      <a:r>
                        <a:rPr lang="en-IT" sz="1200">
                          <a:effectLst/>
                        </a:rPr>
                        <a:t>0</a:t>
                      </a:r>
                    </a:p>
                  </a:txBody>
                  <a:tcPr anchor="ctr"/>
                </a:tc>
                <a:tc>
                  <a:txBody>
                    <a:bodyPr/>
                    <a:lstStyle/>
                    <a:p>
                      <a:pPr algn="ctr" fontAlgn="base"/>
                      <a:r>
                        <a:rPr lang="en-GB" sz="1200">
                          <a:effectLst/>
                        </a:rPr>
                        <a:t>2 (0.6)</a:t>
                      </a:r>
                      <a:r>
                        <a:rPr lang="en-GB" sz="1200" baseline="30000">
                          <a:effectLst/>
                        </a:rPr>
                        <a:t>b</a:t>
                      </a:r>
                    </a:p>
                  </a:txBody>
                  <a:tcPr anchor="ctr"/>
                </a:tc>
                <a:extLst>
                  <a:ext uri="{0D108BD9-81ED-4DB2-BD59-A6C34878D82A}">
                    <a16:rowId xmlns:a16="http://schemas.microsoft.com/office/drawing/2014/main" val="578365035"/>
                  </a:ext>
                </a:extLst>
              </a:tr>
              <a:tr h="288000">
                <a:tc>
                  <a:txBody>
                    <a:bodyPr/>
                    <a:lstStyle/>
                    <a:p>
                      <a:pPr fontAlgn="base"/>
                      <a:r>
                        <a:rPr lang="en-GB" sz="1200">
                          <a:effectLst/>
                        </a:rPr>
                        <a:t>Cardiac failure acute</a:t>
                      </a:r>
                    </a:p>
                  </a:txBody>
                  <a:tcPr anchor="ctr"/>
                </a:tc>
                <a:tc>
                  <a:txBody>
                    <a:bodyPr/>
                    <a:lstStyle/>
                    <a:p>
                      <a:pPr algn="ctr" fontAlgn="base"/>
                      <a:r>
                        <a:rPr lang="en-IT" sz="1200">
                          <a:effectLst/>
                        </a:rPr>
                        <a:t>0</a:t>
                      </a:r>
                    </a:p>
                  </a:txBody>
                  <a:tcPr anchor="ctr"/>
                </a:tc>
                <a:tc>
                  <a:txBody>
                    <a:bodyPr/>
                    <a:lstStyle/>
                    <a:p>
                      <a:pPr algn="ctr" fontAlgn="base"/>
                      <a:r>
                        <a:rPr lang="en-GB" sz="1200">
                          <a:effectLst/>
                        </a:rPr>
                        <a:t>1 (0.3)</a:t>
                      </a:r>
                      <a:r>
                        <a:rPr lang="en-GB" sz="1200" baseline="30000">
                          <a:effectLst/>
                        </a:rPr>
                        <a:t>b</a:t>
                      </a:r>
                    </a:p>
                  </a:txBody>
                  <a:tcPr anchor="ctr"/>
                </a:tc>
                <a:extLst>
                  <a:ext uri="{0D108BD9-81ED-4DB2-BD59-A6C34878D82A}">
                    <a16:rowId xmlns:a16="http://schemas.microsoft.com/office/drawing/2014/main" val="2587791220"/>
                  </a:ext>
                </a:extLst>
              </a:tr>
              <a:tr h="288000">
                <a:tc>
                  <a:txBody>
                    <a:bodyPr/>
                    <a:lstStyle/>
                    <a:p>
                      <a:pPr fontAlgn="base"/>
                      <a:r>
                        <a:rPr lang="en-GB" sz="1200">
                          <a:effectLst/>
                        </a:rPr>
                        <a:t>Congestive cardiomyopathy</a:t>
                      </a:r>
                    </a:p>
                  </a:txBody>
                  <a:tcPr anchor="ctr"/>
                </a:tc>
                <a:tc>
                  <a:txBody>
                    <a:bodyPr/>
                    <a:lstStyle/>
                    <a:p>
                      <a:pPr algn="ctr" fontAlgn="base"/>
                      <a:r>
                        <a:rPr lang="en-IT" sz="1200">
                          <a:effectLst/>
                        </a:rPr>
                        <a:t>0</a:t>
                      </a:r>
                    </a:p>
                  </a:txBody>
                  <a:tcPr anchor="ctr"/>
                </a:tc>
                <a:tc>
                  <a:txBody>
                    <a:bodyPr/>
                    <a:lstStyle/>
                    <a:p>
                      <a:pPr algn="ctr" fontAlgn="base"/>
                      <a:r>
                        <a:rPr lang="en-GB" sz="1200">
                          <a:effectLst/>
                        </a:rPr>
                        <a:t>1 (0.3)</a:t>
                      </a:r>
                      <a:r>
                        <a:rPr lang="en-GB" sz="1200" baseline="30000">
                          <a:effectLst/>
                        </a:rPr>
                        <a:t>b</a:t>
                      </a:r>
                    </a:p>
                  </a:txBody>
                  <a:tcPr anchor="ctr"/>
                </a:tc>
                <a:extLst>
                  <a:ext uri="{0D108BD9-81ED-4DB2-BD59-A6C34878D82A}">
                    <a16:rowId xmlns:a16="http://schemas.microsoft.com/office/drawing/2014/main" val="747541570"/>
                  </a:ext>
                </a:extLst>
              </a:tr>
              <a:tr h="288000">
                <a:tc>
                  <a:txBody>
                    <a:bodyPr/>
                    <a:lstStyle/>
                    <a:p>
                      <a:pPr fontAlgn="base"/>
                      <a:r>
                        <a:rPr lang="en-GB" sz="1200">
                          <a:effectLst/>
                        </a:rPr>
                        <a:t>Myocardial infarction</a:t>
                      </a:r>
                    </a:p>
                  </a:txBody>
                  <a:tcPr anchor="ctr"/>
                </a:tc>
                <a:tc>
                  <a:txBody>
                    <a:bodyPr/>
                    <a:lstStyle/>
                    <a:p>
                      <a:pPr algn="ctr" fontAlgn="base"/>
                      <a:r>
                        <a:rPr lang="en-IT" sz="1200">
                          <a:effectLst/>
                        </a:rPr>
                        <a:t>0</a:t>
                      </a:r>
                    </a:p>
                  </a:txBody>
                  <a:tcPr anchor="ctr"/>
                </a:tc>
                <a:tc>
                  <a:txBody>
                    <a:bodyPr/>
                    <a:lstStyle/>
                    <a:p>
                      <a:pPr algn="ctr" fontAlgn="base"/>
                      <a:r>
                        <a:rPr lang="en-GB" sz="1200">
                          <a:effectLst/>
                        </a:rPr>
                        <a:t>1 (0.3)</a:t>
                      </a:r>
                      <a:r>
                        <a:rPr lang="en-GB" sz="1200" baseline="30000">
                          <a:effectLst/>
                        </a:rPr>
                        <a:t>b</a:t>
                      </a:r>
                    </a:p>
                  </a:txBody>
                  <a:tcPr anchor="ctr"/>
                </a:tc>
                <a:extLst>
                  <a:ext uri="{0D108BD9-81ED-4DB2-BD59-A6C34878D82A}">
                    <a16:rowId xmlns:a16="http://schemas.microsoft.com/office/drawing/2014/main" val="3223366944"/>
                  </a:ext>
                </a:extLst>
              </a:tr>
              <a:tr h="288000">
                <a:tc>
                  <a:txBody>
                    <a:bodyPr/>
                    <a:lstStyle/>
                    <a:p>
                      <a:pPr fontAlgn="base"/>
                      <a:r>
                        <a:rPr lang="en-GB" sz="1200">
                          <a:effectLst/>
                        </a:rPr>
                        <a:t>Palpitations</a:t>
                      </a:r>
                    </a:p>
                  </a:txBody>
                  <a:tcPr anchor="ctr"/>
                </a:tc>
                <a:tc>
                  <a:txBody>
                    <a:bodyPr/>
                    <a:lstStyle/>
                    <a:p>
                      <a:pPr algn="ctr" fontAlgn="base"/>
                      <a:r>
                        <a:rPr lang="en-IT" sz="1200">
                          <a:effectLst/>
                        </a:rPr>
                        <a:t>0</a:t>
                      </a:r>
                    </a:p>
                  </a:txBody>
                  <a:tcPr anchor="ctr"/>
                </a:tc>
                <a:tc>
                  <a:txBody>
                    <a:bodyPr/>
                    <a:lstStyle/>
                    <a:p>
                      <a:pPr algn="ctr" fontAlgn="base"/>
                      <a:r>
                        <a:rPr lang="en-IT" sz="1200">
                          <a:effectLst/>
                        </a:rPr>
                        <a:t>1 (0.3)</a:t>
                      </a:r>
                    </a:p>
                  </a:txBody>
                  <a:tcPr anchor="ctr"/>
                </a:tc>
                <a:extLst>
                  <a:ext uri="{0D108BD9-81ED-4DB2-BD59-A6C34878D82A}">
                    <a16:rowId xmlns:a16="http://schemas.microsoft.com/office/drawing/2014/main" val="3623733556"/>
                  </a:ext>
                </a:extLst>
              </a:tr>
              <a:tr h="288000">
                <a:tc>
                  <a:txBody>
                    <a:bodyPr/>
                    <a:lstStyle/>
                    <a:p>
                      <a:pPr fontAlgn="base"/>
                      <a:r>
                        <a:rPr lang="en-GB" sz="1200">
                          <a:effectLst/>
                        </a:rPr>
                        <a:t>Ventricular fibrillation</a:t>
                      </a:r>
                    </a:p>
                  </a:txBody>
                  <a:tcPr anchor="ctr"/>
                </a:tc>
                <a:tc>
                  <a:txBody>
                    <a:bodyPr/>
                    <a:lstStyle/>
                    <a:p>
                      <a:pPr algn="ctr" fontAlgn="base"/>
                      <a:r>
                        <a:rPr lang="en-IT" sz="1200">
                          <a:effectLst/>
                        </a:rPr>
                        <a:t>0</a:t>
                      </a:r>
                    </a:p>
                  </a:txBody>
                  <a:tcPr anchor="ctr"/>
                </a:tc>
                <a:tc>
                  <a:txBody>
                    <a:bodyPr/>
                    <a:lstStyle/>
                    <a:p>
                      <a:pPr algn="ctr" fontAlgn="base"/>
                      <a:r>
                        <a:rPr lang="en-IT" sz="1200">
                          <a:effectLst/>
                        </a:rPr>
                        <a:t>1 (0.3)</a:t>
                      </a:r>
                    </a:p>
                  </a:txBody>
                  <a:tcPr anchor="ctr"/>
                </a:tc>
                <a:extLst>
                  <a:ext uri="{0D108BD9-81ED-4DB2-BD59-A6C34878D82A}">
                    <a16:rowId xmlns:a16="http://schemas.microsoft.com/office/drawing/2014/main" val="2108527182"/>
                  </a:ext>
                </a:extLst>
              </a:tr>
            </a:tbl>
          </a:graphicData>
        </a:graphic>
      </p:graphicFrame>
      <p:sp>
        <p:nvSpPr>
          <p:cNvPr id="18" name="TextBox 17">
            <a:extLst>
              <a:ext uri="{FF2B5EF4-FFF2-40B4-BE49-F238E27FC236}">
                <a16:creationId xmlns:a16="http://schemas.microsoft.com/office/drawing/2014/main" id="{39614D8E-1C40-A5FE-6A09-2069975A875E}"/>
              </a:ext>
            </a:extLst>
          </p:cNvPr>
          <p:cNvSpPr txBox="1"/>
          <p:nvPr/>
        </p:nvSpPr>
        <p:spPr>
          <a:xfrm>
            <a:off x="8382001" y="1665287"/>
            <a:ext cx="3402012" cy="3923879"/>
          </a:xfrm>
          <a:prstGeom prst="rect">
            <a:avLst/>
          </a:prstGeom>
          <a:solidFill>
            <a:schemeClr val="bg2"/>
          </a:solidFill>
        </p:spPr>
        <p:txBody>
          <a:bodyPr wrap="square" tIns="108000" rtlCol="0" anchor="t" anchorCtr="0">
            <a:noAutofit/>
          </a:bodyPr>
          <a:lstStyle/>
          <a:p>
            <a:pPr marL="171450" indent="-171450">
              <a:buClr>
                <a:schemeClr val="accent2"/>
              </a:buClr>
              <a:buFont typeface="Arial" panose="020B0604020202020204" pitchFamily="34" charset="0"/>
              <a:buChar char="•"/>
            </a:pPr>
            <a:r>
              <a:rPr lang="en-US" sz="1400"/>
              <a:t>Serious cardiac adverse events were lower with </a:t>
            </a:r>
            <a:r>
              <a:rPr lang="en-US" sz="1400" err="1"/>
              <a:t>zanubrutinib</a:t>
            </a:r>
            <a:r>
              <a:rPr lang="en-US" sz="1400"/>
              <a:t> vs ibrutinib</a:t>
            </a:r>
          </a:p>
          <a:p>
            <a:pPr marL="628650" lvl="1" indent="-171450">
              <a:buClr>
                <a:schemeClr val="accent2"/>
              </a:buClr>
              <a:buFont typeface="Arial" panose="020B0604020202020204" pitchFamily="34" charset="0"/>
              <a:buChar char="•"/>
            </a:pPr>
            <a:r>
              <a:rPr lang="en-US" sz="1400"/>
              <a:t>Atrial fibrillation/flutter (3 vs 13)</a:t>
            </a:r>
          </a:p>
          <a:p>
            <a:pPr marL="628650" lvl="1" indent="-171450">
              <a:buClr>
                <a:schemeClr val="accent2"/>
              </a:buClr>
              <a:buFont typeface="Arial" panose="020B0604020202020204" pitchFamily="34" charset="0"/>
              <a:buChar char="•"/>
            </a:pPr>
            <a:r>
              <a:rPr lang="en-US" sz="1400"/>
              <a:t>Ventricular fibrillation(0 vs 2)</a:t>
            </a:r>
          </a:p>
          <a:p>
            <a:pPr marL="628650" lvl="1" indent="-171450">
              <a:buClr>
                <a:schemeClr val="accent2"/>
              </a:buClr>
              <a:buFont typeface="Arial" panose="020B0604020202020204" pitchFamily="34" charset="0"/>
              <a:buChar char="•"/>
            </a:pPr>
            <a:r>
              <a:rPr lang="en-US" sz="1400" err="1"/>
              <a:t>MI</a:t>
            </a:r>
            <a:r>
              <a:rPr lang="en-US" sz="1400" baseline="30000" err="1"/>
              <a:t>a</a:t>
            </a:r>
            <a:r>
              <a:rPr lang="en-US" sz="1400"/>
              <a:t>/acute coronary syndrome </a:t>
            </a:r>
            <a:br>
              <a:rPr lang="en-US" sz="1400"/>
            </a:br>
            <a:r>
              <a:rPr lang="en-US" sz="1400"/>
              <a:t>(3 vs 3)</a:t>
            </a:r>
          </a:p>
          <a:p>
            <a:pPr marL="171450" indent="-171450">
              <a:buClr>
                <a:schemeClr val="accent2"/>
              </a:buClr>
              <a:buFont typeface="Arial" panose="020B0604020202020204" pitchFamily="34" charset="0"/>
              <a:buChar char="•"/>
            </a:pPr>
            <a:r>
              <a:rPr lang="en-US" sz="1400" b="1"/>
              <a:t>Fatal cardiac </a:t>
            </a:r>
            <a:r>
              <a:rPr lang="en-US" sz="1400" b="1" err="1"/>
              <a:t>events</a:t>
            </a:r>
            <a:r>
              <a:rPr lang="en-US" sz="1400" b="1" baseline="30000" err="1"/>
              <a:t>b</a:t>
            </a:r>
            <a:r>
              <a:rPr lang="en-US" sz="1400" b="1"/>
              <a:t>:</a:t>
            </a:r>
          </a:p>
          <a:p>
            <a:pPr marL="628650" lvl="1" indent="-171450">
              <a:buClr>
                <a:schemeClr val="accent2"/>
              </a:buClr>
              <a:buFont typeface="Arial" panose="020B0604020202020204" pitchFamily="34" charset="0"/>
              <a:buChar char="•"/>
            </a:pPr>
            <a:r>
              <a:rPr lang="en-US" sz="1400" b="1"/>
              <a:t>Zanubrutinib, n=0 (0%)</a:t>
            </a:r>
          </a:p>
          <a:p>
            <a:pPr marL="628650" lvl="1" indent="-171450">
              <a:buClr>
                <a:schemeClr val="accent2"/>
              </a:buClr>
              <a:buFont typeface="Arial" panose="020B0604020202020204" pitchFamily="34" charset="0"/>
              <a:buChar char="•"/>
            </a:pPr>
            <a:r>
              <a:rPr lang="en-US" sz="1400" b="1"/>
              <a:t>Ibrutinib, n=6 (1.9%)</a:t>
            </a:r>
          </a:p>
        </p:txBody>
      </p:sp>
    </p:spTree>
    <p:extLst>
      <p:ext uri="{BB962C8B-B14F-4D97-AF65-F5344CB8AC3E}">
        <p14:creationId xmlns:p14="http://schemas.microsoft.com/office/powerpoint/2010/main" val="1364135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3F0D49-0C5F-AD35-2C43-0C44E9DF2E48}"/>
              </a:ext>
            </a:extLst>
          </p:cNvPr>
          <p:cNvSpPr>
            <a:spLocks noGrp="1"/>
          </p:cNvSpPr>
          <p:nvPr>
            <p:ph type="body" sz="quarter" idx="12"/>
          </p:nvPr>
        </p:nvSpPr>
        <p:spPr/>
        <p:txBody>
          <a:bodyPr/>
          <a:lstStyle/>
          <a:p>
            <a:r>
              <a:rPr lang="en-US"/>
              <a:t>Elderly population with multiple prior lines of targeted therapies and acquired mutations </a:t>
            </a:r>
          </a:p>
        </p:txBody>
      </p:sp>
      <p:sp>
        <p:nvSpPr>
          <p:cNvPr id="3" name="Title 2">
            <a:extLst>
              <a:ext uri="{FF2B5EF4-FFF2-40B4-BE49-F238E27FC236}">
                <a16:creationId xmlns:a16="http://schemas.microsoft.com/office/drawing/2014/main" id="{E9B3A396-836A-603B-6519-411DF16EF91B}"/>
              </a:ext>
            </a:extLst>
          </p:cNvPr>
          <p:cNvSpPr>
            <a:spLocks noGrp="1"/>
          </p:cNvSpPr>
          <p:nvPr>
            <p:ph type="title"/>
          </p:nvPr>
        </p:nvSpPr>
        <p:spPr/>
        <p:txBody>
          <a:bodyPr/>
          <a:lstStyle/>
          <a:p>
            <a:r>
              <a:rPr lang="en-US"/>
              <a:t>Baseline disease characteristics </a:t>
            </a:r>
          </a:p>
        </p:txBody>
      </p:sp>
      <p:sp>
        <p:nvSpPr>
          <p:cNvPr id="4" name="Footer Placeholder 3">
            <a:extLst>
              <a:ext uri="{FF2B5EF4-FFF2-40B4-BE49-F238E27FC236}">
                <a16:creationId xmlns:a16="http://schemas.microsoft.com/office/drawing/2014/main" id="{ADFAB191-1D59-C220-71D6-573F1B8FBCCD}"/>
              </a:ext>
            </a:extLst>
          </p:cNvPr>
          <p:cNvSpPr>
            <a:spLocks noGrp="1"/>
          </p:cNvSpPr>
          <p:nvPr>
            <p:ph type="ftr" sz="quarter" idx="13"/>
          </p:nvPr>
        </p:nvSpPr>
        <p:spPr>
          <a:xfrm>
            <a:off x="407989" y="5729468"/>
            <a:ext cx="8532812" cy="939620"/>
          </a:xfrm>
        </p:spPr>
        <p:txBody>
          <a:bodyPr/>
          <a:lstStyle/>
          <a:p>
            <a:r>
              <a:rPr lang="en-GB"/>
              <a:t>Data </a:t>
            </a:r>
            <a:r>
              <a:rPr lang="en-GB" err="1"/>
              <a:t>cutoff</a:t>
            </a:r>
            <a:r>
              <a:rPr lang="en-GB"/>
              <a:t>: 15 Sept 2023. </a:t>
            </a:r>
          </a:p>
          <a:p>
            <a:r>
              <a:rPr lang="en-GB" baseline="30000" err="1"/>
              <a:t>a</a:t>
            </a:r>
            <a:r>
              <a:rPr lang="en-GB" err="1"/>
              <a:t>Patients</a:t>
            </a:r>
            <a:r>
              <a:rPr lang="en-GB"/>
              <a:t> could have multiple BTK mutations; mutations were tested at baseline by NGS centrally. ≥5% allelic frequency is reported. </a:t>
            </a:r>
            <a:r>
              <a:rPr lang="en-GB" baseline="30000"/>
              <a:t>b</a:t>
            </a:r>
            <a:r>
              <a:rPr lang="en-GB"/>
              <a:t>L45F, D334H, D1140N, T96I/M, S707F.</a:t>
            </a:r>
          </a:p>
          <a:p>
            <a:r>
              <a:rPr lang="en-GB" b="1"/>
              <a:t>BCL2, </a:t>
            </a:r>
            <a:r>
              <a:rPr lang="en-GB"/>
              <a:t>B-cell lymphoma 2; </a:t>
            </a:r>
            <a:r>
              <a:rPr lang="en-GB" b="1"/>
              <a:t>BTK</a:t>
            </a:r>
            <a:r>
              <a:rPr lang="en-GB"/>
              <a:t>, Bruton’s tyrosine kinase; </a:t>
            </a:r>
            <a:r>
              <a:rPr lang="en-GB" b="1"/>
              <a:t>CLL, </a:t>
            </a:r>
            <a:r>
              <a:rPr lang="en-GB"/>
              <a:t>chronic lymphocytic </a:t>
            </a:r>
            <a:r>
              <a:rPr lang="en-GB" err="1"/>
              <a:t>leukemia</a:t>
            </a:r>
            <a:r>
              <a:rPr lang="en-GB"/>
              <a:t>; </a:t>
            </a:r>
            <a:r>
              <a:rPr lang="en-GB" b="1"/>
              <a:t>NGS</a:t>
            </a:r>
            <a:r>
              <a:rPr lang="en-GB"/>
              <a:t>, next-generation sequencing; </a:t>
            </a:r>
            <a:r>
              <a:rPr lang="en-GB" b="1"/>
              <a:t>NHL, </a:t>
            </a:r>
            <a:r>
              <a:rPr lang="en-GB"/>
              <a:t>non-Hodgkin’s lymphoma; </a:t>
            </a:r>
            <a:r>
              <a:rPr lang="en-GB" b="1"/>
              <a:t>PLCG2, </a:t>
            </a:r>
            <a:r>
              <a:rPr lang="en-GB"/>
              <a:t>phospholipase C gamma 2; </a:t>
            </a:r>
            <a:r>
              <a:rPr lang="en-GB" b="1"/>
              <a:t>SLL</a:t>
            </a:r>
            <a:r>
              <a:rPr lang="en-GB"/>
              <a:t>, small lymphocytic lymphoma; </a:t>
            </a:r>
            <a:r>
              <a:rPr lang="en-GB" b="1"/>
              <a:t>WM</a:t>
            </a:r>
            <a:r>
              <a:rPr lang="en-GB"/>
              <a:t>, </a:t>
            </a:r>
            <a:r>
              <a:rPr lang="en-GB" err="1"/>
              <a:t>Waldenström’s</a:t>
            </a:r>
            <a:r>
              <a:rPr lang="en-GB"/>
              <a:t> macroglobulinemia. </a:t>
            </a:r>
          </a:p>
          <a:p>
            <a:r>
              <a:rPr lang="en-GB" b="1"/>
              <a:t>Danilov et al, Abstract #4463 presented at ASH 2023. </a:t>
            </a:r>
            <a:endParaRPr lang="en-GB"/>
          </a:p>
        </p:txBody>
      </p:sp>
      <p:graphicFrame>
        <p:nvGraphicFramePr>
          <p:cNvPr id="7" name="Table 6">
            <a:extLst>
              <a:ext uri="{FF2B5EF4-FFF2-40B4-BE49-F238E27FC236}">
                <a16:creationId xmlns:a16="http://schemas.microsoft.com/office/drawing/2014/main" id="{CB58B667-246F-6A3A-7F38-9358A237543D}"/>
              </a:ext>
            </a:extLst>
          </p:cNvPr>
          <p:cNvGraphicFramePr>
            <a:graphicFrameLocks noGrp="1"/>
          </p:cNvGraphicFramePr>
          <p:nvPr>
            <p:extLst>
              <p:ext uri="{D42A27DB-BD31-4B8C-83A1-F6EECF244321}">
                <p14:modId xmlns:p14="http://schemas.microsoft.com/office/powerpoint/2010/main" val="1347645681"/>
              </p:ext>
            </p:extLst>
          </p:nvPr>
        </p:nvGraphicFramePr>
        <p:xfrm>
          <a:off x="416532" y="1989138"/>
          <a:ext cx="9588080" cy="2194560"/>
        </p:xfrm>
        <a:graphic>
          <a:graphicData uri="http://schemas.openxmlformats.org/drawingml/2006/table">
            <a:tbl>
              <a:tblPr firstRow="1" bandRow="1">
                <a:tableStyleId>{5C22544A-7EE6-4342-B048-85BDC9FD1C3A}</a:tableStyleId>
              </a:tblPr>
              <a:tblGrid>
                <a:gridCol w="2397020">
                  <a:extLst>
                    <a:ext uri="{9D8B030D-6E8A-4147-A177-3AD203B41FA5}">
                      <a16:colId xmlns:a16="http://schemas.microsoft.com/office/drawing/2014/main" val="364385176"/>
                    </a:ext>
                  </a:extLst>
                </a:gridCol>
                <a:gridCol w="2397020">
                  <a:extLst>
                    <a:ext uri="{9D8B030D-6E8A-4147-A177-3AD203B41FA5}">
                      <a16:colId xmlns:a16="http://schemas.microsoft.com/office/drawing/2014/main" val="3080473473"/>
                    </a:ext>
                  </a:extLst>
                </a:gridCol>
                <a:gridCol w="2397020">
                  <a:extLst>
                    <a:ext uri="{9D8B030D-6E8A-4147-A177-3AD203B41FA5}">
                      <a16:colId xmlns:a16="http://schemas.microsoft.com/office/drawing/2014/main" val="2440523182"/>
                    </a:ext>
                  </a:extLst>
                </a:gridCol>
                <a:gridCol w="2397020">
                  <a:extLst>
                    <a:ext uri="{9D8B030D-6E8A-4147-A177-3AD203B41FA5}">
                      <a16:colId xmlns:a16="http://schemas.microsoft.com/office/drawing/2014/main" val="1366425271"/>
                    </a:ext>
                  </a:extLst>
                </a:gridCol>
              </a:tblGrid>
              <a:tr h="374825">
                <a:tc>
                  <a:txBody>
                    <a:bodyPr/>
                    <a:lstStyle/>
                    <a:p>
                      <a:pPr fontAlgn="b"/>
                      <a:r>
                        <a:rPr lang="en-GB" sz="1200" b="1">
                          <a:effectLst/>
                        </a:rPr>
                        <a:t>Mutations</a:t>
                      </a:r>
                    </a:p>
                  </a:txBody>
                  <a:tcPr anchor="b"/>
                </a:tc>
                <a:tc>
                  <a:txBody>
                    <a:bodyPr/>
                    <a:lstStyle/>
                    <a:p>
                      <a:pPr algn="ctr" fontAlgn="b"/>
                      <a:r>
                        <a:rPr lang="en-GB" sz="1200" b="1">
                          <a:effectLst/>
                        </a:rPr>
                        <a:t>NHL/WM </a:t>
                      </a:r>
                    </a:p>
                    <a:p>
                      <a:pPr algn="ctr" fontAlgn="b"/>
                      <a:r>
                        <a:rPr lang="en-GB" sz="1200" b="1">
                          <a:effectLst/>
                        </a:rPr>
                        <a:t>(n=21)</a:t>
                      </a:r>
                    </a:p>
                  </a:txBody>
                  <a:tcPr anchor="b"/>
                </a:tc>
                <a:tc>
                  <a:txBody>
                    <a:bodyPr/>
                    <a:lstStyle/>
                    <a:p>
                      <a:pPr algn="ctr" fontAlgn="b"/>
                      <a:r>
                        <a:rPr lang="en-GB" sz="1200" b="1">
                          <a:effectLst/>
                        </a:rPr>
                        <a:t>CLL/SLL </a:t>
                      </a:r>
                    </a:p>
                    <a:p>
                      <a:pPr algn="ctr" fontAlgn="b"/>
                      <a:r>
                        <a:rPr lang="en-GB" sz="1200" b="1">
                          <a:effectLst/>
                        </a:rPr>
                        <a:t>(n=33)</a:t>
                      </a:r>
                    </a:p>
                  </a:txBody>
                  <a:tcPr anchor="b"/>
                </a:tc>
                <a:tc>
                  <a:txBody>
                    <a:bodyPr/>
                    <a:lstStyle/>
                    <a:p>
                      <a:pPr algn="ctr" fontAlgn="b"/>
                      <a:r>
                        <a:rPr lang="en-GB" sz="1200" b="1">
                          <a:effectLst/>
                        </a:rPr>
                        <a:t>Overall population </a:t>
                      </a:r>
                      <a:br>
                        <a:rPr lang="en-GB" sz="1200" b="1">
                          <a:effectLst/>
                        </a:rPr>
                      </a:br>
                      <a:r>
                        <a:rPr lang="en-GB" sz="1200" b="1">
                          <a:effectLst/>
                        </a:rPr>
                        <a:t>(N=54)</a:t>
                      </a:r>
                    </a:p>
                  </a:txBody>
                  <a:tcPr anchor="b"/>
                </a:tc>
                <a:extLst>
                  <a:ext uri="{0D108BD9-81ED-4DB2-BD59-A6C34878D82A}">
                    <a16:rowId xmlns:a16="http://schemas.microsoft.com/office/drawing/2014/main" val="1018994404"/>
                  </a:ext>
                </a:extLst>
              </a:tr>
              <a:tr h="1173148">
                <a:tc>
                  <a:txBody>
                    <a:bodyPr/>
                    <a:lstStyle/>
                    <a:p>
                      <a:pPr fontAlgn="base"/>
                      <a:r>
                        <a:rPr lang="en-GB" sz="1200" b="1">
                          <a:effectLst/>
                        </a:rPr>
                        <a:t>BTK</a:t>
                      </a:r>
                      <a:r>
                        <a:rPr lang="en-GB" sz="1200">
                          <a:effectLst/>
                        </a:rPr>
                        <a:t>, n (%)</a:t>
                      </a:r>
                    </a:p>
                    <a:p>
                      <a:pPr fontAlgn="base"/>
                      <a:r>
                        <a:rPr lang="en-GB" sz="1200">
                          <a:effectLst/>
                        </a:rPr>
                        <a:t>C481S or C481R</a:t>
                      </a:r>
                    </a:p>
                    <a:p>
                      <a:pPr fontAlgn="base"/>
                      <a:r>
                        <a:rPr lang="en-GB" sz="1200">
                          <a:effectLst/>
                        </a:rPr>
                        <a:t>L528W</a:t>
                      </a:r>
                    </a:p>
                    <a:p>
                      <a:pPr fontAlgn="base"/>
                      <a:r>
                        <a:rPr lang="en-GB" sz="1200">
                          <a:effectLst/>
                        </a:rPr>
                        <a:t>T474F or T474I</a:t>
                      </a:r>
                    </a:p>
                    <a:p>
                      <a:pPr fontAlgn="base"/>
                      <a:r>
                        <a:rPr lang="en-GB" sz="1200">
                          <a:effectLst/>
                        </a:rPr>
                        <a:t>V416L</a:t>
                      </a:r>
                    </a:p>
                    <a:p>
                      <a:pPr fontAlgn="base"/>
                      <a:r>
                        <a:rPr lang="en-GB" sz="1200">
                          <a:effectLst/>
                        </a:rPr>
                        <a:t>L512V</a:t>
                      </a:r>
                    </a:p>
                  </a:txBody>
                  <a:tcPr anchor="ctr"/>
                </a:tc>
                <a:tc>
                  <a:txBody>
                    <a:bodyPr/>
                    <a:lstStyle/>
                    <a:p>
                      <a:pPr algn="ctr" fontAlgn="base"/>
                      <a:r>
                        <a:rPr lang="en-IT" sz="1200">
                          <a:effectLst/>
                        </a:rPr>
                        <a:t>3 (14.3)</a:t>
                      </a:r>
                    </a:p>
                    <a:p>
                      <a:pPr algn="ctr" fontAlgn="base"/>
                      <a:r>
                        <a:rPr lang="en-IT" sz="1200">
                          <a:effectLst/>
                        </a:rPr>
                        <a:t>1 (4.8)</a:t>
                      </a:r>
                    </a:p>
                    <a:p>
                      <a:pPr algn="ctr" fontAlgn="base"/>
                      <a:r>
                        <a:rPr lang="en-IT" sz="1200">
                          <a:effectLst/>
                        </a:rPr>
                        <a:t>1 (4.8)</a:t>
                      </a:r>
                    </a:p>
                    <a:p>
                      <a:pPr algn="ctr" fontAlgn="base"/>
                      <a:r>
                        <a:rPr lang="en-IT" sz="1200">
                          <a:effectLst/>
                        </a:rPr>
                        <a:t>1 (4.8)</a:t>
                      </a:r>
                    </a:p>
                    <a:p>
                      <a:pPr algn="ctr" fontAlgn="base"/>
                      <a:r>
                        <a:rPr lang="en-IT" sz="1200">
                          <a:effectLst/>
                        </a:rPr>
                        <a:t>0 (0.0)</a:t>
                      </a:r>
                    </a:p>
                    <a:p>
                      <a:pPr algn="ctr" fontAlgn="base"/>
                      <a:r>
                        <a:rPr lang="en-IT" sz="1200">
                          <a:effectLst/>
                        </a:rPr>
                        <a:t>1 (4.8)</a:t>
                      </a:r>
                    </a:p>
                  </a:txBody>
                  <a:tcPr anchor="ctr"/>
                </a:tc>
                <a:tc>
                  <a:txBody>
                    <a:bodyPr/>
                    <a:lstStyle/>
                    <a:p>
                      <a:pPr algn="ctr" fontAlgn="base"/>
                      <a:r>
                        <a:rPr lang="en-IT" sz="1200">
                          <a:effectLst/>
                        </a:rPr>
                        <a:t>12 (36.4)</a:t>
                      </a:r>
                    </a:p>
                    <a:p>
                      <a:pPr algn="ctr" fontAlgn="base"/>
                      <a:r>
                        <a:rPr lang="en-IT" sz="1200">
                          <a:effectLst/>
                        </a:rPr>
                        <a:t>7 (21.2)</a:t>
                      </a:r>
                    </a:p>
                    <a:p>
                      <a:pPr algn="ctr" fontAlgn="base"/>
                      <a:r>
                        <a:rPr lang="en-IT" sz="1200">
                          <a:effectLst/>
                        </a:rPr>
                        <a:t>4 (12.1)</a:t>
                      </a:r>
                    </a:p>
                    <a:p>
                      <a:pPr algn="ctr" fontAlgn="base"/>
                      <a:r>
                        <a:rPr lang="en-IT" sz="1200">
                          <a:effectLst/>
                        </a:rPr>
                        <a:t>4 (12.1)</a:t>
                      </a:r>
                    </a:p>
                    <a:p>
                      <a:pPr algn="ctr" fontAlgn="base"/>
                      <a:r>
                        <a:rPr lang="en-IT" sz="1200">
                          <a:effectLst/>
                        </a:rPr>
                        <a:t>1 (3.0)</a:t>
                      </a:r>
                    </a:p>
                    <a:p>
                      <a:pPr algn="ctr" fontAlgn="base"/>
                      <a:r>
                        <a:rPr lang="en-IT" sz="1200">
                          <a:effectLst/>
                        </a:rPr>
                        <a:t>0 (0.0)</a:t>
                      </a:r>
                    </a:p>
                  </a:txBody>
                  <a:tcPr anchor="ctr"/>
                </a:tc>
                <a:tc>
                  <a:txBody>
                    <a:bodyPr/>
                    <a:lstStyle/>
                    <a:p>
                      <a:pPr algn="ctr" fontAlgn="base"/>
                      <a:r>
                        <a:rPr lang="en-IT" sz="1200">
                          <a:effectLst/>
                        </a:rPr>
                        <a:t>15 (27.8)</a:t>
                      </a:r>
                    </a:p>
                    <a:p>
                      <a:pPr algn="ctr" fontAlgn="base"/>
                      <a:r>
                        <a:rPr lang="en-IT" sz="1200">
                          <a:effectLst/>
                        </a:rPr>
                        <a:t>8 (14.8)</a:t>
                      </a:r>
                    </a:p>
                    <a:p>
                      <a:pPr algn="ctr" fontAlgn="base"/>
                      <a:r>
                        <a:rPr lang="en-IT" sz="1200">
                          <a:effectLst/>
                        </a:rPr>
                        <a:t>5 (9.3)</a:t>
                      </a:r>
                    </a:p>
                    <a:p>
                      <a:pPr algn="ctr" fontAlgn="base"/>
                      <a:r>
                        <a:rPr lang="en-IT" sz="1200">
                          <a:effectLst/>
                        </a:rPr>
                        <a:t>5 (9.3)</a:t>
                      </a:r>
                    </a:p>
                    <a:p>
                      <a:pPr algn="ctr" fontAlgn="base"/>
                      <a:r>
                        <a:rPr lang="en-IT" sz="1200">
                          <a:effectLst/>
                        </a:rPr>
                        <a:t>1 (1.9)</a:t>
                      </a:r>
                    </a:p>
                    <a:p>
                      <a:pPr algn="ctr" fontAlgn="base"/>
                      <a:r>
                        <a:rPr lang="en-IT" sz="1200">
                          <a:effectLst/>
                        </a:rPr>
                        <a:t>1 (1.9)</a:t>
                      </a:r>
                    </a:p>
                  </a:txBody>
                  <a:tcPr anchor="ctr"/>
                </a:tc>
                <a:extLst>
                  <a:ext uri="{0D108BD9-81ED-4DB2-BD59-A6C34878D82A}">
                    <a16:rowId xmlns:a16="http://schemas.microsoft.com/office/drawing/2014/main" val="1752737139"/>
                  </a:ext>
                </a:extLst>
              </a:tr>
              <a:tr h="224895">
                <a:tc>
                  <a:txBody>
                    <a:bodyPr/>
                    <a:lstStyle/>
                    <a:p>
                      <a:pPr fontAlgn="base"/>
                      <a:r>
                        <a:rPr lang="en-GB" sz="1200" b="1">
                          <a:effectLst/>
                        </a:rPr>
                        <a:t>PLCG2</a:t>
                      </a:r>
                      <a:r>
                        <a:rPr lang="en-GB" sz="1200" baseline="30000">
                          <a:effectLst/>
                        </a:rPr>
                        <a:t>b</a:t>
                      </a:r>
                    </a:p>
                  </a:txBody>
                  <a:tcPr anchor="ctr"/>
                </a:tc>
                <a:tc>
                  <a:txBody>
                    <a:bodyPr/>
                    <a:lstStyle/>
                    <a:p>
                      <a:pPr algn="ctr" fontAlgn="base"/>
                      <a:r>
                        <a:rPr lang="en-IT" sz="1200">
                          <a:effectLst/>
                        </a:rPr>
                        <a:t>2 (9.5)</a:t>
                      </a:r>
                    </a:p>
                  </a:txBody>
                  <a:tcPr anchor="ctr"/>
                </a:tc>
                <a:tc>
                  <a:txBody>
                    <a:bodyPr/>
                    <a:lstStyle/>
                    <a:p>
                      <a:pPr algn="ctr" fontAlgn="base"/>
                      <a:r>
                        <a:rPr lang="en-IT" sz="1200">
                          <a:effectLst/>
                        </a:rPr>
                        <a:t>1 (3.0)</a:t>
                      </a:r>
                    </a:p>
                  </a:txBody>
                  <a:tcPr anchor="ctr"/>
                </a:tc>
                <a:tc>
                  <a:txBody>
                    <a:bodyPr/>
                    <a:lstStyle/>
                    <a:p>
                      <a:pPr algn="ctr" fontAlgn="base"/>
                      <a:r>
                        <a:rPr lang="en-IT" sz="1200">
                          <a:effectLst/>
                        </a:rPr>
                        <a:t>3 (5.6)</a:t>
                      </a:r>
                    </a:p>
                  </a:txBody>
                  <a:tcPr anchor="ctr"/>
                </a:tc>
                <a:extLst>
                  <a:ext uri="{0D108BD9-81ED-4DB2-BD59-A6C34878D82A}">
                    <a16:rowId xmlns:a16="http://schemas.microsoft.com/office/drawing/2014/main" val="990118259"/>
                  </a:ext>
                </a:extLst>
              </a:tr>
              <a:tr h="224895">
                <a:tc>
                  <a:txBody>
                    <a:bodyPr/>
                    <a:lstStyle/>
                    <a:p>
                      <a:pPr fontAlgn="base"/>
                      <a:r>
                        <a:rPr lang="en-GB" sz="1200" b="1">
                          <a:effectLst/>
                        </a:rPr>
                        <a:t>BCL2 (G101V)</a:t>
                      </a:r>
                      <a:endParaRPr lang="en-GB" sz="1200">
                        <a:effectLst/>
                      </a:endParaRPr>
                    </a:p>
                  </a:txBody>
                  <a:tcPr anchor="ctr"/>
                </a:tc>
                <a:tc>
                  <a:txBody>
                    <a:bodyPr/>
                    <a:lstStyle/>
                    <a:p>
                      <a:pPr algn="ctr" fontAlgn="base"/>
                      <a:r>
                        <a:rPr lang="en-IT" sz="1200">
                          <a:effectLst/>
                        </a:rPr>
                        <a:t>0 (0.0)</a:t>
                      </a:r>
                    </a:p>
                  </a:txBody>
                  <a:tcPr anchor="ctr"/>
                </a:tc>
                <a:tc>
                  <a:txBody>
                    <a:bodyPr/>
                    <a:lstStyle/>
                    <a:p>
                      <a:pPr algn="ctr" fontAlgn="base"/>
                      <a:r>
                        <a:rPr lang="en-IT" sz="1200">
                          <a:effectLst/>
                        </a:rPr>
                        <a:t>4 (12.0)</a:t>
                      </a:r>
                    </a:p>
                  </a:txBody>
                  <a:tcPr anchor="ctr"/>
                </a:tc>
                <a:tc>
                  <a:txBody>
                    <a:bodyPr/>
                    <a:lstStyle/>
                    <a:p>
                      <a:pPr algn="ctr" fontAlgn="base"/>
                      <a:r>
                        <a:rPr lang="en-IT" sz="1200">
                          <a:effectLst/>
                        </a:rPr>
                        <a:t>4 (7.4)</a:t>
                      </a:r>
                    </a:p>
                  </a:txBody>
                  <a:tcPr anchor="ctr"/>
                </a:tc>
                <a:extLst>
                  <a:ext uri="{0D108BD9-81ED-4DB2-BD59-A6C34878D82A}">
                    <a16:rowId xmlns:a16="http://schemas.microsoft.com/office/drawing/2014/main" val="2721697373"/>
                  </a:ext>
                </a:extLst>
              </a:tr>
            </a:tbl>
          </a:graphicData>
        </a:graphic>
      </p:graphicFrame>
    </p:spTree>
    <p:extLst>
      <p:ext uri="{BB962C8B-B14F-4D97-AF65-F5344CB8AC3E}">
        <p14:creationId xmlns:p14="http://schemas.microsoft.com/office/powerpoint/2010/main" val="330193161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408A0A-C10D-2F98-FB6A-E1F1C10AFF14}"/>
              </a:ext>
            </a:extLst>
          </p:cNvPr>
          <p:cNvSpPr>
            <a:spLocks noGrp="1"/>
          </p:cNvSpPr>
          <p:nvPr>
            <p:ph type="title"/>
          </p:nvPr>
        </p:nvSpPr>
        <p:spPr/>
        <p:txBody>
          <a:bodyPr/>
          <a:lstStyle/>
          <a:p>
            <a:r>
              <a:rPr lang="en-US"/>
              <a:t>Safety summary</a:t>
            </a:r>
          </a:p>
        </p:txBody>
      </p:sp>
      <p:sp>
        <p:nvSpPr>
          <p:cNvPr id="4" name="Footer Placeholder 3">
            <a:extLst>
              <a:ext uri="{FF2B5EF4-FFF2-40B4-BE49-F238E27FC236}">
                <a16:creationId xmlns:a16="http://schemas.microsoft.com/office/drawing/2014/main" id="{8A589EB0-107D-D1E6-40C5-4EC53F9E8CC0}"/>
              </a:ext>
            </a:extLst>
          </p:cNvPr>
          <p:cNvSpPr>
            <a:spLocks noGrp="1"/>
          </p:cNvSpPr>
          <p:nvPr>
            <p:ph type="ftr" sz="quarter" idx="10"/>
          </p:nvPr>
        </p:nvSpPr>
        <p:spPr>
          <a:xfrm>
            <a:off x="407989" y="6061012"/>
            <a:ext cx="8532812" cy="608076"/>
          </a:xfrm>
        </p:spPr>
        <p:txBody>
          <a:bodyPr/>
          <a:lstStyle/>
          <a:p>
            <a:r>
              <a:rPr lang="en-GB"/>
              <a:t>Data </a:t>
            </a:r>
            <a:r>
              <a:rPr lang="en-GB" err="1"/>
              <a:t>cutoff</a:t>
            </a:r>
            <a:r>
              <a:rPr lang="en-GB"/>
              <a:t>: 15 Sept 2023.</a:t>
            </a:r>
          </a:p>
          <a:p>
            <a:r>
              <a:rPr lang="en-GB" baseline="30000" err="1"/>
              <a:t>a</a:t>
            </a:r>
            <a:r>
              <a:rPr lang="en-GB" err="1"/>
              <a:t>Aggregate</a:t>
            </a:r>
            <a:r>
              <a:rPr lang="en-GB"/>
              <a:t> of 'neutropenia' and 'neutrophil count decreased’. </a:t>
            </a:r>
            <a:r>
              <a:rPr lang="en-GB" baseline="30000" err="1"/>
              <a:t>b</a:t>
            </a:r>
            <a:r>
              <a:rPr lang="en-GB" err="1"/>
              <a:t>Bruising</a:t>
            </a:r>
            <a:r>
              <a:rPr lang="en-GB"/>
              <a:t>/contusion includes episodes coded as contusion. </a:t>
            </a:r>
            <a:r>
              <a:rPr lang="en-GB" baseline="30000" err="1"/>
              <a:t>c</a:t>
            </a:r>
            <a:r>
              <a:rPr lang="en-GB" err="1"/>
              <a:t>Aggregate</a:t>
            </a:r>
            <a:r>
              <a:rPr lang="en-GB"/>
              <a:t> of 'thrombocytopenia' and 'platelet count decreased’. </a:t>
            </a:r>
            <a:r>
              <a:rPr lang="en-GB" baseline="30000" err="1"/>
              <a:t>d</a:t>
            </a:r>
            <a:r>
              <a:rPr lang="en-GB" err="1"/>
              <a:t>Includes</a:t>
            </a:r>
            <a:r>
              <a:rPr lang="en-GB"/>
              <a:t> one Grade 5 event. </a:t>
            </a:r>
            <a:r>
              <a:rPr lang="en-GB" baseline="30000" err="1"/>
              <a:t>e</a:t>
            </a:r>
            <a:r>
              <a:rPr lang="en-GB" err="1"/>
              <a:t>Aggregate</a:t>
            </a:r>
            <a:r>
              <a:rPr lang="en-GB"/>
              <a:t> of 'atrial fibrillation' and 'atrial flutter'; </a:t>
            </a:r>
            <a:r>
              <a:rPr lang="en-GB" baseline="30000" err="1"/>
              <a:t>f</a:t>
            </a:r>
            <a:r>
              <a:rPr lang="en-GB" err="1"/>
              <a:t>Includes</a:t>
            </a:r>
            <a:r>
              <a:rPr lang="en-GB"/>
              <a:t> two Grade 5 events.</a:t>
            </a:r>
          </a:p>
          <a:p>
            <a:r>
              <a:rPr lang="en-GB" b="1"/>
              <a:t>DLT, </a:t>
            </a:r>
            <a:r>
              <a:rPr lang="en-GB"/>
              <a:t>dose-limiting toxicity; </a:t>
            </a:r>
            <a:r>
              <a:rPr lang="en-GB" b="1"/>
              <a:t>GI, </a:t>
            </a:r>
            <a:r>
              <a:rPr lang="en-GB"/>
              <a:t>gastrointestinal; </a:t>
            </a:r>
            <a:r>
              <a:rPr lang="en-GB" b="1"/>
              <a:t>SAE, </a:t>
            </a:r>
            <a:r>
              <a:rPr lang="en-GB"/>
              <a:t>serious adverse events; </a:t>
            </a:r>
            <a:r>
              <a:rPr lang="en-GB" b="1"/>
              <a:t>TEAEs, </a:t>
            </a:r>
            <a:r>
              <a:rPr lang="en-GB"/>
              <a:t>treatment-emergent adverse events. </a:t>
            </a:r>
            <a:endParaRPr lang="en-GB" b="1"/>
          </a:p>
          <a:p>
            <a:r>
              <a:rPr lang="en-GB" b="1"/>
              <a:t>Danilov et al, Abstract #4463 presented at ASH 2023. </a:t>
            </a:r>
            <a:endParaRPr lang="en-GB"/>
          </a:p>
        </p:txBody>
      </p:sp>
      <p:graphicFrame>
        <p:nvGraphicFramePr>
          <p:cNvPr id="7" name="Table 6">
            <a:extLst>
              <a:ext uri="{FF2B5EF4-FFF2-40B4-BE49-F238E27FC236}">
                <a16:creationId xmlns:a16="http://schemas.microsoft.com/office/drawing/2014/main" id="{E38EF930-0B45-2F2C-083B-5DE06BEBFA5B}"/>
              </a:ext>
            </a:extLst>
          </p:cNvPr>
          <p:cNvGraphicFramePr>
            <a:graphicFrameLocks noGrp="1"/>
          </p:cNvGraphicFramePr>
          <p:nvPr>
            <p:extLst>
              <p:ext uri="{D42A27DB-BD31-4B8C-83A1-F6EECF244321}">
                <p14:modId xmlns:p14="http://schemas.microsoft.com/office/powerpoint/2010/main" val="1861483139"/>
              </p:ext>
            </p:extLst>
          </p:nvPr>
        </p:nvGraphicFramePr>
        <p:xfrm>
          <a:off x="407987" y="1665288"/>
          <a:ext cx="9113384" cy="4262660"/>
        </p:xfrm>
        <a:graphic>
          <a:graphicData uri="http://schemas.openxmlformats.org/drawingml/2006/table">
            <a:tbl>
              <a:tblPr firstRow="1" bandRow="1">
                <a:tableStyleId>{5C22544A-7EE6-4342-B048-85BDC9FD1C3A}</a:tableStyleId>
              </a:tblPr>
              <a:tblGrid>
                <a:gridCol w="2278346">
                  <a:extLst>
                    <a:ext uri="{9D8B030D-6E8A-4147-A177-3AD203B41FA5}">
                      <a16:colId xmlns:a16="http://schemas.microsoft.com/office/drawing/2014/main" val="1464247029"/>
                    </a:ext>
                  </a:extLst>
                </a:gridCol>
                <a:gridCol w="2278346">
                  <a:extLst>
                    <a:ext uri="{9D8B030D-6E8A-4147-A177-3AD203B41FA5}">
                      <a16:colId xmlns:a16="http://schemas.microsoft.com/office/drawing/2014/main" val="1644900743"/>
                    </a:ext>
                  </a:extLst>
                </a:gridCol>
                <a:gridCol w="2278346">
                  <a:extLst>
                    <a:ext uri="{9D8B030D-6E8A-4147-A177-3AD203B41FA5}">
                      <a16:colId xmlns:a16="http://schemas.microsoft.com/office/drawing/2014/main" val="3894380848"/>
                    </a:ext>
                  </a:extLst>
                </a:gridCol>
                <a:gridCol w="2278346">
                  <a:extLst>
                    <a:ext uri="{9D8B030D-6E8A-4147-A177-3AD203B41FA5}">
                      <a16:colId xmlns:a16="http://schemas.microsoft.com/office/drawing/2014/main" val="125613752"/>
                    </a:ext>
                  </a:extLst>
                </a:gridCol>
              </a:tblGrid>
              <a:tr h="176765">
                <a:tc>
                  <a:txBody>
                    <a:bodyPr/>
                    <a:lstStyle/>
                    <a:p>
                      <a:pPr fontAlgn="b"/>
                      <a:r>
                        <a:rPr lang="en-GB" sz="1200" b="1">
                          <a:effectLst/>
                        </a:rPr>
                        <a:t>TEAEs</a:t>
                      </a:r>
                    </a:p>
                  </a:txBody>
                  <a:tcPr marT="0" marB="0" anchor="b"/>
                </a:tc>
                <a:tc>
                  <a:txBody>
                    <a:bodyPr/>
                    <a:lstStyle/>
                    <a:p>
                      <a:pPr algn="ctr" fontAlgn="b"/>
                      <a:r>
                        <a:rPr lang="en-GB" sz="1200" b="1">
                          <a:effectLst/>
                        </a:rPr>
                        <a:t>Any grade</a:t>
                      </a:r>
                    </a:p>
                  </a:txBody>
                  <a:tcPr marT="0" marB="0" anchor="b"/>
                </a:tc>
                <a:tc>
                  <a:txBody>
                    <a:bodyPr/>
                    <a:lstStyle/>
                    <a:p>
                      <a:pPr algn="ctr" fontAlgn="b"/>
                      <a:r>
                        <a:rPr lang="en-GB" sz="1200" b="1">
                          <a:effectLst/>
                        </a:rPr>
                        <a:t>Grade 3+</a:t>
                      </a:r>
                    </a:p>
                  </a:txBody>
                  <a:tcPr marT="0" marB="0" anchor="b"/>
                </a:tc>
                <a:tc>
                  <a:txBody>
                    <a:bodyPr/>
                    <a:lstStyle/>
                    <a:p>
                      <a:pPr algn="ctr" fontAlgn="b"/>
                      <a:r>
                        <a:rPr lang="en-GB" sz="1200" b="1">
                          <a:effectLst/>
                        </a:rPr>
                        <a:t>SAEs</a:t>
                      </a:r>
                    </a:p>
                  </a:txBody>
                  <a:tcPr marT="0" marB="0" anchor="b"/>
                </a:tc>
                <a:extLst>
                  <a:ext uri="{0D108BD9-81ED-4DB2-BD59-A6C34878D82A}">
                    <a16:rowId xmlns:a16="http://schemas.microsoft.com/office/drawing/2014/main" val="1658580127"/>
                  </a:ext>
                </a:extLst>
              </a:tr>
              <a:tr h="203989">
                <a:tc>
                  <a:txBody>
                    <a:bodyPr/>
                    <a:lstStyle/>
                    <a:p>
                      <a:pPr fontAlgn="base"/>
                      <a:r>
                        <a:rPr lang="en-GB" sz="1200">
                          <a:effectLst/>
                        </a:rPr>
                        <a:t>Fatigue</a:t>
                      </a:r>
                    </a:p>
                  </a:txBody>
                  <a:tcPr marT="0" marB="0" anchor="ctr"/>
                </a:tc>
                <a:tc>
                  <a:txBody>
                    <a:bodyPr/>
                    <a:lstStyle/>
                    <a:p>
                      <a:pPr algn="ctr" fontAlgn="base"/>
                      <a:r>
                        <a:rPr lang="en-IT" sz="1200">
                          <a:effectLst/>
                        </a:rPr>
                        <a:t>25 (46.3)</a:t>
                      </a:r>
                    </a:p>
                  </a:txBody>
                  <a:tcPr marT="0" marB="0" anchor="ctr"/>
                </a:tc>
                <a:tc>
                  <a:txBody>
                    <a:bodyPr/>
                    <a:lstStyle/>
                    <a:p>
                      <a:pPr algn="ctr" fontAlgn="base"/>
                      <a:r>
                        <a:rPr lang="en-IT" sz="1200">
                          <a:effectLst/>
                        </a:rPr>
                        <a:t>–</a:t>
                      </a:r>
                    </a:p>
                  </a:txBody>
                  <a:tcPr marT="0" marB="0" anchor="ctr"/>
                </a:tc>
                <a:tc>
                  <a:txBody>
                    <a:bodyPr/>
                    <a:lstStyle/>
                    <a:p>
                      <a:pPr algn="ctr" fontAlgn="base"/>
                      <a:r>
                        <a:rPr lang="en-IT" sz="1200">
                          <a:effectLst/>
                        </a:rPr>
                        <a:t>–</a:t>
                      </a:r>
                    </a:p>
                  </a:txBody>
                  <a:tcPr marT="0" marB="0" anchor="ctr"/>
                </a:tc>
                <a:extLst>
                  <a:ext uri="{0D108BD9-81ED-4DB2-BD59-A6C34878D82A}">
                    <a16:rowId xmlns:a16="http://schemas.microsoft.com/office/drawing/2014/main" val="1187839714"/>
                  </a:ext>
                </a:extLst>
              </a:tr>
              <a:tr h="203989">
                <a:tc>
                  <a:txBody>
                    <a:bodyPr/>
                    <a:lstStyle/>
                    <a:p>
                      <a:pPr fontAlgn="base"/>
                      <a:r>
                        <a:rPr lang="en-GB" sz="1200" err="1">
                          <a:effectLst/>
                        </a:rPr>
                        <a:t>Neutropenia</a:t>
                      </a:r>
                      <a:r>
                        <a:rPr lang="en-GB" sz="1200" baseline="30000" err="1">
                          <a:effectLst/>
                        </a:rPr>
                        <a:t>a</a:t>
                      </a:r>
                      <a:endParaRPr lang="en-GB" sz="1200" baseline="30000">
                        <a:effectLst/>
                      </a:endParaRPr>
                    </a:p>
                  </a:txBody>
                  <a:tcPr marT="0" marB="0" anchor="ctr"/>
                </a:tc>
                <a:tc>
                  <a:txBody>
                    <a:bodyPr/>
                    <a:lstStyle/>
                    <a:p>
                      <a:pPr algn="ctr" fontAlgn="base"/>
                      <a:r>
                        <a:rPr lang="en-IT" sz="1200">
                          <a:effectLst/>
                        </a:rPr>
                        <a:t>25 (46.3)</a:t>
                      </a:r>
                    </a:p>
                  </a:txBody>
                  <a:tcPr marT="0" marB="0" anchor="ctr"/>
                </a:tc>
                <a:tc>
                  <a:txBody>
                    <a:bodyPr/>
                    <a:lstStyle/>
                    <a:p>
                      <a:pPr algn="ctr" fontAlgn="base"/>
                      <a:r>
                        <a:rPr lang="en-IT" sz="1200">
                          <a:effectLst/>
                        </a:rPr>
                        <a:t>23 (42.6)</a:t>
                      </a:r>
                    </a:p>
                  </a:txBody>
                  <a:tcPr marT="0" marB="0" anchor="ctr"/>
                </a:tc>
                <a:tc>
                  <a:txBody>
                    <a:bodyPr/>
                    <a:lstStyle/>
                    <a:p>
                      <a:pPr algn="ctr" fontAlgn="base"/>
                      <a:r>
                        <a:rPr lang="en-IT" sz="1200">
                          <a:effectLst/>
                        </a:rPr>
                        <a:t>–</a:t>
                      </a:r>
                    </a:p>
                  </a:txBody>
                  <a:tcPr marT="0" marB="0" anchor="ctr"/>
                </a:tc>
                <a:extLst>
                  <a:ext uri="{0D108BD9-81ED-4DB2-BD59-A6C34878D82A}">
                    <a16:rowId xmlns:a16="http://schemas.microsoft.com/office/drawing/2014/main" val="376444716"/>
                  </a:ext>
                </a:extLst>
              </a:tr>
              <a:tr h="203989">
                <a:tc>
                  <a:txBody>
                    <a:bodyPr/>
                    <a:lstStyle/>
                    <a:p>
                      <a:pPr fontAlgn="base"/>
                      <a:r>
                        <a:rPr lang="en-GB" sz="1200">
                          <a:effectLst/>
                        </a:rPr>
                        <a:t>Hypertension</a:t>
                      </a:r>
                    </a:p>
                  </a:txBody>
                  <a:tcPr marT="0" marB="0" anchor="ctr"/>
                </a:tc>
                <a:tc>
                  <a:txBody>
                    <a:bodyPr/>
                    <a:lstStyle/>
                    <a:p>
                      <a:pPr algn="ctr" fontAlgn="base"/>
                      <a:r>
                        <a:rPr lang="en-IT" sz="1200">
                          <a:effectLst/>
                        </a:rPr>
                        <a:t>18 (33.3)</a:t>
                      </a:r>
                    </a:p>
                  </a:txBody>
                  <a:tcPr marT="0" marB="0" anchor="ctr"/>
                </a:tc>
                <a:tc>
                  <a:txBody>
                    <a:bodyPr/>
                    <a:lstStyle/>
                    <a:p>
                      <a:pPr algn="ctr" fontAlgn="base"/>
                      <a:r>
                        <a:rPr lang="en-IT" sz="1200">
                          <a:effectLst/>
                        </a:rPr>
                        <a:t>8 (14.8)</a:t>
                      </a:r>
                    </a:p>
                  </a:txBody>
                  <a:tcPr marT="0" marB="0" anchor="ctr"/>
                </a:tc>
                <a:tc>
                  <a:txBody>
                    <a:bodyPr/>
                    <a:lstStyle/>
                    <a:p>
                      <a:pPr algn="ctr" fontAlgn="base"/>
                      <a:r>
                        <a:rPr lang="en-IT" sz="1200">
                          <a:effectLst/>
                        </a:rPr>
                        <a:t>–</a:t>
                      </a:r>
                    </a:p>
                  </a:txBody>
                  <a:tcPr marT="0" marB="0" anchor="ctr"/>
                </a:tc>
                <a:extLst>
                  <a:ext uri="{0D108BD9-81ED-4DB2-BD59-A6C34878D82A}">
                    <a16:rowId xmlns:a16="http://schemas.microsoft.com/office/drawing/2014/main" val="447768121"/>
                  </a:ext>
                </a:extLst>
              </a:tr>
              <a:tr h="203989">
                <a:tc>
                  <a:txBody>
                    <a:bodyPr/>
                    <a:lstStyle/>
                    <a:p>
                      <a:pPr fontAlgn="base"/>
                      <a:r>
                        <a:rPr lang="en-GB" sz="1200">
                          <a:effectLst/>
                        </a:rPr>
                        <a:t>Bruising/</a:t>
                      </a:r>
                      <a:r>
                        <a:rPr lang="en-GB" sz="1200" err="1">
                          <a:effectLst/>
                        </a:rPr>
                        <a:t>contusion</a:t>
                      </a:r>
                      <a:r>
                        <a:rPr lang="en-GB" sz="1200" baseline="30000" err="1">
                          <a:effectLst/>
                        </a:rPr>
                        <a:t>b</a:t>
                      </a:r>
                      <a:endParaRPr lang="en-GB" sz="1200" baseline="30000">
                        <a:effectLst/>
                      </a:endParaRPr>
                    </a:p>
                  </a:txBody>
                  <a:tcPr marT="0" marB="0" anchor="ctr"/>
                </a:tc>
                <a:tc>
                  <a:txBody>
                    <a:bodyPr/>
                    <a:lstStyle/>
                    <a:p>
                      <a:pPr algn="ctr" fontAlgn="base"/>
                      <a:r>
                        <a:rPr lang="en-IT" sz="1200">
                          <a:effectLst/>
                        </a:rPr>
                        <a:t>16 (29.6)</a:t>
                      </a:r>
                    </a:p>
                  </a:txBody>
                  <a:tcPr marT="0" marB="0" anchor="ctr"/>
                </a:tc>
                <a:tc>
                  <a:txBody>
                    <a:bodyPr/>
                    <a:lstStyle/>
                    <a:p>
                      <a:pPr algn="ctr" fontAlgn="base"/>
                      <a:r>
                        <a:rPr lang="en-IT" sz="1200">
                          <a:effectLst/>
                        </a:rPr>
                        <a:t>–</a:t>
                      </a:r>
                    </a:p>
                  </a:txBody>
                  <a:tcPr marT="0" marB="0" anchor="ctr"/>
                </a:tc>
                <a:tc>
                  <a:txBody>
                    <a:bodyPr/>
                    <a:lstStyle/>
                    <a:p>
                      <a:pPr algn="ctr" fontAlgn="base"/>
                      <a:r>
                        <a:rPr lang="en-IT" sz="1200">
                          <a:effectLst/>
                        </a:rPr>
                        <a:t>1 (1.9)</a:t>
                      </a:r>
                    </a:p>
                  </a:txBody>
                  <a:tcPr marT="0" marB="0" anchor="ctr"/>
                </a:tc>
                <a:extLst>
                  <a:ext uri="{0D108BD9-81ED-4DB2-BD59-A6C34878D82A}">
                    <a16:rowId xmlns:a16="http://schemas.microsoft.com/office/drawing/2014/main" val="4057396169"/>
                  </a:ext>
                </a:extLst>
              </a:tr>
              <a:tr h="203989">
                <a:tc>
                  <a:txBody>
                    <a:bodyPr/>
                    <a:lstStyle/>
                    <a:p>
                      <a:pPr fontAlgn="base"/>
                      <a:r>
                        <a:rPr lang="en-GB" sz="1200">
                          <a:effectLst/>
                        </a:rPr>
                        <a:t>Diarrhea</a:t>
                      </a:r>
                    </a:p>
                  </a:txBody>
                  <a:tcPr marT="0" marB="0" anchor="ctr"/>
                </a:tc>
                <a:tc>
                  <a:txBody>
                    <a:bodyPr/>
                    <a:lstStyle/>
                    <a:p>
                      <a:pPr algn="ctr" fontAlgn="base"/>
                      <a:r>
                        <a:rPr lang="en-IT" sz="1200">
                          <a:effectLst/>
                        </a:rPr>
                        <a:t>16 (29.6)</a:t>
                      </a:r>
                    </a:p>
                  </a:txBody>
                  <a:tcPr marT="0" marB="0" anchor="ctr"/>
                </a:tc>
                <a:tc>
                  <a:txBody>
                    <a:bodyPr/>
                    <a:lstStyle/>
                    <a:p>
                      <a:pPr algn="ctr" fontAlgn="base"/>
                      <a:r>
                        <a:rPr lang="en-IT" sz="1200">
                          <a:effectLst/>
                        </a:rPr>
                        <a:t>–</a:t>
                      </a:r>
                    </a:p>
                  </a:txBody>
                  <a:tcPr marT="0" marB="0" anchor="ctr"/>
                </a:tc>
                <a:tc>
                  <a:txBody>
                    <a:bodyPr/>
                    <a:lstStyle/>
                    <a:p>
                      <a:pPr algn="ctr" fontAlgn="base"/>
                      <a:r>
                        <a:rPr lang="en-IT" sz="1200">
                          <a:effectLst/>
                        </a:rPr>
                        <a:t>–</a:t>
                      </a:r>
                    </a:p>
                  </a:txBody>
                  <a:tcPr marT="0" marB="0" anchor="ctr"/>
                </a:tc>
                <a:extLst>
                  <a:ext uri="{0D108BD9-81ED-4DB2-BD59-A6C34878D82A}">
                    <a16:rowId xmlns:a16="http://schemas.microsoft.com/office/drawing/2014/main" val="2795762305"/>
                  </a:ext>
                </a:extLst>
              </a:tr>
              <a:tr h="203989">
                <a:tc>
                  <a:txBody>
                    <a:bodyPr/>
                    <a:lstStyle/>
                    <a:p>
                      <a:pPr fontAlgn="base"/>
                      <a:r>
                        <a:rPr lang="en-GB" sz="1200">
                          <a:effectLst/>
                        </a:rPr>
                        <a:t>Anemia</a:t>
                      </a:r>
                    </a:p>
                  </a:txBody>
                  <a:tcPr marT="0" marB="0" anchor="ctr"/>
                </a:tc>
                <a:tc>
                  <a:txBody>
                    <a:bodyPr/>
                    <a:lstStyle/>
                    <a:p>
                      <a:pPr algn="ctr" fontAlgn="base"/>
                      <a:r>
                        <a:rPr lang="en-IT" sz="1200">
                          <a:effectLst/>
                        </a:rPr>
                        <a:t>13 (24.1)</a:t>
                      </a:r>
                    </a:p>
                  </a:txBody>
                  <a:tcPr marT="0" marB="0" anchor="ctr"/>
                </a:tc>
                <a:tc>
                  <a:txBody>
                    <a:bodyPr/>
                    <a:lstStyle/>
                    <a:p>
                      <a:pPr algn="ctr" fontAlgn="base"/>
                      <a:r>
                        <a:rPr lang="en-IT" sz="1200">
                          <a:effectLst/>
                        </a:rPr>
                        <a:t>8 (14.8)</a:t>
                      </a:r>
                    </a:p>
                  </a:txBody>
                  <a:tcPr marT="0" marB="0" anchor="ctr"/>
                </a:tc>
                <a:tc>
                  <a:txBody>
                    <a:bodyPr/>
                    <a:lstStyle/>
                    <a:p>
                      <a:pPr algn="ctr" fontAlgn="base"/>
                      <a:r>
                        <a:rPr lang="en-IT" sz="1200">
                          <a:effectLst/>
                        </a:rPr>
                        <a:t>1 (1.9)</a:t>
                      </a:r>
                    </a:p>
                  </a:txBody>
                  <a:tcPr marT="0" marB="0" anchor="ctr"/>
                </a:tc>
                <a:extLst>
                  <a:ext uri="{0D108BD9-81ED-4DB2-BD59-A6C34878D82A}">
                    <a16:rowId xmlns:a16="http://schemas.microsoft.com/office/drawing/2014/main" val="874571227"/>
                  </a:ext>
                </a:extLst>
              </a:tr>
              <a:tr h="203989">
                <a:tc>
                  <a:txBody>
                    <a:bodyPr/>
                    <a:lstStyle/>
                    <a:p>
                      <a:pPr fontAlgn="base"/>
                      <a:r>
                        <a:rPr lang="en-GB" sz="1200">
                          <a:effectLst/>
                        </a:rPr>
                        <a:t>Dizziness</a:t>
                      </a:r>
                    </a:p>
                  </a:txBody>
                  <a:tcPr marT="0" marB="0" anchor="ctr"/>
                </a:tc>
                <a:tc>
                  <a:txBody>
                    <a:bodyPr/>
                    <a:lstStyle/>
                    <a:p>
                      <a:pPr algn="ctr" fontAlgn="base"/>
                      <a:r>
                        <a:rPr lang="en-IT" sz="1200">
                          <a:effectLst/>
                        </a:rPr>
                        <a:t>13 (24.1)</a:t>
                      </a:r>
                    </a:p>
                  </a:txBody>
                  <a:tcPr marT="0" marB="0" anchor="ctr"/>
                </a:tc>
                <a:tc>
                  <a:txBody>
                    <a:bodyPr/>
                    <a:lstStyle/>
                    <a:p>
                      <a:pPr algn="ctr" fontAlgn="base"/>
                      <a:r>
                        <a:rPr lang="en-IT" sz="1200">
                          <a:effectLst/>
                        </a:rPr>
                        <a:t>–</a:t>
                      </a:r>
                    </a:p>
                  </a:txBody>
                  <a:tcPr marT="0" marB="0" anchor="ctr"/>
                </a:tc>
                <a:tc>
                  <a:txBody>
                    <a:bodyPr/>
                    <a:lstStyle/>
                    <a:p>
                      <a:pPr algn="ctr" fontAlgn="base"/>
                      <a:r>
                        <a:rPr lang="en-IT" sz="1200">
                          <a:effectLst/>
                        </a:rPr>
                        <a:t>–</a:t>
                      </a:r>
                    </a:p>
                  </a:txBody>
                  <a:tcPr marT="0" marB="0" anchor="ctr"/>
                </a:tc>
                <a:extLst>
                  <a:ext uri="{0D108BD9-81ED-4DB2-BD59-A6C34878D82A}">
                    <a16:rowId xmlns:a16="http://schemas.microsoft.com/office/drawing/2014/main" val="405523512"/>
                  </a:ext>
                </a:extLst>
              </a:tr>
              <a:tr h="203989">
                <a:tc>
                  <a:txBody>
                    <a:bodyPr/>
                    <a:lstStyle/>
                    <a:p>
                      <a:pPr fontAlgn="base"/>
                      <a:r>
                        <a:rPr lang="en-GB" sz="1200">
                          <a:effectLst/>
                        </a:rPr>
                        <a:t>Dyspnea</a:t>
                      </a:r>
                    </a:p>
                  </a:txBody>
                  <a:tcPr marT="0" marB="0" anchor="ctr"/>
                </a:tc>
                <a:tc>
                  <a:txBody>
                    <a:bodyPr/>
                    <a:lstStyle/>
                    <a:p>
                      <a:pPr algn="ctr" fontAlgn="base"/>
                      <a:r>
                        <a:rPr lang="en-IT" sz="1200">
                          <a:effectLst/>
                        </a:rPr>
                        <a:t>13 (24.1)</a:t>
                      </a:r>
                    </a:p>
                  </a:txBody>
                  <a:tcPr marT="0" marB="0" anchor="ctr"/>
                </a:tc>
                <a:tc>
                  <a:txBody>
                    <a:bodyPr/>
                    <a:lstStyle/>
                    <a:p>
                      <a:pPr algn="ctr" fontAlgn="base"/>
                      <a:r>
                        <a:rPr lang="en-IT" sz="1200">
                          <a:effectLst/>
                        </a:rPr>
                        <a:t>1 (1.9)</a:t>
                      </a:r>
                    </a:p>
                  </a:txBody>
                  <a:tcPr marT="0" marB="0" anchor="ctr"/>
                </a:tc>
                <a:tc>
                  <a:txBody>
                    <a:bodyPr/>
                    <a:lstStyle/>
                    <a:p>
                      <a:pPr algn="ctr" fontAlgn="base"/>
                      <a:r>
                        <a:rPr lang="en-IT" sz="1200">
                          <a:effectLst/>
                        </a:rPr>
                        <a:t>–</a:t>
                      </a:r>
                    </a:p>
                  </a:txBody>
                  <a:tcPr marT="0" marB="0" anchor="ctr"/>
                </a:tc>
                <a:extLst>
                  <a:ext uri="{0D108BD9-81ED-4DB2-BD59-A6C34878D82A}">
                    <a16:rowId xmlns:a16="http://schemas.microsoft.com/office/drawing/2014/main" val="1576080668"/>
                  </a:ext>
                </a:extLst>
              </a:tr>
              <a:tr h="203989">
                <a:tc>
                  <a:txBody>
                    <a:bodyPr/>
                    <a:lstStyle/>
                    <a:p>
                      <a:pPr fontAlgn="base"/>
                      <a:r>
                        <a:rPr lang="en-GB" sz="1200" err="1">
                          <a:effectLst/>
                        </a:rPr>
                        <a:t>Thrombocytopenia</a:t>
                      </a:r>
                      <a:r>
                        <a:rPr lang="en-GB" sz="1200" baseline="30000" err="1">
                          <a:effectLst/>
                        </a:rPr>
                        <a:t>c</a:t>
                      </a:r>
                      <a:endParaRPr lang="en-GB" sz="1200" baseline="30000">
                        <a:effectLst/>
                      </a:endParaRPr>
                    </a:p>
                  </a:txBody>
                  <a:tcPr marT="0" marB="0" anchor="ctr"/>
                </a:tc>
                <a:tc>
                  <a:txBody>
                    <a:bodyPr/>
                    <a:lstStyle/>
                    <a:p>
                      <a:pPr algn="ctr" fontAlgn="base"/>
                      <a:r>
                        <a:rPr lang="en-IT" sz="1200">
                          <a:effectLst/>
                        </a:rPr>
                        <a:t>13 (24.1)</a:t>
                      </a:r>
                    </a:p>
                  </a:txBody>
                  <a:tcPr marT="0" marB="0" anchor="ctr"/>
                </a:tc>
                <a:tc>
                  <a:txBody>
                    <a:bodyPr/>
                    <a:lstStyle/>
                    <a:p>
                      <a:pPr algn="ctr" fontAlgn="base"/>
                      <a:r>
                        <a:rPr lang="en-IT" sz="1200">
                          <a:effectLst/>
                        </a:rPr>
                        <a:t>4 (7.4)</a:t>
                      </a:r>
                    </a:p>
                  </a:txBody>
                  <a:tcPr marT="0" marB="0" anchor="ctr"/>
                </a:tc>
                <a:tc>
                  <a:txBody>
                    <a:bodyPr/>
                    <a:lstStyle/>
                    <a:p>
                      <a:pPr algn="ctr" fontAlgn="base"/>
                      <a:r>
                        <a:rPr lang="en-IT" sz="1200">
                          <a:effectLst/>
                        </a:rPr>
                        <a:t>–</a:t>
                      </a:r>
                    </a:p>
                  </a:txBody>
                  <a:tcPr marT="0" marB="0" anchor="ctr"/>
                </a:tc>
                <a:extLst>
                  <a:ext uri="{0D108BD9-81ED-4DB2-BD59-A6C34878D82A}">
                    <a16:rowId xmlns:a16="http://schemas.microsoft.com/office/drawing/2014/main" val="2544769504"/>
                  </a:ext>
                </a:extLst>
              </a:tr>
              <a:tr h="203989">
                <a:tc>
                  <a:txBody>
                    <a:bodyPr/>
                    <a:lstStyle/>
                    <a:p>
                      <a:pPr fontAlgn="base"/>
                      <a:r>
                        <a:rPr lang="en-GB" sz="1200">
                          <a:effectLst/>
                        </a:rPr>
                        <a:t>Constipation</a:t>
                      </a:r>
                    </a:p>
                  </a:txBody>
                  <a:tcPr marT="0" marB="0" anchor="ctr"/>
                </a:tc>
                <a:tc>
                  <a:txBody>
                    <a:bodyPr/>
                    <a:lstStyle/>
                    <a:p>
                      <a:pPr algn="ctr" fontAlgn="base"/>
                      <a:r>
                        <a:rPr lang="en-IT" sz="1200">
                          <a:effectLst/>
                        </a:rPr>
                        <a:t>12 (22.2)</a:t>
                      </a:r>
                    </a:p>
                  </a:txBody>
                  <a:tcPr marT="0" marB="0" anchor="ctr"/>
                </a:tc>
                <a:tc>
                  <a:txBody>
                    <a:bodyPr/>
                    <a:lstStyle/>
                    <a:p>
                      <a:pPr algn="ctr" fontAlgn="base"/>
                      <a:r>
                        <a:rPr lang="en-IT" sz="1200">
                          <a:effectLst/>
                        </a:rPr>
                        <a:t>–</a:t>
                      </a:r>
                    </a:p>
                  </a:txBody>
                  <a:tcPr marT="0" marB="0" anchor="ctr"/>
                </a:tc>
                <a:tc>
                  <a:txBody>
                    <a:bodyPr/>
                    <a:lstStyle/>
                    <a:p>
                      <a:pPr algn="ctr" fontAlgn="base"/>
                      <a:r>
                        <a:rPr lang="en-IT" sz="1200">
                          <a:effectLst/>
                        </a:rPr>
                        <a:t>–</a:t>
                      </a:r>
                    </a:p>
                  </a:txBody>
                  <a:tcPr marT="0" marB="0" anchor="ctr"/>
                </a:tc>
                <a:extLst>
                  <a:ext uri="{0D108BD9-81ED-4DB2-BD59-A6C34878D82A}">
                    <a16:rowId xmlns:a16="http://schemas.microsoft.com/office/drawing/2014/main" val="1255902537"/>
                  </a:ext>
                </a:extLst>
              </a:tr>
              <a:tr h="203989">
                <a:tc>
                  <a:txBody>
                    <a:bodyPr/>
                    <a:lstStyle/>
                    <a:p>
                      <a:pPr fontAlgn="base"/>
                      <a:r>
                        <a:rPr lang="en-GB" sz="1200">
                          <a:effectLst/>
                        </a:rPr>
                        <a:t>Headache</a:t>
                      </a:r>
                      <a:endParaRPr lang="en-GB" sz="1200" baseline="30000">
                        <a:effectLst/>
                      </a:endParaRPr>
                    </a:p>
                  </a:txBody>
                  <a:tcPr marT="0" marB="0" anchor="ctr"/>
                </a:tc>
                <a:tc>
                  <a:txBody>
                    <a:bodyPr/>
                    <a:lstStyle/>
                    <a:p>
                      <a:pPr algn="ctr" fontAlgn="base"/>
                      <a:r>
                        <a:rPr lang="en-IT" sz="1200">
                          <a:effectLst/>
                        </a:rPr>
                        <a:t>11 (20.4)</a:t>
                      </a:r>
                    </a:p>
                  </a:txBody>
                  <a:tcPr marT="0" marB="0" anchor="ctr"/>
                </a:tc>
                <a:tc>
                  <a:txBody>
                    <a:bodyPr/>
                    <a:lstStyle/>
                    <a:p>
                      <a:pPr algn="ctr" fontAlgn="base"/>
                      <a:r>
                        <a:rPr lang="en-IT" sz="1200">
                          <a:effectLst/>
                        </a:rPr>
                        <a:t>–</a:t>
                      </a:r>
                    </a:p>
                  </a:txBody>
                  <a:tcPr marT="0" marB="0" anchor="ctr"/>
                </a:tc>
                <a:tc>
                  <a:txBody>
                    <a:bodyPr/>
                    <a:lstStyle/>
                    <a:p>
                      <a:pPr algn="ctr" fontAlgn="base"/>
                      <a:r>
                        <a:rPr lang="en-IT" sz="1200">
                          <a:effectLst/>
                        </a:rPr>
                        <a:t>–</a:t>
                      </a:r>
                    </a:p>
                  </a:txBody>
                  <a:tcPr marT="0" marB="0" anchor="ctr"/>
                </a:tc>
                <a:extLst>
                  <a:ext uri="{0D108BD9-81ED-4DB2-BD59-A6C34878D82A}">
                    <a16:rowId xmlns:a16="http://schemas.microsoft.com/office/drawing/2014/main" val="4027891096"/>
                  </a:ext>
                </a:extLst>
              </a:tr>
              <a:tr h="203989">
                <a:tc>
                  <a:txBody>
                    <a:bodyPr/>
                    <a:lstStyle/>
                    <a:p>
                      <a:pPr fontAlgn="base"/>
                      <a:r>
                        <a:rPr lang="en-GB" sz="1200">
                          <a:effectLst/>
                        </a:rPr>
                        <a:t>Upper GI </a:t>
                      </a:r>
                      <a:r>
                        <a:rPr lang="en-GB" sz="1200" err="1">
                          <a:effectLst/>
                        </a:rPr>
                        <a:t>hemorrhage</a:t>
                      </a:r>
                      <a:r>
                        <a:rPr lang="en-GB" sz="1200" baseline="30000" err="1">
                          <a:effectLst/>
                        </a:rPr>
                        <a:t>d</a:t>
                      </a:r>
                      <a:endParaRPr lang="en-GB" sz="1200" baseline="30000">
                        <a:effectLst/>
                      </a:endParaRPr>
                    </a:p>
                  </a:txBody>
                  <a:tcPr marT="0" marB="0" anchor="ctr"/>
                </a:tc>
                <a:tc>
                  <a:txBody>
                    <a:bodyPr/>
                    <a:lstStyle/>
                    <a:p>
                      <a:pPr algn="ctr" fontAlgn="base"/>
                      <a:r>
                        <a:rPr lang="en-IT" sz="1200">
                          <a:effectLst/>
                        </a:rPr>
                        <a:t>2 (3.7)</a:t>
                      </a:r>
                    </a:p>
                  </a:txBody>
                  <a:tcPr marT="0" marB="0" anchor="ctr"/>
                </a:tc>
                <a:tc>
                  <a:txBody>
                    <a:bodyPr/>
                    <a:lstStyle/>
                    <a:p>
                      <a:pPr algn="ctr" fontAlgn="base"/>
                      <a:r>
                        <a:rPr lang="en-IT" sz="1200">
                          <a:effectLst/>
                        </a:rPr>
                        <a:t>2 (3.7)</a:t>
                      </a:r>
                    </a:p>
                  </a:txBody>
                  <a:tcPr marT="0" marB="0" anchor="ctr"/>
                </a:tc>
                <a:tc>
                  <a:txBody>
                    <a:bodyPr/>
                    <a:lstStyle/>
                    <a:p>
                      <a:pPr algn="ctr" fontAlgn="base"/>
                      <a:r>
                        <a:rPr lang="en-IT" sz="1200">
                          <a:effectLst/>
                        </a:rPr>
                        <a:t>2 (3.7)</a:t>
                      </a:r>
                    </a:p>
                  </a:txBody>
                  <a:tcPr marT="0" marB="0" anchor="ctr"/>
                </a:tc>
                <a:extLst>
                  <a:ext uri="{0D108BD9-81ED-4DB2-BD59-A6C34878D82A}">
                    <a16:rowId xmlns:a16="http://schemas.microsoft.com/office/drawing/2014/main" val="1739109442"/>
                  </a:ext>
                </a:extLst>
              </a:tr>
              <a:tr h="203989">
                <a:tc>
                  <a:txBody>
                    <a:bodyPr/>
                    <a:lstStyle/>
                    <a:p>
                      <a:pPr fontAlgn="base"/>
                      <a:r>
                        <a:rPr lang="en-GB" sz="1200">
                          <a:effectLst/>
                        </a:rPr>
                        <a:t>Pruritus</a:t>
                      </a:r>
                    </a:p>
                  </a:txBody>
                  <a:tcPr marT="0" marB="0" anchor="ctr"/>
                </a:tc>
                <a:tc>
                  <a:txBody>
                    <a:bodyPr/>
                    <a:lstStyle/>
                    <a:p>
                      <a:pPr algn="ctr" fontAlgn="base"/>
                      <a:r>
                        <a:rPr lang="en-IT" sz="1200">
                          <a:effectLst/>
                        </a:rPr>
                        <a:t>11 (20.4)</a:t>
                      </a:r>
                    </a:p>
                  </a:txBody>
                  <a:tcPr marT="0" marB="0" anchor="ctr"/>
                </a:tc>
                <a:tc>
                  <a:txBody>
                    <a:bodyPr/>
                    <a:lstStyle/>
                    <a:p>
                      <a:pPr algn="ctr" fontAlgn="base"/>
                      <a:r>
                        <a:rPr lang="en-IT" sz="1200">
                          <a:effectLst/>
                        </a:rPr>
                        <a:t>1 (1.9)</a:t>
                      </a:r>
                    </a:p>
                  </a:txBody>
                  <a:tcPr marT="0" marB="0" anchor="ctr"/>
                </a:tc>
                <a:tc>
                  <a:txBody>
                    <a:bodyPr/>
                    <a:lstStyle/>
                    <a:p>
                      <a:pPr algn="ctr" fontAlgn="base"/>
                      <a:r>
                        <a:rPr lang="en-IT" sz="1200">
                          <a:effectLst/>
                        </a:rPr>
                        <a:t>–</a:t>
                      </a:r>
                    </a:p>
                  </a:txBody>
                  <a:tcPr marT="0" marB="0" anchor="ctr"/>
                </a:tc>
                <a:extLst>
                  <a:ext uri="{0D108BD9-81ED-4DB2-BD59-A6C34878D82A}">
                    <a16:rowId xmlns:a16="http://schemas.microsoft.com/office/drawing/2014/main" val="1777492800"/>
                  </a:ext>
                </a:extLst>
              </a:tr>
              <a:tr h="203989">
                <a:tc>
                  <a:txBody>
                    <a:bodyPr/>
                    <a:lstStyle/>
                    <a:p>
                      <a:pPr fontAlgn="base"/>
                      <a:r>
                        <a:rPr lang="en-GB" sz="1200">
                          <a:effectLst/>
                        </a:rPr>
                        <a:t>COVID-19</a:t>
                      </a:r>
                    </a:p>
                  </a:txBody>
                  <a:tcPr marT="0" marB="0" anchor="ctr"/>
                </a:tc>
                <a:tc>
                  <a:txBody>
                    <a:bodyPr/>
                    <a:lstStyle/>
                    <a:p>
                      <a:pPr algn="ctr" fontAlgn="base"/>
                      <a:r>
                        <a:rPr lang="en-IT" sz="1200">
                          <a:effectLst/>
                        </a:rPr>
                        <a:t>7 (13.0)</a:t>
                      </a:r>
                    </a:p>
                  </a:txBody>
                  <a:tcPr marT="0" marB="0" anchor="ctr"/>
                </a:tc>
                <a:tc>
                  <a:txBody>
                    <a:bodyPr/>
                    <a:lstStyle/>
                    <a:p>
                      <a:pPr algn="ctr" fontAlgn="base"/>
                      <a:r>
                        <a:rPr lang="en-IT" sz="1200">
                          <a:effectLst/>
                        </a:rPr>
                        <a:t>4 (7.4)</a:t>
                      </a:r>
                    </a:p>
                  </a:txBody>
                  <a:tcPr marT="0" marB="0" anchor="ctr"/>
                </a:tc>
                <a:tc>
                  <a:txBody>
                    <a:bodyPr/>
                    <a:lstStyle/>
                    <a:p>
                      <a:pPr algn="ctr" fontAlgn="base"/>
                      <a:r>
                        <a:rPr lang="en-IT" sz="1200">
                          <a:effectLst/>
                        </a:rPr>
                        <a:t>3 (5.6)</a:t>
                      </a:r>
                    </a:p>
                  </a:txBody>
                  <a:tcPr marT="0" marB="0" anchor="ctr"/>
                </a:tc>
                <a:extLst>
                  <a:ext uri="{0D108BD9-81ED-4DB2-BD59-A6C34878D82A}">
                    <a16:rowId xmlns:a16="http://schemas.microsoft.com/office/drawing/2014/main" val="2273799354"/>
                  </a:ext>
                </a:extLst>
              </a:tr>
              <a:tr h="203989">
                <a:tc>
                  <a:txBody>
                    <a:bodyPr/>
                    <a:lstStyle/>
                    <a:p>
                      <a:pPr fontAlgn="base"/>
                      <a:r>
                        <a:rPr lang="en-GB" sz="1200">
                          <a:effectLst/>
                        </a:rPr>
                        <a:t>Atrial </a:t>
                      </a:r>
                      <a:r>
                        <a:rPr lang="en-GB" sz="1200" err="1">
                          <a:effectLst/>
                        </a:rPr>
                        <a:t>fibrillation</a:t>
                      </a:r>
                      <a:r>
                        <a:rPr lang="en-GB" sz="1200" baseline="30000" err="1">
                          <a:effectLst/>
                        </a:rPr>
                        <a:t>e</a:t>
                      </a:r>
                      <a:endParaRPr lang="en-GB" sz="1200" baseline="30000">
                        <a:effectLst/>
                      </a:endParaRPr>
                    </a:p>
                  </a:txBody>
                  <a:tcPr marT="0" marB="0" anchor="ctr"/>
                </a:tc>
                <a:tc>
                  <a:txBody>
                    <a:bodyPr/>
                    <a:lstStyle/>
                    <a:p>
                      <a:pPr algn="ctr" fontAlgn="base"/>
                      <a:r>
                        <a:rPr lang="en-IT" sz="1200">
                          <a:effectLst/>
                        </a:rPr>
                        <a:t>6 (11.1)</a:t>
                      </a:r>
                    </a:p>
                  </a:txBody>
                  <a:tcPr marT="0" marB="0" anchor="ctr"/>
                </a:tc>
                <a:tc>
                  <a:txBody>
                    <a:bodyPr/>
                    <a:lstStyle/>
                    <a:p>
                      <a:pPr algn="ctr" fontAlgn="base"/>
                      <a:r>
                        <a:rPr lang="en-IT" sz="1200">
                          <a:effectLst/>
                        </a:rPr>
                        <a:t>3 (5.6)</a:t>
                      </a:r>
                    </a:p>
                  </a:txBody>
                  <a:tcPr marT="0" marB="0" anchor="ctr"/>
                </a:tc>
                <a:tc>
                  <a:txBody>
                    <a:bodyPr/>
                    <a:lstStyle/>
                    <a:p>
                      <a:pPr algn="ctr" fontAlgn="base"/>
                      <a:r>
                        <a:rPr lang="en-IT" sz="1200">
                          <a:effectLst/>
                        </a:rPr>
                        <a:t>3 (5.6)</a:t>
                      </a:r>
                    </a:p>
                  </a:txBody>
                  <a:tcPr marT="0" marB="0" anchor="ctr"/>
                </a:tc>
                <a:extLst>
                  <a:ext uri="{0D108BD9-81ED-4DB2-BD59-A6C34878D82A}">
                    <a16:rowId xmlns:a16="http://schemas.microsoft.com/office/drawing/2014/main" val="1387988063"/>
                  </a:ext>
                </a:extLst>
              </a:tr>
              <a:tr h="203989">
                <a:tc>
                  <a:txBody>
                    <a:bodyPr/>
                    <a:lstStyle/>
                    <a:p>
                      <a:pPr fontAlgn="base"/>
                      <a:r>
                        <a:rPr lang="en-GB" sz="1200">
                          <a:effectLst/>
                        </a:rPr>
                        <a:t>Pneumonia</a:t>
                      </a:r>
                    </a:p>
                  </a:txBody>
                  <a:tcPr marT="0" marB="0" anchor="ctr"/>
                </a:tc>
                <a:tc>
                  <a:txBody>
                    <a:bodyPr/>
                    <a:lstStyle/>
                    <a:p>
                      <a:pPr algn="ctr" fontAlgn="base"/>
                      <a:r>
                        <a:rPr lang="en-IT" sz="1200">
                          <a:effectLst/>
                        </a:rPr>
                        <a:t>6 (11.1)</a:t>
                      </a:r>
                    </a:p>
                  </a:txBody>
                  <a:tcPr marT="0" marB="0" anchor="ctr"/>
                </a:tc>
                <a:tc>
                  <a:txBody>
                    <a:bodyPr/>
                    <a:lstStyle/>
                    <a:p>
                      <a:pPr algn="ctr" fontAlgn="base"/>
                      <a:r>
                        <a:rPr lang="en-IT" sz="1200">
                          <a:effectLst/>
                        </a:rPr>
                        <a:t>3 (5.6)</a:t>
                      </a:r>
                    </a:p>
                  </a:txBody>
                  <a:tcPr marT="0" marB="0" anchor="ctr"/>
                </a:tc>
                <a:tc>
                  <a:txBody>
                    <a:bodyPr/>
                    <a:lstStyle/>
                    <a:p>
                      <a:pPr algn="ctr" fontAlgn="base"/>
                      <a:r>
                        <a:rPr lang="en-IT" sz="1200">
                          <a:effectLst/>
                        </a:rPr>
                        <a:t>3 (5.6)</a:t>
                      </a:r>
                    </a:p>
                  </a:txBody>
                  <a:tcPr marT="0" marB="0" anchor="ctr"/>
                </a:tc>
                <a:extLst>
                  <a:ext uri="{0D108BD9-81ED-4DB2-BD59-A6C34878D82A}">
                    <a16:rowId xmlns:a16="http://schemas.microsoft.com/office/drawing/2014/main" val="3755480663"/>
                  </a:ext>
                </a:extLst>
              </a:tr>
              <a:tr h="203989">
                <a:tc>
                  <a:txBody>
                    <a:bodyPr/>
                    <a:lstStyle/>
                    <a:p>
                      <a:pPr fontAlgn="base"/>
                      <a:r>
                        <a:rPr lang="en-GB" sz="1200">
                          <a:effectLst/>
                        </a:rPr>
                        <a:t>Pain in extremity</a:t>
                      </a:r>
                    </a:p>
                  </a:txBody>
                  <a:tcPr marT="0" marB="0" anchor="ctr"/>
                </a:tc>
                <a:tc>
                  <a:txBody>
                    <a:bodyPr/>
                    <a:lstStyle/>
                    <a:p>
                      <a:pPr algn="ctr" fontAlgn="base"/>
                      <a:r>
                        <a:rPr lang="en-IT" sz="1200">
                          <a:effectLst/>
                        </a:rPr>
                        <a:t>5 (9.3)</a:t>
                      </a:r>
                    </a:p>
                  </a:txBody>
                  <a:tcPr marT="0" marB="0" anchor="ctr"/>
                </a:tc>
                <a:tc>
                  <a:txBody>
                    <a:bodyPr/>
                    <a:lstStyle/>
                    <a:p>
                      <a:pPr algn="ctr" fontAlgn="base"/>
                      <a:r>
                        <a:rPr lang="en-IT" sz="1200">
                          <a:effectLst/>
                        </a:rPr>
                        <a:t>2 (3.7)</a:t>
                      </a:r>
                    </a:p>
                  </a:txBody>
                  <a:tcPr marT="0" marB="0" anchor="ctr"/>
                </a:tc>
                <a:tc>
                  <a:txBody>
                    <a:bodyPr/>
                    <a:lstStyle/>
                    <a:p>
                      <a:pPr algn="ctr" fontAlgn="base"/>
                      <a:r>
                        <a:rPr lang="en-IT" sz="1200">
                          <a:effectLst/>
                        </a:rPr>
                        <a:t>1 (1.9)</a:t>
                      </a:r>
                    </a:p>
                  </a:txBody>
                  <a:tcPr marT="0" marB="0" anchor="ctr"/>
                </a:tc>
                <a:extLst>
                  <a:ext uri="{0D108BD9-81ED-4DB2-BD59-A6C34878D82A}">
                    <a16:rowId xmlns:a16="http://schemas.microsoft.com/office/drawing/2014/main" val="3014524876"/>
                  </a:ext>
                </a:extLst>
              </a:tr>
              <a:tr h="203989">
                <a:tc>
                  <a:txBody>
                    <a:bodyPr/>
                    <a:lstStyle/>
                    <a:p>
                      <a:pPr fontAlgn="base"/>
                      <a:r>
                        <a:rPr lang="en-GB" sz="1200">
                          <a:effectLst/>
                        </a:rPr>
                        <a:t>Leukocytosis</a:t>
                      </a:r>
                    </a:p>
                  </a:txBody>
                  <a:tcPr marT="0" marB="0" anchor="ctr"/>
                </a:tc>
                <a:tc>
                  <a:txBody>
                    <a:bodyPr/>
                    <a:lstStyle/>
                    <a:p>
                      <a:pPr algn="ctr" fontAlgn="base"/>
                      <a:r>
                        <a:rPr lang="en-IT" sz="1200">
                          <a:effectLst/>
                        </a:rPr>
                        <a:t>3 (5.6)</a:t>
                      </a:r>
                    </a:p>
                  </a:txBody>
                  <a:tcPr marT="0" marB="0" anchor="ctr"/>
                </a:tc>
                <a:tc>
                  <a:txBody>
                    <a:bodyPr/>
                    <a:lstStyle/>
                    <a:p>
                      <a:pPr algn="ctr" fontAlgn="base"/>
                      <a:r>
                        <a:rPr lang="en-IT" sz="1200">
                          <a:effectLst/>
                        </a:rPr>
                        <a:t>3 (5.6)</a:t>
                      </a:r>
                    </a:p>
                  </a:txBody>
                  <a:tcPr marT="0" marB="0" anchor="ctr"/>
                </a:tc>
                <a:tc>
                  <a:txBody>
                    <a:bodyPr/>
                    <a:lstStyle/>
                    <a:p>
                      <a:pPr algn="ctr" fontAlgn="base"/>
                      <a:r>
                        <a:rPr lang="en-IT" sz="1200">
                          <a:effectLst/>
                        </a:rPr>
                        <a:t>–</a:t>
                      </a:r>
                    </a:p>
                  </a:txBody>
                  <a:tcPr marT="0" marB="0" anchor="ctr"/>
                </a:tc>
                <a:extLst>
                  <a:ext uri="{0D108BD9-81ED-4DB2-BD59-A6C34878D82A}">
                    <a16:rowId xmlns:a16="http://schemas.microsoft.com/office/drawing/2014/main" val="2126252879"/>
                  </a:ext>
                </a:extLst>
              </a:tr>
              <a:tr h="203989">
                <a:tc>
                  <a:txBody>
                    <a:bodyPr/>
                    <a:lstStyle/>
                    <a:p>
                      <a:pPr fontAlgn="base"/>
                      <a:r>
                        <a:rPr lang="en-GB" sz="1200">
                          <a:effectLst/>
                        </a:rPr>
                        <a:t>Lymphocyte count increased</a:t>
                      </a:r>
                    </a:p>
                  </a:txBody>
                  <a:tcPr marT="0" marB="0" anchor="ctr"/>
                </a:tc>
                <a:tc>
                  <a:txBody>
                    <a:bodyPr/>
                    <a:lstStyle/>
                    <a:p>
                      <a:pPr algn="ctr" fontAlgn="base"/>
                      <a:r>
                        <a:rPr lang="en-IT" sz="1200">
                          <a:effectLst/>
                        </a:rPr>
                        <a:t>2 (3.7)</a:t>
                      </a:r>
                    </a:p>
                  </a:txBody>
                  <a:tcPr marT="0" marB="0" anchor="ctr"/>
                </a:tc>
                <a:tc>
                  <a:txBody>
                    <a:bodyPr/>
                    <a:lstStyle/>
                    <a:p>
                      <a:pPr algn="ctr" fontAlgn="base"/>
                      <a:r>
                        <a:rPr lang="en-IT" sz="1200">
                          <a:effectLst/>
                        </a:rPr>
                        <a:t>2 (3.7)</a:t>
                      </a:r>
                    </a:p>
                  </a:txBody>
                  <a:tcPr marT="0" marB="0" anchor="ctr"/>
                </a:tc>
                <a:tc>
                  <a:txBody>
                    <a:bodyPr/>
                    <a:lstStyle/>
                    <a:p>
                      <a:pPr algn="ctr" fontAlgn="base"/>
                      <a:r>
                        <a:rPr lang="en-IT" sz="1200">
                          <a:effectLst/>
                        </a:rPr>
                        <a:t>–</a:t>
                      </a:r>
                    </a:p>
                  </a:txBody>
                  <a:tcPr marT="0" marB="0" anchor="ctr"/>
                </a:tc>
                <a:extLst>
                  <a:ext uri="{0D108BD9-81ED-4DB2-BD59-A6C34878D82A}">
                    <a16:rowId xmlns:a16="http://schemas.microsoft.com/office/drawing/2014/main" val="1121584494"/>
                  </a:ext>
                </a:extLst>
              </a:tr>
              <a:tr h="203989">
                <a:tc>
                  <a:txBody>
                    <a:bodyPr/>
                    <a:lstStyle/>
                    <a:p>
                      <a:pPr fontAlgn="base"/>
                      <a:r>
                        <a:rPr lang="en-GB" sz="1200" err="1">
                          <a:effectLst/>
                        </a:rPr>
                        <a:t>Sepsis</a:t>
                      </a:r>
                      <a:r>
                        <a:rPr lang="en-GB" sz="1200" baseline="30000" err="1">
                          <a:effectLst/>
                        </a:rPr>
                        <a:t>f</a:t>
                      </a:r>
                      <a:endParaRPr lang="en-GB" sz="1200" baseline="30000">
                        <a:effectLst/>
                      </a:endParaRPr>
                    </a:p>
                  </a:txBody>
                  <a:tcPr marT="0" marB="0" anchor="ctr"/>
                </a:tc>
                <a:tc>
                  <a:txBody>
                    <a:bodyPr/>
                    <a:lstStyle/>
                    <a:p>
                      <a:pPr algn="ctr" fontAlgn="base"/>
                      <a:r>
                        <a:rPr lang="en-IT" sz="1200">
                          <a:effectLst/>
                        </a:rPr>
                        <a:t>2 (3.7)</a:t>
                      </a:r>
                    </a:p>
                  </a:txBody>
                  <a:tcPr marT="0" marB="0" anchor="ctr"/>
                </a:tc>
                <a:tc>
                  <a:txBody>
                    <a:bodyPr/>
                    <a:lstStyle/>
                    <a:p>
                      <a:pPr algn="ctr" fontAlgn="base"/>
                      <a:r>
                        <a:rPr lang="en-IT" sz="1200">
                          <a:effectLst/>
                        </a:rPr>
                        <a:t>2 (3.7)</a:t>
                      </a:r>
                    </a:p>
                  </a:txBody>
                  <a:tcPr marT="0" marB="0" anchor="ctr"/>
                </a:tc>
                <a:tc>
                  <a:txBody>
                    <a:bodyPr/>
                    <a:lstStyle/>
                    <a:p>
                      <a:pPr algn="ctr" fontAlgn="base"/>
                      <a:r>
                        <a:rPr lang="en-IT" sz="1200">
                          <a:effectLst/>
                        </a:rPr>
                        <a:t>2 (3.7)</a:t>
                      </a:r>
                    </a:p>
                  </a:txBody>
                  <a:tcPr marT="0" marB="0" anchor="ctr"/>
                </a:tc>
                <a:extLst>
                  <a:ext uri="{0D108BD9-81ED-4DB2-BD59-A6C34878D82A}">
                    <a16:rowId xmlns:a16="http://schemas.microsoft.com/office/drawing/2014/main" val="3586218900"/>
                  </a:ext>
                </a:extLst>
              </a:tr>
            </a:tbl>
          </a:graphicData>
        </a:graphic>
      </p:graphicFrame>
      <p:sp>
        <p:nvSpPr>
          <p:cNvPr id="8" name="TextBox 7">
            <a:extLst>
              <a:ext uri="{FF2B5EF4-FFF2-40B4-BE49-F238E27FC236}">
                <a16:creationId xmlns:a16="http://schemas.microsoft.com/office/drawing/2014/main" id="{1A6C2D44-0512-9F17-4112-BF1A0B56E474}"/>
              </a:ext>
            </a:extLst>
          </p:cNvPr>
          <p:cNvSpPr txBox="1"/>
          <p:nvPr/>
        </p:nvSpPr>
        <p:spPr>
          <a:xfrm>
            <a:off x="9898878" y="1665289"/>
            <a:ext cx="1885136" cy="1569690"/>
          </a:xfrm>
          <a:prstGeom prst="rect">
            <a:avLst/>
          </a:prstGeom>
          <a:solidFill>
            <a:schemeClr val="bg2"/>
          </a:solidFill>
        </p:spPr>
        <p:txBody>
          <a:bodyPr wrap="square" tIns="108000" rtlCol="0">
            <a:noAutofit/>
          </a:bodyPr>
          <a:lstStyle/>
          <a:p>
            <a:pPr marL="171450" indent="-171450">
              <a:buClr>
                <a:schemeClr val="accent2"/>
              </a:buClr>
              <a:buFont typeface="Arial" panose="020B0604020202020204" pitchFamily="34" charset="0"/>
              <a:buChar char="•"/>
            </a:pPr>
            <a:r>
              <a:rPr lang="en-US" sz="1400"/>
              <a:t>2 DLTs have been reported: cognitive disturbance </a:t>
            </a:r>
            <a:br>
              <a:rPr lang="en-US" sz="1400"/>
            </a:br>
            <a:r>
              <a:rPr lang="en-US" sz="1400"/>
              <a:t>(300 mg DL) and neutropenia </a:t>
            </a:r>
            <a:br>
              <a:rPr lang="en-US" sz="1400"/>
            </a:br>
            <a:r>
              <a:rPr lang="en-US" sz="1400"/>
              <a:t>(300 mg DL)</a:t>
            </a:r>
          </a:p>
        </p:txBody>
      </p:sp>
    </p:spTree>
    <p:extLst>
      <p:ext uri="{BB962C8B-B14F-4D97-AF65-F5344CB8AC3E}">
        <p14:creationId xmlns:p14="http://schemas.microsoft.com/office/powerpoint/2010/main" val="259592427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AA01A-EBEB-5086-7941-876B801E081C}"/>
              </a:ext>
            </a:extLst>
          </p:cNvPr>
          <p:cNvSpPr>
            <a:spLocks noGrp="1"/>
          </p:cNvSpPr>
          <p:nvPr>
            <p:ph type="title"/>
          </p:nvPr>
        </p:nvSpPr>
        <p:spPr/>
        <p:txBody>
          <a:bodyPr/>
          <a:lstStyle/>
          <a:p>
            <a:r>
              <a:rPr lang="en-US"/>
              <a:t>Duration of treatment and best response in patients </a:t>
            </a:r>
            <a:br>
              <a:rPr lang="en-US"/>
            </a:br>
            <a:r>
              <a:rPr lang="en-US"/>
              <a:t>with NHL/WM</a:t>
            </a:r>
          </a:p>
        </p:txBody>
      </p:sp>
      <p:sp>
        <p:nvSpPr>
          <p:cNvPr id="3" name="Footer Placeholder 2">
            <a:extLst>
              <a:ext uri="{FF2B5EF4-FFF2-40B4-BE49-F238E27FC236}">
                <a16:creationId xmlns:a16="http://schemas.microsoft.com/office/drawing/2014/main" id="{6848C87C-74F0-A66D-8E83-8B5048F5BBA4}"/>
              </a:ext>
            </a:extLst>
          </p:cNvPr>
          <p:cNvSpPr>
            <a:spLocks noGrp="1"/>
          </p:cNvSpPr>
          <p:nvPr>
            <p:ph type="ftr" sz="quarter" idx="10"/>
          </p:nvPr>
        </p:nvSpPr>
        <p:spPr>
          <a:xfrm>
            <a:off x="407989" y="6021092"/>
            <a:ext cx="8532812" cy="647996"/>
          </a:xfrm>
        </p:spPr>
        <p:txBody>
          <a:bodyPr/>
          <a:lstStyle/>
          <a:p>
            <a:r>
              <a:rPr lang="en-GB"/>
              <a:t>Data </a:t>
            </a:r>
            <a:r>
              <a:rPr lang="en-GB" err="1"/>
              <a:t>cutoff</a:t>
            </a:r>
            <a:r>
              <a:rPr lang="en-GB"/>
              <a:t>: 15 Sept 2023. </a:t>
            </a:r>
          </a:p>
          <a:p>
            <a:r>
              <a:rPr lang="en-GB" b="1"/>
              <a:t>BTKi, </a:t>
            </a:r>
            <a:r>
              <a:rPr lang="en-GB"/>
              <a:t>Bruton’s tyrosine kinase inhibitor; </a:t>
            </a:r>
            <a:r>
              <a:rPr lang="en-GB" b="1"/>
              <a:t>CR, </a:t>
            </a:r>
            <a:r>
              <a:rPr lang="en-GB"/>
              <a:t>complete response; </a:t>
            </a:r>
            <a:r>
              <a:rPr lang="en-GB" b="1"/>
              <a:t>DLBCL, </a:t>
            </a:r>
            <a:r>
              <a:rPr lang="en-GB"/>
              <a:t>diffuse large B-cell lymphoma; </a:t>
            </a:r>
            <a:r>
              <a:rPr lang="en-GB" b="1"/>
              <a:t>FL, </a:t>
            </a:r>
            <a:r>
              <a:rPr lang="en-GB"/>
              <a:t>follicular lymphoma; </a:t>
            </a:r>
            <a:r>
              <a:rPr lang="en-GB" b="1"/>
              <a:t>MCL, </a:t>
            </a:r>
            <a:r>
              <a:rPr lang="en-GB"/>
              <a:t>mantle cell lymphoma; </a:t>
            </a:r>
            <a:r>
              <a:rPr lang="en-GB" b="1"/>
              <a:t>MZL, </a:t>
            </a:r>
            <a:r>
              <a:rPr lang="en-GB"/>
              <a:t>marginal zone lymphoma; </a:t>
            </a:r>
            <a:r>
              <a:rPr lang="en-GB" b="1"/>
              <a:t>NHL</a:t>
            </a:r>
            <a:r>
              <a:rPr lang="en-GB"/>
              <a:t>, non-Hodgkin’s lymphoma; </a:t>
            </a:r>
            <a:r>
              <a:rPr lang="en-GB" b="1"/>
              <a:t>PD, </a:t>
            </a:r>
            <a:r>
              <a:rPr lang="en-GB"/>
              <a:t>progressive disease;</a:t>
            </a:r>
            <a:r>
              <a:rPr lang="en-GB" b="1"/>
              <a:t> PR, </a:t>
            </a:r>
            <a:r>
              <a:rPr lang="en-GB"/>
              <a:t>partial response; </a:t>
            </a:r>
            <a:r>
              <a:rPr lang="en-GB" b="1"/>
              <a:t>SD, </a:t>
            </a:r>
            <a:r>
              <a:rPr lang="en-GB"/>
              <a:t>stable disease; </a:t>
            </a:r>
            <a:r>
              <a:rPr lang="en-GB" b="1"/>
              <a:t>WM, </a:t>
            </a:r>
            <a:r>
              <a:rPr lang="en-GB" err="1"/>
              <a:t>Waldenström’s</a:t>
            </a:r>
            <a:r>
              <a:rPr lang="en-GB"/>
              <a:t> macroglobulinemia.</a:t>
            </a:r>
          </a:p>
          <a:p>
            <a:r>
              <a:rPr lang="en-GB" b="1"/>
              <a:t>Danilov et al, Abstract #4463 presented at ASH 2023. </a:t>
            </a:r>
            <a:endParaRPr lang="en-GB"/>
          </a:p>
        </p:txBody>
      </p:sp>
      <p:graphicFrame>
        <p:nvGraphicFramePr>
          <p:cNvPr id="8" name="Diagramm 7">
            <a:extLst>
              <a:ext uri="{FF2B5EF4-FFF2-40B4-BE49-F238E27FC236}">
                <a16:creationId xmlns:a16="http://schemas.microsoft.com/office/drawing/2014/main" id="{986E6EC5-5B03-7D43-B6BA-EA251BDF5AD7}"/>
              </a:ext>
            </a:extLst>
          </p:cNvPr>
          <p:cNvGraphicFramePr/>
          <p:nvPr>
            <p:extLst>
              <p:ext uri="{D42A27DB-BD31-4B8C-83A1-F6EECF244321}">
                <p14:modId xmlns:p14="http://schemas.microsoft.com/office/powerpoint/2010/main" val="564778592"/>
              </p:ext>
            </p:extLst>
          </p:nvPr>
        </p:nvGraphicFramePr>
        <p:xfrm>
          <a:off x="1270894" y="1741488"/>
          <a:ext cx="9439275" cy="4573587"/>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eck 8">
            <a:extLst>
              <a:ext uri="{FF2B5EF4-FFF2-40B4-BE49-F238E27FC236}">
                <a16:creationId xmlns:a16="http://schemas.microsoft.com/office/drawing/2014/main" id="{8774B7A8-1409-09D5-F8B9-AFD0E70D586F}"/>
              </a:ext>
            </a:extLst>
          </p:cNvPr>
          <p:cNvSpPr/>
          <p:nvPr/>
        </p:nvSpPr>
        <p:spPr>
          <a:xfrm>
            <a:off x="5180069" y="3092350"/>
            <a:ext cx="190990" cy="19099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51D27204-F243-62FD-BDEE-20C9AD344111}"/>
              </a:ext>
            </a:extLst>
          </p:cNvPr>
          <p:cNvSpPr txBox="1"/>
          <p:nvPr/>
        </p:nvSpPr>
        <p:spPr>
          <a:xfrm>
            <a:off x="5393917" y="3049346"/>
            <a:ext cx="1193227" cy="276999"/>
          </a:xfrm>
          <a:prstGeom prst="rect">
            <a:avLst/>
          </a:prstGeom>
          <a:noFill/>
        </p:spPr>
        <p:txBody>
          <a:bodyPr wrap="square" rtlCol="0">
            <a:spAutoFit/>
          </a:bodyPr>
          <a:lstStyle/>
          <a:p>
            <a:r>
              <a:rPr lang="de-DE" sz="1200"/>
              <a:t>100</a:t>
            </a:r>
          </a:p>
        </p:txBody>
      </p:sp>
      <p:sp>
        <p:nvSpPr>
          <p:cNvPr id="12" name="Rechteck 11">
            <a:extLst>
              <a:ext uri="{FF2B5EF4-FFF2-40B4-BE49-F238E27FC236}">
                <a16:creationId xmlns:a16="http://schemas.microsoft.com/office/drawing/2014/main" id="{20DD6D52-4139-55F8-EB18-59B187013996}"/>
              </a:ext>
            </a:extLst>
          </p:cNvPr>
          <p:cNvSpPr/>
          <p:nvPr/>
        </p:nvSpPr>
        <p:spPr>
          <a:xfrm>
            <a:off x="5180069" y="3369447"/>
            <a:ext cx="190990" cy="190990"/>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extLst>
              <a:ext uri="{FF2B5EF4-FFF2-40B4-BE49-F238E27FC236}">
                <a16:creationId xmlns:a16="http://schemas.microsoft.com/office/drawing/2014/main" id="{DD59F239-EDB0-4B2F-9C0A-B0228A9BF9E8}"/>
              </a:ext>
            </a:extLst>
          </p:cNvPr>
          <p:cNvSpPr txBox="1"/>
          <p:nvPr/>
        </p:nvSpPr>
        <p:spPr>
          <a:xfrm>
            <a:off x="5393917" y="3326345"/>
            <a:ext cx="1193227" cy="276999"/>
          </a:xfrm>
          <a:prstGeom prst="rect">
            <a:avLst/>
          </a:prstGeom>
          <a:noFill/>
        </p:spPr>
        <p:txBody>
          <a:bodyPr wrap="square" rtlCol="0">
            <a:spAutoFit/>
          </a:bodyPr>
          <a:lstStyle/>
          <a:p>
            <a:r>
              <a:rPr lang="de-DE" sz="1200"/>
              <a:t>200</a:t>
            </a:r>
          </a:p>
        </p:txBody>
      </p:sp>
      <p:sp>
        <p:nvSpPr>
          <p:cNvPr id="14" name="Rechteck 13">
            <a:extLst>
              <a:ext uri="{FF2B5EF4-FFF2-40B4-BE49-F238E27FC236}">
                <a16:creationId xmlns:a16="http://schemas.microsoft.com/office/drawing/2014/main" id="{D6F51B4D-6B82-591C-7E73-31AF59E77699}"/>
              </a:ext>
            </a:extLst>
          </p:cNvPr>
          <p:cNvSpPr/>
          <p:nvPr/>
        </p:nvSpPr>
        <p:spPr>
          <a:xfrm>
            <a:off x="5174793" y="3646544"/>
            <a:ext cx="190990" cy="190990"/>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C4FB1231-3B71-D87B-7B14-3B5D8CC55BCB}"/>
              </a:ext>
            </a:extLst>
          </p:cNvPr>
          <p:cNvSpPr txBox="1"/>
          <p:nvPr/>
        </p:nvSpPr>
        <p:spPr>
          <a:xfrm>
            <a:off x="5393917" y="3603540"/>
            <a:ext cx="1193227" cy="276999"/>
          </a:xfrm>
          <a:prstGeom prst="rect">
            <a:avLst/>
          </a:prstGeom>
          <a:noFill/>
        </p:spPr>
        <p:txBody>
          <a:bodyPr wrap="square" rtlCol="0">
            <a:spAutoFit/>
          </a:bodyPr>
          <a:lstStyle/>
          <a:p>
            <a:r>
              <a:rPr lang="de-DE" sz="1200"/>
              <a:t>300</a:t>
            </a:r>
          </a:p>
        </p:txBody>
      </p:sp>
      <p:sp>
        <p:nvSpPr>
          <p:cNvPr id="16" name="Textfeld 15">
            <a:extLst>
              <a:ext uri="{FF2B5EF4-FFF2-40B4-BE49-F238E27FC236}">
                <a16:creationId xmlns:a16="http://schemas.microsoft.com/office/drawing/2014/main" id="{7F69E167-F189-75C9-17BC-C93750CE11F1}"/>
              </a:ext>
            </a:extLst>
          </p:cNvPr>
          <p:cNvSpPr txBox="1"/>
          <p:nvPr/>
        </p:nvSpPr>
        <p:spPr>
          <a:xfrm>
            <a:off x="5094344" y="2747765"/>
            <a:ext cx="1671447" cy="276999"/>
          </a:xfrm>
          <a:prstGeom prst="rect">
            <a:avLst/>
          </a:prstGeom>
          <a:noFill/>
        </p:spPr>
        <p:txBody>
          <a:bodyPr wrap="square" rtlCol="0">
            <a:spAutoFit/>
          </a:bodyPr>
          <a:lstStyle/>
          <a:p>
            <a:r>
              <a:rPr lang="de-DE" sz="1200" b="1" err="1"/>
              <a:t>Assigned</a:t>
            </a:r>
            <a:r>
              <a:rPr lang="de-DE" sz="1200" b="1"/>
              <a:t> dose (mg)</a:t>
            </a:r>
          </a:p>
        </p:txBody>
      </p:sp>
      <p:graphicFrame>
        <p:nvGraphicFramePr>
          <p:cNvPr id="30" name="Tabelle 29">
            <a:extLst>
              <a:ext uri="{FF2B5EF4-FFF2-40B4-BE49-F238E27FC236}">
                <a16:creationId xmlns:a16="http://schemas.microsoft.com/office/drawing/2014/main" id="{412EA681-6F35-01F1-5D6C-5FB2953D31ED}"/>
              </a:ext>
            </a:extLst>
          </p:cNvPr>
          <p:cNvGraphicFramePr>
            <a:graphicFrameLocks noGrp="1"/>
          </p:cNvGraphicFramePr>
          <p:nvPr>
            <p:extLst>
              <p:ext uri="{D42A27DB-BD31-4B8C-83A1-F6EECF244321}">
                <p14:modId xmlns:p14="http://schemas.microsoft.com/office/powerpoint/2010/main" val="1522330072"/>
              </p:ext>
            </p:extLst>
          </p:nvPr>
        </p:nvGraphicFramePr>
        <p:xfrm>
          <a:off x="407987" y="1665287"/>
          <a:ext cx="899934" cy="4001800"/>
        </p:xfrm>
        <a:graphic>
          <a:graphicData uri="http://schemas.openxmlformats.org/drawingml/2006/table">
            <a:tbl>
              <a:tblPr firstRow="1" bandRow="1">
                <a:tableStyleId>{5C22544A-7EE6-4342-B048-85BDC9FD1C3A}</a:tableStyleId>
              </a:tblPr>
              <a:tblGrid>
                <a:gridCol w="899934">
                  <a:extLst>
                    <a:ext uri="{9D8B030D-6E8A-4147-A177-3AD203B41FA5}">
                      <a16:colId xmlns:a16="http://schemas.microsoft.com/office/drawing/2014/main" val="448018182"/>
                    </a:ext>
                  </a:extLst>
                </a:gridCol>
              </a:tblGrid>
              <a:tr h="181900">
                <a:tc>
                  <a:txBody>
                    <a:bodyPr/>
                    <a:lstStyle/>
                    <a:p>
                      <a:r>
                        <a:rPr lang="de-DE" sz="1000"/>
                        <a:t>Prior BTKi</a:t>
                      </a:r>
                    </a:p>
                  </a:txBody>
                  <a:tcPr marT="0" marB="0"/>
                </a:tc>
                <a:extLst>
                  <a:ext uri="{0D108BD9-81ED-4DB2-BD59-A6C34878D82A}">
                    <a16:rowId xmlns:a16="http://schemas.microsoft.com/office/drawing/2014/main" val="2269885334"/>
                  </a:ext>
                </a:extLst>
              </a:tr>
              <a:tr h="181900">
                <a:tc>
                  <a:txBody>
                    <a:bodyPr/>
                    <a:lstStyle/>
                    <a:p>
                      <a:endParaRPr lang="de-DE" sz="1000"/>
                    </a:p>
                  </a:txBody>
                  <a:tcPr marT="0" marB="0">
                    <a:solidFill>
                      <a:schemeClr val="bg2">
                        <a:lumMod val="50000"/>
                      </a:schemeClr>
                    </a:solidFill>
                  </a:tcPr>
                </a:tc>
                <a:extLst>
                  <a:ext uri="{0D108BD9-81ED-4DB2-BD59-A6C34878D82A}">
                    <a16:rowId xmlns:a16="http://schemas.microsoft.com/office/drawing/2014/main" val="2983907359"/>
                  </a:ext>
                </a:extLst>
              </a:tr>
              <a:tr h="181900">
                <a:tc>
                  <a:txBody>
                    <a:bodyPr/>
                    <a:lstStyle/>
                    <a:p>
                      <a:endParaRPr lang="de-DE" sz="1000"/>
                    </a:p>
                  </a:txBody>
                  <a:tcPr marT="0" marB="0">
                    <a:solidFill>
                      <a:schemeClr val="bg2">
                        <a:lumMod val="50000"/>
                      </a:schemeClr>
                    </a:solidFill>
                  </a:tcPr>
                </a:tc>
                <a:extLst>
                  <a:ext uri="{0D108BD9-81ED-4DB2-BD59-A6C34878D82A}">
                    <a16:rowId xmlns:a16="http://schemas.microsoft.com/office/drawing/2014/main" val="3727061794"/>
                  </a:ext>
                </a:extLst>
              </a:tr>
              <a:tr h="181900">
                <a:tc>
                  <a:txBody>
                    <a:bodyPr/>
                    <a:lstStyle/>
                    <a:p>
                      <a:endParaRPr lang="de-DE" sz="1000"/>
                    </a:p>
                  </a:txBody>
                  <a:tcPr marT="0" marB="0">
                    <a:solidFill>
                      <a:schemeClr val="bg2">
                        <a:lumMod val="50000"/>
                      </a:schemeClr>
                    </a:solidFill>
                  </a:tcPr>
                </a:tc>
                <a:extLst>
                  <a:ext uri="{0D108BD9-81ED-4DB2-BD59-A6C34878D82A}">
                    <a16:rowId xmlns:a16="http://schemas.microsoft.com/office/drawing/2014/main" val="3037749723"/>
                  </a:ext>
                </a:extLst>
              </a:tr>
              <a:tr h="181900">
                <a:tc>
                  <a:txBody>
                    <a:bodyPr/>
                    <a:lstStyle/>
                    <a:p>
                      <a:endParaRPr lang="de-DE" sz="1000"/>
                    </a:p>
                  </a:txBody>
                  <a:tcPr marT="0" marB="0">
                    <a:solidFill>
                      <a:schemeClr val="bg2">
                        <a:lumMod val="50000"/>
                      </a:schemeClr>
                    </a:solidFill>
                  </a:tcPr>
                </a:tc>
                <a:extLst>
                  <a:ext uri="{0D108BD9-81ED-4DB2-BD59-A6C34878D82A}">
                    <a16:rowId xmlns:a16="http://schemas.microsoft.com/office/drawing/2014/main" val="145198501"/>
                  </a:ext>
                </a:extLst>
              </a:tr>
              <a:tr h="181900">
                <a:tc>
                  <a:txBody>
                    <a:bodyPr/>
                    <a:lstStyle/>
                    <a:p>
                      <a:endParaRPr lang="de-DE" sz="1000"/>
                    </a:p>
                  </a:txBody>
                  <a:tcPr marT="0" marB="0">
                    <a:solidFill>
                      <a:schemeClr val="tx2">
                        <a:lumMod val="20000"/>
                        <a:lumOff val="80000"/>
                      </a:schemeClr>
                    </a:solidFill>
                  </a:tcPr>
                </a:tc>
                <a:extLst>
                  <a:ext uri="{0D108BD9-81ED-4DB2-BD59-A6C34878D82A}">
                    <a16:rowId xmlns:a16="http://schemas.microsoft.com/office/drawing/2014/main" val="622687422"/>
                  </a:ext>
                </a:extLst>
              </a:tr>
              <a:tr h="181900">
                <a:tc>
                  <a:txBody>
                    <a:bodyPr/>
                    <a:lstStyle/>
                    <a:p>
                      <a:endParaRPr lang="de-DE" sz="1000"/>
                    </a:p>
                  </a:txBody>
                  <a:tcPr marT="0" marB="0">
                    <a:solidFill>
                      <a:schemeClr val="bg2">
                        <a:lumMod val="50000"/>
                      </a:schemeClr>
                    </a:solidFill>
                  </a:tcPr>
                </a:tc>
                <a:extLst>
                  <a:ext uri="{0D108BD9-81ED-4DB2-BD59-A6C34878D82A}">
                    <a16:rowId xmlns:a16="http://schemas.microsoft.com/office/drawing/2014/main" val="1080985862"/>
                  </a:ext>
                </a:extLst>
              </a:tr>
              <a:tr h="181900">
                <a:tc>
                  <a:txBody>
                    <a:bodyPr/>
                    <a:lstStyle/>
                    <a:p>
                      <a:endParaRPr lang="de-DE" sz="1000"/>
                    </a:p>
                  </a:txBody>
                  <a:tcPr marT="0" marB="0">
                    <a:solidFill>
                      <a:schemeClr val="tx2">
                        <a:lumMod val="20000"/>
                        <a:lumOff val="80000"/>
                      </a:schemeClr>
                    </a:solidFill>
                  </a:tcPr>
                </a:tc>
                <a:extLst>
                  <a:ext uri="{0D108BD9-81ED-4DB2-BD59-A6C34878D82A}">
                    <a16:rowId xmlns:a16="http://schemas.microsoft.com/office/drawing/2014/main" val="1801912318"/>
                  </a:ext>
                </a:extLst>
              </a:tr>
              <a:tr h="181900">
                <a:tc>
                  <a:txBody>
                    <a:bodyPr/>
                    <a:lstStyle/>
                    <a:p>
                      <a:endParaRPr lang="de-DE" sz="1000"/>
                    </a:p>
                  </a:txBody>
                  <a:tcPr marT="0" marB="0">
                    <a:solidFill>
                      <a:schemeClr val="bg2">
                        <a:lumMod val="50000"/>
                      </a:schemeClr>
                    </a:solidFill>
                  </a:tcPr>
                </a:tc>
                <a:extLst>
                  <a:ext uri="{0D108BD9-81ED-4DB2-BD59-A6C34878D82A}">
                    <a16:rowId xmlns:a16="http://schemas.microsoft.com/office/drawing/2014/main" val="830436109"/>
                  </a:ext>
                </a:extLst>
              </a:tr>
              <a:tr h="181900">
                <a:tc>
                  <a:txBody>
                    <a:bodyPr/>
                    <a:lstStyle/>
                    <a:p>
                      <a:endParaRPr lang="de-DE" sz="1000"/>
                    </a:p>
                  </a:txBody>
                  <a:tcPr marT="0" marB="0">
                    <a:solidFill>
                      <a:schemeClr val="bg2">
                        <a:lumMod val="50000"/>
                      </a:schemeClr>
                    </a:solidFill>
                  </a:tcPr>
                </a:tc>
                <a:extLst>
                  <a:ext uri="{0D108BD9-81ED-4DB2-BD59-A6C34878D82A}">
                    <a16:rowId xmlns:a16="http://schemas.microsoft.com/office/drawing/2014/main" val="2716364344"/>
                  </a:ext>
                </a:extLst>
              </a:tr>
              <a:tr h="181900">
                <a:tc>
                  <a:txBody>
                    <a:bodyPr/>
                    <a:lstStyle/>
                    <a:p>
                      <a:endParaRPr lang="de-DE" sz="1000"/>
                    </a:p>
                  </a:txBody>
                  <a:tcPr marT="0" marB="0">
                    <a:solidFill>
                      <a:schemeClr val="bg2">
                        <a:lumMod val="50000"/>
                      </a:schemeClr>
                    </a:solidFill>
                  </a:tcPr>
                </a:tc>
                <a:extLst>
                  <a:ext uri="{0D108BD9-81ED-4DB2-BD59-A6C34878D82A}">
                    <a16:rowId xmlns:a16="http://schemas.microsoft.com/office/drawing/2014/main" val="1955283464"/>
                  </a:ext>
                </a:extLst>
              </a:tr>
              <a:tr h="181900">
                <a:tc>
                  <a:txBody>
                    <a:bodyPr/>
                    <a:lstStyle/>
                    <a:p>
                      <a:endParaRPr lang="de-DE" sz="1000"/>
                    </a:p>
                  </a:txBody>
                  <a:tcPr marT="0" marB="0">
                    <a:solidFill>
                      <a:schemeClr val="bg2">
                        <a:lumMod val="50000"/>
                      </a:schemeClr>
                    </a:solidFill>
                  </a:tcPr>
                </a:tc>
                <a:extLst>
                  <a:ext uri="{0D108BD9-81ED-4DB2-BD59-A6C34878D82A}">
                    <a16:rowId xmlns:a16="http://schemas.microsoft.com/office/drawing/2014/main" val="3798981088"/>
                  </a:ext>
                </a:extLst>
              </a:tr>
              <a:tr h="181900">
                <a:tc>
                  <a:txBody>
                    <a:bodyPr/>
                    <a:lstStyle/>
                    <a:p>
                      <a:endParaRPr lang="de-DE" sz="1000"/>
                    </a:p>
                  </a:txBody>
                  <a:tcPr marT="0" marB="0">
                    <a:solidFill>
                      <a:schemeClr val="tx2">
                        <a:lumMod val="20000"/>
                        <a:lumOff val="80000"/>
                      </a:schemeClr>
                    </a:solidFill>
                  </a:tcPr>
                </a:tc>
                <a:extLst>
                  <a:ext uri="{0D108BD9-81ED-4DB2-BD59-A6C34878D82A}">
                    <a16:rowId xmlns:a16="http://schemas.microsoft.com/office/drawing/2014/main" val="3688784185"/>
                  </a:ext>
                </a:extLst>
              </a:tr>
              <a:tr h="181900">
                <a:tc>
                  <a:txBody>
                    <a:bodyPr/>
                    <a:lstStyle/>
                    <a:p>
                      <a:endParaRPr lang="de-DE" sz="1000"/>
                    </a:p>
                  </a:txBody>
                  <a:tcPr marT="0" marB="0">
                    <a:solidFill>
                      <a:schemeClr val="bg2">
                        <a:lumMod val="50000"/>
                      </a:schemeClr>
                    </a:solidFill>
                  </a:tcPr>
                </a:tc>
                <a:extLst>
                  <a:ext uri="{0D108BD9-81ED-4DB2-BD59-A6C34878D82A}">
                    <a16:rowId xmlns:a16="http://schemas.microsoft.com/office/drawing/2014/main" val="4021406376"/>
                  </a:ext>
                </a:extLst>
              </a:tr>
              <a:tr h="181900">
                <a:tc>
                  <a:txBody>
                    <a:bodyPr/>
                    <a:lstStyle/>
                    <a:p>
                      <a:endParaRPr lang="de-DE" sz="1000"/>
                    </a:p>
                  </a:txBody>
                  <a:tcPr marT="0" marB="0">
                    <a:solidFill>
                      <a:schemeClr val="bg2">
                        <a:lumMod val="50000"/>
                      </a:schemeClr>
                    </a:solidFill>
                  </a:tcPr>
                </a:tc>
                <a:extLst>
                  <a:ext uri="{0D108BD9-81ED-4DB2-BD59-A6C34878D82A}">
                    <a16:rowId xmlns:a16="http://schemas.microsoft.com/office/drawing/2014/main" val="542711796"/>
                  </a:ext>
                </a:extLst>
              </a:tr>
              <a:tr h="181900">
                <a:tc>
                  <a:txBody>
                    <a:bodyPr/>
                    <a:lstStyle/>
                    <a:p>
                      <a:endParaRPr lang="de-DE" sz="1000"/>
                    </a:p>
                  </a:txBody>
                  <a:tcPr marT="0" marB="0">
                    <a:solidFill>
                      <a:schemeClr val="tx2">
                        <a:lumMod val="20000"/>
                        <a:lumOff val="80000"/>
                      </a:schemeClr>
                    </a:solidFill>
                  </a:tcPr>
                </a:tc>
                <a:extLst>
                  <a:ext uri="{0D108BD9-81ED-4DB2-BD59-A6C34878D82A}">
                    <a16:rowId xmlns:a16="http://schemas.microsoft.com/office/drawing/2014/main" val="829997226"/>
                  </a:ext>
                </a:extLst>
              </a:tr>
              <a:tr h="181900">
                <a:tc>
                  <a:txBody>
                    <a:bodyPr/>
                    <a:lstStyle/>
                    <a:p>
                      <a:endParaRPr lang="de-DE" sz="1000"/>
                    </a:p>
                  </a:txBody>
                  <a:tcPr marT="0" marB="0">
                    <a:solidFill>
                      <a:schemeClr val="bg2">
                        <a:lumMod val="50000"/>
                      </a:schemeClr>
                    </a:solidFill>
                  </a:tcPr>
                </a:tc>
                <a:extLst>
                  <a:ext uri="{0D108BD9-81ED-4DB2-BD59-A6C34878D82A}">
                    <a16:rowId xmlns:a16="http://schemas.microsoft.com/office/drawing/2014/main" val="1407482203"/>
                  </a:ext>
                </a:extLst>
              </a:tr>
              <a:tr h="181900">
                <a:tc>
                  <a:txBody>
                    <a:bodyPr/>
                    <a:lstStyle/>
                    <a:p>
                      <a:endParaRPr lang="de-DE" sz="1000"/>
                    </a:p>
                  </a:txBody>
                  <a:tcPr marT="0" marB="0">
                    <a:solidFill>
                      <a:schemeClr val="bg2">
                        <a:lumMod val="50000"/>
                      </a:schemeClr>
                    </a:solidFill>
                  </a:tcPr>
                </a:tc>
                <a:extLst>
                  <a:ext uri="{0D108BD9-81ED-4DB2-BD59-A6C34878D82A}">
                    <a16:rowId xmlns:a16="http://schemas.microsoft.com/office/drawing/2014/main" val="2584014606"/>
                  </a:ext>
                </a:extLst>
              </a:tr>
              <a:tr h="181900">
                <a:tc>
                  <a:txBody>
                    <a:bodyPr/>
                    <a:lstStyle/>
                    <a:p>
                      <a:endParaRPr lang="de-DE" sz="1000"/>
                    </a:p>
                  </a:txBody>
                  <a:tcPr marT="0" marB="0">
                    <a:solidFill>
                      <a:schemeClr val="bg2">
                        <a:lumMod val="50000"/>
                      </a:schemeClr>
                    </a:solidFill>
                  </a:tcPr>
                </a:tc>
                <a:extLst>
                  <a:ext uri="{0D108BD9-81ED-4DB2-BD59-A6C34878D82A}">
                    <a16:rowId xmlns:a16="http://schemas.microsoft.com/office/drawing/2014/main" val="3279443747"/>
                  </a:ext>
                </a:extLst>
              </a:tr>
              <a:tr h="181900">
                <a:tc>
                  <a:txBody>
                    <a:bodyPr/>
                    <a:lstStyle/>
                    <a:p>
                      <a:endParaRPr lang="de-DE" sz="1000"/>
                    </a:p>
                  </a:txBody>
                  <a:tcPr marT="0" marB="0">
                    <a:solidFill>
                      <a:schemeClr val="bg2">
                        <a:lumMod val="50000"/>
                      </a:schemeClr>
                    </a:solidFill>
                  </a:tcPr>
                </a:tc>
                <a:extLst>
                  <a:ext uri="{0D108BD9-81ED-4DB2-BD59-A6C34878D82A}">
                    <a16:rowId xmlns:a16="http://schemas.microsoft.com/office/drawing/2014/main" val="833293428"/>
                  </a:ext>
                </a:extLst>
              </a:tr>
              <a:tr h="181900">
                <a:tc>
                  <a:txBody>
                    <a:bodyPr/>
                    <a:lstStyle/>
                    <a:p>
                      <a:endParaRPr lang="de-DE" sz="1000"/>
                    </a:p>
                  </a:txBody>
                  <a:tcPr marT="0" marB="0">
                    <a:solidFill>
                      <a:schemeClr val="tx2">
                        <a:lumMod val="20000"/>
                        <a:lumOff val="80000"/>
                      </a:schemeClr>
                    </a:solidFill>
                  </a:tcPr>
                </a:tc>
                <a:extLst>
                  <a:ext uri="{0D108BD9-81ED-4DB2-BD59-A6C34878D82A}">
                    <a16:rowId xmlns:a16="http://schemas.microsoft.com/office/drawing/2014/main" val="3502138562"/>
                  </a:ext>
                </a:extLst>
              </a:tr>
              <a:tr h="181900">
                <a:tc>
                  <a:txBody>
                    <a:bodyPr/>
                    <a:lstStyle/>
                    <a:p>
                      <a:endParaRPr lang="de-DE" sz="1000"/>
                    </a:p>
                  </a:txBody>
                  <a:tcPr marT="0" marB="0">
                    <a:solidFill>
                      <a:schemeClr val="tx2">
                        <a:lumMod val="20000"/>
                        <a:lumOff val="80000"/>
                      </a:schemeClr>
                    </a:solidFill>
                  </a:tcPr>
                </a:tc>
                <a:extLst>
                  <a:ext uri="{0D108BD9-81ED-4DB2-BD59-A6C34878D82A}">
                    <a16:rowId xmlns:a16="http://schemas.microsoft.com/office/drawing/2014/main" val="905504658"/>
                  </a:ext>
                </a:extLst>
              </a:tr>
            </a:tbl>
          </a:graphicData>
        </a:graphic>
      </p:graphicFrame>
      <p:sp>
        <p:nvSpPr>
          <p:cNvPr id="31" name="Rechteck 30">
            <a:extLst>
              <a:ext uri="{FF2B5EF4-FFF2-40B4-BE49-F238E27FC236}">
                <a16:creationId xmlns:a16="http://schemas.microsoft.com/office/drawing/2014/main" id="{DC6FC6CA-A637-C267-C50B-7F2FAF87A6E1}"/>
              </a:ext>
            </a:extLst>
          </p:cNvPr>
          <p:cNvSpPr/>
          <p:nvPr/>
        </p:nvSpPr>
        <p:spPr>
          <a:xfrm>
            <a:off x="1978017" y="5527675"/>
            <a:ext cx="104775" cy="889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a:extLst>
              <a:ext uri="{FF2B5EF4-FFF2-40B4-BE49-F238E27FC236}">
                <a16:creationId xmlns:a16="http://schemas.microsoft.com/office/drawing/2014/main" id="{13D9454D-CFCC-6A5E-6CE4-43325A3B21F6}"/>
              </a:ext>
            </a:extLst>
          </p:cNvPr>
          <p:cNvSpPr/>
          <p:nvPr/>
        </p:nvSpPr>
        <p:spPr>
          <a:xfrm>
            <a:off x="1978017" y="5347430"/>
            <a:ext cx="196858" cy="88900"/>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Rechteck 32">
            <a:extLst>
              <a:ext uri="{FF2B5EF4-FFF2-40B4-BE49-F238E27FC236}">
                <a16:creationId xmlns:a16="http://schemas.microsoft.com/office/drawing/2014/main" id="{59218A98-D5F0-C446-A71E-B31128F55FC1}"/>
              </a:ext>
            </a:extLst>
          </p:cNvPr>
          <p:cNvSpPr/>
          <p:nvPr/>
        </p:nvSpPr>
        <p:spPr>
          <a:xfrm>
            <a:off x="1978016" y="5167191"/>
            <a:ext cx="212733" cy="88900"/>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hteck 33">
            <a:extLst>
              <a:ext uri="{FF2B5EF4-FFF2-40B4-BE49-F238E27FC236}">
                <a16:creationId xmlns:a16="http://schemas.microsoft.com/office/drawing/2014/main" id="{EE8E298D-C4BA-0797-0026-AD95E30903F0}"/>
              </a:ext>
            </a:extLst>
          </p:cNvPr>
          <p:cNvSpPr/>
          <p:nvPr/>
        </p:nvSpPr>
        <p:spPr>
          <a:xfrm>
            <a:off x="1978016" y="4986952"/>
            <a:ext cx="234959" cy="88900"/>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Rechteck 34">
            <a:extLst>
              <a:ext uri="{FF2B5EF4-FFF2-40B4-BE49-F238E27FC236}">
                <a16:creationId xmlns:a16="http://schemas.microsoft.com/office/drawing/2014/main" id="{F2751B4C-4952-2856-DC5E-F1AAF55FBB22}"/>
              </a:ext>
            </a:extLst>
          </p:cNvPr>
          <p:cNvSpPr/>
          <p:nvPr/>
        </p:nvSpPr>
        <p:spPr>
          <a:xfrm>
            <a:off x="1978016" y="4806713"/>
            <a:ext cx="307984" cy="88900"/>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Rechteck 35">
            <a:extLst>
              <a:ext uri="{FF2B5EF4-FFF2-40B4-BE49-F238E27FC236}">
                <a16:creationId xmlns:a16="http://schemas.microsoft.com/office/drawing/2014/main" id="{CAC0C0BB-BDB8-C005-2494-DB126527126F}"/>
              </a:ext>
            </a:extLst>
          </p:cNvPr>
          <p:cNvSpPr/>
          <p:nvPr/>
        </p:nvSpPr>
        <p:spPr>
          <a:xfrm>
            <a:off x="1978016" y="4626474"/>
            <a:ext cx="339734" cy="88900"/>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Rechteck 36">
            <a:extLst>
              <a:ext uri="{FF2B5EF4-FFF2-40B4-BE49-F238E27FC236}">
                <a16:creationId xmlns:a16="http://schemas.microsoft.com/office/drawing/2014/main" id="{3AC15343-0777-0A8D-A81A-B4BEEB1A53BA}"/>
              </a:ext>
            </a:extLst>
          </p:cNvPr>
          <p:cNvSpPr/>
          <p:nvPr/>
        </p:nvSpPr>
        <p:spPr>
          <a:xfrm>
            <a:off x="1978016" y="4446235"/>
            <a:ext cx="441334" cy="88900"/>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Rechteck 37">
            <a:extLst>
              <a:ext uri="{FF2B5EF4-FFF2-40B4-BE49-F238E27FC236}">
                <a16:creationId xmlns:a16="http://schemas.microsoft.com/office/drawing/2014/main" id="{94EF13D7-620B-4A78-D047-2B73952062C9}"/>
              </a:ext>
            </a:extLst>
          </p:cNvPr>
          <p:cNvSpPr/>
          <p:nvPr/>
        </p:nvSpPr>
        <p:spPr>
          <a:xfrm>
            <a:off x="1978015" y="4265996"/>
            <a:ext cx="628659" cy="88900"/>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Rechteck 38">
            <a:extLst>
              <a:ext uri="{FF2B5EF4-FFF2-40B4-BE49-F238E27FC236}">
                <a16:creationId xmlns:a16="http://schemas.microsoft.com/office/drawing/2014/main" id="{425FD381-8090-D2A3-C5D5-BD41ED1D6965}"/>
              </a:ext>
            </a:extLst>
          </p:cNvPr>
          <p:cNvSpPr/>
          <p:nvPr/>
        </p:nvSpPr>
        <p:spPr>
          <a:xfrm>
            <a:off x="1978015" y="4085757"/>
            <a:ext cx="796935" cy="88900"/>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Rechteck 39">
            <a:extLst>
              <a:ext uri="{FF2B5EF4-FFF2-40B4-BE49-F238E27FC236}">
                <a16:creationId xmlns:a16="http://schemas.microsoft.com/office/drawing/2014/main" id="{A0034DAA-9D1F-ADFF-6F21-F723164ABA83}"/>
              </a:ext>
            </a:extLst>
          </p:cNvPr>
          <p:cNvSpPr/>
          <p:nvPr/>
        </p:nvSpPr>
        <p:spPr>
          <a:xfrm>
            <a:off x="1978015" y="3905518"/>
            <a:ext cx="771535" cy="88900"/>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Rechteck 40">
            <a:extLst>
              <a:ext uri="{FF2B5EF4-FFF2-40B4-BE49-F238E27FC236}">
                <a16:creationId xmlns:a16="http://schemas.microsoft.com/office/drawing/2014/main" id="{1945505D-8DDE-FF8B-0306-EDAD53C42F96}"/>
              </a:ext>
            </a:extLst>
          </p:cNvPr>
          <p:cNvSpPr/>
          <p:nvPr/>
        </p:nvSpPr>
        <p:spPr>
          <a:xfrm>
            <a:off x="1978016" y="3725279"/>
            <a:ext cx="755660" cy="88900"/>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Rechteck 41">
            <a:extLst>
              <a:ext uri="{FF2B5EF4-FFF2-40B4-BE49-F238E27FC236}">
                <a16:creationId xmlns:a16="http://schemas.microsoft.com/office/drawing/2014/main" id="{B0E967DB-AE97-A36C-333A-D6C7FF5FFDAF}"/>
              </a:ext>
            </a:extLst>
          </p:cNvPr>
          <p:cNvSpPr/>
          <p:nvPr/>
        </p:nvSpPr>
        <p:spPr>
          <a:xfrm>
            <a:off x="1978016" y="3545040"/>
            <a:ext cx="1095384" cy="88900"/>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Rechteck 42">
            <a:extLst>
              <a:ext uri="{FF2B5EF4-FFF2-40B4-BE49-F238E27FC236}">
                <a16:creationId xmlns:a16="http://schemas.microsoft.com/office/drawing/2014/main" id="{F308A587-2E50-BAEF-0695-85B17F39B71D}"/>
              </a:ext>
            </a:extLst>
          </p:cNvPr>
          <p:cNvSpPr/>
          <p:nvPr/>
        </p:nvSpPr>
        <p:spPr>
          <a:xfrm>
            <a:off x="1978016" y="3364801"/>
            <a:ext cx="1311284" cy="889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Rechteck 43">
            <a:extLst>
              <a:ext uri="{FF2B5EF4-FFF2-40B4-BE49-F238E27FC236}">
                <a16:creationId xmlns:a16="http://schemas.microsoft.com/office/drawing/2014/main" id="{F2461F18-334A-6A59-B9F8-3D8274A65C14}"/>
              </a:ext>
            </a:extLst>
          </p:cNvPr>
          <p:cNvSpPr/>
          <p:nvPr/>
        </p:nvSpPr>
        <p:spPr>
          <a:xfrm>
            <a:off x="1978015" y="3184562"/>
            <a:ext cx="1530359" cy="889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Rechteck 44">
            <a:extLst>
              <a:ext uri="{FF2B5EF4-FFF2-40B4-BE49-F238E27FC236}">
                <a16:creationId xmlns:a16="http://schemas.microsoft.com/office/drawing/2014/main" id="{66A0C060-E2B1-6808-99A6-53B58CEA3DDC}"/>
              </a:ext>
            </a:extLst>
          </p:cNvPr>
          <p:cNvSpPr/>
          <p:nvPr/>
        </p:nvSpPr>
        <p:spPr>
          <a:xfrm>
            <a:off x="1978015" y="3004323"/>
            <a:ext cx="1549410" cy="889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Rechteck 45">
            <a:extLst>
              <a:ext uri="{FF2B5EF4-FFF2-40B4-BE49-F238E27FC236}">
                <a16:creationId xmlns:a16="http://schemas.microsoft.com/office/drawing/2014/main" id="{174936A1-627E-629A-215A-55087060ACFB}"/>
              </a:ext>
            </a:extLst>
          </p:cNvPr>
          <p:cNvSpPr/>
          <p:nvPr/>
        </p:nvSpPr>
        <p:spPr>
          <a:xfrm>
            <a:off x="1978014" y="2824084"/>
            <a:ext cx="1781185" cy="88900"/>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Rechteck 60">
            <a:extLst>
              <a:ext uri="{FF2B5EF4-FFF2-40B4-BE49-F238E27FC236}">
                <a16:creationId xmlns:a16="http://schemas.microsoft.com/office/drawing/2014/main" id="{E429D253-3BB1-CEDB-5F8F-E43CE70A89B0}"/>
              </a:ext>
            </a:extLst>
          </p:cNvPr>
          <p:cNvSpPr/>
          <p:nvPr/>
        </p:nvSpPr>
        <p:spPr>
          <a:xfrm>
            <a:off x="1978015" y="2643845"/>
            <a:ext cx="1520836" cy="88900"/>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Rechteck 61">
            <a:extLst>
              <a:ext uri="{FF2B5EF4-FFF2-40B4-BE49-F238E27FC236}">
                <a16:creationId xmlns:a16="http://schemas.microsoft.com/office/drawing/2014/main" id="{4BDFE47B-ED06-5FDD-36C6-3666E9CF3B7F}"/>
              </a:ext>
            </a:extLst>
          </p:cNvPr>
          <p:cNvSpPr/>
          <p:nvPr/>
        </p:nvSpPr>
        <p:spPr>
          <a:xfrm>
            <a:off x="1978014" y="2463606"/>
            <a:ext cx="2124085" cy="88900"/>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Rechteck 62">
            <a:extLst>
              <a:ext uri="{FF2B5EF4-FFF2-40B4-BE49-F238E27FC236}">
                <a16:creationId xmlns:a16="http://schemas.microsoft.com/office/drawing/2014/main" id="{F5B9E155-A3C6-D1DB-71E8-6CBDD14FC837}"/>
              </a:ext>
            </a:extLst>
          </p:cNvPr>
          <p:cNvSpPr/>
          <p:nvPr/>
        </p:nvSpPr>
        <p:spPr>
          <a:xfrm>
            <a:off x="1978014" y="2283367"/>
            <a:ext cx="6016636" cy="88900"/>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Rechteck 63">
            <a:extLst>
              <a:ext uri="{FF2B5EF4-FFF2-40B4-BE49-F238E27FC236}">
                <a16:creationId xmlns:a16="http://schemas.microsoft.com/office/drawing/2014/main" id="{B9F0D242-A656-5C52-9DA8-B5EBFABD2E60}"/>
              </a:ext>
            </a:extLst>
          </p:cNvPr>
          <p:cNvSpPr/>
          <p:nvPr/>
        </p:nvSpPr>
        <p:spPr>
          <a:xfrm>
            <a:off x="1978013" y="2103128"/>
            <a:ext cx="7664461" cy="88900"/>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Rechteck 64">
            <a:extLst>
              <a:ext uri="{FF2B5EF4-FFF2-40B4-BE49-F238E27FC236}">
                <a16:creationId xmlns:a16="http://schemas.microsoft.com/office/drawing/2014/main" id="{90A14AF9-CE01-439A-FEE5-D673596138B2}"/>
              </a:ext>
            </a:extLst>
          </p:cNvPr>
          <p:cNvSpPr/>
          <p:nvPr/>
        </p:nvSpPr>
        <p:spPr>
          <a:xfrm>
            <a:off x="1978013" y="1922889"/>
            <a:ext cx="7696212" cy="88900"/>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extLst>
              <a:ext uri="{FF2B5EF4-FFF2-40B4-BE49-F238E27FC236}">
                <a16:creationId xmlns:a16="http://schemas.microsoft.com/office/drawing/2014/main" id="{09F381F6-5EAC-462C-5859-E76937D5AE83}"/>
              </a:ext>
            </a:extLst>
          </p:cNvPr>
          <p:cNvSpPr txBox="1"/>
          <p:nvPr/>
        </p:nvSpPr>
        <p:spPr>
          <a:xfrm>
            <a:off x="6979743" y="3049346"/>
            <a:ext cx="1193227" cy="276999"/>
          </a:xfrm>
          <a:prstGeom prst="rect">
            <a:avLst/>
          </a:prstGeom>
          <a:noFill/>
        </p:spPr>
        <p:txBody>
          <a:bodyPr wrap="square" rtlCol="0">
            <a:spAutoFit/>
          </a:bodyPr>
          <a:lstStyle/>
          <a:p>
            <a:r>
              <a:rPr lang="de-DE" sz="1200"/>
              <a:t>CR</a:t>
            </a:r>
          </a:p>
        </p:txBody>
      </p:sp>
      <p:sp>
        <p:nvSpPr>
          <p:cNvPr id="21" name="Textfeld 20">
            <a:extLst>
              <a:ext uri="{FF2B5EF4-FFF2-40B4-BE49-F238E27FC236}">
                <a16:creationId xmlns:a16="http://schemas.microsoft.com/office/drawing/2014/main" id="{54748C8C-FE3C-4B62-D64F-433B68F5BD87}"/>
              </a:ext>
            </a:extLst>
          </p:cNvPr>
          <p:cNvSpPr txBox="1"/>
          <p:nvPr/>
        </p:nvSpPr>
        <p:spPr>
          <a:xfrm>
            <a:off x="6979743" y="3234077"/>
            <a:ext cx="1193227" cy="276999"/>
          </a:xfrm>
          <a:prstGeom prst="rect">
            <a:avLst/>
          </a:prstGeom>
          <a:noFill/>
        </p:spPr>
        <p:txBody>
          <a:bodyPr wrap="square" rtlCol="0">
            <a:spAutoFit/>
          </a:bodyPr>
          <a:lstStyle/>
          <a:p>
            <a:r>
              <a:rPr lang="de-DE" sz="1200"/>
              <a:t>PR</a:t>
            </a:r>
          </a:p>
        </p:txBody>
      </p:sp>
      <p:sp>
        <p:nvSpPr>
          <p:cNvPr id="22" name="Textfeld 21">
            <a:extLst>
              <a:ext uri="{FF2B5EF4-FFF2-40B4-BE49-F238E27FC236}">
                <a16:creationId xmlns:a16="http://schemas.microsoft.com/office/drawing/2014/main" id="{0CCC4994-66CD-AC2C-F3CE-205EAF6341AF}"/>
              </a:ext>
            </a:extLst>
          </p:cNvPr>
          <p:cNvSpPr txBox="1"/>
          <p:nvPr/>
        </p:nvSpPr>
        <p:spPr>
          <a:xfrm>
            <a:off x="6979743" y="3418808"/>
            <a:ext cx="1193227" cy="276999"/>
          </a:xfrm>
          <a:prstGeom prst="rect">
            <a:avLst/>
          </a:prstGeom>
          <a:noFill/>
        </p:spPr>
        <p:txBody>
          <a:bodyPr wrap="square" rtlCol="0">
            <a:spAutoFit/>
          </a:bodyPr>
          <a:lstStyle/>
          <a:p>
            <a:r>
              <a:rPr lang="de-DE" sz="1200"/>
              <a:t>SD</a:t>
            </a:r>
          </a:p>
        </p:txBody>
      </p:sp>
      <p:sp>
        <p:nvSpPr>
          <p:cNvPr id="23" name="Textfeld 22">
            <a:extLst>
              <a:ext uri="{FF2B5EF4-FFF2-40B4-BE49-F238E27FC236}">
                <a16:creationId xmlns:a16="http://schemas.microsoft.com/office/drawing/2014/main" id="{EEAC8FC6-90D1-4B2A-91C9-F8860EB5039A}"/>
              </a:ext>
            </a:extLst>
          </p:cNvPr>
          <p:cNvSpPr txBox="1"/>
          <p:nvPr/>
        </p:nvSpPr>
        <p:spPr>
          <a:xfrm>
            <a:off x="6682541" y="2747765"/>
            <a:ext cx="1671447" cy="276999"/>
          </a:xfrm>
          <a:prstGeom prst="rect">
            <a:avLst/>
          </a:prstGeom>
          <a:noFill/>
        </p:spPr>
        <p:txBody>
          <a:bodyPr wrap="square" rtlCol="0">
            <a:spAutoFit/>
          </a:bodyPr>
          <a:lstStyle/>
          <a:p>
            <a:r>
              <a:rPr lang="de-DE" sz="1200" b="1"/>
              <a:t>Response</a:t>
            </a:r>
          </a:p>
        </p:txBody>
      </p:sp>
      <p:sp>
        <p:nvSpPr>
          <p:cNvPr id="24" name="Textfeld 23">
            <a:extLst>
              <a:ext uri="{FF2B5EF4-FFF2-40B4-BE49-F238E27FC236}">
                <a16:creationId xmlns:a16="http://schemas.microsoft.com/office/drawing/2014/main" id="{4A525C83-0E37-9511-8647-AB440CD4BE85}"/>
              </a:ext>
            </a:extLst>
          </p:cNvPr>
          <p:cNvSpPr txBox="1"/>
          <p:nvPr/>
        </p:nvSpPr>
        <p:spPr>
          <a:xfrm>
            <a:off x="6979743" y="3603540"/>
            <a:ext cx="1193227" cy="276999"/>
          </a:xfrm>
          <a:prstGeom prst="rect">
            <a:avLst/>
          </a:prstGeom>
          <a:noFill/>
        </p:spPr>
        <p:txBody>
          <a:bodyPr wrap="square" rtlCol="0">
            <a:spAutoFit/>
          </a:bodyPr>
          <a:lstStyle/>
          <a:p>
            <a:r>
              <a:rPr lang="de-DE" sz="1200"/>
              <a:t>PD</a:t>
            </a:r>
          </a:p>
        </p:txBody>
      </p:sp>
      <p:sp>
        <p:nvSpPr>
          <p:cNvPr id="25" name="Ellipse 24">
            <a:extLst>
              <a:ext uri="{FF2B5EF4-FFF2-40B4-BE49-F238E27FC236}">
                <a16:creationId xmlns:a16="http://schemas.microsoft.com/office/drawing/2014/main" id="{4AF85FB4-44C1-1638-FBA5-D79E95FAC272}"/>
              </a:ext>
            </a:extLst>
          </p:cNvPr>
          <p:cNvSpPr/>
          <p:nvPr/>
        </p:nvSpPr>
        <p:spPr>
          <a:xfrm>
            <a:off x="6765791" y="3489045"/>
            <a:ext cx="136525" cy="136525"/>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Gleichschenkliges Dreieck 26">
            <a:extLst>
              <a:ext uri="{FF2B5EF4-FFF2-40B4-BE49-F238E27FC236}">
                <a16:creationId xmlns:a16="http://schemas.microsoft.com/office/drawing/2014/main" id="{2CA765E2-7594-4DAE-52ED-F36B72DA0ADD}"/>
              </a:ext>
            </a:extLst>
          </p:cNvPr>
          <p:cNvSpPr/>
          <p:nvPr/>
        </p:nvSpPr>
        <p:spPr>
          <a:xfrm>
            <a:off x="6765791" y="3321475"/>
            <a:ext cx="118555" cy="102203"/>
          </a:xfrm>
          <a:prstGeom prst="triangle">
            <a:avLst/>
          </a:prstGeom>
          <a:solidFill>
            <a:schemeClr val="accent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Gleichschenkliges Dreieck 27">
            <a:extLst>
              <a:ext uri="{FF2B5EF4-FFF2-40B4-BE49-F238E27FC236}">
                <a16:creationId xmlns:a16="http://schemas.microsoft.com/office/drawing/2014/main" id="{50909ABE-8C46-7D13-13E2-A5E10C4AD5E5}"/>
              </a:ext>
            </a:extLst>
          </p:cNvPr>
          <p:cNvSpPr/>
          <p:nvPr/>
        </p:nvSpPr>
        <p:spPr>
          <a:xfrm flipV="1">
            <a:off x="6765791" y="3690938"/>
            <a:ext cx="118555" cy="102203"/>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28">
            <a:extLst>
              <a:ext uri="{FF2B5EF4-FFF2-40B4-BE49-F238E27FC236}">
                <a16:creationId xmlns:a16="http://schemas.microsoft.com/office/drawing/2014/main" id="{0B9E0583-8352-DC59-81E9-20C7FB1425C1}"/>
              </a:ext>
            </a:extLst>
          </p:cNvPr>
          <p:cNvSpPr/>
          <p:nvPr/>
        </p:nvSpPr>
        <p:spPr>
          <a:xfrm rot="2700000">
            <a:off x="6787181" y="3136207"/>
            <a:ext cx="103276" cy="103276"/>
          </a:xfrm>
          <a:prstGeom prst="rect">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Rechteck 65">
            <a:extLst>
              <a:ext uri="{FF2B5EF4-FFF2-40B4-BE49-F238E27FC236}">
                <a16:creationId xmlns:a16="http://schemas.microsoft.com/office/drawing/2014/main" id="{193F8C43-BA90-8314-DD92-242189F632E6}"/>
              </a:ext>
            </a:extLst>
          </p:cNvPr>
          <p:cNvSpPr/>
          <p:nvPr/>
        </p:nvSpPr>
        <p:spPr>
          <a:xfrm rot="2700000">
            <a:off x="2889994" y="1915701"/>
            <a:ext cx="103276" cy="103276"/>
          </a:xfrm>
          <a:prstGeom prst="rect">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Rechteck 66">
            <a:extLst>
              <a:ext uri="{FF2B5EF4-FFF2-40B4-BE49-F238E27FC236}">
                <a16:creationId xmlns:a16="http://schemas.microsoft.com/office/drawing/2014/main" id="{658AF222-C39F-A9B6-F281-3EE54EB1BF50}"/>
              </a:ext>
            </a:extLst>
          </p:cNvPr>
          <p:cNvSpPr/>
          <p:nvPr/>
        </p:nvSpPr>
        <p:spPr>
          <a:xfrm rot="2700000">
            <a:off x="3758052" y="1915702"/>
            <a:ext cx="103276" cy="103276"/>
          </a:xfrm>
          <a:prstGeom prst="rect">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Rechteck 67">
            <a:extLst>
              <a:ext uri="{FF2B5EF4-FFF2-40B4-BE49-F238E27FC236}">
                <a16:creationId xmlns:a16="http://schemas.microsoft.com/office/drawing/2014/main" id="{BB7E04E8-4C17-AD34-6802-31337691AB09}"/>
              </a:ext>
            </a:extLst>
          </p:cNvPr>
          <p:cNvSpPr/>
          <p:nvPr/>
        </p:nvSpPr>
        <p:spPr>
          <a:xfrm rot="2700000">
            <a:off x="4656581" y="1915702"/>
            <a:ext cx="103276" cy="103276"/>
          </a:xfrm>
          <a:prstGeom prst="rect">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Rechteck 68">
            <a:extLst>
              <a:ext uri="{FF2B5EF4-FFF2-40B4-BE49-F238E27FC236}">
                <a16:creationId xmlns:a16="http://schemas.microsoft.com/office/drawing/2014/main" id="{01DEEA98-52F7-DF4E-00B2-621DEA0A93F6}"/>
              </a:ext>
            </a:extLst>
          </p:cNvPr>
          <p:cNvSpPr/>
          <p:nvPr/>
        </p:nvSpPr>
        <p:spPr>
          <a:xfrm rot="2700000">
            <a:off x="2814084" y="2100547"/>
            <a:ext cx="103276" cy="103276"/>
          </a:xfrm>
          <a:prstGeom prst="rect">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Rechteck 69">
            <a:extLst>
              <a:ext uri="{FF2B5EF4-FFF2-40B4-BE49-F238E27FC236}">
                <a16:creationId xmlns:a16="http://schemas.microsoft.com/office/drawing/2014/main" id="{C96367EB-E3CC-10A8-E6B0-FBB37609827E}"/>
              </a:ext>
            </a:extLst>
          </p:cNvPr>
          <p:cNvSpPr/>
          <p:nvPr/>
        </p:nvSpPr>
        <p:spPr>
          <a:xfrm rot="2700000">
            <a:off x="3697413" y="2100548"/>
            <a:ext cx="103276" cy="103276"/>
          </a:xfrm>
          <a:prstGeom prst="rect">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Rechteck 70">
            <a:extLst>
              <a:ext uri="{FF2B5EF4-FFF2-40B4-BE49-F238E27FC236}">
                <a16:creationId xmlns:a16="http://schemas.microsoft.com/office/drawing/2014/main" id="{CF76D2F1-5CB1-C4E5-1026-C56FBE61D73B}"/>
              </a:ext>
            </a:extLst>
          </p:cNvPr>
          <p:cNvSpPr/>
          <p:nvPr/>
        </p:nvSpPr>
        <p:spPr>
          <a:xfrm rot="2700000">
            <a:off x="4580671" y="2097104"/>
            <a:ext cx="103276" cy="103276"/>
          </a:xfrm>
          <a:prstGeom prst="rect">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Rechteck 71">
            <a:extLst>
              <a:ext uri="{FF2B5EF4-FFF2-40B4-BE49-F238E27FC236}">
                <a16:creationId xmlns:a16="http://schemas.microsoft.com/office/drawing/2014/main" id="{57B5F390-8521-5DA0-8E88-1244099067AF}"/>
              </a:ext>
            </a:extLst>
          </p:cNvPr>
          <p:cNvSpPr/>
          <p:nvPr/>
        </p:nvSpPr>
        <p:spPr>
          <a:xfrm rot="2700000">
            <a:off x="6034288" y="1919849"/>
            <a:ext cx="103276" cy="103276"/>
          </a:xfrm>
          <a:prstGeom prst="rect">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Rechteck 72">
            <a:extLst>
              <a:ext uri="{FF2B5EF4-FFF2-40B4-BE49-F238E27FC236}">
                <a16:creationId xmlns:a16="http://schemas.microsoft.com/office/drawing/2014/main" id="{178EAEEA-0DC2-B5A0-2580-98020FCBF298}"/>
              </a:ext>
            </a:extLst>
          </p:cNvPr>
          <p:cNvSpPr/>
          <p:nvPr/>
        </p:nvSpPr>
        <p:spPr>
          <a:xfrm rot="2700000">
            <a:off x="5899350" y="2091174"/>
            <a:ext cx="103276" cy="103276"/>
          </a:xfrm>
          <a:prstGeom prst="rect">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4" name="Rechteck 73">
            <a:extLst>
              <a:ext uri="{FF2B5EF4-FFF2-40B4-BE49-F238E27FC236}">
                <a16:creationId xmlns:a16="http://schemas.microsoft.com/office/drawing/2014/main" id="{FD85D7E7-9966-2AAF-A661-B5C084439AA6}"/>
              </a:ext>
            </a:extLst>
          </p:cNvPr>
          <p:cNvSpPr/>
          <p:nvPr/>
        </p:nvSpPr>
        <p:spPr>
          <a:xfrm rot="2700000">
            <a:off x="7228775" y="2101219"/>
            <a:ext cx="103276" cy="103276"/>
          </a:xfrm>
          <a:prstGeom prst="rect">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5" name="Rechteck 74">
            <a:extLst>
              <a:ext uri="{FF2B5EF4-FFF2-40B4-BE49-F238E27FC236}">
                <a16:creationId xmlns:a16="http://schemas.microsoft.com/office/drawing/2014/main" id="{C991502E-5FB8-9792-E013-EDCD17C78B50}"/>
              </a:ext>
            </a:extLst>
          </p:cNvPr>
          <p:cNvSpPr/>
          <p:nvPr/>
        </p:nvSpPr>
        <p:spPr>
          <a:xfrm rot="2700000">
            <a:off x="7195437" y="1917149"/>
            <a:ext cx="103276" cy="103276"/>
          </a:xfrm>
          <a:prstGeom prst="rect">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Rechteck 75">
            <a:extLst>
              <a:ext uri="{FF2B5EF4-FFF2-40B4-BE49-F238E27FC236}">
                <a16:creationId xmlns:a16="http://schemas.microsoft.com/office/drawing/2014/main" id="{95270326-1F3C-EFB0-6D11-C746E8F8BCFF}"/>
              </a:ext>
            </a:extLst>
          </p:cNvPr>
          <p:cNvSpPr/>
          <p:nvPr/>
        </p:nvSpPr>
        <p:spPr>
          <a:xfrm rot="2700000">
            <a:off x="9847058" y="1915700"/>
            <a:ext cx="103276" cy="103276"/>
          </a:xfrm>
          <a:prstGeom prst="rect">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Rechteck 76">
            <a:extLst>
              <a:ext uri="{FF2B5EF4-FFF2-40B4-BE49-F238E27FC236}">
                <a16:creationId xmlns:a16="http://schemas.microsoft.com/office/drawing/2014/main" id="{50EE7B28-5C90-BD57-31B4-BED9FCF214E7}"/>
              </a:ext>
            </a:extLst>
          </p:cNvPr>
          <p:cNvSpPr/>
          <p:nvPr/>
        </p:nvSpPr>
        <p:spPr>
          <a:xfrm rot="2700000">
            <a:off x="8536057" y="1915699"/>
            <a:ext cx="103276" cy="103276"/>
          </a:xfrm>
          <a:prstGeom prst="rect">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 name="Rechteck 77">
            <a:extLst>
              <a:ext uri="{FF2B5EF4-FFF2-40B4-BE49-F238E27FC236}">
                <a16:creationId xmlns:a16="http://schemas.microsoft.com/office/drawing/2014/main" id="{FCB46AE0-CA8E-E4CB-6BE3-5A5C8AEC067E}"/>
              </a:ext>
            </a:extLst>
          </p:cNvPr>
          <p:cNvSpPr/>
          <p:nvPr/>
        </p:nvSpPr>
        <p:spPr>
          <a:xfrm rot="2700000">
            <a:off x="8575637" y="2100548"/>
            <a:ext cx="103276" cy="103276"/>
          </a:xfrm>
          <a:prstGeom prst="rect">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extLst>
              <a:ext uri="{FF2B5EF4-FFF2-40B4-BE49-F238E27FC236}">
                <a16:creationId xmlns:a16="http://schemas.microsoft.com/office/drawing/2014/main" id="{C3728D28-2BB9-2643-27CE-CAED563DBFD7}"/>
              </a:ext>
            </a:extLst>
          </p:cNvPr>
          <p:cNvSpPr txBox="1"/>
          <p:nvPr/>
        </p:nvSpPr>
        <p:spPr>
          <a:xfrm>
            <a:off x="5094344" y="4223188"/>
            <a:ext cx="1671447" cy="276999"/>
          </a:xfrm>
          <a:prstGeom prst="rect">
            <a:avLst/>
          </a:prstGeom>
          <a:noFill/>
        </p:spPr>
        <p:txBody>
          <a:bodyPr wrap="square" rtlCol="0">
            <a:spAutoFit/>
          </a:bodyPr>
          <a:lstStyle/>
          <a:p>
            <a:r>
              <a:rPr lang="de-DE" sz="1200" b="1"/>
              <a:t>Status</a:t>
            </a:r>
          </a:p>
        </p:txBody>
      </p:sp>
      <p:sp>
        <p:nvSpPr>
          <p:cNvPr id="18" name="Pfeil: nach rechts 17">
            <a:extLst>
              <a:ext uri="{FF2B5EF4-FFF2-40B4-BE49-F238E27FC236}">
                <a16:creationId xmlns:a16="http://schemas.microsoft.com/office/drawing/2014/main" id="{D824B429-D4DD-2724-1CCE-68CDCACE7FD5}"/>
              </a:ext>
            </a:extLst>
          </p:cNvPr>
          <p:cNvSpPr/>
          <p:nvPr/>
        </p:nvSpPr>
        <p:spPr>
          <a:xfrm>
            <a:off x="5288157" y="4546600"/>
            <a:ext cx="232940" cy="201613"/>
          </a:xfrm>
          <a:prstGeom prst="rightArrow">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extLst>
              <a:ext uri="{FF2B5EF4-FFF2-40B4-BE49-F238E27FC236}">
                <a16:creationId xmlns:a16="http://schemas.microsoft.com/office/drawing/2014/main" id="{81BA76C5-40AB-B8EB-77B7-8A07986524E8}"/>
              </a:ext>
            </a:extLst>
          </p:cNvPr>
          <p:cNvSpPr txBox="1"/>
          <p:nvPr/>
        </p:nvSpPr>
        <p:spPr>
          <a:xfrm>
            <a:off x="5489314" y="4508906"/>
            <a:ext cx="1193227" cy="276999"/>
          </a:xfrm>
          <a:prstGeom prst="rect">
            <a:avLst/>
          </a:prstGeom>
          <a:noFill/>
        </p:spPr>
        <p:txBody>
          <a:bodyPr wrap="square" rtlCol="0">
            <a:spAutoFit/>
          </a:bodyPr>
          <a:lstStyle/>
          <a:p>
            <a:r>
              <a:rPr lang="de-DE" sz="1200" err="1"/>
              <a:t>Ongoing</a:t>
            </a:r>
            <a:endParaRPr lang="de-DE" sz="1200"/>
          </a:p>
        </p:txBody>
      </p:sp>
      <p:sp>
        <p:nvSpPr>
          <p:cNvPr id="79" name="Pfeil: nach rechts 78">
            <a:extLst>
              <a:ext uri="{FF2B5EF4-FFF2-40B4-BE49-F238E27FC236}">
                <a16:creationId xmlns:a16="http://schemas.microsoft.com/office/drawing/2014/main" id="{2F94C8AE-F292-AFBD-9D07-4A3D7BFF2A17}"/>
              </a:ext>
            </a:extLst>
          </p:cNvPr>
          <p:cNvSpPr/>
          <p:nvPr/>
        </p:nvSpPr>
        <p:spPr>
          <a:xfrm>
            <a:off x="9674514" y="2063246"/>
            <a:ext cx="232940" cy="201613"/>
          </a:xfrm>
          <a:prstGeom prst="rightArrow">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Pfeil: nach rechts 79">
            <a:extLst>
              <a:ext uri="{FF2B5EF4-FFF2-40B4-BE49-F238E27FC236}">
                <a16:creationId xmlns:a16="http://schemas.microsoft.com/office/drawing/2014/main" id="{B132B447-D613-129C-E556-953E6FBF414B}"/>
              </a:ext>
            </a:extLst>
          </p:cNvPr>
          <p:cNvSpPr/>
          <p:nvPr/>
        </p:nvSpPr>
        <p:spPr>
          <a:xfrm>
            <a:off x="8041991" y="2234731"/>
            <a:ext cx="232940" cy="201613"/>
          </a:xfrm>
          <a:prstGeom prst="rightArrow">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1" name="Pfeil: nach rechts 80">
            <a:extLst>
              <a:ext uri="{FF2B5EF4-FFF2-40B4-BE49-F238E27FC236}">
                <a16:creationId xmlns:a16="http://schemas.microsoft.com/office/drawing/2014/main" id="{63241B9A-CCD9-C595-23A3-383E10175E9D}"/>
              </a:ext>
            </a:extLst>
          </p:cNvPr>
          <p:cNvSpPr/>
          <p:nvPr/>
        </p:nvSpPr>
        <p:spPr>
          <a:xfrm>
            <a:off x="4149440" y="2427171"/>
            <a:ext cx="232940" cy="201613"/>
          </a:xfrm>
          <a:prstGeom prst="rightArrow">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2" name="Pfeil: nach rechts 81">
            <a:extLst>
              <a:ext uri="{FF2B5EF4-FFF2-40B4-BE49-F238E27FC236}">
                <a16:creationId xmlns:a16="http://schemas.microsoft.com/office/drawing/2014/main" id="{FFF49CB2-3692-615D-56AA-56E51A18DA62}"/>
              </a:ext>
            </a:extLst>
          </p:cNvPr>
          <p:cNvSpPr/>
          <p:nvPr/>
        </p:nvSpPr>
        <p:spPr>
          <a:xfrm>
            <a:off x="2355846" y="4758722"/>
            <a:ext cx="232940" cy="201613"/>
          </a:xfrm>
          <a:prstGeom prst="rightArrow">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3" name="Ellipse 82">
            <a:extLst>
              <a:ext uri="{FF2B5EF4-FFF2-40B4-BE49-F238E27FC236}">
                <a16:creationId xmlns:a16="http://schemas.microsoft.com/office/drawing/2014/main" id="{A5064F32-64B1-85FC-EEC1-EA02D6EE682C}"/>
              </a:ext>
            </a:extLst>
          </p:cNvPr>
          <p:cNvSpPr/>
          <p:nvPr/>
        </p:nvSpPr>
        <p:spPr>
          <a:xfrm>
            <a:off x="7233064" y="2266327"/>
            <a:ext cx="136525" cy="136525"/>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 name="Ellipse 83">
            <a:extLst>
              <a:ext uri="{FF2B5EF4-FFF2-40B4-BE49-F238E27FC236}">
                <a16:creationId xmlns:a16="http://schemas.microsoft.com/office/drawing/2014/main" id="{61E6C4A6-235E-2143-2AB5-283F6795DA36}"/>
              </a:ext>
            </a:extLst>
          </p:cNvPr>
          <p:cNvSpPr/>
          <p:nvPr/>
        </p:nvSpPr>
        <p:spPr>
          <a:xfrm>
            <a:off x="5919787" y="2266327"/>
            <a:ext cx="136525" cy="136525"/>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5" name="Ellipse 84">
            <a:extLst>
              <a:ext uri="{FF2B5EF4-FFF2-40B4-BE49-F238E27FC236}">
                <a16:creationId xmlns:a16="http://schemas.microsoft.com/office/drawing/2014/main" id="{40E707A2-42A2-7E5D-E944-16D0389818F6}"/>
              </a:ext>
            </a:extLst>
          </p:cNvPr>
          <p:cNvSpPr/>
          <p:nvPr/>
        </p:nvSpPr>
        <p:spPr>
          <a:xfrm>
            <a:off x="4568812" y="2273131"/>
            <a:ext cx="136525" cy="136525"/>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6" name="Ellipse 85">
            <a:extLst>
              <a:ext uri="{FF2B5EF4-FFF2-40B4-BE49-F238E27FC236}">
                <a16:creationId xmlns:a16="http://schemas.microsoft.com/office/drawing/2014/main" id="{2DA61613-17B2-1DB1-1151-C21E754876D4}"/>
              </a:ext>
            </a:extLst>
          </p:cNvPr>
          <p:cNvSpPr/>
          <p:nvPr/>
        </p:nvSpPr>
        <p:spPr>
          <a:xfrm>
            <a:off x="3987788" y="2264859"/>
            <a:ext cx="136525" cy="136525"/>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7" name="Ellipse 86">
            <a:extLst>
              <a:ext uri="{FF2B5EF4-FFF2-40B4-BE49-F238E27FC236}">
                <a16:creationId xmlns:a16="http://schemas.microsoft.com/office/drawing/2014/main" id="{C7601367-0ADA-1287-695F-E01D76D10581}"/>
              </a:ext>
            </a:extLst>
          </p:cNvPr>
          <p:cNvSpPr/>
          <p:nvPr/>
        </p:nvSpPr>
        <p:spPr>
          <a:xfrm>
            <a:off x="2778114" y="2264859"/>
            <a:ext cx="136525" cy="136525"/>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8" name="Ellipse 87">
            <a:extLst>
              <a:ext uri="{FF2B5EF4-FFF2-40B4-BE49-F238E27FC236}">
                <a16:creationId xmlns:a16="http://schemas.microsoft.com/office/drawing/2014/main" id="{132FAF5D-DD50-E7AB-5ECD-43C34AC36C76}"/>
              </a:ext>
            </a:extLst>
          </p:cNvPr>
          <p:cNvSpPr/>
          <p:nvPr/>
        </p:nvSpPr>
        <p:spPr>
          <a:xfrm>
            <a:off x="3861085" y="2791991"/>
            <a:ext cx="136525" cy="136525"/>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9" name="Ellipse 88">
            <a:extLst>
              <a:ext uri="{FF2B5EF4-FFF2-40B4-BE49-F238E27FC236}">
                <a16:creationId xmlns:a16="http://schemas.microsoft.com/office/drawing/2014/main" id="{D2346B42-F681-C6D7-7063-E8CCB8F4C15F}"/>
              </a:ext>
            </a:extLst>
          </p:cNvPr>
          <p:cNvSpPr/>
          <p:nvPr/>
        </p:nvSpPr>
        <p:spPr>
          <a:xfrm>
            <a:off x="2743187" y="2808946"/>
            <a:ext cx="136525" cy="136525"/>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 name="Ellipse 89">
            <a:extLst>
              <a:ext uri="{FF2B5EF4-FFF2-40B4-BE49-F238E27FC236}">
                <a16:creationId xmlns:a16="http://schemas.microsoft.com/office/drawing/2014/main" id="{DA1E8A8A-27D6-3F1A-D1B0-762EB6656E76}"/>
              </a:ext>
            </a:extLst>
          </p:cNvPr>
          <p:cNvSpPr/>
          <p:nvPr/>
        </p:nvSpPr>
        <p:spPr>
          <a:xfrm>
            <a:off x="2788455" y="2989185"/>
            <a:ext cx="136525" cy="136525"/>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1" name="Ellipse 90">
            <a:extLst>
              <a:ext uri="{FF2B5EF4-FFF2-40B4-BE49-F238E27FC236}">
                <a16:creationId xmlns:a16="http://schemas.microsoft.com/office/drawing/2014/main" id="{C4F1FCB1-AE59-DCDA-CC88-66C585B477CF}"/>
              </a:ext>
            </a:extLst>
          </p:cNvPr>
          <p:cNvSpPr/>
          <p:nvPr/>
        </p:nvSpPr>
        <p:spPr>
          <a:xfrm>
            <a:off x="2697968" y="3341610"/>
            <a:ext cx="136525" cy="136525"/>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Ellipse 91">
            <a:extLst>
              <a:ext uri="{FF2B5EF4-FFF2-40B4-BE49-F238E27FC236}">
                <a16:creationId xmlns:a16="http://schemas.microsoft.com/office/drawing/2014/main" id="{D4702B52-39C1-E052-E5C7-FEBCDD5D2369}"/>
              </a:ext>
            </a:extLst>
          </p:cNvPr>
          <p:cNvSpPr/>
          <p:nvPr/>
        </p:nvSpPr>
        <p:spPr>
          <a:xfrm>
            <a:off x="2727305" y="3885740"/>
            <a:ext cx="136525" cy="136525"/>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3" name="Gleichschenkliges Dreieck 92">
            <a:extLst>
              <a:ext uri="{FF2B5EF4-FFF2-40B4-BE49-F238E27FC236}">
                <a16:creationId xmlns:a16="http://schemas.microsoft.com/office/drawing/2014/main" id="{F0FE46E5-F0D7-99E3-0105-5BF5C2DF9612}"/>
              </a:ext>
            </a:extLst>
          </p:cNvPr>
          <p:cNvSpPr/>
          <p:nvPr/>
        </p:nvSpPr>
        <p:spPr>
          <a:xfrm>
            <a:off x="2896105" y="2465441"/>
            <a:ext cx="118555" cy="102203"/>
          </a:xfrm>
          <a:prstGeom prst="triangle">
            <a:avLst/>
          </a:prstGeom>
          <a:solidFill>
            <a:schemeClr val="accent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4" name="Gleichschenkliges Dreieck 93">
            <a:extLst>
              <a:ext uri="{FF2B5EF4-FFF2-40B4-BE49-F238E27FC236}">
                <a16:creationId xmlns:a16="http://schemas.microsoft.com/office/drawing/2014/main" id="{FA68D11F-68B2-8CF4-DFA8-270B5B3A42CD}"/>
              </a:ext>
            </a:extLst>
          </p:cNvPr>
          <p:cNvSpPr/>
          <p:nvPr/>
        </p:nvSpPr>
        <p:spPr>
          <a:xfrm>
            <a:off x="2678030" y="2642757"/>
            <a:ext cx="118555" cy="102203"/>
          </a:xfrm>
          <a:prstGeom prst="triangle">
            <a:avLst/>
          </a:prstGeom>
          <a:solidFill>
            <a:schemeClr val="accent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5" name="Gleichschenkliges Dreieck 94">
            <a:extLst>
              <a:ext uri="{FF2B5EF4-FFF2-40B4-BE49-F238E27FC236}">
                <a16:creationId xmlns:a16="http://schemas.microsoft.com/office/drawing/2014/main" id="{A443BB2A-4365-80F5-0526-3E52B4276B3A}"/>
              </a:ext>
            </a:extLst>
          </p:cNvPr>
          <p:cNvSpPr/>
          <p:nvPr/>
        </p:nvSpPr>
        <p:spPr>
          <a:xfrm>
            <a:off x="3883223" y="2636660"/>
            <a:ext cx="118555" cy="102203"/>
          </a:xfrm>
          <a:prstGeom prst="triangle">
            <a:avLst/>
          </a:prstGeom>
          <a:solidFill>
            <a:schemeClr val="accent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6" name="Gleichschenkliges Dreieck 95">
            <a:extLst>
              <a:ext uri="{FF2B5EF4-FFF2-40B4-BE49-F238E27FC236}">
                <a16:creationId xmlns:a16="http://schemas.microsoft.com/office/drawing/2014/main" id="{DDD2ED88-DB07-D3D3-F2C2-BA401BAB0169}"/>
              </a:ext>
            </a:extLst>
          </p:cNvPr>
          <p:cNvSpPr/>
          <p:nvPr/>
        </p:nvSpPr>
        <p:spPr>
          <a:xfrm flipV="1">
            <a:off x="3812616" y="2457342"/>
            <a:ext cx="118555" cy="102203"/>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7" name="Gleichschenkliges Dreieck 96">
            <a:extLst>
              <a:ext uri="{FF2B5EF4-FFF2-40B4-BE49-F238E27FC236}">
                <a16:creationId xmlns:a16="http://schemas.microsoft.com/office/drawing/2014/main" id="{E11C3B07-38D3-8EBD-FE36-2A9485461574}"/>
              </a:ext>
            </a:extLst>
          </p:cNvPr>
          <p:cNvSpPr/>
          <p:nvPr/>
        </p:nvSpPr>
        <p:spPr>
          <a:xfrm flipV="1">
            <a:off x="2755768" y="3180857"/>
            <a:ext cx="118555" cy="102203"/>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8" name="Gleichschenkliges Dreieck 97">
            <a:extLst>
              <a:ext uri="{FF2B5EF4-FFF2-40B4-BE49-F238E27FC236}">
                <a16:creationId xmlns:a16="http://schemas.microsoft.com/office/drawing/2014/main" id="{510B2B01-CF0C-B6E7-DC35-3A35873889C3}"/>
              </a:ext>
            </a:extLst>
          </p:cNvPr>
          <p:cNvSpPr/>
          <p:nvPr/>
        </p:nvSpPr>
        <p:spPr>
          <a:xfrm flipV="1">
            <a:off x="3474385" y="3008458"/>
            <a:ext cx="118555" cy="102203"/>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9" name="Gleichschenkliges Dreieck 98">
            <a:extLst>
              <a:ext uri="{FF2B5EF4-FFF2-40B4-BE49-F238E27FC236}">
                <a16:creationId xmlns:a16="http://schemas.microsoft.com/office/drawing/2014/main" id="{85B3A9F8-DF3E-F636-07BB-6F6F2B92032A}"/>
              </a:ext>
            </a:extLst>
          </p:cNvPr>
          <p:cNvSpPr/>
          <p:nvPr/>
        </p:nvSpPr>
        <p:spPr>
          <a:xfrm flipV="1">
            <a:off x="2815045" y="3545040"/>
            <a:ext cx="118555" cy="102203"/>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0" name="Gleichschenkliges Dreieck 99">
            <a:extLst>
              <a:ext uri="{FF2B5EF4-FFF2-40B4-BE49-F238E27FC236}">
                <a16:creationId xmlns:a16="http://schemas.microsoft.com/office/drawing/2014/main" id="{EE10008C-78E4-BB15-FC06-FB47CD39D7E1}"/>
              </a:ext>
            </a:extLst>
          </p:cNvPr>
          <p:cNvSpPr/>
          <p:nvPr/>
        </p:nvSpPr>
        <p:spPr>
          <a:xfrm flipV="1">
            <a:off x="2731904" y="3723444"/>
            <a:ext cx="118555" cy="102203"/>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1" name="Gleichschenkliges Dreieck 100">
            <a:extLst>
              <a:ext uri="{FF2B5EF4-FFF2-40B4-BE49-F238E27FC236}">
                <a16:creationId xmlns:a16="http://schemas.microsoft.com/office/drawing/2014/main" id="{9DF08978-1531-F7DD-0E71-3CB6DDA25400}"/>
              </a:ext>
            </a:extLst>
          </p:cNvPr>
          <p:cNvSpPr/>
          <p:nvPr/>
        </p:nvSpPr>
        <p:spPr>
          <a:xfrm flipV="1">
            <a:off x="2706952" y="4085149"/>
            <a:ext cx="118555" cy="102203"/>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2" name="Gleichschenkliges Dreieck 101">
            <a:extLst>
              <a:ext uri="{FF2B5EF4-FFF2-40B4-BE49-F238E27FC236}">
                <a16:creationId xmlns:a16="http://schemas.microsoft.com/office/drawing/2014/main" id="{9CCBEA01-E785-C373-DE8C-8AABD4A7B11F}"/>
              </a:ext>
            </a:extLst>
          </p:cNvPr>
          <p:cNvSpPr/>
          <p:nvPr/>
        </p:nvSpPr>
        <p:spPr>
          <a:xfrm flipV="1">
            <a:off x="2731304" y="4263560"/>
            <a:ext cx="118555" cy="102203"/>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3" name="Gleichschenkliges Dreieck 102">
            <a:extLst>
              <a:ext uri="{FF2B5EF4-FFF2-40B4-BE49-F238E27FC236}">
                <a16:creationId xmlns:a16="http://schemas.microsoft.com/office/drawing/2014/main" id="{BE7B7392-4CD5-B9B4-8A30-B112668B0E1B}"/>
              </a:ext>
            </a:extLst>
          </p:cNvPr>
          <p:cNvSpPr/>
          <p:nvPr/>
        </p:nvSpPr>
        <p:spPr>
          <a:xfrm flipV="1">
            <a:off x="2376482" y="4454605"/>
            <a:ext cx="118555" cy="102203"/>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4" name="Gleichschenkliges Dreieck 103">
            <a:extLst>
              <a:ext uri="{FF2B5EF4-FFF2-40B4-BE49-F238E27FC236}">
                <a16:creationId xmlns:a16="http://schemas.microsoft.com/office/drawing/2014/main" id="{99766E76-8D65-8FDE-E87F-0899E0088CFE}"/>
              </a:ext>
            </a:extLst>
          </p:cNvPr>
          <p:cNvSpPr/>
          <p:nvPr/>
        </p:nvSpPr>
        <p:spPr>
          <a:xfrm flipV="1">
            <a:off x="2147883" y="4973643"/>
            <a:ext cx="118555" cy="102203"/>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5" name="Gleichschenkliges Dreieck 104">
            <a:extLst>
              <a:ext uri="{FF2B5EF4-FFF2-40B4-BE49-F238E27FC236}">
                <a16:creationId xmlns:a16="http://schemas.microsoft.com/office/drawing/2014/main" id="{97D5DCB6-7EEF-370F-B817-B13362FDCA65}"/>
              </a:ext>
            </a:extLst>
          </p:cNvPr>
          <p:cNvSpPr/>
          <p:nvPr/>
        </p:nvSpPr>
        <p:spPr>
          <a:xfrm flipV="1">
            <a:off x="2032499" y="5531810"/>
            <a:ext cx="118555" cy="102203"/>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85450423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07946-AB34-6AB2-C74B-6A5E1BDBF606}"/>
              </a:ext>
            </a:extLst>
          </p:cNvPr>
          <p:cNvSpPr>
            <a:spLocks noGrp="1"/>
          </p:cNvSpPr>
          <p:nvPr>
            <p:ph type="title"/>
          </p:nvPr>
        </p:nvSpPr>
        <p:spPr/>
        <p:txBody>
          <a:bodyPr/>
          <a:lstStyle/>
          <a:p>
            <a:r>
              <a:rPr lang="en-US"/>
              <a:t>Efficacy in patients with CLL/SLL</a:t>
            </a:r>
          </a:p>
        </p:txBody>
      </p:sp>
      <p:sp>
        <p:nvSpPr>
          <p:cNvPr id="3" name="Footer Placeholder 2">
            <a:extLst>
              <a:ext uri="{FF2B5EF4-FFF2-40B4-BE49-F238E27FC236}">
                <a16:creationId xmlns:a16="http://schemas.microsoft.com/office/drawing/2014/main" id="{FE6C4971-1F9C-9CDA-8ECD-88BA251BBFDF}"/>
              </a:ext>
            </a:extLst>
          </p:cNvPr>
          <p:cNvSpPr>
            <a:spLocks noGrp="1"/>
          </p:cNvSpPr>
          <p:nvPr>
            <p:ph type="ftr" sz="quarter" idx="10"/>
          </p:nvPr>
        </p:nvSpPr>
        <p:spPr>
          <a:xfrm>
            <a:off x="407989" y="5828232"/>
            <a:ext cx="8532812" cy="840856"/>
          </a:xfrm>
        </p:spPr>
        <p:txBody>
          <a:bodyPr/>
          <a:lstStyle/>
          <a:p>
            <a:r>
              <a:rPr lang="en-GB"/>
              <a:t>Data </a:t>
            </a:r>
            <a:r>
              <a:rPr lang="en-GB" err="1"/>
              <a:t>cutoff</a:t>
            </a:r>
            <a:r>
              <a:rPr lang="en-GB"/>
              <a:t>: 15 Sept 2023. </a:t>
            </a:r>
          </a:p>
          <a:p>
            <a:r>
              <a:rPr lang="en-GB" baseline="30000" err="1"/>
              <a:t>a</a:t>
            </a:r>
            <a:r>
              <a:rPr lang="en-GB" err="1"/>
              <a:t>Patients</a:t>
            </a:r>
            <a:r>
              <a:rPr lang="en-GB"/>
              <a:t> without identified target lesion(s) at baseline are evaluated as disease-evaluable per </a:t>
            </a:r>
            <a:r>
              <a:rPr lang="en-GB" err="1"/>
              <a:t>iwCLL</a:t>
            </a:r>
            <a:r>
              <a:rPr lang="en-GB"/>
              <a:t>, while they may not be represented in the waterfall plot. </a:t>
            </a:r>
            <a:r>
              <a:rPr lang="en-GB" baseline="30000" err="1"/>
              <a:t>b</a:t>
            </a:r>
            <a:r>
              <a:rPr lang="en-GB" err="1"/>
              <a:t>Objective</a:t>
            </a:r>
            <a:r>
              <a:rPr lang="en-GB"/>
              <a:t> response rate includes CR + </a:t>
            </a:r>
            <a:r>
              <a:rPr lang="en-GB" err="1"/>
              <a:t>CRi</a:t>
            </a:r>
            <a:r>
              <a:rPr lang="en-GB"/>
              <a:t> + </a:t>
            </a:r>
            <a:r>
              <a:rPr lang="en-GB" err="1"/>
              <a:t>nPR</a:t>
            </a:r>
            <a:r>
              <a:rPr lang="en-GB"/>
              <a:t> + PR-L + PR. </a:t>
            </a:r>
            <a:endParaRPr lang="en-GB" baseline="30000"/>
          </a:p>
          <a:p>
            <a:r>
              <a:rPr lang="en-GB" b="1"/>
              <a:t>BTK, </a:t>
            </a:r>
            <a:r>
              <a:rPr lang="en-GB"/>
              <a:t>Bruton’s tyrosine kinase; </a:t>
            </a:r>
            <a:r>
              <a:rPr lang="en-GB" b="1"/>
              <a:t>CI, </a:t>
            </a:r>
            <a:r>
              <a:rPr lang="en-GB"/>
              <a:t>confidence interval; </a:t>
            </a:r>
            <a:r>
              <a:rPr lang="en-GB" b="1"/>
              <a:t>CLL, </a:t>
            </a:r>
            <a:r>
              <a:rPr lang="en-GB"/>
              <a:t>chronic lymphocytic </a:t>
            </a:r>
            <a:r>
              <a:rPr lang="en-GB" err="1"/>
              <a:t>leukemia</a:t>
            </a:r>
            <a:r>
              <a:rPr lang="en-GB"/>
              <a:t>; </a:t>
            </a:r>
            <a:r>
              <a:rPr lang="en-GB" b="1"/>
              <a:t>CR, </a:t>
            </a:r>
            <a:r>
              <a:rPr lang="en-GB"/>
              <a:t>complete response; </a:t>
            </a:r>
            <a:r>
              <a:rPr lang="en-GB" b="1" err="1"/>
              <a:t>CRi</a:t>
            </a:r>
            <a:r>
              <a:rPr lang="en-GB" b="1"/>
              <a:t>, </a:t>
            </a:r>
            <a:r>
              <a:rPr lang="en-GB"/>
              <a:t>complete response</a:t>
            </a:r>
            <a:r>
              <a:rPr lang="en-GB" b="1"/>
              <a:t> </a:t>
            </a:r>
            <a:r>
              <a:rPr lang="en-GB"/>
              <a:t>with incomplete blood count recovery: </a:t>
            </a:r>
            <a:r>
              <a:rPr lang="en-GB" b="1" err="1"/>
              <a:t>iwCLL</a:t>
            </a:r>
            <a:r>
              <a:rPr lang="en-GB"/>
              <a:t>, international workshop on CLL; </a:t>
            </a:r>
            <a:r>
              <a:rPr lang="en-GB" b="1" err="1"/>
              <a:t>nPR</a:t>
            </a:r>
            <a:r>
              <a:rPr lang="en-GB" b="1"/>
              <a:t>, </a:t>
            </a:r>
            <a:r>
              <a:rPr lang="en-GB"/>
              <a:t>nodular partial response; </a:t>
            </a:r>
            <a:r>
              <a:rPr lang="en-GB" b="1"/>
              <a:t>PD, </a:t>
            </a:r>
            <a:r>
              <a:rPr lang="en-GB"/>
              <a:t>progressive disease;</a:t>
            </a:r>
            <a:r>
              <a:rPr lang="en-GB" b="1"/>
              <a:t> PR, </a:t>
            </a:r>
            <a:r>
              <a:rPr lang="en-GB"/>
              <a:t>partial response; </a:t>
            </a:r>
            <a:r>
              <a:rPr lang="en-GB" b="1"/>
              <a:t>PR-L, </a:t>
            </a:r>
            <a:r>
              <a:rPr lang="en-GB"/>
              <a:t>partial response with lymphocytosis; </a:t>
            </a:r>
            <a:r>
              <a:rPr lang="en-GB" b="1"/>
              <a:t>SD, </a:t>
            </a:r>
            <a:r>
              <a:rPr lang="en-GB"/>
              <a:t>stable disease; </a:t>
            </a:r>
            <a:r>
              <a:rPr lang="en-GB" b="1"/>
              <a:t>SLL, </a:t>
            </a:r>
            <a:r>
              <a:rPr lang="en-GB"/>
              <a:t>small lymphocytic lymphoma; </a:t>
            </a:r>
            <a:r>
              <a:rPr lang="en-GB" b="1"/>
              <a:t>SPD, </a:t>
            </a:r>
            <a:r>
              <a:rPr lang="en-GB"/>
              <a:t>sum of product diameters. </a:t>
            </a:r>
            <a:endParaRPr lang="en-GB" b="1"/>
          </a:p>
          <a:p>
            <a:r>
              <a:rPr lang="en-GB" b="1"/>
              <a:t>Danilov et al, Abstract #4463 presented at ASH 2023. </a:t>
            </a:r>
            <a:endParaRPr lang="en-GB"/>
          </a:p>
        </p:txBody>
      </p:sp>
      <p:sp>
        <p:nvSpPr>
          <p:cNvPr id="12" name="Rechteck 11">
            <a:extLst>
              <a:ext uri="{FF2B5EF4-FFF2-40B4-BE49-F238E27FC236}">
                <a16:creationId xmlns:a16="http://schemas.microsoft.com/office/drawing/2014/main" id="{97496A39-6C2B-014C-B85A-4FAF2D9C7732}"/>
              </a:ext>
            </a:extLst>
          </p:cNvPr>
          <p:cNvSpPr/>
          <p:nvPr/>
        </p:nvSpPr>
        <p:spPr>
          <a:xfrm>
            <a:off x="1090545" y="2546349"/>
            <a:ext cx="165100" cy="9779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D568F781-726D-7F4F-BAF6-E4028C508C8C}"/>
              </a:ext>
            </a:extLst>
          </p:cNvPr>
          <p:cNvSpPr/>
          <p:nvPr/>
        </p:nvSpPr>
        <p:spPr>
          <a:xfrm>
            <a:off x="1354705" y="3060699"/>
            <a:ext cx="165100" cy="46355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3FEC30E0-CA83-AF68-4EFF-331F6132F9BB}"/>
              </a:ext>
            </a:extLst>
          </p:cNvPr>
          <p:cNvSpPr/>
          <p:nvPr/>
        </p:nvSpPr>
        <p:spPr>
          <a:xfrm>
            <a:off x="1618865" y="3526164"/>
            <a:ext cx="165100" cy="98154"/>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32F79249-DA5F-9189-F362-C968397372B6}"/>
              </a:ext>
            </a:extLst>
          </p:cNvPr>
          <p:cNvSpPr/>
          <p:nvPr/>
        </p:nvSpPr>
        <p:spPr>
          <a:xfrm>
            <a:off x="1883025" y="3526164"/>
            <a:ext cx="165100" cy="101329"/>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9317C209-57CB-D67F-D18E-057374B51ADF}"/>
              </a:ext>
            </a:extLst>
          </p:cNvPr>
          <p:cNvSpPr/>
          <p:nvPr/>
        </p:nvSpPr>
        <p:spPr>
          <a:xfrm>
            <a:off x="2147185" y="3526164"/>
            <a:ext cx="165100" cy="313386"/>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a:extLst>
              <a:ext uri="{FF2B5EF4-FFF2-40B4-BE49-F238E27FC236}">
                <a16:creationId xmlns:a16="http://schemas.microsoft.com/office/drawing/2014/main" id="{8BE20CBE-C6A2-284F-F7B7-18749F7AE6F1}"/>
              </a:ext>
            </a:extLst>
          </p:cNvPr>
          <p:cNvSpPr/>
          <p:nvPr/>
        </p:nvSpPr>
        <p:spPr>
          <a:xfrm>
            <a:off x="2411345" y="3526164"/>
            <a:ext cx="165100" cy="494973"/>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2C61F792-675F-F09E-EFF6-44E75B614296}"/>
              </a:ext>
            </a:extLst>
          </p:cNvPr>
          <p:cNvSpPr/>
          <p:nvPr/>
        </p:nvSpPr>
        <p:spPr>
          <a:xfrm>
            <a:off x="2675505" y="3526164"/>
            <a:ext cx="165100" cy="54736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a:extLst>
              <a:ext uri="{FF2B5EF4-FFF2-40B4-BE49-F238E27FC236}">
                <a16:creationId xmlns:a16="http://schemas.microsoft.com/office/drawing/2014/main" id="{5A73C30C-DABE-2AF2-BB12-CEE55A92D950}"/>
              </a:ext>
            </a:extLst>
          </p:cNvPr>
          <p:cNvSpPr/>
          <p:nvPr/>
        </p:nvSpPr>
        <p:spPr>
          <a:xfrm>
            <a:off x="2939665" y="3526164"/>
            <a:ext cx="165100" cy="771198"/>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B5CED754-4235-A8BB-DE78-6145A40A04FA}"/>
              </a:ext>
            </a:extLst>
          </p:cNvPr>
          <p:cNvSpPr/>
          <p:nvPr/>
        </p:nvSpPr>
        <p:spPr>
          <a:xfrm>
            <a:off x="3203825" y="3526163"/>
            <a:ext cx="165100" cy="785485"/>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E5AE7403-D0B4-8264-F0C5-F910E1890081}"/>
              </a:ext>
            </a:extLst>
          </p:cNvPr>
          <p:cNvSpPr/>
          <p:nvPr/>
        </p:nvSpPr>
        <p:spPr>
          <a:xfrm>
            <a:off x="3467985" y="3526163"/>
            <a:ext cx="165100" cy="810893"/>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21">
            <a:extLst>
              <a:ext uri="{FF2B5EF4-FFF2-40B4-BE49-F238E27FC236}">
                <a16:creationId xmlns:a16="http://schemas.microsoft.com/office/drawing/2014/main" id="{7FB441B7-F183-057B-C898-5C10E0A89234}"/>
              </a:ext>
            </a:extLst>
          </p:cNvPr>
          <p:cNvSpPr/>
          <p:nvPr/>
        </p:nvSpPr>
        <p:spPr>
          <a:xfrm>
            <a:off x="3732145" y="3526163"/>
            <a:ext cx="165100" cy="823586"/>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a:extLst>
              <a:ext uri="{FF2B5EF4-FFF2-40B4-BE49-F238E27FC236}">
                <a16:creationId xmlns:a16="http://schemas.microsoft.com/office/drawing/2014/main" id="{E1B455D6-75F1-094C-07CA-DD5CE4FDB292}"/>
              </a:ext>
            </a:extLst>
          </p:cNvPr>
          <p:cNvSpPr/>
          <p:nvPr/>
        </p:nvSpPr>
        <p:spPr>
          <a:xfrm>
            <a:off x="3996305" y="3526163"/>
            <a:ext cx="165100" cy="875974"/>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686B7A95-B9E7-22D1-9D38-793354508BC6}"/>
              </a:ext>
            </a:extLst>
          </p:cNvPr>
          <p:cNvSpPr/>
          <p:nvPr/>
        </p:nvSpPr>
        <p:spPr>
          <a:xfrm>
            <a:off x="4260465" y="3526162"/>
            <a:ext cx="165100" cy="1061712"/>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9C930ECB-483C-5706-B383-287B9277668A}"/>
              </a:ext>
            </a:extLst>
          </p:cNvPr>
          <p:cNvSpPr/>
          <p:nvPr/>
        </p:nvSpPr>
        <p:spPr>
          <a:xfrm>
            <a:off x="4524625" y="3526162"/>
            <a:ext cx="165100" cy="1071473"/>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16E79C2E-D50D-BBAB-5E16-1809FE899359}"/>
              </a:ext>
            </a:extLst>
          </p:cNvPr>
          <p:cNvSpPr/>
          <p:nvPr/>
        </p:nvSpPr>
        <p:spPr>
          <a:xfrm>
            <a:off x="4788785" y="3526161"/>
            <a:ext cx="165100" cy="1123625"/>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5EA508AB-BBB6-FB67-1C28-1B14BF98D40C}"/>
              </a:ext>
            </a:extLst>
          </p:cNvPr>
          <p:cNvSpPr/>
          <p:nvPr/>
        </p:nvSpPr>
        <p:spPr>
          <a:xfrm>
            <a:off x="5052945" y="3526162"/>
            <a:ext cx="165100" cy="113315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CDE1B010-ABE2-E4B6-AA3D-27B172230B4F}"/>
              </a:ext>
            </a:extLst>
          </p:cNvPr>
          <p:cNvSpPr/>
          <p:nvPr/>
        </p:nvSpPr>
        <p:spPr>
          <a:xfrm>
            <a:off x="5317105" y="3526161"/>
            <a:ext cx="165100" cy="1166487"/>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28">
            <a:extLst>
              <a:ext uri="{FF2B5EF4-FFF2-40B4-BE49-F238E27FC236}">
                <a16:creationId xmlns:a16="http://schemas.microsoft.com/office/drawing/2014/main" id="{1F514556-50DB-712E-07CC-E3DB0A67C0EC}"/>
              </a:ext>
            </a:extLst>
          </p:cNvPr>
          <p:cNvSpPr/>
          <p:nvPr/>
        </p:nvSpPr>
        <p:spPr>
          <a:xfrm>
            <a:off x="5581265" y="3526162"/>
            <a:ext cx="165100" cy="1214112"/>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Rechteck 29">
            <a:extLst>
              <a:ext uri="{FF2B5EF4-FFF2-40B4-BE49-F238E27FC236}">
                <a16:creationId xmlns:a16="http://schemas.microsoft.com/office/drawing/2014/main" id="{7D261053-3212-B702-29D8-99A9608C54C2}"/>
              </a:ext>
            </a:extLst>
          </p:cNvPr>
          <p:cNvSpPr/>
          <p:nvPr/>
        </p:nvSpPr>
        <p:spPr>
          <a:xfrm>
            <a:off x="5845425" y="3526161"/>
            <a:ext cx="165100" cy="1276025"/>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30">
            <a:extLst>
              <a:ext uri="{FF2B5EF4-FFF2-40B4-BE49-F238E27FC236}">
                <a16:creationId xmlns:a16="http://schemas.microsoft.com/office/drawing/2014/main" id="{6850335A-4113-0C19-CD91-188D00DED09F}"/>
              </a:ext>
            </a:extLst>
          </p:cNvPr>
          <p:cNvSpPr/>
          <p:nvPr/>
        </p:nvSpPr>
        <p:spPr>
          <a:xfrm>
            <a:off x="6109585" y="3526162"/>
            <a:ext cx="165100" cy="1299837"/>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a:extLst>
              <a:ext uri="{FF2B5EF4-FFF2-40B4-BE49-F238E27FC236}">
                <a16:creationId xmlns:a16="http://schemas.microsoft.com/office/drawing/2014/main" id="{47A8478F-842A-07EB-6CA2-60D019BF07EB}"/>
              </a:ext>
            </a:extLst>
          </p:cNvPr>
          <p:cNvSpPr/>
          <p:nvPr/>
        </p:nvSpPr>
        <p:spPr>
          <a:xfrm>
            <a:off x="6373745" y="3526161"/>
            <a:ext cx="165100" cy="1390325"/>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Rechteck 32">
            <a:extLst>
              <a:ext uri="{FF2B5EF4-FFF2-40B4-BE49-F238E27FC236}">
                <a16:creationId xmlns:a16="http://schemas.microsoft.com/office/drawing/2014/main" id="{5D2AFD1F-ADE1-238F-C690-AD23C47B725F}"/>
              </a:ext>
            </a:extLst>
          </p:cNvPr>
          <p:cNvSpPr/>
          <p:nvPr/>
        </p:nvSpPr>
        <p:spPr>
          <a:xfrm>
            <a:off x="6637905" y="3526162"/>
            <a:ext cx="165100" cy="1414137"/>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hteck 33">
            <a:extLst>
              <a:ext uri="{FF2B5EF4-FFF2-40B4-BE49-F238E27FC236}">
                <a16:creationId xmlns:a16="http://schemas.microsoft.com/office/drawing/2014/main" id="{D8D60BE0-D1F4-E911-24BF-542E7851C1CE}"/>
              </a:ext>
            </a:extLst>
          </p:cNvPr>
          <p:cNvSpPr/>
          <p:nvPr/>
        </p:nvSpPr>
        <p:spPr>
          <a:xfrm>
            <a:off x="6902065" y="3526161"/>
            <a:ext cx="165100" cy="1447475"/>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Rechteck 34">
            <a:extLst>
              <a:ext uri="{FF2B5EF4-FFF2-40B4-BE49-F238E27FC236}">
                <a16:creationId xmlns:a16="http://schemas.microsoft.com/office/drawing/2014/main" id="{EC612FCD-06F7-0BAA-2957-182C10B68782}"/>
              </a:ext>
            </a:extLst>
          </p:cNvPr>
          <p:cNvSpPr/>
          <p:nvPr/>
        </p:nvSpPr>
        <p:spPr>
          <a:xfrm>
            <a:off x="7166225" y="3526162"/>
            <a:ext cx="165100" cy="1557012"/>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Rechteck 35">
            <a:extLst>
              <a:ext uri="{FF2B5EF4-FFF2-40B4-BE49-F238E27FC236}">
                <a16:creationId xmlns:a16="http://schemas.microsoft.com/office/drawing/2014/main" id="{78182E6C-02AB-214E-AEBF-066E693F6EDA}"/>
              </a:ext>
            </a:extLst>
          </p:cNvPr>
          <p:cNvSpPr/>
          <p:nvPr/>
        </p:nvSpPr>
        <p:spPr>
          <a:xfrm>
            <a:off x="7430385" y="3526161"/>
            <a:ext cx="165100" cy="159987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Rechteck 36">
            <a:extLst>
              <a:ext uri="{FF2B5EF4-FFF2-40B4-BE49-F238E27FC236}">
                <a16:creationId xmlns:a16="http://schemas.microsoft.com/office/drawing/2014/main" id="{352194D3-B2D9-2491-CB10-8C43E2ED41B1}"/>
              </a:ext>
            </a:extLst>
          </p:cNvPr>
          <p:cNvSpPr/>
          <p:nvPr/>
        </p:nvSpPr>
        <p:spPr>
          <a:xfrm>
            <a:off x="7694545" y="3526162"/>
            <a:ext cx="165100" cy="162845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1" name="Gerader Verbinder 10">
            <a:extLst>
              <a:ext uri="{FF2B5EF4-FFF2-40B4-BE49-F238E27FC236}">
                <a16:creationId xmlns:a16="http://schemas.microsoft.com/office/drawing/2014/main" id="{01610C4F-5DBE-0534-F999-7C3DFF9214F2}"/>
              </a:ext>
            </a:extLst>
          </p:cNvPr>
          <p:cNvCxnSpPr>
            <a:cxnSpLocks/>
          </p:cNvCxnSpPr>
          <p:nvPr/>
        </p:nvCxnSpPr>
        <p:spPr>
          <a:xfrm>
            <a:off x="1039745" y="4444999"/>
            <a:ext cx="6819900" cy="0"/>
          </a:xfrm>
          <a:prstGeom prst="line">
            <a:avLst/>
          </a:prstGeom>
          <a:ln w="19050">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38" name="Rechteck 37">
            <a:extLst>
              <a:ext uri="{FF2B5EF4-FFF2-40B4-BE49-F238E27FC236}">
                <a16:creationId xmlns:a16="http://schemas.microsoft.com/office/drawing/2014/main" id="{8F70B750-83EC-3874-B232-84BB9C68F951}"/>
              </a:ext>
            </a:extLst>
          </p:cNvPr>
          <p:cNvSpPr/>
          <p:nvPr/>
        </p:nvSpPr>
        <p:spPr>
          <a:xfrm>
            <a:off x="1166765" y="4854804"/>
            <a:ext cx="190990" cy="19099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Textfeld 38">
            <a:extLst>
              <a:ext uri="{FF2B5EF4-FFF2-40B4-BE49-F238E27FC236}">
                <a16:creationId xmlns:a16="http://schemas.microsoft.com/office/drawing/2014/main" id="{BCE18C85-82A3-7534-98A4-908379294837}"/>
              </a:ext>
            </a:extLst>
          </p:cNvPr>
          <p:cNvSpPr txBox="1"/>
          <p:nvPr/>
        </p:nvSpPr>
        <p:spPr>
          <a:xfrm>
            <a:off x="1385889" y="4811800"/>
            <a:ext cx="1193227" cy="276999"/>
          </a:xfrm>
          <a:prstGeom prst="rect">
            <a:avLst/>
          </a:prstGeom>
          <a:noFill/>
        </p:spPr>
        <p:txBody>
          <a:bodyPr wrap="square" rtlCol="0">
            <a:spAutoFit/>
          </a:bodyPr>
          <a:lstStyle/>
          <a:p>
            <a:r>
              <a:rPr lang="de-DE" sz="1200"/>
              <a:t>100</a:t>
            </a:r>
          </a:p>
        </p:txBody>
      </p:sp>
      <p:sp>
        <p:nvSpPr>
          <p:cNvPr id="40" name="Rechteck 39">
            <a:extLst>
              <a:ext uri="{FF2B5EF4-FFF2-40B4-BE49-F238E27FC236}">
                <a16:creationId xmlns:a16="http://schemas.microsoft.com/office/drawing/2014/main" id="{47629CB2-2FEB-000F-9C9E-78A497516C0C}"/>
              </a:ext>
            </a:extLst>
          </p:cNvPr>
          <p:cNvSpPr/>
          <p:nvPr/>
        </p:nvSpPr>
        <p:spPr>
          <a:xfrm>
            <a:off x="1166765" y="5321743"/>
            <a:ext cx="190990" cy="190990"/>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Textfeld 40">
            <a:extLst>
              <a:ext uri="{FF2B5EF4-FFF2-40B4-BE49-F238E27FC236}">
                <a16:creationId xmlns:a16="http://schemas.microsoft.com/office/drawing/2014/main" id="{057AF7DA-19CD-47B5-7004-BF878E0E6883}"/>
              </a:ext>
            </a:extLst>
          </p:cNvPr>
          <p:cNvSpPr txBox="1"/>
          <p:nvPr/>
        </p:nvSpPr>
        <p:spPr>
          <a:xfrm>
            <a:off x="1385889" y="5278739"/>
            <a:ext cx="1193227" cy="276999"/>
          </a:xfrm>
          <a:prstGeom prst="rect">
            <a:avLst/>
          </a:prstGeom>
          <a:noFill/>
        </p:spPr>
        <p:txBody>
          <a:bodyPr wrap="square" rtlCol="0">
            <a:spAutoFit/>
          </a:bodyPr>
          <a:lstStyle/>
          <a:p>
            <a:r>
              <a:rPr lang="de-DE" sz="1200"/>
              <a:t>200</a:t>
            </a:r>
          </a:p>
        </p:txBody>
      </p:sp>
      <p:sp>
        <p:nvSpPr>
          <p:cNvPr id="44" name="Textfeld 43">
            <a:extLst>
              <a:ext uri="{FF2B5EF4-FFF2-40B4-BE49-F238E27FC236}">
                <a16:creationId xmlns:a16="http://schemas.microsoft.com/office/drawing/2014/main" id="{1C96AC83-7582-275A-5A03-6EA40B366BAC}"/>
              </a:ext>
            </a:extLst>
          </p:cNvPr>
          <p:cNvSpPr txBox="1"/>
          <p:nvPr/>
        </p:nvSpPr>
        <p:spPr>
          <a:xfrm>
            <a:off x="1086316" y="4510219"/>
            <a:ext cx="1671447" cy="276999"/>
          </a:xfrm>
          <a:prstGeom prst="rect">
            <a:avLst/>
          </a:prstGeom>
          <a:noFill/>
        </p:spPr>
        <p:txBody>
          <a:bodyPr wrap="square" rtlCol="0">
            <a:spAutoFit/>
          </a:bodyPr>
          <a:lstStyle/>
          <a:p>
            <a:r>
              <a:rPr lang="de-DE" sz="1200" b="1" err="1"/>
              <a:t>Assigned</a:t>
            </a:r>
            <a:r>
              <a:rPr lang="de-DE" sz="1200" b="1"/>
              <a:t> dose (mg)</a:t>
            </a:r>
          </a:p>
        </p:txBody>
      </p:sp>
      <p:sp>
        <p:nvSpPr>
          <p:cNvPr id="45" name="Textfeld 44">
            <a:extLst>
              <a:ext uri="{FF2B5EF4-FFF2-40B4-BE49-F238E27FC236}">
                <a16:creationId xmlns:a16="http://schemas.microsoft.com/office/drawing/2014/main" id="{0370EC0C-23F2-4F8E-84E1-3E795E57CAAF}"/>
              </a:ext>
            </a:extLst>
          </p:cNvPr>
          <p:cNvSpPr txBox="1"/>
          <p:nvPr/>
        </p:nvSpPr>
        <p:spPr>
          <a:xfrm>
            <a:off x="2335653" y="5290880"/>
            <a:ext cx="1671447" cy="276999"/>
          </a:xfrm>
          <a:prstGeom prst="rect">
            <a:avLst/>
          </a:prstGeom>
          <a:noFill/>
        </p:spPr>
        <p:txBody>
          <a:bodyPr wrap="square" rtlCol="0">
            <a:spAutoFit/>
          </a:bodyPr>
          <a:lstStyle/>
          <a:p>
            <a:r>
              <a:rPr lang="de-DE" sz="1200" b="1"/>
              <a:t>Treatment </a:t>
            </a:r>
            <a:r>
              <a:rPr lang="de-DE" sz="1200" b="1" err="1"/>
              <a:t>ongoing</a:t>
            </a:r>
            <a:endParaRPr lang="de-DE" sz="1200" b="1"/>
          </a:p>
        </p:txBody>
      </p:sp>
      <p:sp>
        <p:nvSpPr>
          <p:cNvPr id="46" name="Pfeil: nach rechts 45">
            <a:extLst>
              <a:ext uri="{FF2B5EF4-FFF2-40B4-BE49-F238E27FC236}">
                <a16:creationId xmlns:a16="http://schemas.microsoft.com/office/drawing/2014/main" id="{C98B6604-2AA8-6D96-24CD-9366BF8D8B8A}"/>
              </a:ext>
            </a:extLst>
          </p:cNvPr>
          <p:cNvSpPr/>
          <p:nvPr/>
        </p:nvSpPr>
        <p:spPr>
          <a:xfrm>
            <a:off x="2529466" y="5514813"/>
            <a:ext cx="232940" cy="201613"/>
          </a:xfrm>
          <a:prstGeom prst="rightArrow">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Rechteck 47">
            <a:extLst>
              <a:ext uri="{FF2B5EF4-FFF2-40B4-BE49-F238E27FC236}">
                <a16:creationId xmlns:a16="http://schemas.microsoft.com/office/drawing/2014/main" id="{4BFE741F-16FC-DBBF-BB54-F5775F7A6D34}"/>
              </a:ext>
            </a:extLst>
          </p:cNvPr>
          <p:cNvSpPr/>
          <p:nvPr/>
        </p:nvSpPr>
        <p:spPr>
          <a:xfrm>
            <a:off x="1166765" y="5084409"/>
            <a:ext cx="190990" cy="19099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Textfeld 48">
            <a:extLst>
              <a:ext uri="{FF2B5EF4-FFF2-40B4-BE49-F238E27FC236}">
                <a16:creationId xmlns:a16="http://schemas.microsoft.com/office/drawing/2014/main" id="{C7EC0315-66EF-A616-8A61-3E4841D9B2C0}"/>
              </a:ext>
            </a:extLst>
          </p:cNvPr>
          <p:cNvSpPr txBox="1"/>
          <p:nvPr/>
        </p:nvSpPr>
        <p:spPr>
          <a:xfrm>
            <a:off x="1385889" y="5041405"/>
            <a:ext cx="1193227" cy="276999"/>
          </a:xfrm>
          <a:prstGeom prst="rect">
            <a:avLst/>
          </a:prstGeom>
          <a:noFill/>
        </p:spPr>
        <p:txBody>
          <a:bodyPr wrap="square" rtlCol="0">
            <a:spAutoFit/>
          </a:bodyPr>
          <a:lstStyle/>
          <a:p>
            <a:r>
              <a:rPr lang="de-DE" sz="1200"/>
              <a:t>150</a:t>
            </a:r>
          </a:p>
        </p:txBody>
      </p:sp>
      <p:sp>
        <p:nvSpPr>
          <p:cNvPr id="50" name="Textfeld 49">
            <a:extLst>
              <a:ext uri="{FF2B5EF4-FFF2-40B4-BE49-F238E27FC236}">
                <a16:creationId xmlns:a16="http://schemas.microsoft.com/office/drawing/2014/main" id="{2610169C-1B4B-F523-1E50-97BCCDA64F74}"/>
              </a:ext>
            </a:extLst>
          </p:cNvPr>
          <p:cNvSpPr txBox="1"/>
          <p:nvPr/>
        </p:nvSpPr>
        <p:spPr>
          <a:xfrm>
            <a:off x="2335653" y="4894205"/>
            <a:ext cx="1671447" cy="461665"/>
          </a:xfrm>
          <a:prstGeom prst="rect">
            <a:avLst/>
          </a:prstGeom>
          <a:noFill/>
        </p:spPr>
        <p:txBody>
          <a:bodyPr wrap="square" rtlCol="0">
            <a:spAutoFit/>
          </a:bodyPr>
          <a:lstStyle/>
          <a:p>
            <a:r>
              <a:rPr lang="de-DE" sz="1200" b="1"/>
              <a:t>BTK </a:t>
            </a:r>
            <a:r>
              <a:rPr lang="de-DE" sz="1200" b="1" err="1"/>
              <a:t>mutation</a:t>
            </a:r>
            <a:br>
              <a:rPr lang="de-DE" sz="1200" b="1"/>
            </a:br>
            <a:r>
              <a:rPr lang="de-DE" sz="1200" b="1"/>
              <a:t>*</a:t>
            </a:r>
          </a:p>
        </p:txBody>
      </p:sp>
      <p:sp>
        <p:nvSpPr>
          <p:cNvPr id="51" name="Textfeld 50">
            <a:extLst>
              <a:ext uri="{FF2B5EF4-FFF2-40B4-BE49-F238E27FC236}">
                <a16:creationId xmlns:a16="http://schemas.microsoft.com/office/drawing/2014/main" id="{84CCE388-4064-7E44-ADE8-1E4576CC58FA}"/>
              </a:ext>
            </a:extLst>
          </p:cNvPr>
          <p:cNvSpPr txBox="1"/>
          <p:nvPr/>
        </p:nvSpPr>
        <p:spPr>
          <a:xfrm>
            <a:off x="4015645" y="5290880"/>
            <a:ext cx="1671447" cy="276999"/>
          </a:xfrm>
          <a:prstGeom prst="rect">
            <a:avLst/>
          </a:prstGeom>
          <a:noFill/>
        </p:spPr>
        <p:txBody>
          <a:bodyPr wrap="square" rtlCol="0">
            <a:spAutoFit/>
          </a:bodyPr>
          <a:lstStyle/>
          <a:p>
            <a:r>
              <a:rPr lang="de-DE" sz="1200" b="1"/>
              <a:t>□Patient with SLL</a:t>
            </a:r>
          </a:p>
        </p:txBody>
      </p:sp>
      <p:sp>
        <p:nvSpPr>
          <p:cNvPr id="52" name="Textfeld 51">
            <a:extLst>
              <a:ext uri="{FF2B5EF4-FFF2-40B4-BE49-F238E27FC236}">
                <a16:creationId xmlns:a16="http://schemas.microsoft.com/office/drawing/2014/main" id="{562EADEE-FDA0-309D-4635-989123DC49B7}"/>
              </a:ext>
            </a:extLst>
          </p:cNvPr>
          <p:cNvSpPr txBox="1"/>
          <p:nvPr/>
        </p:nvSpPr>
        <p:spPr>
          <a:xfrm>
            <a:off x="4490897" y="4574621"/>
            <a:ext cx="171205" cy="461665"/>
          </a:xfrm>
          <a:prstGeom prst="rect">
            <a:avLst/>
          </a:prstGeom>
          <a:noFill/>
        </p:spPr>
        <p:txBody>
          <a:bodyPr wrap="square" rtlCol="0">
            <a:spAutoFit/>
          </a:bodyPr>
          <a:lstStyle/>
          <a:p>
            <a:r>
              <a:rPr lang="de-DE" sz="1200"/>
              <a:t>*</a:t>
            </a:r>
            <a:r>
              <a:rPr lang="de-DE" sz="1200" baseline="30000"/>
              <a:t>□</a:t>
            </a:r>
            <a:endParaRPr lang="de-DE" sz="1200"/>
          </a:p>
        </p:txBody>
      </p:sp>
      <p:sp>
        <p:nvSpPr>
          <p:cNvPr id="53" name="Textfeld 52">
            <a:extLst>
              <a:ext uri="{FF2B5EF4-FFF2-40B4-BE49-F238E27FC236}">
                <a16:creationId xmlns:a16="http://schemas.microsoft.com/office/drawing/2014/main" id="{0B945743-95BA-EE82-4DAF-EDC3D0CAD507}"/>
              </a:ext>
            </a:extLst>
          </p:cNvPr>
          <p:cNvSpPr txBox="1"/>
          <p:nvPr/>
        </p:nvSpPr>
        <p:spPr>
          <a:xfrm>
            <a:off x="4755057" y="4663685"/>
            <a:ext cx="171205" cy="276999"/>
          </a:xfrm>
          <a:prstGeom prst="rect">
            <a:avLst/>
          </a:prstGeom>
          <a:noFill/>
        </p:spPr>
        <p:txBody>
          <a:bodyPr wrap="square" rtlCol="0">
            <a:spAutoFit/>
          </a:bodyPr>
          <a:lstStyle/>
          <a:p>
            <a:r>
              <a:rPr lang="de-DE" sz="1200"/>
              <a:t>*</a:t>
            </a:r>
          </a:p>
        </p:txBody>
      </p:sp>
      <p:sp>
        <p:nvSpPr>
          <p:cNvPr id="54" name="Textfeld 53">
            <a:extLst>
              <a:ext uri="{FF2B5EF4-FFF2-40B4-BE49-F238E27FC236}">
                <a16:creationId xmlns:a16="http://schemas.microsoft.com/office/drawing/2014/main" id="{5CE521B4-2360-E18C-DFF0-727258C04B24}"/>
              </a:ext>
            </a:extLst>
          </p:cNvPr>
          <p:cNvSpPr txBox="1"/>
          <p:nvPr/>
        </p:nvSpPr>
        <p:spPr>
          <a:xfrm>
            <a:off x="6075858" y="4830770"/>
            <a:ext cx="171205" cy="276999"/>
          </a:xfrm>
          <a:prstGeom prst="rect">
            <a:avLst/>
          </a:prstGeom>
          <a:noFill/>
        </p:spPr>
        <p:txBody>
          <a:bodyPr wrap="square" rtlCol="0">
            <a:spAutoFit/>
          </a:bodyPr>
          <a:lstStyle/>
          <a:p>
            <a:r>
              <a:rPr lang="de-DE" sz="1200"/>
              <a:t>*</a:t>
            </a:r>
          </a:p>
        </p:txBody>
      </p:sp>
      <p:sp>
        <p:nvSpPr>
          <p:cNvPr id="55" name="Textfeld 54">
            <a:extLst>
              <a:ext uri="{FF2B5EF4-FFF2-40B4-BE49-F238E27FC236}">
                <a16:creationId xmlns:a16="http://schemas.microsoft.com/office/drawing/2014/main" id="{3028CBAA-C5D1-EFC4-9B7C-2206EDC8FC9B}"/>
              </a:ext>
            </a:extLst>
          </p:cNvPr>
          <p:cNvSpPr txBox="1"/>
          <p:nvPr/>
        </p:nvSpPr>
        <p:spPr>
          <a:xfrm>
            <a:off x="2905937" y="4277193"/>
            <a:ext cx="171205" cy="276999"/>
          </a:xfrm>
          <a:prstGeom prst="rect">
            <a:avLst/>
          </a:prstGeom>
          <a:noFill/>
        </p:spPr>
        <p:txBody>
          <a:bodyPr wrap="square" rtlCol="0">
            <a:spAutoFit/>
          </a:bodyPr>
          <a:lstStyle/>
          <a:p>
            <a:r>
              <a:rPr lang="de-DE" sz="1200"/>
              <a:t>*</a:t>
            </a:r>
          </a:p>
        </p:txBody>
      </p:sp>
      <p:sp>
        <p:nvSpPr>
          <p:cNvPr id="56" name="Textfeld 55">
            <a:extLst>
              <a:ext uri="{FF2B5EF4-FFF2-40B4-BE49-F238E27FC236}">
                <a16:creationId xmlns:a16="http://schemas.microsoft.com/office/drawing/2014/main" id="{8D42F4F7-EA5A-B069-F883-92FDC23D7B1A}"/>
              </a:ext>
            </a:extLst>
          </p:cNvPr>
          <p:cNvSpPr txBox="1"/>
          <p:nvPr/>
        </p:nvSpPr>
        <p:spPr>
          <a:xfrm>
            <a:off x="3167045" y="4309503"/>
            <a:ext cx="171205" cy="276999"/>
          </a:xfrm>
          <a:prstGeom prst="rect">
            <a:avLst/>
          </a:prstGeom>
          <a:noFill/>
        </p:spPr>
        <p:txBody>
          <a:bodyPr wrap="square" rtlCol="0">
            <a:spAutoFit/>
          </a:bodyPr>
          <a:lstStyle/>
          <a:p>
            <a:r>
              <a:rPr lang="de-DE" sz="1200"/>
              <a:t>*</a:t>
            </a:r>
          </a:p>
        </p:txBody>
      </p:sp>
      <p:sp>
        <p:nvSpPr>
          <p:cNvPr id="57" name="Textfeld 56">
            <a:extLst>
              <a:ext uri="{FF2B5EF4-FFF2-40B4-BE49-F238E27FC236}">
                <a16:creationId xmlns:a16="http://schemas.microsoft.com/office/drawing/2014/main" id="{657607C3-E20F-93D1-C3C0-4D7C8C093776}"/>
              </a:ext>
            </a:extLst>
          </p:cNvPr>
          <p:cNvSpPr txBox="1"/>
          <p:nvPr/>
        </p:nvSpPr>
        <p:spPr>
          <a:xfrm>
            <a:off x="3434721" y="4329608"/>
            <a:ext cx="171205" cy="276999"/>
          </a:xfrm>
          <a:prstGeom prst="rect">
            <a:avLst/>
          </a:prstGeom>
          <a:noFill/>
        </p:spPr>
        <p:txBody>
          <a:bodyPr wrap="square" rtlCol="0">
            <a:spAutoFit/>
          </a:bodyPr>
          <a:lstStyle/>
          <a:p>
            <a:r>
              <a:rPr lang="de-DE" sz="1200"/>
              <a:t>*</a:t>
            </a:r>
          </a:p>
        </p:txBody>
      </p:sp>
      <p:sp>
        <p:nvSpPr>
          <p:cNvPr id="58" name="Textfeld 57">
            <a:extLst>
              <a:ext uri="{FF2B5EF4-FFF2-40B4-BE49-F238E27FC236}">
                <a16:creationId xmlns:a16="http://schemas.microsoft.com/office/drawing/2014/main" id="{B31C03CD-0004-EDBC-14D2-E687FBD9CE24}"/>
              </a:ext>
            </a:extLst>
          </p:cNvPr>
          <p:cNvSpPr txBox="1"/>
          <p:nvPr/>
        </p:nvSpPr>
        <p:spPr>
          <a:xfrm>
            <a:off x="3959926" y="4400350"/>
            <a:ext cx="171205" cy="276999"/>
          </a:xfrm>
          <a:prstGeom prst="rect">
            <a:avLst/>
          </a:prstGeom>
          <a:noFill/>
        </p:spPr>
        <p:txBody>
          <a:bodyPr wrap="square" rtlCol="0">
            <a:spAutoFit/>
          </a:bodyPr>
          <a:lstStyle/>
          <a:p>
            <a:r>
              <a:rPr lang="de-DE" sz="1200"/>
              <a:t>*</a:t>
            </a:r>
          </a:p>
        </p:txBody>
      </p:sp>
      <p:sp>
        <p:nvSpPr>
          <p:cNvPr id="59" name="Textfeld 58">
            <a:extLst>
              <a:ext uri="{FF2B5EF4-FFF2-40B4-BE49-F238E27FC236}">
                <a16:creationId xmlns:a16="http://schemas.microsoft.com/office/drawing/2014/main" id="{6B2F27FE-90E6-9532-B139-72C4602AA5BE}"/>
              </a:ext>
            </a:extLst>
          </p:cNvPr>
          <p:cNvSpPr txBox="1"/>
          <p:nvPr/>
        </p:nvSpPr>
        <p:spPr>
          <a:xfrm>
            <a:off x="1849297" y="3627384"/>
            <a:ext cx="171205" cy="276999"/>
          </a:xfrm>
          <a:prstGeom prst="rect">
            <a:avLst/>
          </a:prstGeom>
          <a:noFill/>
        </p:spPr>
        <p:txBody>
          <a:bodyPr wrap="square" rtlCol="0">
            <a:spAutoFit/>
          </a:bodyPr>
          <a:lstStyle/>
          <a:p>
            <a:r>
              <a:rPr lang="de-DE" sz="1200"/>
              <a:t>*</a:t>
            </a:r>
          </a:p>
        </p:txBody>
      </p:sp>
      <p:sp>
        <p:nvSpPr>
          <p:cNvPr id="60" name="Pfeil: nach rechts 59">
            <a:extLst>
              <a:ext uri="{FF2B5EF4-FFF2-40B4-BE49-F238E27FC236}">
                <a16:creationId xmlns:a16="http://schemas.microsoft.com/office/drawing/2014/main" id="{5199EEAB-4C09-1C43-E936-AA5177300602}"/>
              </a:ext>
            </a:extLst>
          </p:cNvPr>
          <p:cNvSpPr/>
          <p:nvPr/>
        </p:nvSpPr>
        <p:spPr>
          <a:xfrm rot="5400000">
            <a:off x="2945003" y="4660778"/>
            <a:ext cx="150372" cy="130149"/>
          </a:xfrm>
          <a:prstGeom prst="rightArrow">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Pfeil: nach rechts 60">
            <a:extLst>
              <a:ext uri="{FF2B5EF4-FFF2-40B4-BE49-F238E27FC236}">
                <a16:creationId xmlns:a16="http://schemas.microsoft.com/office/drawing/2014/main" id="{03BEAEA4-3852-754D-9DCB-74EBAD69BAA4}"/>
              </a:ext>
            </a:extLst>
          </p:cNvPr>
          <p:cNvSpPr/>
          <p:nvPr/>
        </p:nvSpPr>
        <p:spPr>
          <a:xfrm rot="5400000">
            <a:off x="4265619" y="4952497"/>
            <a:ext cx="150372" cy="130149"/>
          </a:xfrm>
          <a:prstGeom prst="rightArrow">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Pfeil: nach rechts 61">
            <a:extLst>
              <a:ext uri="{FF2B5EF4-FFF2-40B4-BE49-F238E27FC236}">
                <a16:creationId xmlns:a16="http://schemas.microsoft.com/office/drawing/2014/main" id="{34EEC8E3-4737-6937-AC21-9F1C3ACA31AD}"/>
              </a:ext>
            </a:extLst>
          </p:cNvPr>
          <p:cNvSpPr/>
          <p:nvPr/>
        </p:nvSpPr>
        <p:spPr>
          <a:xfrm rot="5400000">
            <a:off x="4528337" y="4942914"/>
            <a:ext cx="150372" cy="130149"/>
          </a:xfrm>
          <a:prstGeom prst="rightArrow">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Pfeil: nach rechts 62">
            <a:extLst>
              <a:ext uri="{FF2B5EF4-FFF2-40B4-BE49-F238E27FC236}">
                <a16:creationId xmlns:a16="http://schemas.microsoft.com/office/drawing/2014/main" id="{663DD917-A427-D161-BF39-2124C23666E1}"/>
              </a:ext>
            </a:extLst>
          </p:cNvPr>
          <p:cNvSpPr/>
          <p:nvPr/>
        </p:nvSpPr>
        <p:spPr>
          <a:xfrm rot="5400000">
            <a:off x="5314321" y="5026616"/>
            <a:ext cx="150372" cy="130149"/>
          </a:xfrm>
          <a:prstGeom prst="rightArrow">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Pfeil: nach rechts 63">
            <a:extLst>
              <a:ext uri="{FF2B5EF4-FFF2-40B4-BE49-F238E27FC236}">
                <a16:creationId xmlns:a16="http://schemas.microsoft.com/office/drawing/2014/main" id="{267EA01C-EC65-983C-C5A2-06DCF16040A1}"/>
              </a:ext>
            </a:extLst>
          </p:cNvPr>
          <p:cNvSpPr/>
          <p:nvPr/>
        </p:nvSpPr>
        <p:spPr>
          <a:xfrm rot="5400000">
            <a:off x="5581020" y="5083653"/>
            <a:ext cx="150372" cy="130149"/>
          </a:xfrm>
          <a:prstGeom prst="rightArrow">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Pfeil: nach rechts 64">
            <a:extLst>
              <a:ext uri="{FF2B5EF4-FFF2-40B4-BE49-F238E27FC236}">
                <a16:creationId xmlns:a16="http://schemas.microsoft.com/office/drawing/2014/main" id="{FD471043-CF90-6865-2DB8-29AFEE8A2214}"/>
              </a:ext>
            </a:extLst>
          </p:cNvPr>
          <p:cNvSpPr/>
          <p:nvPr/>
        </p:nvSpPr>
        <p:spPr>
          <a:xfrm rot="5400000">
            <a:off x="6381108" y="5268946"/>
            <a:ext cx="150372" cy="130149"/>
          </a:xfrm>
          <a:prstGeom prst="rightArrow">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Pfeil: nach rechts 65">
            <a:extLst>
              <a:ext uri="{FF2B5EF4-FFF2-40B4-BE49-F238E27FC236}">
                <a16:creationId xmlns:a16="http://schemas.microsoft.com/office/drawing/2014/main" id="{1398E58E-3862-CCD1-C3D4-7056FE4FDE24}"/>
              </a:ext>
            </a:extLst>
          </p:cNvPr>
          <p:cNvSpPr/>
          <p:nvPr/>
        </p:nvSpPr>
        <p:spPr>
          <a:xfrm rot="5400000">
            <a:off x="6648304" y="5268946"/>
            <a:ext cx="150372" cy="130149"/>
          </a:xfrm>
          <a:prstGeom prst="rightArrow">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Pfeil: nach rechts 66">
            <a:extLst>
              <a:ext uri="{FF2B5EF4-FFF2-40B4-BE49-F238E27FC236}">
                <a16:creationId xmlns:a16="http://schemas.microsoft.com/office/drawing/2014/main" id="{5B7FB1C2-FBBE-604E-8AE0-7E546F50BE3D}"/>
              </a:ext>
            </a:extLst>
          </p:cNvPr>
          <p:cNvSpPr/>
          <p:nvPr/>
        </p:nvSpPr>
        <p:spPr>
          <a:xfrm rot="5400000">
            <a:off x="6909428" y="5329556"/>
            <a:ext cx="150372" cy="130149"/>
          </a:xfrm>
          <a:prstGeom prst="rightArrow">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Pfeil: nach rechts 67">
            <a:extLst>
              <a:ext uri="{FF2B5EF4-FFF2-40B4-BE49-F238E27FC236}">
                <a16:creationId xmlns:a16="http://schemas.microsoft.com/office/drawing/2014/main" id="{E734B536-3DB7-2930-C8B5-8B1267F2AB25}"/>
              </a:ext>
            </a:extLst>
          </p:cNvPr>
          <p:cNvSpPr/>
          <p:nvPr/>
        </p:nvSpPr>
        <p:spPr>
          <a:xfrm rot="5400000">
            <a:off x="7437747" y="5466876"/>
            <a:ext cx="150372" cy="130149"/>
          </a:xfrm>
          <a:prstGeom prst="rightArrow">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Pfeil: nach rechts 68">
            <a:extLst>
              <a:ext uri="{FF2B5EF4-FFF2-40B4-BE49-F238E27FC236}">
                <a16:creationId xmlns:a16="http://schemas.microsoft.com/office/drawing/2014/main" id="{6AB49DAE-4043-6A73-2AB2-73CD89754342}"/>
              </a:ext>
            </a:extLst>
          </p:cNvPr>
          <p:cNvSpPr/>
          <p:nvPr/>
        </p:nvSpPr>
        <p:spPr>
          <a:xfrm rot="5400000">
            <a:off x="7701908" y="5490145"/>
            <a:ext cx="150372" cy="130149"/>
          </a:xfrm>
          <a:prstGeom prst="rightArrow">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Textfeld 69">
            <a:extLst>
              <a:ext uri="{FF2B5EF4-FFF2-40B4-BE49-F238E27FC236}">
                <a16:creationId xmlns:a16="http://schemas.microsoft.com/office/drawing/2014/main" id="{17454E15-25CD-F5FE-73BD-050856FCEBCE}"/>
              </a:ext>
            </a:extLst>
          </p:cNvPr>
          <p:cNvSpPr txBox="1"/>
          <p:nvPr/>
        </p:nvSpPr>
        <p:spPr>
          <a:xfrm>
            <a:off x="1047365" y="2120252"/>
            <a:ext cx="171205" cy="276999"/>
          </a:xfrm>
          <a:prstGeom prst="rect">
            <a:avLst/>
          </a:prstGeom>
          <a:noFill/>
        </p:spPr>
        <p:txBody>
          <a:bodyPr wrap="square" rtlCol="0">
            <a:spAutoFit/>
          </a:bodyPr>
          <a:lstStyle/>
          <a:p>
            <a:r>
              <a:rPr lang="de-DE" sz="1200"/>
              <a:t>*</a:t>
            </a:r>
          </a:p>
        </p:txBody>
      </p:sp>
      <p:graphicFrame>
        <p:nvGraphicFramePr>
          <p:cNvPr id="6" name="Table 5">
            <a:extLst>
              <a:ext uri="{FF2B5EF4-FFF2-40B4-BE49-F238E27FC236}">
                <a16:creationId xmlns:a16="http://schemas.microsoft.com/office/drawing/2014/main" id="{38BC2BE4-F230-0480-AFAB-1B25FF67C95F}"/>
              </a:ext>
            </a:extLst>
          </p:cNvPr>
          <p:cNvGraphicFramePr>
            <a:graphicFrameLocks noGrp="1"/>
          </p:cNvGraphicFramePr>
          <p:nvPr>
            <p:extLst>
              <p:ext uri="{D42A27DB-BD31-4B8C-83A1-F6EECF244321}">
                <p14:modId xmlns:p14="http://schemas.microsoft.com/office/powerpoint/2010/main" val="4098211920"/>
              </p:ext>
            </p:extLst>
          </p:nvPr>
        </p:nvGraphicFramePr>
        <p:xfrm>
          <a:off x="3683645" y="1667987"/>
          <a:ext cx="4176000" cy="1854524"/>
        </p:xfrm>
        <a:graphic>
          <a:graphicData uri="http://schemas.openxmlformats.org/drawingml/2006/table">
            <a:tbl>
              <a:tblPr firstRow="1" bandRow="1">
                <a:tableStyleId>{5C22544A-7EE6-4342-B048-85BDC9FD1C3A}</a:tableStyleId>
              </a:tblPr>
              <a:tblGrid>
                <a:gridCol w="2880000">
                  <a:extLst>
                    <a:ext uri="{9D8B030D-6E8A-4147-A177-3AD203B41FA5}">
                      <a16:colId xmlns:a16="http://schemas.microsoft.com/office/drawing/2014/main" val="531474803"/>
                    </a:ext>
                  </a:extLst>
                </a:gridCol>
                <a:gridCol w="1296000">
                  <a:extLst>
                    <a:ext uri="{9D8B030D-6E8A-4147-A177-3AD203B41FA5}">
                      <a16:colId xmlns:a16="http://schemas.microsoft.com/office/drawing/2014/main" val="2617321766"/>
                    </a:ext>
                  </a:extLst>
                </a:gridCol>
              </a:tblGrid>
              <a:tr h="264932">
                <a:tc>
                  <a:txBody>
                    <a:bodyPr/>
                    <a:lstStyle/>
                    <a:p>
                      <a:r>
                        <a:rPr lang="en-US" sz="1200"/>
                        <a:t>CLL/SLL disease-evaluable </a:t>
                      </a:r>
                      <a:r>
                        <a:rPr lang="en-US" sz="1200" err="1"/>
                        <a:t>patients</a:t>
                      </a:r>
                      <a:r>
                        <a:rPr lang="en-US" sz="1200" baseline="30000" err="1"/>
                        <a:t>a</a:t>
                      </a:r>
                      <a:r>
                        <a:rPr lang="en-US" sz="1200"/>
                        <a:t> </a:t>
                      </a:r>
                    </a:p>
                  </a:txBody>
                  <a:tcPr marT="36000" marB="36000" anchor="ctr"/>
                </a:tc>
                <a:tc>
                  <a:txBody>
                    <a:bodyPr/>
                    <a:lstStyle/>
                    <a:p>
                      <a:pPr algn="ctr"/>
                      <a:r>
                        <a:rPr lang="en-US" sz="1200"/>
                        <a:t>n=27</a:t>
                      </a:r>
                    </a:p>
                  </a:txBody>
                  <a:tcPr marT="36000" marB="36000" anchor="ctr"/>
                </a:tc>
                <a:extLst>
                  <a:ext uri="{0D108BD9-81ED-4DB2-BD59-A6C34878D82A}">
                    <a16:rowId xmlns:a16="http://schemas.microsoft.com/office/drawing/2014/main" val="2380139839"/>
                  </a:ext>
                </a:extLst>
              </a:tr>
              <a:tr h="264932">
                <a:tc>
                  <a:txBody>
                    <a:bodyPr/>
                    <a:lstStyle/>
                    <a:p>
                      <a:r>
                        <a:rPr lang="en-US" sz="1200" b="1"/>
                        <a:t>Objective response </a:t>
                      </a:r>
                      <a:r>
                        <a:rPr lang="en-US" sz="1200" b="1" err="1"/>
                        <a:t>rate</a:t>
                      </a:r>
                      <a:r>
                        <a:rPr lang="en-US" sz="1200" b="1" baseline="30000" err="1"/>
                        <a:t>b</a:t>
                      </a:r>
                      <a:r>
                        <a:rPr lang="en-US" sz="1200" b="1"/>
                        <a:t>, </a:t>
                      </a:r>
                      <a:r>
                        <a:rPr lang="en-US" sz="1200"/>
                        <a:t>% (95% CI)</a:t>
                      </a:r>
                    </a:p>
                  </a:txBody>
                  <a:tcPr marT="36000" marB="36000" anchor="ctr"/>
                </a:tc>
                <a:tc>
                  <a:txBody>
                    <a:bodyPr/>
                    <a:lstStyle/>
                    <a:p>
                      <a:pPr algn="ctr"/>
                      <a:r>
                        <a:rPr lang="en-US" sz="1200"/>
                        <a:t>40.7 (22.4-61.2)</a:t>
                      </a:r>
                    </a:p>
                  </a:txBody>
                  <a:tcPr marT="36000" marB="36000" anchor="ctr"/>
                </a:tc>
                <a:extLst>
                  <a:ext uri="{0D108BD9-81ED-4DB2-BD59-A6C34878D82A}">
                    <a16:rowId xmlns:a16="http://schemas.microsoft.com/office/drawing/2014/main" val="3460402215"/>
                  </a:ext>
                </a:extLst>
              </a:tr>
              <a:tr h="264932">
                <a:tc>
                  <a:txBody>
                    <a:bodyPr/>
                    <a:lstStyle/>
                    <a:p>
                      <a:r>
                        <a:rPr lang="en-US" sz="1200"/>
                        <a:t>Best response, n (%)</a:t>
                      </a:r>
                    </a:p>
                  </a:txBody>
                  <a:tcPr marT="36000" marB="36000" anchor="ctr">
                    <a:solidFill>
                      <a:srgbClr val="E7E8EA"/>
                    </a:solidFill>
                  </a:tcPr>
                </a:tc>
                <a:tc>
                  <a:txBody>
                    <a:bodyPr/>
                    <a:lstStyle/>
                    <a:p>
                      <a:pPr algn="ctr"/>
                      <a:endParaRPr lang="en-US" sz="1200"/>
                    </a:p>
                  </a:txBody>
                  <a:tcPr marT="36000" marB="36000" anchor="ctr">
                    <a:solidFill>
                      <a:srgbClr val="E7E8EA"/>
                    </a:solidFill>
                  </a:tcPr>
                </a:tc>
                <a:extLst>
                  <a:ext uri="{0D108BD9-81ED-4DB2-BD59-A6C34878D82A}">
                    <a16:rowId xmlns:a16="http://schemas.microsoft.com/office/drawing/2014/main" val="638140670"/>
                  </a:ext>
                </a:extLst>
              </a:tr>
              <a:tr h="264932">
                <a:tc>
                  <a:txBody>
                    <a:bodyPr/>
                    <a:lstStyle/>
                    <a:p>
                      <a:pPr marL="457200" lvl="1" indent="0"/>
                      <a:r>
                        <a:rPr lang="en-US" sz="1200"/>
                        <a:t>CR</a:t>
                      </a:r>
                    </a:p>
                  </a:txBody>
                  <a:tcPr marT="36000" marB="36000" anchor="ctr">
                    <a:solidFill>
                      <a:srgbClr val="E7E8EA"/>
                    </a:solidFill>
                  </a:tcPr>
                </a:tc>
                <a:tc>
                  <a:txBody>
                    <a:bodyPr/>
                    <a:lstStyle/>
                    <a:p>
                      <a:pPr algn="ctr"/>
                      <a:r>
                        <a:rPr lang="en-US" sz="1200"/>
                        <a:t>0 (0.0)</a:t>
                      </a:r>
                    </a:p>
                  </a:txBody>
                  <a:tcPr marT="36000" marB="36000" anchor="ctr">
                    <a:solidFill>
                      <a:srgbClr val="E7E8EA"/>
                    </a:solidFill>
                  </a:tcPr>
                </a:tc>
                <a:extLst>
                  <a:ext uri="{0D108BD9-81ED-4DB2-BD59-A6C34878D82A}">
                    <a16:rowId xmlns:a16="http://schemas.microsoft.com/office/drawing/2014/main" val="4138928656"/>
                  </a:ext>
                </a:extLst>
              </a:tr>
              <a:tr h="264932">
                <a:tc>
                  <a:txBody>
                    <a:bodyPr/>
                    <a:lstStyle/>
                    <a:p>
                      <a:pPr marL="457200" lvl="1" indent="0"/>
                      <a:r>
                        <a:rPr lang="en-US" sz="1200"/>
                        <a:t>PR/PR-L</a:t>
                      </a:r>
                    </a:p>
                  </a:txBody>
                  <a:tcPr marT="36000" marB="36000" anchor="ctr">
                    <a:solidFill>
                      <a:srgbClr val="E7E8EA"/>
                    </a:solidFill>
                  </a:tcPr>
                </a:tc>
                <a:tc>
                  <a:txBody>
                    <a:bodyPr/>
                    <a:lstStyle/>
                    <a:p>
                      <a:pPr algn="ctr"/>
                      <a:r>
                        <a:rPr lang="en-US" sz="1200"/>
                        <a:t>11 (40.7)</a:t>
                      </a:r>
                    </a:p>
                  </a:txBody>
                  <a:tcPr marT="36000" marB="36000" anchor="ctr">
                    <a:solidFill>
                      <a:srgbClr val="E7E8EA"/>
                    </a:solidFill>
                  </a:tcPr>
                </a:tc>
                <a:extLst>
                  <a:ext uri="{0D108BD9-81ED-4DB2-BD59-A6C34878D82A}">
                    <a16:rowId xmlns:a16="http://schemas.microsoft.com/office/drawing/2014/main" val="934974787"/>
                  </a:ext>
                </a:extLst>
              </a:tr>
              <a:tr h="264932">
                <a:tc>
                  <a:txBody>
                    <a:bodyPr/>
                    <a:lstStyle/>
                    <a:p>
                      <a:pPr marL="457200" lvl="1" indent="0"/>
                      <a:r>
                        <a:rPr lang="en-US" sz="1200"/>
                        <a:t>SD</a:t>
                      </a:r>
                    </a:p>
                  </a:txBody>
                  <a:tcPr marT="36000" marB="36000" anchor="ctr">
                    <a:solidFill>
                      <a:srgbClr val="E7E8EA"/>
                    </a:solidFill>
                  </a:tcPr>
                </a:tc>
                <a:tc>
                  <a:txBody>
                    <a:bodyPr/>
                    <a:lstStyle/>
                    <a:p>
                      <a:pPr algn="ctr"/>
                      <a:r>
                        <a:rPr lang="en-US" sz="1200"/>
                        <a:t>12 (44.4)</a:t>
                      </a:r>
                    </a:p>
                  </a:txBody>
                  <a:tcPr marT="36000" marB="36000" anchor="ctr">
                    <a:solidFill>
                      <a:srgbClr val="E7E8EA"/>
                    </a:solidFill>
                  </a:tcPr>
                </a:tc>
                <a:extLst>
                  <a:ext uri="{0D108BD9-81ED-4DB2-BD59-A6C34878D82A}">
                    <a16:rowId xmlns:a16="http://schemas.microsoft.com/office/drawing/2014/main" val="2605640840"/>
                  </a:ext>
                </a:extLst>
              </a:tr>
              <a:tr h="264932">
                <a:tc>
                  <a:txBody>
                    <a:bodyPr/>
                    <a:lstStyle/>
                    <a:p>
                      <a:pPr marL="457200" lvl="1" indent="0"/>
                      <a:r>
                        <a:rPr lang="en-US" sz="1200"/>
                        <a:t>PD</a:t>
                      </a:r>
                    </a:p>
                  </a:txBody>
                  <a:tcPr marT="36000" marB="36000" anchor="ctr">
                    <a:solidFill>
                      <a:srgbClr val="E7E8EA"/>
                    </a:solidFill>
                  </a:tcPr>
                </a:tc>
                <a:tc>
                  <a:txBody>
                    <a:bodyPr/>
                    <a:lstStyle/>
                    <a:p>
                      <a:pPr algn="ctr"/>
                      <a:r>
                        <a:rPr lang="en-US" sz="1200"/>
                        <a:t>4 (14.8)</a:t>
                      </a:r>
                    </a:p>
                  </a:txBody>
                  <a:tcPr marT="36000" marB="36000" anchor="ctr">
                    <a:solidFill>
                      <a:srgbClr val="E7E8EA"/>
                    </a:solidFill>
                  </a:tcPr>
                </a:tc>
                <a:extLst>
                  <a:ext uri="{0D108BD9-81ED-4DB2-BD59-A6C34878D82A}">
                    <a16:rowId xmlns:a16="http://schemas.microsoft.com/office/drawing/2014/main" val="198680694"/>
                  </a:ext>
                </a:extLst>
              </a:tr>
            </a:tbl>
          </a:graphicData>
        </a:graphic>
      </p:graphicFrame>
      <p:graphicFrame>
        <p:nvGraphicFramePr>
          <p:cNvPr id="9" name="Diagramm 8">
            <a:extLst>
              <a:ext uri="{FF2B5EF4-FFF2-40B4-BE49-F238E27FC236}">
                <a16:creationId xmlns:a16="http://schemas.microsoft.com/office/drawing/2014/main" id="{9D921B98-F05A-1992-D34D-E7A542346F85}"/>
              </a:ext>
            </a:extLst>
          </p:cNvPr>
          <p:cNvGraphicFramePr/>
          <p:nvPr>
            <p:extLst>
              <p:ext uri="{D42A27DB-BD31-4B8C-83A1-F6EECF244321}">
                <p14:modId xmlns:p14="http://schemas.microsoft.com/office/powerpoint/2010/main" val="2259187864"/>
              </p:ext>
            </p:extLst>
          </p:nvPr>
        </p:nvGraphicFramePr>
        <p:xfrm>
          <a:off x="370429" y="757766"/>
          <a:ext cx="8022616" cy="519218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6437215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4EDF42A-CC4F-B5CF-2652-00D4D1BE4D5B}"/>
              </a:ext>
            </a:extLst>
          </p:cNvPr>
          <p:cNvSpPr>
            <a:spLocks noGrp="1"/>
          </p:cNvSpPr>
          <p:nvPr>
            <p:ph type="body" sz="quarter" idx="12"/>
          </p:nvPr>
        </p:nvSpPr>
        <p:spPr/>
        <p:txBody>
          <a:bodyPr/>
          <a:lstStyle/>
          <a:p>
            <a:r>
              <a:rPr lang="en-US"/>
              <a:t>Responses seen in double- and triple-exposed patients </a:t>
            </a:r>
          </a:p>
        </p:txBody>
      </p:sp>
      <p:sp>
        <p:nvSpPr>
          <p:cNvPr id="2" name="Title 1">
            <a:extLst>
              <a:ext uri="{FF2B5EF4-FFF2-40B4-BE49-F238E27FC236}">
                <a16:creationId xmlns:a16="http://schemas.microsoft.com/office/drawing/2014/main" id="{133D1A23-6C22-60DE-CBA5-A85F61596168}"/>
              </a:ext>
            </a:extLst>
          </p:cNvPr>
          <p:cNvSpPr>
            <a:spLocks noGrp="1"/>
          </p:cNvSpPr>
          <p:nvPr>
            <p:ph type="title"/>
          </p:nvPr>
        </p:nvSpPr>
        <p:spPr/>
        <p:txBody>
          <a:bodyPr>
            <a:normAutofit fontScale="90000"/>
          </a:bodyPr>
          <a:lstStyle/>
          <a:p>
            <a:r>
              <a:rPr lang="en-US"/>
              <a:t>Duration of treatment and best response in patients with CLL/SLL</a:t>
            </a:r>
          </a:p>
        </p:txBody>
      </p:sp>
      <p:sp>
        <p:nvSpPr>
          <p:cNvPr id="3" name="Footer Placeholder 2">
            <a:extLst>
              <a:ext uri="{FF2B5EF4-FFF2-40B4-BE49-F238E27FC236}">
                <a16:creationId xmlns:a16="http://schemas.microsoft.com/office/drawing/2014/main" id="{840C2A73-5509-7918-46F4-BDF4EE8B4060}"/>
              </a:ext>
            </a:extLst>
          </p:cNvPr>
          <p:cNvSpPr>
            <a:spLocks noGrp="1"/>
          </p:cNvSpPr>
          <p:nvPr>
            <p:ph type="ftr" sz="quarter" idx="13"/>
          </p:nvPr>
        </p:nvSpPr>
        <p:spPr/>
        <p:txBody>
          <a:bodyPr/>
          <a:lstStyle/>
          <a:p>
            <a:r>
              <a:rPr lang="en-GB" b="1"/>
              <a:t>BCL2i, </a:t>
            </a:r>
            <a:r>
              <a:rPr lang="en-GB"/>
              <a:t>B-cell lymphoma-2 inhibitor;</a:t>
            </a:r>
            <a:r>
              <a:rPr lang="en-GB" b="1"/>
              <a:t> BTK, </a:t>
            </a:r>
            <a:r>
              <a:rPr lang="en-GB"/>
              <a:t>Bruton's tyrosine kinase; </a:t>
            </a:r>
            <a:r>
              <a:rPr lang="en-GB" b="1"/>
              <a:t>CLL, </a:t>
            </a:r>
            <a:r>
              <a:rPr lang="en-GB"/>
              <a:t>chronic lymphocytic </a:t>
            </a:r>
            <a:r>
              <a:rPr lang="en-GB" err="1"/>
              <a:t>leukemia</a:t>
            </a:r>
            <a:r>
              <a:rPr lang="en-GB"/>
              <a:t>; </a:t>
            </a:r>
            <a:r>
              <a:rPr lang="en-GB" b="1"/>
              <a:t>NGS, </a:t>
            </a:r>
            <a:r>
              <a:rPr lang="en-GB"/>
              <a:t>next-generation sequencing; </a:t>
            </a:r>
            <a:r>
              <a:rPr lang="en-GB" b="1"/>
              <a:t>PD, </a:t>
            </a:r>
            <a:r>
              <a:rPr lang="en-GB"/>
              <a:t>progressive disease; </a:t>
            </a:r>
            <a:r>
              <a:rPr lang="en-GB" b="1"/>
              <a:t>PR</a:t>
            </a:r>
            <a:r>
              <a:rPr lang="en-GB"/>
              <a:t>, partial response; </a:t>
            </a:r>
            <a:r>
              <a:rPr lang="en-GB" b="1"/>
              <a:t>PR-L, </a:t>
            </a:r>
            <a:r>
              <a:rPr lang="en-GB"/>
              <a:t>partial response with lymphocytosis; </a:t>
            </a:r>
            <a:r>
              <a:rPr lang="en-GB" b="1"/>
              <a:t>SD, </a:t>
            </a:r>
            <a:r>
              <a:rPr lang="en-GB"/>
              <a:t>stable disease</a:t>
            </a:r>
            <a:r>
              <a:rPr lang="en-GB" b="1"/>
              <a:t>; SLL, </a:t>
            </a:r>
            <a:r>
              <a:rPr lang="en-GB"/>
              <a:t>small lymphocytic lymphoma; </a:t>
            </a:r>
            <a:r>
              <a:rPr lang="en-GB" b="1"/>
              <a:t>VAF, </a:t>
            </a:r>
            <a:r>
              <a:rPr lang="en-GB"/>
              <a:t>variant allele frequency. </a:t>
            </a:r>
            <a:endParaRPr lang="en-GB" b="1"/>
          </a:p>
          <a:p>
            <a:r>
              <a:rPr lang="en-GB" b="1"/>
              <a:t> Danilov et al, Abstract #4463 presented at ASH 2023. </a:t>
            </a:r>
            <a:endParaRPr lang="en-GB"/>
          </a:p>
        </p:txBody>
      </p:sp>
      <p:sp>
        <p:nvSpPr>
          <p:cNvPr id="10" name="TextBox 9">
            <a:extLst>
              <a:ext uri="{FF2B5EF4-FFF2-40B4-BE49-F238E27FC236}">
                <a16:creationId xmlns:a16="http://schemas.microsoft.com/office/drawing/2014/main" id="{9D277FFF-37A6-3481-F15D-0F5059ECBF56}"/>
              </a:ext>
            </a:extLst>
          </p:cNvPr>
          <p:cNvSpPr txBox="1"/>
          <p:nvPr/>
        </p:nvSpPr>
        <p:spPr>
          <a:xfrm>
            <a:off x="9118538" y="1924445"/>
            <a:ext cx="2664800" cy="1275039"/>
          </a:xfrm>
          <a:prstGeom prst="rect">
            <a:avLst/>
          </a:prstGeom>
          <a:solidFill>
            <a:schemeClr val="bg2"/>
          </a:solidFill>
        </p:spPr>
        <p:txBody>
          <a:bodyPr wrap="square" lIns="144000" tIns="108000">
            <a:noAutofit/>
          </a:bodyPr>
          <a:lstStyle/>
          <a:p>
            <a:r>
              <a:rPr lang="en-GB" sz="1400"/>
              <a:t>*Mutations were tested at baseline by NGS centrally in those patients with available samples (</a:t>
            </a:r>
            <a:r>
              <a:rPr lang="en-GB" sz="1400" err="1"/>
              <a:t>cutoff</a:t>
            </a:r>
            <a:r>
              <a:rPr lang="en-GB" sz="1400"/>
              <a:t> ≥5% VAF)</a:t>
            </a:r>
          </a:p>
        </p:txBody>
      </p:sp>
      <p:graphicFrame>
        <p:nvGraphicFramePr>
          <p:cNvPr id="9" name="Tabelle 8">
            <a:extLst>
              <a:ext uri="{FF2B5EF4-FFF2-40B4-BE49-F238E27FC236}">
                <a16:creationId xmlns:a16="http://schemas.microsoft.com/office/drawing/2014/main" id="{7F2D0038-8A9F-236D-7019-66EBC885C51A}"/>
              </a:ext>
            </a:extLst>
          </p:cNvPr>
          <p:cNvGraphicFramePr>
            <a:graphicFrameLocks noGrp="1"/>
          </p:cNvGraphicFramePr>
          <p:nvPr>
            <p:extLst>
              <p:ext uri="{D42A27DB-BD31-4B8C-83A1-F6EECF244321}">
                <p14:modId xmlns:p14="http://schemas.microsoft.com/office/powerpoint/2010/main" val="3920870248"/>
              </p:ext>
            </p:extLst>
          </p:nvPr>
        </p:nvGraphicFramePr>
        <p:xfrm>
          <a:off x="407986" y="1739118"/>
          <a:ext cx="1823948" cy="3914709"/>
        </p:xfrm>
        <a:graphic>
          <a:graphicData uri="http://schemas.openxmlformats.org/drawingml/2006/table">
            <a:tbl>
              <a:tblPr firstRow="1" bandRow="1">
                <a:tableStyleId>{5C22544A-7EE6-4342-B048-85BDC9FD1C3A}</a:tableStyleId>
              </a:tblPr>
              <a:tblGrid>
                <a:gridCol w="911974">
                  <a:extLst>
                    <a:ext uri="{9D8B030D-6E8A-4147-A177-3AD203B41FA5}">
                      <a16:colId xmlns:a16="http://schemas.microsoft.com/office/drawing/2014/main" val="448018182"/>
                    </a:ext>
                  </a:extLst>
                </a:gridCol>
                <a:gridCol w="911974">
                  <a:extLst>
                    <a:ext uri="{9D8B030D-6E8A-4147-A177-3AD203B41FA5}">
                      <a16:colId xmlns:a16="http://schemas.microsoft.com/office/drawing/2014/main" val="3742115022"/>
                    </a:ext>
                  </a:extLst>
                </a:gridCol>
              </a:tblGrid>
              <a:tr h="180000">
                <a:tc>
                  <a:txBody>
                    <a:bodyPr/>
                    <a:lstStyle/>
                    <a:p>
                      <a:r>
                        <a:rPr lang="de-DE" sz="1000"/>
                        <a:t>Prior pirto</a:t>
                      </a:r>
                    </a:p>
                  </a:txBody>
                  <a:tcPr marT="0" marB="0"/>
                </a:tc>
                <a:tc>
                  <a:txBody>
                    <a:bodyPr/>
                    <a:lstStyle/>
                    <a:p>
                      <a:r>
                        <a:rPr lang="de-DE" sz="1000"/>
                        <a:t>Prior BCL2i</a:t>
                      </a:r>
                    </a:p>
                  </a:txBody>
                  <a:tcPr marT="0" marB="0"/>
                </a:tc>
                <a:extLst>
                  <a:ext uri="{0D108BD9-81ED-4DB2-BD59-A6C34878D82A}">
                    <a16:rowId xmlns:a16="http://schemas.microsoft.com/office/drawing/2014/main" val="2269885334"/>
                  </a:ext>
                </a:extLst>
              </a:tr>
              <a:tr h="113173">
                <a:tc>
                  <a:txBody>
                    <a:bodyPr/>
                    <a:lstStyle/>
                    <a:p>
                      <a:endParaRPr lang="de-DE" sz="700"/>
                    </a:p>
                  </a:txBody>
                  <a:tcPr marT="0" marB="0">
                    <a:solidFill>
                      <a:schemeClr val="bg2">
                        <a:lumMod val="50000"/>
                      </a:schemeClr>
                    </a:solidFill>
                  </a:tcPr>
                </a:tc>
                <a:tc>
                  <a:txBody>
                    <a:bodyPr/>
                    <a:lstStyle/>
                    <a:p>
                      <a:endParaRPr lang="de-DE" sz="700"/>
                    </a:p>
                  </a:txBody>
                  <a:tcPr marT="0" marB="0">
                    <a:solidFill>
                      <a:schemeClr val="accent1">
                        <a:lumMod val="50000"/>
                        <a:lumOff val="50000"/>
                      </a:schemeClr>
                    </a:solidFill>
                  </a:tcPr>
                </a:tc>
                <a:extLst>
                  <a:ext uri="{0D108BD9-81ED-4DB2-BD59-A6C34878D82A}">
                    <a16:rowId xmlns:a16="http://schemas.microsoft.com/office/drawing/2014/main" val="2983907359"/>
                  </a:ext>
                </a:extLst>
              </a:tr>
              <a:tr h="113173">
                <a:tc>
                  <a:txBody>
                    <a:bodyPr/>
                    <a:lstStyle/>
                    <a:p>
                      <a:endParaRPr lang="de-DE" sz="700"/>
                    </a:p>
                  </a:txBody>
                  <a:tcPr marT="0" marB="0">
                    <a:solidFill>
                      <a:schemeClr val="bg2">
                        <a:lumMod val="50000"/>
                      </a:schemeClr>
                    </a:solidFill>
                  </a:tcPr>
                </a:tc>
                <a:tc>
                  <a:txBody>
                    <a:bodyPr/>
                    <a:lstStyle/>
                    <a:p>
                      <a:endParaRPr lang="de-DE" sz="700"/>
                    </a:p>
                  </a:txBody>
                  <a:tcPr marT="0" marB="0">
                    <a:solidFill>
                      <a:schemeClr val="accent1">
                        <a:lumMod val="50000"/>
                        <a:lumOff val="50000"/>
                      </a:schemeClr>
                    </a:solidFill>
                  </a:tcPr>
                </a:tc>
                <a:extLst>
                  <a:ext uri="{0D108BD9-81ED-4DB2-BD59-A6C34878D82A}">
                    <a16:rowId xmlns:a16="http://schemas.microsoft.com/office/drawing/2014/main" val="3727061794"/>
                  </a:ext>
                </a:extLst>
              </a:tr>
              <a:tr h="113173">
                <a:tc>
                  <a:txBody>
                    <a:bodyPr/>
                    <a:lstStyle/>
                    <a:p>
                      <a:endParaRPr lang="de-DE" sz="700"/>
                    </a:p>
                  </a:txBody>
                  <a:tcPr marT="0" marB="0">
                    <a:solidFill>
                      <a:schemeClr val="tx2">
                        <a:lumMod val="20000"/>
                        <a:lumOff val="80000"/>
                      </a:schemeClr>
                    </a:solidFill>
                  </a:tcPr>
                </a:tc>
                <a:tc>
                  <a:txBody>
                    <a:bodyPr/>
                    <a:lstStyle/>
                    <a:p>
                      <a:endParaRPr lang="de-DE" sz="700"/>
                    </a:p>
                  </a:txBody>
                  <a:tcPr marT="0" marB="0">
                    <a:solidFill>
                      <a:schemeClr val="tx2">
                        <a:lumMod val="20000"/>
                        <a:lumOff val="80000"/>
                      </a:schemeClr>
                    </a:solidFill>
                  </a:tcPr>
                </a:tc>
                <a:extLst>
                  <a:ext uri="{0D108BD9-81ED-4DB2-BD59-A6C34878D82A}">
                    <a16:rowId xmlns:a16="http://schemas.microsoft.com/office/drawing/2014/main" val="3037749723"/>
                  </a:ext>
                </a:extLst>
              </a:tr>
              <a:tr h="113173">
                <a:tc>
                  <a:txBody>
                    <a:bodyPr/>
                    <a:lstStyle/>
                    <a:p>
                      <a:endParaRPr lang="de-DE" sz="700"/>
                    </a:p>
                  </a:txBody>
                  <a:tcPr marT="0" marB="0">
                    <a:solidFill>
                      <a:schemeClr val="tx2">
                        <a:lumMod val="20000"/>
                        <a:lumOff val="80000"/>
                      </a:schemeClr>
                    </a:solidFill>
                  </a:tcPr>
                </a:tc>
                <a:tc>
                  <a:txBody>
                    <a:bodyPr/>
                    <a:lstStyle/>
                    <a:p>
                      <a:endParaRPr lang="de-DE" sz="700"/>
                    </a:p>
                  </a:txBody>
                  <a:tcPr marT="0" marB="0">
                    <a:solidFill>
                      <a:schemeClr val="accent1">
                        <a:lumMod val="50000"/>
                        <a:lumOff val="50000"/>
                      </a:schemeClr>
                    </a:solidFill>
                  </a:tcPr>
                </a:tc>
                <a:extLst>
                  <a:ext uri="{0D108BD9-81ED-4DB2-BD59-A6C34878D82A}">
                    <a16:rowId xmlns:a16="http://schemas.microsoft.com/office/drawing/2014/main" val="145198501"/>
                  </a:ext>
                </a:extLst>
              </a:tr>
              <a:tr h="113173">
                <a:tc>
                  <a:txBody>
                    <a:bodyPr/>
                    <a:lstStyle/>
                    <a:p>
                      <a:endParaRPr lang="de-DE" sz="700"/>
                    </a:p>
                  </a:txBody>
                  <a:tcPr marT="0" marB="0">
                    <a:solidFill>
                      <a:schemeClr val="bg2">
                        <a:lumMod val="50000"/>
                      </a:schemeClr>
                    </a:solidFill>
                  </a:tcPr>
                </a:tc>
                <a:tc>
                  <a:txBody>
                    <a:bodyPr/>
                    <a:lstStyle/>
                    <a:p>
                      <a:endParaRPr lang="de-DE" sz="700"/>
                    </a:p>
                  </a:txBody>
                  <a:tcPr marT="0" marB="0">
                    <a:solidFill>
                      <a:schemeClr val="tx2">
                        <a:lumMod val="20000"/>
                        <a:lumOff val="80000"/>
                      </a:schemeClr>
                    </a:solidFill>
                  </a:tcPr>
                </a:tc>
                <a:extLst>
                  <a:ext uri="{0D108BD9-81ED-4DB2-BD59-A6C34878D82A}">
                    <a16:rowId xmlns:a16="http://schemas.microsoft.com/office/drawing/2014/main" val="622687422"/>
                  </a:ext>
                </a:extLst>
              </a:tr>
              <a:tr h="113173">
                <a:tc>
                  <a:txBody>
                    <a:bodyPr/>
                    <a:lstStyle/>
                    <a:p>
                      <a:endParaRPr lang="de-DE" sz="700"/>
                    </a:p>
                  </a:txBody>
                  <a:tcPr marT="0" marB="0">
                    <a:solidFill>
                      <a:schemeClr val="tx2">
                        <a:lumMod val="20000"/>
                        <a:lumOff val="80000"/>
                      </a:schemeClr>
                    </a:solidFill>
                  </a:tcPr>
                </a:tc>
                <a:tc>
                  <a:txBody>
                    <a:bodyPr/>
                    <a:lstStyle/>
                    <a:p>
                      <a:endParaRPr lang="de-DE" sz="700"/>
                    </a:p>
                  </a:txBody>
                  <a:tcPr marT="0" marB="0">
                    <a:solidFill>
                      <a:schemeClr val="tx2">
                        <a:lumMod val="20000"/>
                        <a:lumOff val="80000"/>
                      </a:schemeClr>
                    </a:solidFill>
                  </a:tcPr>
                </a:tc>
                <a:extLst>
                  <a:ext uri="{0D108BD9-81ED-4DB2-BD59-A6C34878D82A}">
                    <a16:rowId xmlns:a16="http://schemas.microsoft.com/office/drawing/2014/main" val="1080985862"/>
                  </a:ext>
                </a:extLst>
              </a:tr>
              <a:tr h="113173">
                <a:tc>
                  <a:txBody>
                    <a:bodyPr/>
                    <a:lstStyle/>
                    <a:p>
                      <a:endParaRPr lang="de-DE" sz="700"/>
                    </a:p>
                  </a:txBody>
                  <a:tcPr marT="0" marB="0">
                    <a:solidFill>
                      <a:schemeClr val="tx2">
                        <a:lumMod val="20000"/>
                        <a:lumOff val="80000"/>
                      </a:schemeClr>
                    </a:solidFill>
                  </a:tcPr>
                </a:tc>
                <a:tc>
                  <a:txBody>
                    <a:bodyPr/>
                    <a:lstStyle/>
                    <a:p>
                      <a:endParaRPr lang="de-DE" sz="700"/>
                    </a:p>
                  </a:txBody>
                  <a:tcPr marT="0" marB="0">
                    <a:solidFill>
                      <a:schemeClr val="accent1">
                        <a:lumMod val="50000"/>
                        <a:lumOff val="50000"/>
                      </a:schemeClr>
                    </a:solidFill>
                  </a:tcPr>
                </a:tc>
                <a:extLst>
                  <a:ext uri="{0D108BD9-81ED-4DB2-BD59-A6C34878D82A}">
                    <a16:rowId xmlns:a16="http://schemas.microsoft.com/office/drawing/2014/main" val="1801912318"/>
                  </a:ext>
                </a:extLst>
              </a:tr>
              <a:tr h="113173">
                <a:tc>
                  <a:txBody>
                    <a:bodyPr/>
                    <a:lstStyle/>
                    <a:p>
                      <a:endParaRPr lang="de-DE" sz="700"/>
                    </a:p>
                  </a:txBody>
                  <a:tcPr marT="0" marB="0">
                    <a:solidFill>
                      <a:schemeClr val="tx2">
                        <a:lumMod val="20000"/>
                        <a:lumOff val="80000"/>
                      </a:schemeClr>
                    </a:solidFill>
                  </a:tcPr>
                </a:tc>
                <a:tc>
                  <a:txBody>
                    <a:bodyPr/>
                    <a:lstStyle/>
                    <a:p>
                      <a:endParaRPr lang="de-DE" sz="700"/>
                    </a:p>
                  </a:txBody>
                  <a:tcPr marT="0" marB="0">
                    <a:solidFill>
                      <a:schemeClr val="accent1">
                        <a:lumMod val="50000"/>
                        <a:lumOff val="50000"/>
                      </a:schemeClr>
                    </a:solidFill>
                  </a:tcPr>
                </a:tc>
                <a:extLst>
                  <a:ext uri="{0D108BD9-81ED-4DB2-BD59-A6C34878D82A}">
                    <a16:rowId xmlns:a16="http://schemas.microsoft.com/office/drawing/2014/main" val="830436109"/>
                  </a:ext>
                </a:extLst>
              </a:tr>
              <a:tr h="113173">
                <a:tc>
                  <a:txBody>
                    <a:bodyPr/>
                    <a:lstStyle/>
                    <a:p>
                      <a:endParaRPr lang="de-DE" sz="700"/>
                    </a:p>
                  </a:txBody>
                  <a:tcPr marT="0" marB="0">
                    <a:solidFill>
                      <a:schemeClr val="tx2">
                        <a:lumMod val="20000"/>
                        <a:lumOff val="80000"/>
                      </a:schemeClr>
                    </a:solidFill>
                  </a:tcPr>
                </a:tc>
                <a:tc>
                  <a:txBody>
                    <a:bodyPr/>
                    <a:lstStyle/>
                    <a:p>
                      <a:endParaRPr lang="de-DE" sz="700"/>
                    </a:p>
                  </a:txBody>
                  <a:tcPr marT="0" marB="0">
                    <a:solidFill>
                      <a:schemeClr val="accent1">
                        <a:lumMod val="50000"/>
                        <a:lumOff val="50000"/>
                      </a:schemeClr>
                    </a:solidFill>
                  </a:tcPr>
                </a:tc>
                <a:extLst>
                  <a:ext uri="{0D108BD9-81ED-4DB2-BD59-A6C34878D82A}">
                    <a16:rowId xmlns:a16="http://schemas.microsoft.com/office/drawing/2014/main" val="2716364344"/>
                  </a:ext>
                </a:extLst>
              </a:tr>
              <a:tr h="113173">
                <a:tc>
                  <a:txBody>
                    <a:bodyPr/>
                    <a:lstStyle/>
                    <a:p>
                      <a:endParaRPr lang="de-DE" sz="700"/>
                    </a:p>
                  </a:txBody>
                  <a:tcPr marT="0" marB="0">
                    <a:solidFill>
                      <a:schemeClr val="tx2">
                        <a:lumMod val="20000"/>
                        <a:lumOff val="80000"/>
                      </a:schemeClr>
                    </a:solidFill>
                  </a:tcPr>
                </a:tc>
                <a:tc>
                  <a:txBody>
                    <a:bodyPr/>
                    <a:lstStyle/>
                    <a:p>
                      <a:endParaRPr lang="de-DE" sz="700"/>
                    </a:p>
                  </a:txBody>
                  <a:tcPr marT="0" marB="0">
                    <a:solidFill>
                      <a:schemeClr val="accent1">
                        <a:lumMod val="50000"/>
                        <a:lumOff val="50000"/>
                      </a:schemeClr>
                    </a:solidFill>
                  </a:tcPr>
                </a:tc>
                <a:extLst>
                  <a:ext uri="{0D108BD9-81ED-4DB2-BD59-A6C34878D82A}">
                    <a16:rowId xmlns:a16="http://schemas.microsoft.com/office/drawing/2014/main" val="1955283464"/>
                  </a:ext>
                </a:extLst>
              </a:tr>
              <a:tr h="113173">
                <a:tc>
                  <a:txBody>
                    <a:bodyPr/>
                    <a:lstStyle/>
                    <a:p>
                      <a:endParaRPr lang="de-DE" sz="700"/>
                    </a:p>
                  </a:txBody>
                  <a:tcPr marT="0" marB="0">
                    <a:solidFill>
                      <a:schemeClr val="tx2">
                        <a:lumMod val="20000"/>
                        <a:lumOff val="80000"/>
                      </a:schemeClr>
                    </a:solidFill>
                  </a:tcPr>
                </a:tc>
                <a:tc>
                  <a:txBody>
                    <a:bodyPr/>
                    <a:lstStyle/>
                    <a:p>
                      <a:endParaRPr lang="de-DE" sz="700"/>
                    </a:p>
                  </a:txBody>
                  <a:tcPr marT="0" marB="0">
                    <a:solidFill>
                      <a:schemeClr val="accent1">
                        <a:lumMod val="50000"/>
                        <a:lumOff val="50000"/>
                      </a:schemeClr>
                    </a:solidFill>
                  </a:tcPr>
                </a:tc>
                <a:extLst>
                  <a:ext uri="{0D108BD9-81ED-4DB2-BD59-A6C34878D82A}">
                    <a16:rowId xmlns:a16="http://schemas.microsoft.com/office/drawing/2014/main" val="3798981088"/>
                  </a:ext>
                </a:extLst>
              </a:tr>
              <a:tr h="113173">
                <a:tc>
                  <a:txBody>
                    <a:bodyPr/>
                    <a:lstStyle/>
                    <a:p>
                      <a:endParaRPr lang="de-DE" sz="700"/>
                    </a:p>
                  </a:txBody>
                  <a:tcPr marT="0" marB="0">
                    <a:solidFill>
                      <a:schemeClr val="tx2">
                        <a:lumMod val="20000"/>
                        <a:lumOff val="80000"/>
                      </a:schemeClr>
                    </a:solidFill>
                  </a:tcPr>
                </a:tc>
                <a:tc>
                  <a:txBody>
                    <a:bodyPr/>
                    <a:lstStyle/>
                    <a:p>
                      <a:endParaRPr lang="de-DE" sz="700"/>
                    </a:p>
                  </a:txBody>
                  <a:tcPr marT="0" marB="0">
                    <a:solidFill>
                      <a:schemeClr val="tx2">
                        <a:lumMod val="20000"/>
                        <a:lumOff val="80000"/>
                      </a:schemeClr>
                    </a:solidFill>
                  </a:tcPr>
                </a:tc>
                <a:extLst>
                  <a:ext uri="{0D108BD9-81ED-4DB2-BD59-A6C34878D82A}">
                    <a16:rowId xmlns:a16="http://schemas.microsoft.com/office/drawing/2014/main" val="3688784185"/>
                  </a:ext>
                </a:extLst>
              </a:tr>
              <a:tr h="113173">
                <a:tc>
                  <a:txBody>
                    <a:bodyPr/>
                    <a:lstStyle/>
                    <a:p>
                      <a:endParaRPr lang="de-DE" sz="700"/>
                    </a:p>
                  </a:txBody>
                  <a:tcPr marT="0" marB="0">
                    <a:solidFill>
                      <a:schemeClr val="tx2">
                        <a:lumMod val="20000"/>
                        <a:lumOff val="80000"/>
                      </a:schemeClr>
                    </a:solidFill>
                  </a:tcPr>
                </a:tc>
                <a:tc>
                  <a:txBody>
                    <a:bodyPr/>
                    <a:lstStyle/>
                    <a:p>
                      <a:endParaRPr lang="de-DE" sz="700"/>
                    </a:p>
                  </a:txBody>
                  <a:tcPr marT="0" marB="0">
                    <a:solidFill>
                      <a:schemeClr val="accent1">
                        <a:lumMod val="50000"/>
                        <a:lumOff val="50000"/>
                      </a:schemeClr>
                    </a:solidFill>
                  </a:tcPr>
                </a:tc>
                <a:extLst>
                  <a:ext uri="{0D108BD9-81ED-4DB2-BD59-A6C34878D82A}">
                    <a16:rowId xmlns:a16="http://schemas.microsoft.com/office/drawing/2014/main" val="4021406376"/>
                  </a:ext>
                </a:extLst>
              </a:tr>
              <a:tr h="113173">
                <a:tc>
                  <a:txBody>
                    <a:bodyPr/>
                    <a:lstStyle/>
                    <a:p>
                      <a:endParaRPr lang="de-DE" sz="700"/>
                    </a:p>
                  </a:txBody>
                  <a:tcPr marT="0" marB="0">
                    <a:solidFill>
                      <a:schemeClr val="tx2">
                        <a:lumMod val="20000"/>
                        <a:lumOff val="80000"/>
                      </a:schemeClr>
                    </a:solidFill>
                  </a:tcPr>
                </a:tc>
                <a:tc>
                  <a:txBody>
                    <a:bodyPr/>
                    <a:lstStyle/>
                    <a:p>
                      <a:endParaRPr lang="de-DE" sz="700"/>
                    </a:p>
                  </a:txBody>
                  <a:tcPr marT="0" marB="0">
                    <a:solidFill>
                      <a:schemeClr val="accent1">
                        <a:lumMod val="50000"/>
                        <a:lumOff val="50000"/>
                      </a:schemeClr>
                    </a:solidFill>
                  </a:tcPr>
                </a:tc>
                <a:extLst>
                  <a:ext uri="{0D108BD9-81ED-4DB2-BD59-A6C34878D82A}">
                    <a16:rowId xmlns:a16="http://schemas.microsoft.com/office/drawing/2014/main" val="542711796"/>
                  </a:ext>
                </a:extLst>
              </a:tr>
              <a:tr h="113173">
                <a:tc>
                  <a:txBody>
                    <a:bodyPr/>
                    <a:lstStyle/>
                    <a:p>
                      <a:endParaRPr lang="de-DE" sz="700"/>
                    </a:p>
                  </a:txBody>
                  <a:tcPr marT="0" marB="0">
                    <a:solidFill>
                      <a:schemeClr val="bg2">
                        <a:lumMod val="50000"/>
                      </a:schemeClr>
                    </a:solidFill>
                  </a:tcPr>
                </a:tc>
                <a:tc>
                  <a:txBody>
                    <a:bodyPr/>
                    <a:lstStyle/>
                    <a:p>
                      <a:endParaRPr lang="de-DE" sz="700"/>
                    </a:p>
                  </a:txBody>
                  <a:tcPr marT="0" marB="0">
                    <a:solidFill>
                      <a:schemeClr val="accent1">
                        <a:lumMod val="50000"/>
                        <a:lumOff val="50000"/>
                      </a:schemeClr>
                    </a:solidFill>
                  </a:tcPr>
                </a:tc>
                <a:extLst>
                  <a:ext uri="{0D108BD9-81ED-4DB2-BD59-A6C34878D82A}">
                    <a16:rowId xmlns:a16="http://schemas.microsoft.com/office/drawing/2014/main" val="829997226"/>
                  </a:ext>
                </a:extLst>
              </a:tr>
              <a:tr h="113173">
                <a:tc>
                  <a:txBody>
                    <a:bodyPr/>
                    <a:lstStyle/>
                    <a:p>
                      <a:endParaRPr lang="de-DE" sz="700"/>
                    </a:p>
                  </a:txBody>
                  <a:tcPr marT="0" marB="0">
                    <a:solidFill>
                      <a:schemeClr val="tx2">
                        <a:lumMod val="20000"/>
                        <a:lumOff val="80000"/>
                      </a:schemeClr>
                    </a:solidFill>
                  </a:tcPr>
                </a:tc>
                <a:tc>
                  <a:txBody>
                    <a:bodyPr/>
                    <a:lstStyle/>
                    <a:p>
                      <a:endParaRPr lang="de-DE" sz="700"/>
                    </a:p>
                  </a:txBody>
                  <a:tcPr marT="0" marB="0">
                    <a:solidFill>
                      <a:schemeClr val="accent1">
                        <a:lumMod val="50000"/>
                        <a:lumOff val="50000"/>
                      </a:schemeClr>
                    </a:solidFill>
                  </a:tcPr>
                </a:tc>
                <a:extLst>
                  <a:ext uri="{0D108BD9-81ED-4DB2-BD59-A6C34878D82A}">
                    <a16:rowId xmlns:a16="http://schemas.microsoft.com/office/drawing/2014/main" val="1407482203"/>
                  </a:ext>
                </a:extLst>
              </a:tr>
              <a:tr h="113173">
                <a:tc>
                  <a:txBody>
                    <a:bodyPr/>
                    <a:lstStyle/>
                    <a:p>
                      <a:endParaRPr lang="de-DE" sz="700"/>
                    </a:p>
                  </a:txBody>
                  <a:tcPr marT="0" marB="0">
                    <a:solidFill>
                      <a:schemeClr val="tx2">
                        <a:lumMod val="20000"/>
                        <a:lumOff val="80000"/>
                      </a:schemeClr>
                    </a:solidFill>
                  </a:tcPr>
                </a:tc>
                <a:tc>
                  <a:txBody>
                    <a:bodyPr/>
                    <a:lstStyle/>
                    <a:p>
                      <a:endParaRPr lang="de-DE" sz="700"/>
                    </a:p>
                  </a:txBody>
                  <a:tcPr marT="0" marB="0">
                    <a:solidFill>
                      <a:schemeClr val="accent1">
                        <a:lumMod val="50000"/>
                        <a:lumOff val="50000"/>
                      </a:schemeClr>
                    </a:solidFill>
                  </a:tcPr>
                </a:tc>
                <a:extLst>
                  <a:ext uri="{0D108BD9-81ED-4DB2-BD59-A6C34878D82A}">
                    <a16:rowId xmlns:a16="http://schemas.microsoft.com/office/drawing/2014/main" val="2584014606"/>
                  </a:ext>
                </a:extLst>
              </a:tr>
              <a:tr h="113173">
                <a:tc>
                  <a:txBody>
                    <a:bodyPr/>
                    <a:lstStyle/>
                    <a:p>
                      <a:endParaRPr lang="de-DE" sz="700"/>
                    </a:p>
                  </a:txBody>
                  <a:tcPr marT="0" marB="0">
                    <a:solidFill>
                      <a:schemeClr val="tx2">
                        <a:lumMod val="20000"/>
                        <a:lumOff val="80000"/>
                      </a:schemeClr>
                    </a:solidFill>
                  </a:tcPr>
                </a:tc>
                <a:tc>
                  <a:txBody>
                    <a:bodyPr/>
                    <a:lstStyle/>
                    <a:p>
                      <a:endParaRPr lang="de-DE" sz="700"/>
                    </a:p>
                  </a:txBody>
                  <a:tcPr marT="0" marB="0">
                    <a:solidFill>
                      <a:schemeClr val="accent1">
                        <a:lumMod val="50000"/>
                        <a:lumOff val="50000"/>
                      </a:schemeClr>
                    </a:solidFill>
                  </a:tcPr>
                </a:tc>
                <a:extLst>
                  <a:ext uri="{0D108BD9-81ED-4DB2-BD59-A6C34878D82A}">
                    <a16:rowId xmlns:a16="http://schemas.microsoft.com/office/drawing/2014/main" val="3279443747"/>
                  </a:ext>
                </a:extLst>
              </a:tr>
              <a:tr h="113173">
                <a:tc>
                  <a:txBody>
                    <a:bodyPr/>
                    <a:lstStyle/>
                    <a:p>
                      <a:endParaRPr lang="de-DE" sz="700"/>
                    </a:p>
                  </a:txBody>
                  <a:tcPr marT="0" marB="0">
                    <a:solidFill>
                      <a:schemeClr val="tx2">
                        <a:lumMod val="20000"/>
                        <a:lumOff val="80000"/>
                      </a:schemeClr>
                    </a:solidFill>
                  </a:tcPr>
                </a:tc>
                <a:tc>
                  <a:txBody>
                    <a:bodyPr/>
                    <a:lstStyle/>
                    <a:p>
                      <a:endParaRPr lang="de-DE" sz="700"/>
                    </a:p>
                  </a:txBody>
                  <a:tcPr marT="0" marB="0">
                    <a:solidFill>
                      <a:schemeClr val="accent1">
                        <a:lumMod val="50000"/>
                        <a:lumOff val="50000"/>
                      </a:schemeClr>
                    </a:solidFill>
                  </a:tcPr>
                </a:tc>
                <a:extLst>
                  <a:ext uri="{0D108BD9-81ED-4DB2-BD59-A6C34878D82A}">
                    <a16:rowId xmlns:a16="http://schemas.microsoft.com/office/drawing/2014/main" val="833293428"/>
                  </a:ext>
                </a:extLst>
              </a:tr>
              <a:tr h="113173">
                <a:tc>
                  <a:txBody>
                    <a:bodyPr/>
                    <a:lstStyle/>
                    <a:p>
                      <a:endParaRPr lang="de-DE" sz="700"/>
                    </a:p>
                  </a:txBody>
                  <a:tcPr marT="0" marB="0">
                    <a:solidFill>
                      <a:schemeClr val="bg2">
                        <a:lumMod val="50000"/>
                      </a:schemeClr>
                    </a:solidFill>
                  </a:tcPr>
                </a:tc>
                <a:tc>
                  <a:txBody>
                    <a:bodyPr/>
                    <a:lstStyle/>
                    <a:p>
                      <a:endParaRPr lang="de-DE" sz="700"/>
                    </a:p>
                  </a:txBody>
                  <a:tcPr marT="0" marB="0">
                    <a:solidFill>
                      <a:schemeClr val="accent1">
                        <a:lumMod val="50000"/>
                        <a:lumOff val="50000"/>
                      </a:schemeClr>
                    </a:solidFill>
                  </a:tcPr>
                </a:tc>
                <a:extLst>
                  <a:ext uri="{0D108BD9-81ED-4DB2-BD59-A6C34878D82A}">
                    <a16:rowId xmlns:a16="http://schemas.microsoft.com/office/drawing/2014/main" val="3502138562"/>
                  </a:ext>
                </a:extLst>
              </a:tr>
              <a:tr h="113173">
                <a:tc>
                  <a:txBody>
                    <a:bodyPr/>
                    <a:lstStyle/>
                    <a:p>
                      <a:endParaRPr lang="de-DE" sz="700"/>
                    </a:p>
                  </a:txBody>
                  <a:tcPr marT="0" marB="0">
                    <a:solidFill>
                      <a:schemeClr val="bg2">
                        <a:lumMod val="50000"/>
                      </a:schemeClr>
                    </a:solidFill>
                  </a:tcPr>
                </a:tc>
                <a:tc>
                  <a:txBody>
                    <a:bodyPr/>
                    <a:lstStyle/>
                    <a:p>
                      <a:endParaRPr lang="de-DE" sz="700"/>
                    </a:p>
                  </a:txBody>
                  <a:tcPr marT="0" marB="0">
                    <a:solidFill>
                      <a:schemeClr val="accent1">
                        <a:lumMod val="50000"/>
                        <a:lumOff val="50000"/>
                      </a:schemeClr>
                    </a:solidFill>
                  </a:tcPr>
                </a:tc>
                <a:extLst>
                  <a:ext uri="{0D108BD9-81ED-4DB2-BD59-A6C34878D82A}">
                    <a16:rowId xmlns:a16="http://schemas.microsoft.com/office/drawing/2014/main" val="905504658"/>
                  </a:ext>
                </a:extLst>
              </a:tr>
              <a:tr h="113173">
                <a:tc>
                  <a:txBody>
                    <a:bodyPr/>
                    <a:lstStyle/>
                    <a:p>
                      <a:endParaRPr lang="de-DE" sz="700"/>
                    </a:p>
                  </a:txBody>
                  <a:tcPr marT="0" marB="0">
                    <a:solidFill>
                      <a:schemeClr val="tx2">
                        <a:lumMod val="20000"/>
                        <a:lumOff val="80000"/>
                      </a:schemeClr>
                    </a:solidFill>
                  </a:tcPr>
                </a:tc>
                <a:tc>
                  <a:txBody>
                    <a:bodyPr/>
                    <a:lstStyle/>
                    <a:p>
                      <a:endParaRPr lang="de-DE" sz="700"/>
                    </a:p>
                  </a:txBody>
                  <a:tcPr marT="0" marB="0">
                    <a:solidFill>
                      <a:schemeClr val="tx2">
                        <a:lumMod val="20000"/>
                        <a:lumOff val="80000"/>
                      </a:schemeClr>
                    </a:solidFill>
                  </a:tcPr>
                </a:tc>
                <a:extLst>
                  <a:ext uri="{0D108BD9-81ED-4DB2-BD59-A6C34878D82A}">
                    <a16:rowId xmlns:a16="http://schemas.microsoft.com/office/drawing/2014/main" val="514680526"/>
                  </a:ext>
                </a:extLst>
              </a:tr>
              <a:tr h="113173">
                <a:tc>
                  <a:txBody>
                    <a:bodyPr/>
                    <a:lstStyle/>
                    <a:p>
                      <a:endParaRPr lang="de-DE" sz="700"/>
                    </a:p>
                  </a:txBody>
                  <a:tcPr marT="0" marB="0">
                    <a:solidFill>
                      <a:schemeClr val="tx2">
                        <a:lumMod val="20000"/>
                        <a:lumOff val="80000"/>
                      </a:schemeClr>
                    </a:solidFill>
                  </a:tcPr>
                </a:tc>
                <a:tc>
                  <a:txBody>
                    <a:bodyPr/>
                    <a:lstStyle/>
                    <a:p>
                      <a:endParaRPr lang="de-DE" sz="700"/>
                    </a:p>
                  </a:txBody>
                  <a:tcPr marT="0" marB="0">
                    <a:solidFill>
                      <a:schemeClr val="accent1">
                        <a:lumMod val="50000"/>
                        <a:lumOff val="50000"/>
                      </a:schemeClr>
                    </a:solidFill>
                  </a:tcPr>
                </a:tc>
                <a:extLst>
                  <a:ext uri="{0D108BD9-81ED-4DB2-BD59-A6C34878D82A}">
                    <a16:rowId xmlns:a16="http://schemas.microsoft.com/office/drawing/2014/main" val="3944313636"/>
                  </a:ext>
                </a:extLst>
              </a:tr>
              <a:tr h="113173">
                <a:tc>
                  <a:txBody>
                    <a:bodyPr/>
                    <a:lstStyle/>
                    <a:p>
                      <a:endParaRPr lang="de-DE" sz="700"/>
                    </a:p>
                  </a:txBody>
                  <a:tcPr marT="0" marB="0">
                    <a:solidFill>
                      <a:schemeClr val="bg2">
                        <a:lumMod val="50000"/>
                      </a:schemeClr>
                    </a:solidFill>
                  </a:tcPr>
                </a:tc>
                <a:tc>
                  <a:txBody>
                    <a:bodyPr/>
                    <a:lstStyle/>
                    <a:p>
                      <a:endParaRPr lang="de-DE" sz="700"/>
                    </a:p>
                  </a:txBody>
                  <a:tcPr marT="0" marB="0">
                    <a:solidFill>
                      <a:schemeClr val="accent1">
                        <a:lumMod val="50000"/>
                        <a:lumOff val="50000"/>
                      </a:schemeClr>
                    </a:solidFill>
                  </a:tcPr>
                </a:tc>
                <a:extLst>
                  <a:ext uri="{0D108BD9-81ED-4DB2-BD59-A6C34878D82A}">
                    <a16:rowId xmlns:a16="http://schemas.microsoft.com/office/drawing/2014/main" val="3562681383"/>
                  </a:ext>
                </a:extLst>
              </a:tr>
              <a:tr h="113173">
                <a:tc>
                  <a:txBody>
                    <a:bodyPr/>
                    <a:lstStyle/>
                    <a:p>
                      <a:endParaRPr lang="de-DE" sz="700"/>
                    </a:p>
                  </a:txBody>
                  <a:tcPr marT="0" marB="0">
                    <a:solidFill>
                      <a:schemeClr val="tx2">
                        <a:lumMod val="20000"/>
                        <a:lumOff val="80000"/>
                      </a:schemeClr>
                    </a:solidFill>
                  </a:tcPr>
                </a:tc>
                <a:tc>
                  <a:txBody>
                    <a:bodyPr/>
                    <a:lstStyle/>
                    <a:p>
                      <a:endParaRPr lang="de-DE" sz="700"/>
                    </a:p>
                  </a:txBody>
                  <a:tcPr marT="0" marB="0">
                    <a:solidFill>
                      <a:schemeClr val="accent1">
                        <a:lumMod val="50000"/>
                        <a:lumOff val="50000"/>
                      </a:schemeClr>
                    </a:solidFill>
                  </a:tcPr>
                </a:tc>
                <a:extLst>
                  <a:ext uri="{0D108BD9-81ED-4DB2-BD59-A6C34878D82A}">
                    <a16:rowId xmlns:a16="http://schemas.microsoft.com/office/drawing/2014/main" val="3132419138"/>
                  </a:ext>
                </a:extLst>
              </a:tr>
              <a:tr h="113173">
                <a:tc>
                  <a:txBody>
                    <a:bodyPr/>
                    <a:lstStyle/>
                    <a:p>
                      <a:endParaRPr lang="de-DE" sz="700"/>
                    </a:p>
                  </a:txBody>
                  <a:tcPr marT="0" marB="0">
                    <a:solidFill>
                      <a:schemeClr val="tx2">
                        <a:lumMod val="20000"/>
                        <a:lumOff val="80000"/>
                      </a:schemeClr>
                    </a:solidFill>
                  </a:tcPr>
                </a:tc>
                <a:tc>
                  <a:txBody>
                    <a:bodyPr/>
                    <a:lstStyle/>
                    <a:p>
                      <a:endParaRPr lang="de-DE" sz="700"/>
                    </a:p>
                  </a:txBody>
                  <a:tcPr marT="0" marB="0">
                    <a:solidFill>
                      <a:schemeClr val="tx2">
                        <a:lumMod val="20000"/>
                        <a:lumOff val="80000"/>
                      </a:schemeClr>
                    </a:solidFill>
                  </a:tcPr>
                </a:tc>
                <a:extLst>
                  <a:ext uri="{0D108BD9-81ED-4DB2-BD59-A6C34878D82A}">
                    <a16:rowId xmlns:a16="http://schemas.microsoft.com/office/drawing/2014/main" val="413378744"/>
                  </a:ext>
                </a:extLst>
              </a:tr>
              <a:tr h="113173">
                <a:tc>
                  <a:txBody>
                    <a:bodyPr/>
                    <a:lstStyle/>
                    <a:p>
                      <a:endParaRPr lang="de-DE" sz="700"/>
                    </a:p>
                  </a:txBody>
                  <a:tcPr marT="0" marB="0">
                    <a:solidFill>
                      <a:schemeClr val="tx2">
                        <a:lumMod val="20000"/>
                        <a:lumOff val="80000"/>
                      </a:schemeClr>
                    </a:solidFill>
                  </a:tcPr>
                </a:tc>
                <a:tc>
                  <a:txBody>
                    <a:bodyPr/>
                    <a:lstStyle/>
                    <a:p>
                      <a:endParaRPr lang="de-DE" sz="700"/>
                    </a:p>
                  </a:txBody>
                  <a:tcPr marT="0" marB="0">
                    <a:solidFill>
                      <a:schemeClr val="tx2">
                        <a:lumMod val="20000"/>
                        <a:lumOff val="80000"/>
                      </a:schemeClr>
                    </a:solidFill>
                  </a:tcPr>
                </a:tc>
                <a:extLst>
                  <a:ext uri="{0D108BD9-81ED-4DB2-BD59-A6C34878D82A}">
                    <a16:rowId xmlns:a16="http://schemas.microsoft.com/office/drawing/2014/main" val="395540665"/>
                  </a:ext>
                </a:extLst>
              </a:tr>
              <a:tr h="113173">
                <a:tc>
                  <a:txBody>
                    <a:bodyPr/>
                    <a:lstStyle/>
                    <a:p>
                      <a:endParaRPr lang="de-DE" sz="700"/>
                    </a:p>
                  </a:txBody>
                  <a:tcPr marT="0" marB="0">
                    <a:solidFill>
                      <a:schemeClr val="tx2">
                        <a:lumMod val="20000"/>
                        <a:lumOff val="80000"/>
                      </a:schemeClr>
                    </a:solidFill>
                  </a:tcPr>
                </a:tc>
                <a:tc>
                  <a:txBody>
                    <a:bodyPr/>
                    <a:lstStyle/>
                    <a:p>
                      <a:endParaRPr lang="de-DE" sz="700"/>
                    </a:p>
                  </a:txBody>
                  <a:tcPr marT="0" marB="0">
                    <a:solidFill>
                      <a:schemeClr val="accent1">
                        <a:lumMod val="50000"/>
                        <a:lumOff val="50000"/>
                      </a:schemeClr>
                    </a:solidFill>
                  </a:tcPr>
                </a:tc>
                <a:extLst>
                  <a:ext uri="{0D108BD9-81ED-4DB2-BD59-A6C34878D82A}">
                    <a16:rowId xmlns:a16="http://schemas.microsoft.com/office/drawing/2014/main" val="991728430"/>
                  </a:ext>
                </a:extLst>
              </a:tr>
              <a:tr h="113173">
                <a:tc>
                  <a:txBody>
                    <a:bodyPr/>
                    <a:lstStyle/>
                    <a:p>
                      <a:endParaRPr lang="de-DE" sz="700"/>
                    </a:p>
                  </a:txBody>
                  <a:tcPr marT="0" marB="0">
                    <a:solidFill>
                      <a:schemeClr val="bg2">
                        <a:lumMod val="50000"/>
                      </a:schemeClr>
                    </a:solidFill>
                  </a:tcPr>
                </a:tc>
                <a:tc>
                  <a:txBody>
                    <a:bodyPr/>
                    <a:lstStyle/>
                    <a:p>
                      <a:endParaRPr lang="de-DE" sz="700"/>
                    </a:p>
                  </a:txBody>
                  <a:tcPr marT="0" marB="0">
                    <a:solidFill>
                      <a:schemeClr val="accent1">
                        <a:lumMod val="50000"/>
                        <a:lumOff val="50000"/>
                      </a:schemeClr>
                    </a:solidFill>
                  </a:tcPr>
                </a:tc>
                <a:extLst>
                  <a:ext uri="{0D108BD9-81ED-4DB2-BD59-A6C34878D82A}">
                    <a16:rowId xmlns:a16="http://schemas.microsoft.com/office/drawing/2014/main" val="2558825297"/>
                  </a:ext>
                </a:extLst>
              </a:tr>
              <a:tr h="113173">
                <a:tc>
                  <a:txBody>
                    <a:bodyPr/>
                    <a:lstStyle/>
                    <a:p>
                      <a:endParaRPr lang="de-DE" sz="700"/>
                    </a:p>
                  </a:txBody>
                  <a:tcPr marT="0" marB="0">
                    <a:solidFill>
                      <a:schemeClr val="tx2">
                        <a:lumMod val="20000"/>
                        <a:lumOff val="80000"/>
                      </a:schemeClr>
                    </a:solidFill>
                  </a:tcPr>
                </a:tc>
                <a:tc>
                  <a:txBody>
                    <a:bodyPr/>
                    <a:lstStyle/>
                    <a:p>
                      <a:endParaRPr lang="de-DE" sz="700"/>
                    </a:p>
                  </a:txBody>
                  <a:tcPr marT="0" marB="0">
                    <a:solidFill>
                      <a:schemeClr val="accent1">
                        <a:lumMod val="50000"/>
                        <a:lumOff val="50000"/>
                      </a:schemeClr>
                    </a:solidFill>
                  </a:tcPr>
                </a:tc>
                <a:extLst>
                  <a:ext uri="{0D108BD9-81ED-4DB2-BD59-A6C34878D82A}">
                    <a16:rowId xmlns:a16="http://schemas.microsoft.com/office/drawing/2014/main" val="2093140218"/>
                  </a:ext>
                </a:extLst>
              </a:tr>
              <a:tr h="113173">
                <a:tc>
                  <a:txBody>
                    <a:bodyPr/>
                    <a:lstStyle/>
                    <a:p>
                      <a:endParaRPr lang="de-DE" sz="700"/>
                    </a:p>
                  </a:txBody>
                  <a:tcPr marT="0" marB="0">
                    <a:solidFill>
                      <a:schemeClr val="tx2">
                        <a:lumMod val="20000"/>
                        <a:lumOff val="80000"/>
                      </a:schemeClr>
                    </a:solidFill>
                  </a:tcPr>
                </a:tc>
                <a:tc>
                  <a:txBody>
                    <a:bodyPr/>
                    <a:lstStyle/>
                    <a:p>
                      <a:endParaRPr lang="de-DE" sz="700"/>
                    </a:p>
                  </a:txBody>
                  <a:tcPr marT="0" marB="0">
                    <a:solidFill>
                      <a:schemeClr val="tx2">
                        <a:lumMod val="20000"/>
                        <a:lumOff val="80000"/>
                      </a:schemeClr>
                    </a:solidFill>
                  </a:tcPr>
                </a:tc>
                <a:extLst>
                  <a:ext uri="{0D108BD9-81ED-4DB2-BD59-A6C34878D82A}">
                    <a16:rowId xmlns:a16="http://schemas.microsoft.com/office/drawing/2014/main" val="934020026"/>
                  </a:ext>
                </a:extLst>
              </a:tr>
              <a:tr h="113173">
                <a:tc>
                  <a:txBody>
                    <a:bodyPr/>
                    <a:lstStyle/>
                    <a:p>
                      <a:endParaRPr lang="de-DE" sz="700"/>
                    </a:p>
                  </a:txBody>
                  <a:tcPr marT="0" marB="0">
                    <a:solidFill>
                      <a:schemeClr val="bg2">
                        <a:lumMod val="50000"/>
                      </a:schemeClr>
                    </a:solidFill>
                  </a:tcPr>
                </a:tc>
                <a:tc>
                  <a:txBody>
                    <a:bodyPr/>
                    <a:lstStyle/>
                    <a:p>
                      <a:endParaRPr lang="de-DE" sz="700"/>
                    </a:p>
                  </a:txBody>
                  <a:tcPr marT="0" marB="0">
                    <a:solidFill>
                      <a:schemeClr val="accent1">
                        <a:lumMod val="50000"/>
                        <a:lumOff val="50000"/>
                      </a:schemeClr>
                    </a:solidFill>
                  </a:tcPr>
                </a:tc>
                <a:extLst>
                  <a:ext uri="{0D108BD9-81ED-4DB2-BD59-A6C34878D82A}">
                    <a16:rowId xmlns:a16="http://schemas.microsoft.com/office/drawing/2014/main" val="3192798969"/>
                  </a:ext>
                </a:extLst>
              </a:tr>
              <a:tr h="113173">
                <a:tc>
                  <a:txBody>
                    <a:bodyPr/>
                    <a:lstStyle/>
                    <a:p>
                      <a:endParaRPr lang="de-DE" sz="700"/>
                    </a:p>
                  </a:txBody>
                  <a:tcPr marT="0" marB="0">
                    <a:solidFill>
                      <a:schemeClr val="tx2">
                        <a:lumMod val="20000"/>
                        <a:lumOff val="80000"/>
                      </a:schemeClr>
                    </a:solidFill>
                  </a:tcPr>
                </a:tc>
                <a:tc>
                  <a:txBody>
                    <a:bodyPr/>
                    <a:lstStyle/>
                    <a:p>
                      <a:endParaRPr lang="de-DE" sz="700"/>
                    </a:p>
                  </a:txBody>
                  <a:tcPr marT="0" marB="0">
                    <a:solidFill>
                      <a:schemeClr val="accent1">
                        <a:lumMod val="50000"/>
                        <a:lumOff val="50000"/>
                      </a:schemeClr>
                    </a:solidFill>
                  </a:tcPr>
                </a:tc>
                <a:extLst>
                  <a:ext uri="{0D108BD9-81ED-4DB2-BD59-A6C34878D82A}">
                    <a16:rowId xmlns:a16="http://schemas.microsoft.com/office/drawing/2014/main" val="703020594"/>
                  </a:ext>
                </a:extLst>
              </a:tr>
            </a:tbl>
          </a:graphicData>
        </a:graphic>
      </p:graphicFrame>
      <p:sp>
        <p:nvSpPr>
          <p:cNvPr id="11" name="Rechteck 10">
            <a:extLst>
              <a:ext uri="{FF2B5EF4-FFF2-40B4-BE49-F238E27FC236}">
                <a16:creationId xmlns:a16="http://schemas.microsoft.com/office/drawing/2014/main" id="{33153546-1B0D-38E4-07AD-B8FA69305996}"/>
              </a:ext>
            </a:extLst>
          </p:cNvPr>
          <p:cNvSpPr/>
          <p:nvPr/>
        </p:nvSpPr>
        <p:spPr>
          <a:xfrm>
            <a:off x="4555522" y="3739615"/>
            <a:ext cx="190990" cy="19099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85DF2762-8612-93F7-0876-65D24D1CE832}"/>
              </a:ext>
            </a:extLst>
          </p:cNvPr>
          <p:cNvSpPr txBox="1"/>
          <p:nvPr/>
        </p:nvSpPr>
        <p:spPr>
          <a:xfrm>
            <a:off x="4774646" y="3696611"/>
            <a:ext cx="1193227" cy="276999"/>
          </a:xfrm>
          <a:prstGeom prst="rect">
            <a:avLst/>
          </a:prstGeom>
          <a:noFill/>
        </p:spPr>
        <p:txBody>
          <a:bodyPr wrap="square" rtlCol="0">
            <a:spAutoFit/>
          </a:bodyPr>
          <a:lstStyle/>
          <a:p>
            <a:r>
              <a:rPr lang="de-DE" sz="1200"/>
              <a:t>100</a:t>
            </a:r>
          </a:p>
        </p:txBody>
      </p:sp>
      <p:sp>
        <p:nvSpPr>
          <p:cNvPr id="13" name="Rechteck 12">
            <a:extLst>
              <a:ext uri="{FF2B5EF4-FFF2-40B4-BE49-F238E27FC236}">
                <a16:creationId xmlns:a16="http://schemas.microsoft.com/office/drawing/2014/main" id="{53FCAADC-4C6E-FFC3-CC03-41BB5E4F5F5B}"/>
              </a:ext>
            </a:extLst>
          </p:cNvPr>
          <p:cNvSpPr/>
          <p:nvPr/>
        </p:nvSpPr>
        <p:spPr>
          <a:xfrm>
            <a:off x="4555522" y="4206554"/>
            <a:ext cx="190990" cy="190990"/>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a:extLst>
              <a:ext uri="{FF2B5EF4-FFF2-40B4-BE49-F238E27FC236}">
                <a16:creationId xmlns:a16="http://schemas.microsoft.com/office/drawing/2014/main" id="{B08AF204-F344-58D8-1806-CA753882615A}"/>
              </a:ext>
            </a:extLst>
          </p:cNvPr>
          <p:cNvSpPr txBox="1"/>
          <p:nvPr/>
        </p:nvSpPr>
        <p:spPr>
          <a:xfrm>
            <a:off x="4774646" y="4163550"/>
            <a:ext cx="1193227" cy="276999"/>
          </a:xfrm>
          <a:prstGeom prst="rect">
            <a:avLst/>
          </a:prstGeom>
          <a:noFill/>
        </p:spPr>
        <p:txBody>
          <a:bodyPr wrap="square" rtlCol="0">
            <a:spAutoFit/>
          </a:bodyPr>
          <a:lstStyle/>
          <a:p>
            <a:r>
              <a:rPr lang="de-DE" sz="1200"/>
              <a:t>200</a:t>
            </a:r>
          </a:p>
        </p:txBody>
      </p:sp>
      <p:sp>
        <p:nvSpPr>
          <p:cNvPr id="15" name="Rechteck 14">
            <a:extLst>
              <a:ext uri="{FF2B5EF4-FFF2-40B4-BE49-F238E27FC236}">
                <a16:creationId xmlns:a16="http://schemas.microsoft.com/office/drawing/2014/main" id="{79528E95-C006-66EF-6297-F2E23B1014D5}"/>
              </a:ext>
            </a:extLst>
          </p:cNvPr>
          <p:cNvSpPr/>
          <p:nvPr/>
        </p:nvSpPr>
        <p:spPr>
          <a:xfrm>
            <a:off x="4555522" y="4448750"/>
            <a:ext cx="190990" cy="190990"/>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a:extLst>
              <a:ext uri="{FF2B5EF4-FFF2-40B4-BE49-F238E27FC236}">
                <a16:creationId xmlns:a16="http://schemas.microsoft.com/office/drawing/2014/main" id="{FEA96BA5-1A61-CF18-2248-B1ABE426B036}"/>
              </a:ext>
            </a:extLst>
          </p:cNvPr>
          <p:cNvSpPr txBox="1"/>
          <p:nvPr/>
        </p:nvSpPr>
        <p:spPr>
          <a:xfrm>
            <a:off x="4774646" y="4405746"/>
            <a:ext cx="1193227" cy="276999"/>
          </a:xfrm>
          <a:prstGeom prst="rect">
            <a:avLst/>
          </a:prstGeom>
          <a:noFill/>
        </p:spPr>
        <p:txBody>
          <a:bodyPr wrap="square" rtlCol="0">
            <a:spAutoFit/>
          </a:bodyPr>
          <a:lstStyle/>
          <a:p>
            <a:r>
              <a:rPr lang="de-DE" sz="1200"/>
              <a:t>300</a:t>
            </a:r>
          </a:p>
        </p:txBody>
      </p:sp>
      <p:sp>
        <p:nvSpPr>
          <p:cNvPr id="17" name="Textfeld 16">
            <a:extLst>
              <a:ext uri="{FF2B5EF4-FFF2-40B4-BE49-F238E27FC236}">
                <a16:creationId xmlns:a16="http://schemas.microsoft.com/office/drawing/2014/main" id="{F22886F3-1828-14FE-9F2A-2DA44CBE9628}"/>
              </a:ext>
            </a:extLst>
          </p:cNvPr>
          <p:cNvSpPr txBox="1"/>
          <p:nvPr/>
        </p:nvSpPr>
        <p:spPr>
          <a:xfrm>
            <a:off x="4475073" y="3395030"/>
            <a:ext cx="1671447" cy="276999"/>
          </a:xfrm>
          <a:prstGeom prst="rect">
            <a:avLst/>
          </a:prstGeom>
          <a:noFill/>
        </p:spPr>
        <p:txBody>
          <a:bodyPr wrap="square" rtlCol="0">
            <a:spAutoFit/>
          </a:bodyPr>
          <a:lstStyle/>
          <a:p>
            <a:r>
              <a:rPr lang="de-DE" sz="1200" b="1" err="1"/>
              <a:t>Assigned</a:t>
            </a:r>
            <a:r>
              <a:rPr lang="de-DE" sz="1200" b="1"/>
              <a:t> dose (mg)</a:t>
            </a:r>
          </a:p>
        </p:txBody>
      </p:sp>
      <p:sp>
        <p:nvSpPr>
          <p:cNvPr id="19" name="Textfeld 18">
            <a:extLst>
              <a:ext uri="{FF2B5EF4-FFF2-40B4-BE49-F238E27FC236}">
                <a16:creationId xmlns:a16="http://schemas.microsoft.com/office/drawing/2014/main" id="{F1866432-1027-A744-4897-C23F1977D1C6}"/>
              </a:ext>
            </a:extLst>
          </p:cNvPr>
          <p:cNvSpPr txBox="1"/>
          <p:nvPr/>
        </p:nvSpPr>
        <p:spPr>
          <a:xfrm>
            <a:off x="6360472" y="3696611"/>
            <a:ext cx="1193227" cy="276999"/>
          </a:xfrm>
          <a:prstGeom prst="rect">
            <a:avLst/>
          </a:prstGeom>
          <a:noFill/>
        </p:spPr>
        <p:txBody>
          <a:bodyPr wrap="square" rtlCol="0">
            <a:spAutoFit/>
          </a:bodyPr>
          <a:lstStyle/>
          <a:p>
            <a:r>
              <a:rPr lang="de-DE" sz="1200"/>
              <a:t>PR</a:t>
            </a:r>
          </a:p>
        </p:txBody>
      </p:sp>
      <p:sp>
        <p:nvSpPr>
          <p:cNvPr id="20" name="Textfeld 19">
            <a:extLst>
              <a:ext uri="{FF2B5EF4-FFF2-40B4-BE49-F238E27FC236}">
                <a16:creationId xmlns:a16="http://schemas.microsoft.com/office/drawing/2014/main" id="{9F848B50-C18B-9FC3-E108-F41B544F4E00}"/>
              </a:ext>
            </a:extLst>
          </p:cNvPr>
          <p:cNvSpPr txBox="1"/>
          <p:nvPr/>
        </p:nvSpPr>
        <p:spPr>
          <a:xfrm>
            <a:off x="6360472" y="4163550"/>
            <a:ext cx="1193227" cy="276999"/>
          </a:xfrm>
          <a:prstGeom prst="rect">
            <a:avLst/>
          </a:prstGeom>
          <a:noFill/>
        </p:spPr>
        <p:txBody>
          <a:bodyPr wrap="square" rtlCol="0">
            <a:spAutoFit/>
          </a:bodyPr>
          <a:lstStyle/>
          <a:p>
            <a:r>
              <a:rPr lang="de-DE" sz="1200"/>
              <a:t>SD</a:t>
            </a:r>
          </a:p>
        </p:txBody>
      </p:sp>
      <p:sp>
        <p:nvSpPr>
          <p:cNvPr id="21" name="Textfeld 20">
            <a:extLst>
              <a:ext uri="{FF2B5EF4-FFF2-40B4-BE49-F238E27FC236}">
                <a16:creationId xmlns:a16="http://schemas.microsoft.com/office/drawing/2014/main" id="{5A3A27F1-DB21-F541-1D56-159466C578B6}"/>
              </a:ext>
            </a:extLst>
          </p:cNvPr>
          <p:cNvSpPr txBox="1"/>
          <p:nvPr/>
        </p:nvSpPr>
        <p:spPr>
          <a:xfrm>
            <a:off x="6063270" y="3395030"/>
            <a:ext cx="1671447" cy="276999"/>
          </a:xfrm>
          <a:prstGeom prst="rect">
            <a:avLst/>
          </a:prstGeom>
          <a:noFill/>
        </p:spPr>
        <p:txBody>
          <a:bodyPr wrap="square" rtlCol="0">
            <a:spAutoFit/>
          </a:bodyPr>
          <a:lstStyle/>
          <a:p>
            <a:r>
              <a:rPr lang="de-DE" sz="1200" b="1"/>
              <a:t>Response</a:t>
            </a:r>
          </a:p>
        </p:txBody>
      </p:sp>
      <p:sp>
        <p:nvSpPr>
          <p:cNvPr id="22" name="Textfeld 21">
            <a:extLst>
              <a:ext uri="{FF2B5EF4-FFF2-40B4-BE49-F238E27FC236}">
                <a16:creationId xmlns:a16="http://schemas.microsoft.com/office/drawing/2014/main" id="{E611FD2B-F8F1-5FE7-7996-9481C8658934}"/>
              </a:ext>
            </a:extLst>
          </p:cNvPr>
          <p:cNvSpPr txBox="1"/>
          <p:nvPr/>
        </p:nvSpPr>
        <p:spPr>
          <a:xfrm>
            <a:off x="6360472" y="4405746"/>
            <a:ext cx="1193227" cy="276999"/>
          </a:xfrm>
          <a:prstGeom prst="rect">
            <a:avLst/>
          </a:prstGeom>
          <a:noFill/>
        </p:spPr>
        <p:txBody>
          <a:bodyPr wrap="square" rtlCol="0">
            <a:spAutoFit/>
          </a:bodyPr>
          <a:lstStyle/>
          <a:p>
            <a:r>
              <a:rPr lang="de-DE" sz="1200"/>
              <a:t>PD</a:t>
            </a:r>
          </a:p>
        </p:txBody>
      </p:sp>
      <p:sp>
        <p:nvSpPr>
          <p:cNvPr id="23" name="Ellipse 22">
            <a:extLst>
              <a:ext uri="{FF2B5EF4-FFF2-40B4-BE49-F238E27FC236}">
                <a16:creationId xmlns:a16="http://schemas.microsoft.com/office/drawing/2014/main" id="{A0176CA4-D277-2F27-2F99-5E86B67C9D73}"/>
              </a:ext>
            </a:extLst>
          </p:cNvPr>
          <p:cNvSpPr/>
          <p:nvPr/>
        </p:nvSpPr>
        <p:spPr>
          <a:xfrm>
            <a:off x="6146520" y="4233787"/>
            <a:ext cx="136525" cy="136525"/>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Gleichschenkliges Dreieck 23">
            <a:extLst>
              <a:ext uri="{FF2B5EF4-FFF2-40B4-BE49-F238E27FC236}">
                <a16:creationId xmlns:a16="http://schemas.microsoft.com/office/drawing/2014/main" id="{A1EF7549-23F7-B70A-74B2-C01F7FA3922A}"/>
              </a:ext>
            </a:extLst>
          </p:cNvPr>
          <p:cNvSpPr/>
          <p:nvPr/>
        </p:nvSpPr>
        <p:spPr>
          <a:xfrm>
            <a:off x="6155505" y="3779637"/>
            <a:ext cx="118555" cy="102203"/>
          </a:xfrm>
          <a:prstGeom prst="triangle">
            <a:avLst/>
          </a:prstGeom>
          <a:solidFill>
            <a:schemeClr val="accent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Gleichschenkliges Dreieck 24">
            <a:extLst>
              <a:ext uri="{FF2B5EF4-FFF2-40B4-BE49-F238E27FC236}">
                <a16:creationId xmlns:a16="http://schemas.microsoft.com/office/drawing/2014/main" id="{DB142EFF-01A3-371F-5708-46BABAE61675}"/>
              </a:ext>
            </a:extLst>
          </p:cNvPr>
          <p:cNvSpPr/>
          <p:nvPr/>
        </p:nvSpPr>
        <p:spPr>
          <a:xfrm flipV="1">
            <a:off x="6155505" y="4493144"/>
            <a:ext cx="118555" cy="102203"/>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Textfeld 26">
            <a:extLst>
              <a:ext uri="{FF2B5EF4-FFF2-40B4-BE49-F238E27FC236}">
                <a16:creationId xmlns:a16="http://schemas.microsoft.com/office/drawing/2014/main" id="{10FA577E-28C5-203B-0854-73776E203B61}"/>
              </a:ext>
            </a:extLst>
          </p:cNvPr>
          <p:cNvSpPr txBox="1"/>
          <p:nvPr/>
        </p:nvSpPr>
        <p:spPr>
          <a:xfrm>
            <a:off x="4475073" y="4870453"/>
            <a:ext cx="1671447" cy="276999"/>
          </a:xfrm>
          <a:prstGeom prst="rect">
            <a:avLst/>
          </a:prstGeom>
          <a:noFill/>
        </p:spPr>
        <p:txBody>
          <a:bodyPr wrap="square" rtlCol="0">
            <a:spAutoFit/>
          </a:bodyPr>
          <a:lstStyle/>
          <a:p>
            <a:r>
              <a:rPr lang="de-DE" sz="1200" b="1"/>
              <a:t>Status</a:t>
            </a:r>
          </a:p>
        </p:txBody>
      </p:sp>
      <p:sp>
        <p:nvSpPr>
          <p:cNvPr id="28" name="Pfeil: nach rechts 27">
            <a:extLst>
              <a:ext uri="{FF2B5EF4-FFF2-40B4-BE49-F238E27FC236}">
                <a16:creationId xmlns:a16="http://schemas.microsoft.com/office/drawing/2014/main" id="{BCDAB419-24D8-AB90-3EF8-94C0E7F8DB52}"/>
              </a:ext>
            </a:extLst>
          </p:cNvPr>
          <p:cNvSpPr/>
          <p:nvPr/>
        </p:nvSpPr>
        <p:spPr>
          <a:xfrm>
            <a:off x="4668886" y="5193865"/>
            <a:ext cx="232940" cy="201613"/>
          </a:xfrm>
          <a:prstGeom prst="rightArrow">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Textfeld 28">
            <a:extLst>
              <a:ext uri="{FF2B5EF4-FFF2-40B4-BE49-F238E27FC236}">
                <a16:creationId xmlns:a16="http://schemas.microsoft.com/office/drawing/2014/main" id="{D0D87AF9-DA44-C04E-3482-FDB881CD993F}"/>
              </a:ext>
            </a:extLst>
          </p:cNvPr>
          <p:cNvSpPr txBox="1"/>
          <p:nvPr/>
        </p:nvSpPr>
        <p:spPr>
          <a:xfrm>
            <a:off x="4870043" y="5156171"/>
            <a:ext cx="1193227" cy="276999"/>
          </a:xfrm>
          <a:prstGeom prst="rect">
            <a:avLst/>
          </a:prstGeom>
          <a:noFill/>
        </p:spPr>
        <p:txBody>
          <a:bodyPr wrap="square" rtlCol="0">
            <a:spAutoFit/>
          </a:bodyPr>
          <a:lstStyle/>
          <a:p>
            <a:r>
              <a:rPr lang="de-DE" sz="1200" err="1"/>
              <a:t>Ongoing</a:t>
            </a:r>
            <a:endParaRPr lang="de-DE" sz="1200"/>
          </a:p>
        </p:txBody>
      </p:sp>
      <p:sp>
        <p:nvSpPr>
          <p:cNvPr id="30" name="Rechteck 29">
            <a:extLst>
              <a:ext uri="{FF2B5EF4-FFF2-40B4-BE49-F238E27FC236}">
                <a16:creationId xmlns:a16="http://schemas.microsoft.com/office/drawing/2014/main" id="{20102B32-DA7B-BDF4-6CCD-E309B8002575}"/>
              </a:ext>
            </a:extLst>
          </p:cNvPr>
          <p:cNvSpPr/>
          <p:nvPr/>
        </p:nvSpPr>
        <p:spPr>
          <a:xfrm>
            <a:off x="4555522" y="3969220"/>
            <a:ext cx="190990" cy="19099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Textfeld 30">
            <a:extLst>
              <a:ext uri="{FF2B5EF4-FFF2-40B4-BE49-F238E27FC236}">
                <a16:creationId xmlns:a16="http://schemas.microsoft.com/office/drawing/2014/main" id="{0CF628C2-3AD5-9F68-085F-4EB089962D08}"/>
              </a:ext>
            </a:extLst>
          </p:cNvPr>
          <p:cNvSpPr txBox="1"/>
          <p:nvPr/>
        </p:nvSpPr>
        <p:spPr>
          <a:xfrm>
            <a:off x="4774646" y="3926216"/>
            <a:ext cx="1193227" cy="276999"/>
          </a:xfrm>
          <a:prstGeom prst="rect">
            <a:avLst/>
          </a:prstGeom>
          <a:noFill/>
        </p:spPr>
        <p:txBody>
          <a:bodyPr wrap="square" rtlCol="0">
            <a:spAutoFit/>
          </a:bodyPr>
          <a:lstStyle/>
          <a:p>
            <a:r>
              <a:rPr lang="de-DE" sz="1200"/>
              <a:t>150</a:t>
            </a:r>
          </a:p>
        </p:txBody>
      </p:sp>
      <p:sp>
        <p:nvSpPr>
          <p:cNvPr id="33" name="Textfeld 32">
            <a:extLst>
              <a:ext uri="{FF2B5EF4-FFF2-40B4-BE49-F238E27FC236}">
                <a16:creationId xmlns:a16="http://schemas.microsoft.com/office/drawing/2014/main" id="{7B3C62BD-71A6-0651-421F-86A481115B88}"/>
              </a:ext>
            </a:extLst>
          </p:cNvPr>
          <p:cNvSpPr txBox="1"/>
          <p:nvPr/>
        </p:nvSpPr>
        <p:spPr>
          <a:xfrm>
            <a:off x="6360472" y="3942634"/>
            <a:ext cx="1193227" cy="276999"/>
          </a:xfrm>
          <a:prstGeom prst="rect">
            <a:avLst/>
          </a:prstGeom>
          <a:noFill/>
        </p:spPr>
        <p:txBody>
          <a:bodyPr wrap="square" rtlCol="0">
            <a:spAutoFit/>
          </a:bodyPr>
          <a:lstStyle/>
          <a:p>
            <a:r>
              <a:rPr lang="de-DE" sz="1200"/>
              <a:t>PR-L</a:t>
            </a:r>
          </a:p>
        </p:txBody>
      </p:sp>
      <p:sp>
        <p:nvSpPr>
          <p:cNvPr id="34" name="Gleichschenkliges Dreieck 33">
            <a:extLst>
              <a:ext uri="{FF2B5EF4-FFF2-40B4-BE49-F238E27FC236}">
                <a16:creationId xmlns:a16="http://schemas.microsoft.com/office/drawing/2014/main" id="{76E22E58-9F2A-B756-7456-18673027340F}"/>
              </a:ext>
            </a:extLst>
          </p:cNvPr>
          <p:cNvSpPr/>
          <p:nvPr/>
        </p:nvSpPr>
        <p:spPr>
          <a:xfrm>
            <a:off x="6155505" y="4025660"/>
            <a:ext cx="118555" cy="102203"/>
          </a:xfrm>
          <a:prstGeom prst="triangle">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Textfeld 34">
            <a:extLst>
              <a:ext uri="{FF2B5EF4-FFF2-40B4-BE49-F238E27FC236}">
                <a16:creationId xmlns:a16="http://schemas.microsoft.com/office/drawing/2014/main" id="{12B1A5A7-9597-24BC-2712-0485E2461018}"/>
              </a:ext>
            </a:extLst>
          </p:cNvPr>
          <p:cNvSpPr txBox="1"/>
          <p:nvPr/>
        </p:nvSpPr>
        <p:spPr>
          <a:xfrm>
            <a:off x="6063270" y="4870453"/>
            <a:ext cx="1671447" cy="461665"/>
          </a:xfrm>
          <a:prstGeom prst="rect">
            <a:avLst/>
          </a:prstGeom>
          <a:noFill/>
        </p:spPr>
        <p:txBody>
          <a:bodyPr wrap="square" rtlCol="0">
            <a:spAutoFit/>
          </a:bodyPr>
          <a:lstStyle/>
          <a:p>
            <a:r>
              <a:rPr lang="de-DE" sz="1200" b="1"/>
              <a:t>BTK </a:t>
            </a:r>
            <a:r>
              <a:rPr lang="de-DE" sz="1200" b="1" err="1"/>
              <a:t>mutation</a:t>
            </a:r>
            <a:br>
              <a:rPr lang="de-DE" sz="1200" b="1"/>
            </a:br>
            <a:r>
              <a:rPr lang="de-DE" sz="1200" b="1"/>
              <a:t>*</a:t>
            </a:r>
          </a:p>
        </p:txBody>
      </p:sp>
      <p:sp>
        <p:nvSpPr>
          <p:cNvPr id="36" name="Rechteck 35">
            <a:extLst>
              <a:ext uri="{FF2B5EF4-FFF2-40B4-BE49-F238E27FC236}">
                <a16:creationId xmlns:a16="http://schemas.microsoft.com/office/drawing/2014/main" id="{43B212CE-BA66-4EA4-5FF9-9D2F846DCC8E}"/>
              </a:ext>
            </a:extLst>
          </p:cNvPr>
          <p:cNvSpPr/>
          <p:nvPr/>
        </p:nvSpPr>
        <p:spPr>
          <a:xfrm>
            <a:off x="2526089" y="5558383"/>
            <a:ext cx="36000" cy="72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Rechteck 36">
            <a:extLst>
              <a:ext uri="{FF2B5EF4-FFF2-40B4-BE49-F238E27FC236}">
                <a16:creationId xmlns:a16="http://schemas.microsoft.com/office/drawing/2014/main" id="{DC568C15-B63F-CA4E-D338-D933EC7D332E}"/>
              </a:ext>
            </a:extLst>
          </p:cNvPr>
          <p:cNvSpPr/>
          <p:nvPr/>
        </p:nvSpPr>
        <p:spPr>
          <a:xfrm>
            <a:off x="2526088" y="5445736"/>
            <a:ext cx="110725" cy="72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Rechteck 37">
            <a:extLst>
              <a:ext uri="{FF2B5EF4-FFF2-40B4-BE49-F238E27FC236}">
                <a16:creationId xmlns:a16="http://schemas.microsoft.com/office/drawing/2014/main" id="{31FB5C18-50F0-707F-F213-00868AFA1F30}"/>
              </a:ext>
            </a:extLst>
          </p:cNvPr>
          <p:cNvSpPr/>
          <p:nvPr/>
        </p:nvSpPr>
        <p:spPr>
          <a:xfrm>
            <a:off x="2526088" y="5333094"/>
            <a:ext cx="126284" cy="72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Rechteck 38">
            <a:extLst>
              <a:ext uri="{FF2B5EF4-FFF2-40B4-BE49-F238E27FC236}">
                <a16:creationId xmlns:a16="http://schemas.microsoft.com/office/drawing/2014/main" id="{E634D524-34CE-C5FA-4DA6-787AECDD73B1}"/>
              </a:ext>
            </a:extLst>
          </p:cNvPr>
          <p:cNvSpPr/>
          <p:nvPr/>
        </p:nvSpPr>
        <p:spPr>
          <a:xfrm>
            <a:off x="2526087" y="5220452"/>
            <a:ext cx="204865" cy="72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Rechteck 39">
            <a:extLst>
              <a:ext uri="{FF2B5EF4-FFF2-40B4-BE49-F238E27FC236}">
                <a16:creationId xmlns:a16="http://schemas.microsoft.com/office/drawing/2014/main" id="{C2E7C485-E2FB-55BC-08DA-60E36DC4DF45}"/>
              </a:ext>
            </a:extLst>
          </p:cNvPr>
          <p:cNvSpPr/>
          <p:nvPr/>
        </p:nvSpPr>
        <p:spPr>
          <a:xfrm>
            <a:off x="2526087" y="5107810"/>
            <a:ext cx="202485" cy="72000"/>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Rechteck 40">
            <a:extLst>
              <a:ext uri="{FF2B5EF4-FFF2-40B4-BE49-F238E27FC236}">
                <a16:creationId xmlns:a16="http://schemas.microsoft.com/office/drawing/2014/main" id="{F2DB6302-5BA2-9E24-FC74-CCA942A381AB}"/>
              </a:ext>
            </a:extLst>
          </p:cNvPr>
          <p:cNvSpPr/>
          <p:nvPr/>
        </p:nvSpPr>
        <p:spPr>
          <a:xfrm>
            <a:off x="2526087" y="4995168"/>
            <a:ext cx="238204" cy="72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Rechteck 41">
            <a:extLst>
              <a:ext uri="{FF2B5EF4-FFF2-40B4-BE49-F238E27FC236}">
                <a16:creationId xmlns:a16="http://schemas.microsoft.com/office/drawing/2014/main" id="{524E49AB-6560-9123-219A-E7AF34B6CC61}"/>
              </a:ext>
            </a:extLst>
          </p:cNvPr>
          <p:cNvSpPr/>
          <p:nvPr/>
        </p:nvSpPr>
        <p:spPr>
          <a:xfrm>
            <a:off x="2526087" y="4882526"/>
            <a:ext cx="326310" cy="72000"/>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Rechteck 42">
            <a:extLst>
              <a:ext uri="{FF2B5EF4-FFF2-40B4-BE49-F238E27FC236}">
                <a16:creationId xmlns:a16="http://schemas.microsoft.com/office/drawing/2014/main" id="{09A1F5D6-C338-29B9-4117-D7A4BB347FAD}"/>
              </a:ext>
            </a:extLst>
          </p:cNvPr>
          <p:cNvSpPr/>
          <p:nvPr/>
        </p:nvSpPr>
        <p:spPr>
          <a:xfrm>
            <a:off x="2526086" y="4769884"/>
            <a:ext cx="354885" cy="72000"/>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Rechteck 43">
            <a:extLst>
              <a:ext uri="{FF2B5EF4-FFF2-40B4-BE49-F238E27FC236}">
                <a16:creationId xmlns:a16="http://schemas.microsoft.com/office/drawing/2014/main" id="{D57A686B-1179-A175-3604-798D619527B2}"/>
              </a:ext>
            </a:extLst>
          </p:cNvPr>
          <p:cNvSpPr/>
          <p:nvPr/>
        </p:nvSpPr>
        <p:spPr>
          <a:xfrm>
            <a:off x="2527357" y="4657242"/>
            <a:ext cx="151210" cy="72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Rechteck 44">
            <a:extLst>
              <a:ext uri="{FF2B5EF4-FFF2-40B4-BE49-F238E27FC236}">
                <a16:creationId xmlns:a16="http://schemas.microsoft.com/office/drawing/2014/main" id="{146CB2C6-2560-1179-32B2-5ADDD0B8ABB3}"/>
              </a:ext>
            </a:extLst>
          </p:cNvPr>
          <p:cNvSpPr/>
          <p:nvPr/>
        </p:nvSpPr>
        <p:spPr>
          <a:xfrm>
            <a:off x="2527357" y="4544600"/>
            <a:ext cx="596502" cy="72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Rechteck 45">
            <a:extLst>
              <a:ext uri="{FF2B5EF4-FFF2-40B4-BE49-F238E27FC236}">
                <a16:creationId xmlns:a16="http://schemas.microsoft.com/office/drawing/2014/main" id="{40D3FA00-55E1-54B3-E2B0-B83FD87CE32D}"/>
              </a:ext>
            </a:extLst>
          </p:cNvPr>
          <p:cNvSpPr/>
          <p:nvPr/>
        </p:nvSpPr>
        <p:spPr>
          <a:xfrm>
            <a:off x="2527357" y="4431958"/>
            <a:ext cx="686990" cy="72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Rechteck 46">
            <a:extLst>
              <a:ext uri="{FF2B5EF4-FFF2-40B4-BE49-F238E27FC236}">
                <a16:creationId xmlns:a16="http://schemas.microsoft.com/office/drawing/2014/main" id="{742EE718-D72A-ED8A-63FD-83CD50B8FE1B}"/>
              </a:ext>
            </a:extLst>
          </p:cNvPr>
          <p:cNvSpPr/>
          <p:nvPr/>
        </p:nvSpPr>
        <p:spPr>
          <a:xfrm>
            <a:off x="2527356" y="4319316"/>
            <a:ext cx="715565" cy="72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Rechteck 47">
            <a:extLst>
              <a:ext uri="{FF2B5EF4-FFF2-40B4-BE49-F238E27FC236}">
                <a16:creationId xmlns:a16="http://schemas.microsoft.com/office/drawing/2014/main" id="{70CA1564-B3CD-D51F-B3E2-72C8FD9EE0FF}"/>
              </a:ext>
            </a:extLst>
          </p:cNvPr>
          <p:cNvSpPr/>
          <p:nvPr/>
        </p:nvSpPr>
        <p:spPr>
          <a:xfrm>
            <a:off x="2527356" y="4206674"/>
            <a:ext cx="691753" cy="72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Rechteck 48">
            <a:extLst>
              <a:ext uri="{FF2B5EF4-FFF2-40B4-BE49-F238E27FC236}">
                <a16:creationId xmlns:a16="http://schemas.microsoft.com/office/drawing/2014/main" id="{0216CA50-164B-ADF1-1AA6-932F9BD24C3D}"/>
              </a:ext>
            </a:extLst>
          </p:cNvPr>
          <p:cNvSpPr/>
          <p:nvPr/>
        </p:nvSpPr>
        <p:spPr>
          <a:xfrm>
            <a:off x="2527356" y="4094032"/>
            <a:ext cx="901303" cy="72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Rechteck 49">
            <a:extLst>
              <a:ext uri="{FF2B5EF4-FFF2-40B4-BE49-F238E27FC236}">
                <a16:creationId xmlns:a16="http://schemas.microsoft.com/office/drawing/2014/main" id="{E2D8571D-B17B-1B23-8BE9-0C4779A07F43}"/>
              </a:ext>
            </a:extLst>
          </p:cNvPr>
          <p:cNvSpPr/>
          <p:nvPr/>
        </p:nvSpPr>
        <p:spPr>
          <a:xfrm>
            <a:off x="2527356" y="3981390"/>
            <a:ext cx="970360" cy="72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Rechteck 50">
            <a:extLst>
              <a:ext uri="{FF2B5EF4-FFF2-40B4-BE49-F238E27FC236}">
                <a16:creationId xmlns:a16="http://schemas.microsoft.com/office/drawing/2014/main" id="{0FD0AD8A-4916-CCC2-A76B-15F7D0DDF58A}"/>
              </a:ext>
            </a:extLst>
          </p:cNvPr>
          <p:cNvSpPr/>
          <p:nvPr/>
        </p:nvSpPr>
        <p:spPr>
          <a:xfrm>
            <a:off x="2527355" y="3868748"/>
            <a:ext cx="998935" cy="72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Rechteck 67">
            <a:extLst>
              <a:ext uri="{FF2B5EF4-FFF2-40B4-BE49-F238E27FC236}">
                <a16:creationId xmlns:a16="http://schemas.microsoft.com/office/drawing/2014/main" id="{BA67B820-7B30-8994-D533-A413D35A212D}"/>
              </a:ext>
            </a:extLst>
          </p:cNvPr>
          <p:cNvSpPr/>
          <p:nvPr/>
        </p:nvSpPr>
        <p:spPr>
          <a:xfrm>
            <a:off x="2527355" y="3756106"/>
            <a:ext cx="1194198" cy="72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Rechteck 68">
            <a:extLst>
              <a:ext uri="{FF2B5EF4-FFF2-40B4-BE49-F238E27FC236}">
                <a16:creationId xmlns:a16="http://schemas.microsoft.com/office/drawing/2014/main" id="{A378C4D8-EF09-F63A-170F-C702F92F4FDA}"/>
              </a:ext>
            </a:extLst>
          </p:cNvPr>
          <p:cNvSpPr/>
          <p:nvPr/>
        </p:nvSpPr>
        <p:spPr>
          <a:xfrm>
            <a:off x="2527355" y="3643464"/>
            <a:ext cx="1303736" cy="72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Rechteck 69">
            <a:extLst>
              <a:ext uri="{FF2B5EF4-FFF2-40B4-BE49-F238E27FC236}">
                <a16:creationId xmlns:a16="http://schemas.microsoft.com/office/drawing/2014/main" id="{E7F33D48-E055-7A5B-A4B4-362A6A6F0A10}"/>
              </a:ext>
            </a:extLst>
          </p:cNvPr>
          <p:cNvSpPr/>
          <p:nvPr/>
        </p:nvSpPr>
        <p:spPr>
          <a:xfrm>
            <a:off x="2527355" y="3530822"/>
            <a:ext cx="1346598" cy="72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Rechteck 70">
            <a:extLst>
              <a:ext uri="{FF2B5EF4-FFF2-40B4-BE49-F238E27FC236}">
                <a16:creationId xmlns:a16="http://schemas.microsoft.com/office/drawing/2014/main" id="{41701E10-4533-111E-3426-4C50EE4375EC}"/>
              </a:ext>
            </a:extLst>
          </p:cNvPr>
          <p:cNvSpPr/>
          <p:nvPr/>
        </p:nvSpPr>
        <p:spPr>
          <a:xfrm>
            <a:off x="2527354" y="3418180"/>
            <a:ext cx="1470423" cy="72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Rechteck 71">
            <a:extLst>
              <a:ext uri="{FF2B5EF4-FFF2-40B4-BE49-F238E27FC236}">
                <a16:creationId xmlns:a16="http://schemas.microsoft.com/office/drawing/2014/main" id="{74AB622A-B465-D4E7-1389-23F95CF43C04}"/>
              </a:ext>
            </a:extLst>
          </p:cNvPr>
          <p:cNvSpPr/>
          <p:nvPr/>
        </p:nvSpPr>
        <p:spPr>
          <a:xfrm>
            <a:off x="2527354" y="3305538"/>
            <a:ext cx="1529955" cy="72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Rechteck 72">
            <a:extLst>
              <a:ext uri="{FF2B5EF4-FFF2-40B4-BE49-F238E27FC236}">
                <a16:creationId xmlns:a16="http://schemas.microsoft.com/office/drawing/2014/main" id="{8A9DE971-262D-57FD-256D-B7E2FF4E2B23}"/>
              </a:ext>
            </a:extLst>
          </p:cNvPr>
          <p:cNvSpPr/>
          <p:nvPr/>
        </p:nvSpPr>
        <p:spPr>
          <a:xfrm>
            <a:off x="2527354" y="3192896"/>
            <a:ext cx="1660924" cy="72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4" name="Rechteck 73">
            <a:extLst>
              <a:ext uri="{FF2B5EF4-FFF2-40B4-BE49-F238E27FC236}">
                <a16:creationId xmlns:a16="http://schemas.microsoft.com/office/drawing/2014/main" id="{150F60E4-3EBF-66BE-46BA-964360330AEB}"/>
              </a:ext>
            </a:extLst>
          </p:cNvPr>
          <p:cNvSpPr/>
          <p:nvPr/>
        </p:nvSpPr>
        <p:spPr>
          <a:xfrm>
            <a:off x="2527353" y="3080254"/>
            <a:ext cx="2051449" cy="72000"/>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5" name="Rechteck 74">
            <a:extLst>
              <a:ext uri="{FF2B5EF4-FFF2-40B4-BE49-F238E27FC236}">
                <a16:creationId xmlns:a16="http://schemas.microsoft.com/office/drawing/2014/main" id="{8973A744-4C7C-5616-D91A-54D030DCC889}"/>
              </a:ext>
            </a:extLst>
          </p:cNvPr>
          <p:cNvSpPr/>
          <p:nvPr/>
        </p:nvSpPr>
        <p:spPr>
          <a:xfrm>
            <a:off x="2527353" y="2967612"/>
            <a:ext cx="2165750" cy="72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Rechteck 75">
            <a:extLst>
              <a:ext uri="{FF2B5EF4-FFF2-40B4-BE49-F238E27FC236}">
                <a16:creationId xmlns:a16="http://schemas.microsoft.com/office/drawing/2014/main" id="{1F79BA0E-7684-D16D-4FB6-81C060427A28}"/>
              </a:ext>
            </a:extLst>
          </p:cNvPr>
          <p:cNvSpPr/>
          <p:nvPr/>
        </p:nvSpPr>
        <p:spPr>
          <a:xfrm>
            <a:off x="2529528" y="2854970"/>
            <a:ext cx="2376300" cy="72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Rechteck 76">
            <a:extLst>
              <a:ext uri="{FF2B5EF4-FFF2-40B4-BE49-F238E27FC236}">
                <a16:creationId xmlns:a16="http://schemas.microsoft.com/office/drawing/2014/main" id="{B2245437-A3B0-E192-E763-66C73D15D814}"/>
              </a:ext>
            </a:extLst>
          </p:cNvPr>
          <p:cNvSpPr/>
          <p:nvPr/>
        </p:nvSpPr>
        <p:spPr>
          <a:xfrm>
            <a:off x="2529527" y="2742328"/>
            <a:ext cx="2601725" cy="72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 name="Rechteck 77">
            <a:extLst>
              <a:ext uri="{FF2B5EF4-FFF2-40B4-BE49-F238E27FC236}">
                <a16:creationId xmlns:a16="http://schemas.microsoft.com/office/drawing/2014/main" id="{527431EE-5A15-570F-70AA-9FF447D781FB}"/>
              </a:ext>
            </a:extLst>
          </p:cNvPr>
          <p:cNvSpPr/>
          <p:nvPr/>
        </p:nvSpPr>
        <p:spPr>
          <a:xfrm>
            <a:off x="2529527" y="2629686"/>
            <a:ext cx="2776351" cy="72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Rechteck 78">
            <a:extLst>
              <a:ext uri="{FF2B5EF4-FFF2-40B4-BE49-F238E27FC236}">
                <a16:creationId xmlns:a16="http://schemas.microsoft.com/office/drawing/2014/main" id="{210756BE-C79E-08A1-69AA-3CEAAE7F3D49}"/>
              </a:ext>
            </a:extLst>
          </p:cNvPr>
          <p:cNvSpPr/>
          <p:nvPr/>
        </p:nvSpPr>
        <p:spPr>
          <a:xfrm>
            <a:off x="2529527" y="2517044"/>
            <a:ext cx="2852551" cy="72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Rechteck 79">
            <a:extLst>
              <a:ext uri="{FF2B5EF4-FFF2-40B4-BE49-F238E27FC236}">
                <a16:creationId xmlns:a16="http://schemas.microsoft.com/office/drawing/2014/main" id="{8515480D-E127-78EA-8618-95754BD311A3}"/>
              </a:ext>
            </a:extLst>
          </p:cNvPr>
          <p:cNvSpPr/>
          <p:nvPr/>
        </p:nvSpPr>
        <p:spPr>
          <a:xfrm>
            <a:off x="2529527" y="2404402"/>
            <a:ext cx="3024001" cy="72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1" name="Rechteck 80">
            <a:extLst>
              <a:ext uri="{FF2B5EF4-FFF2-40B4-BE49-F238E27FC236}">
                <a16:creationId xmlns:a16="http://schemas.microsoft.com/office/drawing/2014/main" id="{D1EF1C14-32EC-663A-09FC-FDA42778E28B}"/>
              </a:ext>
            </a:extLst>
          </p:cNvPr>
          <p:cNvSpPr/>
          <p:nvPr/>
        </p:nvSpPr>
        <p:spPr>
          <a:xfrm>
            <a:off x="2529527" y="2291760"/>
            <a:ext cx="3398651" cy="72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2" name="Rechteck 81">
            <a:extLst>
              <a:ext uri="{FF2B5EF4-FFF2-40B4-BE49-F238E27FC236}">
                <a16:creationId xmlns:a16="http://schemas.microsoft.com/office/drawing/2014/main" id="{C55BE950-8DDC-E1ED-77D5-3A7B77D0234C}"/>
              </a:ext>
            </a:extLst>
          </p:cNvPr>
          <p:cNvSpPr/>
          <p:nvPr/>
        </p:nvSpPr>
        <p:spPr>
          <a:xfrm>
            <a:off x="2529527" y="2179118"/>
            <a:ext cx="3709801" cy="72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3" name="Rechteck 82">
            <a:extLst>
              <a:ext uri="{FF2B5EF4-FFF2-40B4-BE49-F238E27FC236}">
                <a16:creationId xmlns:a16="http://schemas.microsoft.com/office/drawing/2014/main" id="{B1115021-9870-B088-A037-E1456443A009}"/>
              </a:ext>
            </a:extLst>
          </p:cNvPr>
          <p:cNvSpPr/>
          <p:nvPr/>
        </p:nvSpPr>
        <p:spPr>
          <a:xfrm>
            <a:off x="2529527" y="2066476"/>
            <a:ext cx="4360676" cy="72000"/>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 name="Rechteck 83">
            <a:extLst>
              <a:ext uri="{FF2B5EF4-FFF2-40B4-BE49-F238E27FC236}">
                <a16:creationId xmlns:a16="http://schemas.microsoft.com/office/drawing/2014/main" id="{4AB33C28-00AF-2819-C2A0-8167452869FC}"/>
              </a:ext>
            </a:extLst>
          </p:cNvPr>
          <p:cNvSpPr/>
          <p:nvPr/>
        </p:nvSpPr>
        <p:spPr>
          <a:xfrm>
            <a:off x="2527146" y="1953834"/>
            <a:ext cx="4385282" cy="72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5" name="Ellipse 84">
            <a:extLst>
              <a:ext uri="{FF2B5EF4-FFF2-40B4-BE49-F238E27FC236}">
                <a16:creationId xmlns:a16="http://schemas.microsoft.com/office/drawing/2014/main" id="{6C41C16F-3911-0117-586C-8DFE7005D0A4}"/>
              </a:ext>
            </a:extLst>
          </p:cNvPr>
          <p:cNvSpPr/>
          <p:nvPr/>
        </p:nvSpPr>
        <p:spPr>
          <a:xfrm>
            <a:off x="6693354" y="1940821"/>
            <a:ext cx="79508" cy="7950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6" name="Ellipse 85">
            <a:extLst>
              <a:ext uri="{FF2B5EF4-FFF2-40B4-BE49-F238E27FC236}">
                <a16:creationId xmlns:a16="http://schemas.microsoft.com/office/drawing/2014/main" id="{F632D2B8-510F-1B60-218F-FCBBEF54AB7D}"/>
              </a:ext>
            </a:extLst>
          </p:cNvPr>
          <p:cNvSpPr/>
          <p:nvPr/>
        </p:nvSpPr>
        <p:spPr>
          <a:xfrm>
            <a:off x="6119852" y="1940821"/>
            <a:ext cx="79508" cy="7950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7" name="Ellipse 86">
            <a:extLst>
              <a:ext uri="{FF2B5EF4-FFF2-40B4-BE49-F238E27FC236}">
                <a16:creationId xmlns:a16="http://schemas.microsoft.com/office/drawing/2014/main" id="{F419BBFE-4AD2-31D2-228F-6D24BEA74813}"/>
              </a:ext>
            </a:extLst>
          </p:cNvPr>
          <p:cNvSpPr/>
          <p:nvPr/>
        </p:nvSpPr>
        <p:spPr>
          <a:xfrm>
            <a:off x="5503819" y="1941339"/>
            <a:ext cx="79508" cy="7950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8" name="Ellipse 87">
            <a:extLst>
              <a:ext uri="{FF2B5EF4-FFF2-40B4-BE49-F238E27FC236}">
                <a16:creationId xmlns:a16="http://schemas.microsoft.com/office/drawing/2014/main" id="{EC141751-F534-5B2D-3D74-1825550C6F08}"/>
              </a:ext>
            </a:extLst>
          </p:cNvPr>
          <p:cNvSpPr/>
          <p:nvPr/>
        </p:nvSpPr>
        <p:spPr>
          <a:xfrm>
            <a:off x="4901306" y="1940821"/>
            <a:ext cx="79508" cy="7950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9" name="Ellipse 88">
            <a:extLst>
              <a:ext uri="{FF2B5EF4-FFF2-40B4-BE49-F238E27FC236}">
                <a16:creationId xmlns:a16="http://schemas.microsoft.com/office/drawing/2014/main" id="{0D1537EB-F18F-0CA2-14E7-1770BE1225FE}"/>
              </a:ext>
            </a:extLst>
          </p:cNvPr>
          <p:cNvSpPr/>
          <p:nvPr/>
        </p:nvSpPr>
        <p:spPr>
          <a:xfrm>
            <a:off x="4338547" y="1944254"/>
            <a:ext cx="79508" cy="7950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 name="Ellipse 89">
            <a:extLst>
              <a:ext uri="{FF2B5EF4-FFF2-40B4-BE49-F238E27FC236}">
                <a16:creationId xmlns:a16="http://schemas.microsoft.com/office/drawing/2014/main" id="{192748D3-6D7C-EDE0-7BE8-195969BB309B}"/>
              </a:ext>
            </a:extLst>
          </p:cNvPr>
          <p:cNvSpPr/>
          <p:nvPr/>
        </p:nvSpPr>
        <p:spPr>
          <a:xfrm>
            <a:off x="3666871" y="1944254"/>
            <a:ext cx="79508" cy="7950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1" name="Ellipse 90">
            <a:extLst>
              <a:ext uri="{FF2B5EF4-FFF2-40B4-BE49-F238E27FC236}">
                <a16:creationId xmlns:a16="http://schemas.microsoft.com/office/drawing/2014/main" id="{C092AC21-F137-7A7A-EA5D-A1E150283305}"/>
              </a:ext>
            </a:extLst>
          </p:cNvPr>
          <p:cNvSpPr/>
          <p:nvPr/>
        </p:nvSpPr>
        <p:spPr>
          <a:xfrm>
            <a:off x="3274195" y="1944254"/>
            <a:ext cx="79508" cy="7950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Ellipse 91">
            <a:extLst>
              <a:ext uri="{FF2B5EF4-FFF2-40B4-BE49-F238E27FC236}">
                <a16:creationId xmlns:a16="http://schemas.microsoft.com/office/drawing/2014/main" id="{22F4B3BE-E74D-52C6-6847-3C7123B9D9CF}"/>
              </a:ext>
            </a:extLst>
          </p:cNvPr>
          <p:cNvSpPr/>
          <p:nvPr/>
        </p:nvSpPr>
        <p:spPr>
          <a:xfrm>
            <a:off x="2812643" y="1940821"/>
            <a:ext cx="79508" cy="7950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3" name="Ellipse 92">
            <a:extLst>
              <a:ext uri="{FF2B5EF4-FFF2-40B4-BE49-F238E27FC236}">
                <a16:creationId xmlns:a16="http://schemas.microsoft.com/office/drawing/2014/main" id="{F2A2B823-77E2-1754-CB5C-FA8881EF8021}"/>
              </a:ext>
            </a:extLst>
          </p:cNvPr>
          <p:cNvSpPr/>
          <p:nvPr/>
        </p:nvSpPr>
        <p:spPr>
          <a:xfrm>
            <a:off x="2887915" y="2054608"/>
            <a:ext cx="79508" cy="7950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4" name="Ellipse 93">
            <a:extLst>
              <a:ext uri="{FF2B5EF4-FFF2-40B4-BE49-F238E27FC236}">
                <a16:creationId xmlns:a16="http://schemas.microsoft.com/office/drawing/2014/main" id="{7869E60D-166F-5F18-6D07-2B686677FDE1}"/>
              </a:ext>
            </a:extLst>
          </p:cNvPr>
          <p:cNvSpPr/>
          <p:nvPr/>
        </p:nvSpPr>
        <p:spPr>
          <a:xfrm>
            <a:off x="4041527" y="2279634"/>
            <a:ext cx="79508" cy="7950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5" name="Ellipse 94">
            <a:extLst>
              <a:ext uri="{FF2B5EF4-FFF2-40B4-BE49-F238E27FC236}">
                <a16:creationId xmlns:a16="http://schemas.microsoft.com/office/drawing/2014/main" id="{3DDE1379-574B-7E2E-12B1-85CCE704E218}"/>
              </a:ext>
            </a:extLst>
          </p:cNvPr>
          <p:cNvSpPr/>
          <p:nvPr/>
        </p:nvSpPr>
        <p:spPr>
          <a:xfrm>
            <a:off x="4883345" y="2282753"/>
            <a:ext cx="79508" cy="7950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6" name="Ellipse 95">
            <a:extLst>
              <a:ext uri="{FF2B5EF4-FFF2-40B4-BE49-F238E27FC236}">
                <a16:creationId xmlns:a16="http://schemas.microsoft.com/office/drawing/2014/main" id="{02F92DC5-EBEF-E59B-0451-163EB7BF9544}"/>
              </a:ext>
            </a:extLst>
          </p:cNvPr>
          <p:cNvSpPr/>
          <p:nvPr/>
        </p:nvSpPr>
        <p:spPr>
          <a:xfrm>
            <a:off x="5497577" y="2282753"/>
            <a:ext cx="79508" cy="7950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7" name="Ellipse 96">
            <a:extLst>
              <a:ext uri="{FF2B5EF4-FFF2-40B4-BE49-F238E27FC236}">
                <a16:creationId xmlns:a16="http://schemas.microsoft.com/office/drawing/2014/main" id="{26177705-2FA5-2B09-2A54-3B353BD10934}"/>
              </a:ext>
            </a:extLst>
          </p:cNvPr>
          <p:cNvSpPr/>
          <p:nvPr/>
        </p:nvSpPr>
        <p:spPr>
          <a:xfrm>
            <a:off x="3681799" y="2282753"/>
            <a:ext cx="79508" cy="7950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8" name="Ellipse 97">
            <a:extLst>
              <a:ext uri="{FF2B5EF4-FFF2-40B4-BE49-F238E27FC236}">
                <a16:creationId xmlns:a16="http://schemas.microsoft.com/office/drawing/2014/main" id="{F38C3F28-71FB-20D3-01BB-1502A8442BDE}"/>
              </a:ext>
            </a:extLst>
          </p:cNvPr>
          <p:cNvSpPr/>
          <p:nvPr/>
        </p:nvSpPr>
        <p:spPr>
          <a:xfrm>
            <a:off x="3295834" y="2286609"/>
            <a:ext cx="79508" cy="7950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9" name="Ellipse 98">
            <a:extLst>
              <a:ext uri="{FF2B5EF4-FFF2-40B4-BE49-F238E27FC236}">
                <a16:creationId xmlns:a16="http://schemas.microsoft.com/office/drawing/2014/main" id="{3EE48E62-1141-CE3D-16F2-04F932B52513}"/>
              </a:ext>
            </a:extLst>
          </p:cNvPr>
          <p:cNvSpPr/>
          <p:nvPr/>
        </p:nvSpPr>
        <p:spPr>
          <a:xfrm>
            <a:off x="2873570" y="2288243"/>
            <a:ext cx="79508" cy="7950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0" name="Ellipse 99">
            <a:extLst>
              <a:ext uri="{FF2B5EF4-FFF2-40B4-BE49-F238E27FC236}">
                <a16:creationId xmlns:a16="http://schemas.microsoft.com/office/drawing/2014/main" id="{0043FA31-EBC0-EF3E-A41D-B6771CAB22DD}"/>
              </a:ext>
            </a:extLst>
          </p:cNvPr>
          <p:cNvSpPr/>
          <p:nvPr/>
        </p:nvSpPr>
        <p:spPr>
          <a:xfrm>
            <a:off x="2885042" y="2395143"/>
            <a:ext cx="79508" cy="7950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1" name="Ellipse 100">
            <a:extLst>
              <a:ext uri="{FF2B5EF4-FFF2-40B4-BE49-F238E27FC236}">
                <a16:creationId xmlns:a16="http://schemas.microsoft.com/office/drawing/2014/main" id="{F81E3923-54EE-2CA3-D718-2607A4964E7B}"/>
              </a:ext>
            </a:extLst>
          </p:cNvPr>
          <p:cNvSpPr/>
          <p:nvPr/>
        </p:nvSpPr>
        <p:spPr>
          <a:xfrm>
            <a:off x="3274195" y="2507723"/>
            <a:ext cx="79508" cy="7950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2" name="Ellipse 101">
            <a:extLst>
              <a:ext uri="{FF2B5EF4-FFF2-40B4-BE49-F238E27FC236}">
                <a16:creationId xmlns:a16="http://schemas.microsoft.com/office/drawing/2014/main" id="{1A0758EB-EFFC-2455-2522-4816D6349C6F}"/>
              </a:ext>
            </a:extLst>
          </p:cNvPr>
          <p:cNvSpPr/>
          <p:nvPr/>
        </p:nvSpPr>
        <p:spPr>
          <a:xfrm>
            <a:off x="2848161" y="2504918"/>
            <a:ext cx="79508" cy="7950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3" name="Ellipse 102">
            <a:extLst>
              <a:ext uri="{FF2B5EF4-FFF2-40B4-BE49-F238E27FC236}">
                <a16:creationId xmlns:a16="http://schemas.microsoft.com/office/drawing/2014/main" id="{2B88FC66-A3C2-E906-0AE0-585BE3014D0B}"/>
              </a:ext>
            </a:extLst>
          </p:cNvPr>
          <p:cNvSpPr/>
          <p:nvPr/>
        </p:nvSpPr>
        <p:spPr>
          <a:xfrm>
            <a:off x="2869992" y="2623929"/>
            <a:ext cx="79508" cy="7950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4" name="Ellipse 103">
            <a:extLst>
              <a:ext uri="{FF2B5EF4-FFF2-40B4-BE49-F238E27FC236}">
                <a16:creationId xmlns:a16="http://schemas.microsoft.com/office/drawing/2014/main" id="{1CC93158-6265-9405-9B59-9CB7C98071FB}"/>
              </a:ext>
            </a:extLst>
          </p:cNvPr>
          <p:cNvSpPr/>
          <p:nvPr/>
        </p:nvSpPr>
        <p:spPr>
          <a:xfrm>
            <a:off x="3277672" y="2627672"/>
            <a:ext cx="79508" cy="7950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5" name="Ellipse 104">
            <a:extLst>
              <a:ext uri="{FF2B5EF4-FFF2-40B4-BE49-F238E27FC236}">
                <a16:creationId xmlns:a16="http://schemas.microsoft.com/office/drawing/2014/main" id="{08C0A557-CB40-DFDB-CCF9-DAEC92A363C6}"/>
              </a:ext>
            </a:extLst>
          </p:cNvPr>
          <p:cNvSpPr/>
          <p:nvPr/>
        </p:nvSpPr>
        <p:spPr>
          <a:xfrm>
            <a:off x="3672056" y="2619636"/>
            <a:ext cx="79508" cy="7950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6" name="Ellipse 105">
            <a:extLst>
              <a:ext uri="{FF2B5EF4-FFF2-40B4-BE49-F238E27FC236}">
                <a16:creationId xmlns:a16="http://schemas.microsoft.com/office/drawing/2014/main" id="{63C246BA-1751-B12A-E514-DA18DDB50F2D}"/>
              </a:ext>
            </a:extLst>
          </p:cNvPr>
          <p:cNvSpPr/>
          <p:nvPr/>
        </p:nvSpPr>
        <p:spPr>
          <a:xfrm>
            <a:off x="4273556" y="2619636"/>
            <a:ext cx="79508" cy="7950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7" name="Ellipse 106">
            <a:extLst>
              <a:ext uri="{FF2B5EF4-FFF2-40B4-BE49-F238E27FC236}">
                <a16:creationId xmlns:a16="http://schemas.microsoft.com/office/drawing/2014/main" id="{77011014-43F9-4BBD-BB3A-CD54044B2787}"/>
              </a:ext>
            </a:extLst>
          </p:cNvPr>
          <p:cNvSpPr/>
          <p:nvPr/>
        </p:nvSpPr>
        <p:spPr>
          <a:xfrm>
            <a:off x="4980814" y="2733069"/>
            <a:ext cx="79508" cy="7950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8" name="Ellipse 107">
            <a:extLst>
              <a:ext uri="{FF2B5EF4-FFF2-40B4-BE49-F238E27FC236}">
                <a16:creationId xmlns:a16="http://schemas.microsoft.com/office/drawing/2014/main" id="{AE297769-5D53-429B-D2C2-97C82160903B}"/>
              </a:ext>
            </a:extLst>
          </p:cNvPr>
          <p:cNvSpPr/>
          <p:nvPr/>
        </p:nvSpPr>
        <p:spPr>
          <a:xfrm>
            <a:off x="3681799" y="2733069"/>
            <a:ext cx="79508" cy="7950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9" name="Ellipse 108">
            <a:extLst>
              <a:ext uri="{FF2B5EF4-FFF2-40B4-BE49-F238E27FC236}">
                <a16:creationId xmlns:a16="http://schemas.microsoft.com/office/drawing/2014/main" id="{82F36059-6AD6-880E-1474-00B8C77BB4C3}"/>
              </a:ext>
            </a:extLst>
          </p:cNvPr>
          <p:cNvSpPr/>
          <p:nvPr/>
        </p:nvSpPr>
        <p:spPr>
          <a:xfrm>
            <a:off x="3284890" y="2733069"/>
            <a:ext cx="79508" cy="7950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0" name="Ellipse 109">
            <a:extLst>
              <a:ext uri="{FF2B5EF4-FFF2-40B4-BE49-F238E27FC236}">
                <a16:creationId xmlns:a16="http://schemas.microsoft.com/office/drawing/2014/main" id="{006C908E-CC70-4354-9268-06D39C215013}"/>
              </a:ext>
            </a:extLst>
          </p:cNvPr>
          <p:cNvSpPr/>
          <p:nvPr/>
        </p:nvSpPr>
        <p:spPr>
          <a:xfrm>
            <a:off x="2887915" y="2733069"/>
            <a:ext cx="79508" cy="7950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1" name="Ellipse 110">
            <a:extLst>
              <a:ext uri="{FF2B5EF4-FFF2-40B4-BE49-F238E27FC236}">
                <a16:creationId xmlns:a16="http://schemas.microsoft.com/office/drawing/2014/main" id="{DA81543F-E868-75A7-E540-6CB09F0E3428}"/>
              </a:ext>
            </a:extLst>
          </p:cNvPr>
          <p:cNvSpPr/>
          <p:nvPr/>
        </p:nvSpPr>
        <p:spPr>
          <a:xfrm>
            <a:off x="4861854" y="2843104"/>
            <a:ext cx="79508" cy="7950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2" name="Ellipse 111">
            <a:extLst>
              <a:ext uri="{FF2B5EF4-FFF2-40B4-BE49-F238E27FC236}">
                <a16:creationId xmlns:a16="http://schemas.microsoft.com/office/drawing/2014/main" id="{E9C4EC09-1463-C91D-0B66-840960E784C1}"/>
              </a:ext>
            </a:extLst>
          </p:cNvPr>
          <p:cNvSpPr/>
          <p:nvPr/>
        </p:nvSpPr>
        <p:spPr>
          <a:xfrm>
            <a:off x="2791789" y="2953203"/>
            <a:ext cx="79508" cy="7950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3" name="Ellipse 112">
            <a:extLst>
              <a:ext uri="{FF2B5EF4-FFF2-40B4-BE49-F238E27FC236}">
                <a16:creationId xmlns:a16="http://schemas.microsoft.com/office/drawing/2014/main" id="{38E433A0-0963-F17C-EF71-20DE197669BB}"/>
              </a:ext>
            </a:extLst>
          </p:cNvPr>
          <p:cNvSpPr/>
          <p:nvPr/>
        </p:nvSpPr>
        <p:spPr>
          <a:xfrm>
            <a:off x="2861930" y="3075381"/>
            <a:ext cx="79508" cy="7950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4" name="Ellipse 113">
            <a:extLst>
              <a:ext uri="{FF2B5EF4-FFF2-40B4-BE49-F238E27FC236}">
                <a16:creationId xmlns:a16="http://schemas.microsoft.com/office/drawing/2014/main" id="{97F183D6-C13C-04CF-3145-EB62DBCA9F65}"/>
              </a:ext>
            </a:extLst>
          </p:cNvPr>
          <p:cNvSpPr/>
          <p:nvPr/>
        </p:nvSpPr>
        <p:spPr>
          <a:xfrm>
            <a:off x="3263205" y="3075728"/>
            <a:ext cx="79508" cy="7950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5" name="Ellipse 114">
            <a:extLst>
              <a:ext uri="{FF2B5EF4-FFF2-40B4-BE49-F238E27FC236}">
                <a16:creationId xmlns:a16="http://schemas.microsoft.com/office/drawing/2014/main" id="{780774C3-4B6E-5541-8872-5016445D7BD0}"/>
              </a:ext>
            </a:extLst>
          </p:cNvPr>
          <p:cNvSpPr/>
          <p:nvPr/>
        </p:nvSpPr>
        <p:spPr>
          <a:xfrm>
            <a:off x="3663994" y="3073958"/>
            <a:ext cx="79508" cy="7950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6" name="Ellipse 115">
            <a:extLst>
              <a:ext uri="{FF2B5EF4-FFF2-40B4-BE49-F238E27FC236}">
                <a16:creationId xmlns:a16="http://schemas.microsoft.com/office/drawing/2014/main" id="{94EE2079-B40B-A828-D53B-D2FA4EC6B478}"/>
              </a:ext>
            </a:extLst>
          </p:cNvPr>
          <p:cNvSpPr/>
          <p:nvPr/>
        </p:nvSpPr>
        <p:spPr>
          <a:xfrm>
            <a:off x="4243234" y="3073958"/>
            <a:ext cx="79508" cy="7950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7" name="Ellipse 116">
            <a:extLst>
              <a:ext uri="{FF2B5EF4-FFF2-40B4-BE49-F238E27FC236}">
                <a16:creationId xmlns:a16="http://schemas.microsoft.com/office/drawing/2014/main" id="{A231081A-B49F-A70C-B4B7-B2381206EE0E}"/>
              </a:ext>
            </a:extLst>
          </p:cNvPr>
          <p:cNvSpPr/>
          <p:nvPr/>
        </p:nvSpPr>
        <p:spPr>
          <a:xfrm>
            <a:off x="3672056" y="3410114"/>
            <a:ext cx="79508" cy="7950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8" name="Ellipse 117">
            <a:extLst>
              <a:ext uri="{FF2B5EF4-FFF2-40B4-BE49-F238E27FC236}">
                <a16:creationId xmlns:a16="http://schemas.microsoft.com/office/drawing/2014/main" id="{AE807A35-92AC-0533-F538-F6C0F86AC478}"/>
              </a:ext>
            </a:extLst>
          </p:cNvPr>
          <p:cNvSpPr/>
          <p:nvPr/>
        </p:nvSpPr>
        <p:spPr>
          <a:xfrm>
            <a:off x="3282683" y="3412496"/>
            <a:ext cx="79508" cy="7950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9" name="Ellipse 118">
            <a:extLst>
              <a:ext uri="{FF2B5EF4-FFF2-40B4-BE49-F238E27FC236}">
                <a16:creationId xmlns:a16="http://schemas.microsoft.com/office/drawing/2014/main" id="{9A16DD8B-D1DB-4D16-F859-CF8C999C23DF}"/>
              </a:ext>
            </a:extLst>
          </p:cNvPr>
          <p:cNvSpPr/>
          <p:nvPr/>
        </p:nvSpPr>
        <p:spPr>
          <a:xfrm>
            <a:off x="2878074" y="3416942"/>
            <a:ext cx="79508" cy="7950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0" name="Ellipse 119">
            <a:extLst>
              <a:ext uri="{FF2B5EF4-FFF2-40B4-BE49-F238E27FC236}">
                <a16:creationId xmlns:a16="http://schemas.microsoft.com/office/drawing/2014/main" id="{0373FA8D-6940-62FC-84F0-1859D4A9D2F3}"/>
              </a:ext>
            </a:extLst>
          </p:cNvPr>
          <p:cNvSpPr/>
          <p:nvPr/>
        </p:nvSpPr>
        <p:spPr>
          <a:xfrm>
            <a:off x="2881375" y="3752522"/>
            <a:ext cx="79508" cy="7950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1" name="Ellipse 120">
            <a:extLst>
              <a:ext uri="{FF2B5EF4-FFF2-40B4-BE49-F238E27FC236}">
                <a16:creationId xmlns:a16="http://schemas.microsoft.com/office/drawing/2014/main" id="{599A41E7-FEAF-CA8C-EC57-966012D80ACA}"/>
              </a:ext>
            </a:extLst>
          </p:cNvPr>
          <p:cNvSpPr/>
          <p:nvPr/>
        </p:nvSpPr>
        <p:spPr>
          <a:xfrm>
            <a:off x="3274195" y="3752352"/>
            <a:ext cx="79508" cy="7950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2" name="Ellipse 121">
            <a:extLst>
              <a:ext uri="{FF2B5EF4-FFF2-40B4-BE49-F238E27FC236}">
                <a16:creationId xmlns:a16="http://schemas.microsoft.com/office/drawing/2014/main" id="{B08E364A-9A96-21F4-5FCF-212574E68D8D}"/>
              </a:ext>
            </a:extLst>
          </p:cNvPr>
          <p:cNvSpPr/>
          <p:nvPr/>
        </p:nvSpPr>
        <p:spPr>
          <a:xfrm>
            <a:off x="3281735" y="3862582"/>
            <a:ext cx="79508" cy="7950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3" name="Ellipse 122">
            <a:extLst>
              <a:ext uri="{FF2B5EF4-FFF2-40B4-BE49-F238E27FC236}">
                <a16:creationId xmlns:a16="http://schemas.microsoft.com/office/drawing/2014/main" id="{893B1A31-B6A2-2070-113D-B5AF52A8A390}"/>
              </a:ext>
            </a:extLst>
          </p:cNvPr>
          <p:cNvSpPr/>
          <p:nvPr/>
        </p:nvSpPr>
        <p:spPr>
          <a:xfrm>
            <a:off x="2884667" y="3866092"/>
            <a:ext cx="79508" cy="7950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4" name="Ellipse 123">
            <a:extLst>
              <a:ext uri="{FF2B5EF4-FFF2-40B4-BE49-F238E27FC236}">
                <a16:creationId xmlns:a16="http://schemas.microsoft.com/office/drawing/2014/main" id="{C636C85B-2909-0D85-E738-222F16F7B4C4}"/>
              </a:ext>
            </a:extLst>
          </p:cNvPr>
          <p:cNvSpPr/>
          <p:nvPr/>
        </p:nvSpPr>
        <p:spPr>
          <a:xfrm>
            <a:off x="2878074" y="3977806"/>
            <a:ext cx="79508" cy="7950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5" name="Ellipse 124">
            <a:extLst>
              <a:ext uri="{FF2B5EF4-FFF2-40B4-BE49-F238E27FC236}">
                <a16:creationId xmlns:a16="http://schemas.microsoft.com/office/drawing/2014/main" id="{C5342256-9BA8-B002-B900-0E36C4B36E6C}"/>
              </a:ext>
            </a:extLst>
          </p:cNvPr>
          <p:cNvSpPr/>
          <p:nvPr/>
        </p:nvSpPr>
        <p:spPr>
          <a:xfrm>
            <a:off x="2885763" y="4089890"/>
            <a:ext cx="79508" cy="7950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6" name="Ellipse 125">
            <a:extLst>
              <a:ext uri="{FF2B5EF4-FFF2-40B4-BE49-F238E27FC236}">
                <a16:creationId xmlns:a16="http://schemas.microsoft.com/office/drawing/2014/main" id="{C43AB4F0-3DB1-4964-EF9A-B09954FBC266}"/>
              </a:ext>
            </a:extLst>
          </p:cNvPr>
          <p:cNvSpPr/>
          <p:nvPr/>
        </p:nvSpPr>
        <p:spPr>
          <a:xfrm>
            <a:off x="2869394" y="4207772"/>
            <a:ext cx="79508" cy="7950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7" name="Ellipse 126">
            <a:extLst>
              <a:ext uri="{FF2B5EF4-FFF2-40B4-BE49-F238E27FC236}">
                <a16:creationId xmlns:a16="http://schemas.microsoft.com/office/drawing/2014/main" id="{B8BDEF27-8070-45D2-8DCA-E1495115FB86}"/>
              </a:ext>
            </a:extLst>
          </p:cNvPr>
          <p:cNvSpPr/>
          <p:nvPr/>
        </p:nvSpPr>
        <p:spPr>
          <a:xfrm>
            <a:off x="2846009" y="4431326"/>
            <a:ext cx="79508" cy="7950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8" name="Ellipse 127">
            <a:extLst>
              <a:ext uri="{FF2B5EF4-FFF2-40B4-BE49-F238E27FC236}">
                <a16:creationId xmlns:a16="http://schemas.microsoft.com/office/drawing/2014/main" id="{506EF4C9-F9D0-D8FE-778A-5E3FCF833227}"/>
              </a:ext>
            </a:extLst>
          </p:cNvPr>
          <p:cNvSpPr/>
          <p:nvPr/>
        </p:nvSpPr>
        <p:spPr>
          <a:xfrm>
            <a:off x="2866224" y="4766130"/>
            <a:ext cx="79508" cy="7950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9" name="Ellipse 128">
            <a:extLst>
              <a:ext uri="{FF2B5EF4-FFF2-40B4-BE49-F238E27FC236}">
                <a16:creationId xmlns:a16="http://schemas.microsoft.com/office/drawing/2014/main" id="{7BAC48A4-11BA-071C-ACDD-B99A1972DFB8}"/>
              </a:ext>
            </a:extLst>
          </p:cNvPr>
          <p:cNvSpPr/>
          <p:nvPr/>
        </p:nvSpPr>
        <p:spPr>
          <a:xfrm>
            <a:off x="2858057" y="4880360"/>
            <a:ext cx="79508" cy="7950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0" name="Textfeld 129">
            <a:extLst>
              <a:ext uri="{FF2B5EF4-FFF2-40B4-BE49-F238E27FC236}">
                <a16:creationId xmlns:a16="http://schemas.microsoft.com/office/drawing/2014/main" id="{8CE52183-4A02-A240-89D4-548BC2FAC1FB}"/>
              </a:ext>
            </a:extLst>
          </p:cNvPr>
          <p:cNvSpPr txBox="1"/>
          <p:nvPr/>
        </p:nvSpPr>
        <p:spPr>
          <a:xfrm>
            <a:off x="2252821" y="1875049"/>
            <a:ext cx="217858" cy="276999"/>
          </a:xfrm>
          <a:prstGeom prst="rect">
            <a:avLst/>
          </a:prstGeom>
          <a:noFill/>
        </p:spPr>
        <p:txBody>
          <a:bodyPr wrap="square" rtlCol="0">
            <a:spAutoFit/>
          </a:bodyPr>
          <a:lstStyle/>
          <a:p>
            <a:r>
              <a:rPr lang="de-DE" sz="1200"/>
              <a:t>*</a:t>
            </a:r>
          </a:p>
        </p:txBody>
      </p:sp>
      <p:sp>
        <p:nvSpPr>
          <p:cNvPr id="131" name="Textfeld 130">
            <a:extLst>
              <a:ext uri="{FF2B5EF4-FFF2-40B4-BE49-F238E27FC236}">
                <a16:creationId xmlns:a16="http://schemas.microsoft.com/office/drawing/2014/main" id="{F8E8E0AE-EC70-D38F-B789-A7BB27EB5FE0}"/>
              </a:ext>
            </a:extLst>
          </p:cNvPr>
          <p:cNvSpPr txBox="1"/>
          <p:nvPr/>
        </p:nvSpPr>
        <p:spPr>
          <a:xfrm>
            <a:off x="2255813" y="1989834"/>
            <a:ext cx="217858" cy="276999"/>
          </a:xfrm>
          <a:prstGeom prst="rect">
            <a:avLst/>
          </a:prstGeom>
          <a:noFill/>
        </p:spPr>
        <p:txBody>
          <a:bodyPr wrap="square" rtlCol="0">
            <a:spAutoFit/>
          </a:bodyPr>
          <a:lstStyle/>
          <a:p>
            <a:r>
              <a:rPr lang="de-DE" sz="1200"/>
              <a:t>*</a:t>
            </a:r>
          </a:p>
        </p:txBody>
      </p:sp>
      <p:sp>
        <p:nvSpPr>
          <p:cNvPr id="132" name="Textfeld 131">
            <a:extLst>
              <a:ext uri="{FF2B5EF4-FFF2-40B4-BE49-F238E27FC236}">
                <a16:creationId xmlns:a16="http://schemas.microsoft.com/office/drawing/2014/main" id="{9C48AF5F-4750-EE2E-3B9A-C6A1C016661D}"/>
              </a:ext>
            </a:extLst>
          </p:cNvPr>
          <p:cNvSpPr txBox="1"/>
          <p:nvPr/>
        </p:nvSpPr>
        <p:spPr>
          <a:xfrm>
            <a:off x="2257629" y="2099124"/>
            <a:ext cx="217858" cy="276999"/>
          </a:xfrm>
          <a:prstGeom prst="rect">
            <a:avLst/>
          </a:prstGeom>
          <a:noFill/>
        </p:spPr>
        <p:txBody>
          <a:bodyPr wrap="square" rtlCol="0">
            <a:spAutoFit/>
          </a:bodyPr>
          <a:lstStyle/>
          <a:p>
            <a:r>
              <a:rPr lang="de-DE" sz="1200"/>
              <a:t>*</a:t>
            </a:r>
          </a:p>
        </p:txBody>
      </p:sp>
      <p:sp>
        <p:nvSpPr>
          <p:cNvPr id="133" name="Textfeld 132">
            <a:extLst>
              <a:ext uri="{FF2B5EF4-FFF2-40B4-BE49-F238E27FC236}">
                <a16:creationId xmlns:a16="http://schemas.microsoft.com/office/drawing/2014/main" id="{2AEDF994-2615-BF61-D53B-E6761A8ED674}"/>
              </a:ext>
            </a:extLst>
          </p:cNvPr>
          <p:cNvSpPr txBox="1"/>
          <p:nvPr/>
        </p:nvSpPr>
        <p:spPr>
          <a:xfrm>
            <a:off x="2257756" y="2332724"/>
            <a:ext cx="217858" cy="276999"/>
          </a:xfrm>
          <a:prstGeom prst="rect">
            <a:avLst/>
          </a:prstGeom>
          <a:noFill/>
        </p:spPr>
        <p:txBody>
          <a:bodyPr wrap="square" rtlCol="0">
            <a:spAutoFit/>
          </a:bodyPr>
          <a:lstStyle/>
          <a:p>
            <a:r>
              <a:rPr lang="de-DE" sz="1200"/>
              <a:t>*</a:t>
            </a:r>
          </a:p>
        </p:txBody>
      </p:sp>
      <p:sp>
        <p:nvSpPr>
          <p:cNvPr id="134" name="Textfeld 133">
            <a:extLst>
              <a:ext uri="{FF2B5EF4-FFF2-40B4-BE49-F238E27FC236}">
                <a16:creationId xmlns:a16="http://schemas.microsoft.com/office/drawing/2014/main" id="{E1365600-035D-0823-3A37-1E3C4E80457B}"/>
              </a:ext>
            </a:extLst>
          </p:cNvPr>
          <p:cNvSpPr txBox="1"/>
          <p:nvPr/>
        </p:nvSpPr>
        <p:spPr>
          <a:xfrm>
            <a:off x="2250648" y="3459773"/>
            <a:ext cx="217858" cy="276999"/>
          </a:xfrm>
          <a:prstGeom prst="rect">
            <a:avLst/>
          </a:prstGeom>
          <a:noFill/>
        </p:spPr>
        <p:txBody>
          <a:bodyPr wrap="square" rtlCol="0">
            <a:spAutoFit/>
          </a:bodyPr>
          <a:lstStyle/>
          <a:p>
            <a:r>
              <a:rPr lang="de-DE" sz="1200"/>
              <a:t>*</a:t>
            </a:r>
          </a:p>
        </p:txBody>
      </p:sp>
      <p:sp>
        <p:nvSpPr>
          <p:cNvPr id="135" name="Textfeld 134">
            <a:extLst>
              <a:ext uri="{FF2B5EF4-FFF2-40B4-BE49-F238E27FC236}">
                <a16:creationId xmlns:a16="http://schemas.microsoft.com/office/drawing/2014/main" id="{1FB789DD-9946-BFD0-9ADD-59371D42DA6A}"/>
              </a:ext>
            </a:extLst>
          </p:cNvPr>
          <p:cNvSpPr txBox="1"/>
          <p:nvPr/>
        </p:nvSpPr>
        <p:spPr>
          <a:xfrm>
            <a:off x="2253609" y="4140174"/>
            <a:ext cx="217858" cy="276999"/>
          </a:xfrm>
          <a:prstGeom prst="rect">
            <a:avLst/>
          </a:prstGeom>
          <a:noFill/>
        </p:spPr>
        <p:txBody>
          <a:bodyPr wrap="square" rtlCol="0">
            <a:spAutoFit/>
          </a:bodyPr>
          <a:lstStyle/>
          <a:p>
            <a:r>
              <a:rPr lang="de-DE" sz="1200"/>
              <a:t>*</a:t>
            </a:r>
          </a:p>
        </p:txBody>
      </p:sp>
      <p:sp>
        <p:nvSpPr>
          <p:cNvPr id="136" name="Textfeld 135">
            <a:extLst>
              <a:ext uri="{FF2B5EF4-FFF2-40B4-BE49-F238E27FC236}">
                <a16:creationId xmlns:a16="http://schemas.microsoft.com/office/drawing/2014/main" id="{A1706BC8-F2DD-74CD-3032-FC6AFD57FAC3}"/>
              </a:ext>
            </a:extLst>
          </p:cNvPr>
          <p:cNvSpPr txBox="1"/>
          <p:nvPr/>
        </p:nvSpPr>
        <p:spPr>
          <a:xfrm>
            <a:off x="2192941" y="4264283"/>
            <a:ext cx="303729" cy="276999"/>
          </a:xfrm>
          <a:prstGeom prst="rect">
            <a:avLst/>
          </a:prstGeom>
          <a:noFill/>
        </p:spPr>
        <p:txBody>
          <a:bodyPr wrap="square" rtlCol="0">
            <a:spAutoFit/>
          </a:bodyPr>
          <a:lstStyle/>
          <a:p>
            <a:r>
              <a:rPr lang="de-DE" sz="1200"/>
              <a:t>*</a:t>
            </a:r>
            <a:r>
              <a:rPr lang="de-DE" sz="1200" baseline="30000"/>
              <a:t>□</a:t>
            </a:r>
            <a:endParaRPr lang="de-DE" sz="1200"/>
          </a:p>
        </p:txBody>
      </p:sp>
      <p:sp>
        <p:nvSpPr>
          <p:cNvPr id="137" name="Textfeld 136">
            <a:extLst>
              <a:ext uri="{FF2B5EF4-FFF2-40B4-BE49-F238E27FC236}">
                <a16:creationId xmlns:a16="http://schemas.microsoft.com/office/drawing/2014/main" id="{97623A66-26D5-E9EF-61F0-235FA2402221}"/>
              </a:ext>
            </a:extLst>
          </p:cNvPr>
          <p:cNvSpPr txBox="1"/>
          <p:nvPr/>
        </p:nvSpPr>
        <p:spPr>
          <a:xfrm>
            <a:off x="2253609" y="4478100"/>
            <a:ext cx="217858" cy="276999"/>
          </a:xfrm>
          <a:prstGeom prst="rect">
            <a:avLst/>
          </a:prstGeom>
          <a:noFill/>
        </p:spPr>
        <p:txBody>
          <a:bodyPr wrap="square" rtlCol="0">
            <a:spAutoFit/>
          </a:bodyPr>
          <a:lstStyle/>
          <a:p>
            <a:r>
              <a:rPr lang="de-DE" sz="1200"/>
              <a:t>*</a:t>
            </a:r>
          </a:p>
        </p:txBody>
      </p:sp>
      <p:sp>
        <p:nvSpPr>
          <p:cNvPr id="138" name="Textfeld 137">
            <a:extLst>
              <a:ext uri="{FF2B5EF4-FFF2-40B4-BE49-F238E27FC236}">
                <a16:creationId xmlns:a16="http://schemas.microsoft.com/office/drawing/2014/main" id="{F361432A-4C26-3FD0-9700-E306844D739D}"/>
              </a:ext>
            </a:extLst>
          </p:cNvPr>
          <p:cNvSpPr txBox="1"/>
          <p:nvPr/>
        </p:nvSpPr>
        <p:spPr>
          <a:xfrm>
            <a:off x="2249998" y="4698466"/>
            <a:ext cx="217858" cy="276999"/>
          </a:xfrm>
          <a:prstGeom prst="rect">
            <a:avLst/>
          </a:prstGeom>
          <a:noFill/>
        </p:spPr>
        <p:txBody>
          <a:bodyPr wrap="square" rtlCol="0">
            <a:spAutoFit/>
          </a:bodyPr>
          <a:lstStyle/>
          <a:p>
            <a:r>
              <a:rPr lang="de-DE" sz="1200"/>
              <a:t>*</a:t>
            </a:r>
          </a:p>
        </p:txBody>
      </p:sp>
      <p:sp>
        <p:nvSpPr>
          <p:cNvPr id="139" name="Textfeld 138">
            <a:extLst>
              <a:ext uri="{FF2B5EF4-FFF2-40B4-BE49-F238E27FC236}">
                <a16:creationId xmlns:a16="http://schemas.microsoft.com/office/drawing/2014/main" id="{97342D1C-D0D6-C785-2950-8604030A4A91}"/>
              </a:ext>
            </a:extLst>
          </p:cNvPr>
          <p:cNvSpPr txBox="1"/>
          <p:nvPr/>
        </p:nvSpPr>
        <p:spPr>
          <a:xfrm>
            <a:off x="2254689" y="4815262"/>
            <a:ext cx="217858" cy="276999"/>
          </a:xfrm>
          <a:prstGeom prst="rect">
            <a:avLst/>
          </a:prstGeom>
          <a:noFill/>
        </p:spPr>
        <p:txBody>
          <a:bodyPr wrap="square" rtlCol="0">
            <a:spAutoFit/>
          </a:bodyPr>
          <a:lstStyle/>
          <a:p>
            <a:r>
              <a:rPr lang="de-DE" sz="1200"/>
              <a:t>*</a:t>
            </a:r>
          </a:p>
        </p:txBody>
      </p:sp>
      <p:sp>
        <p:nvSpPr>
          <p:cNvPr id="140" name="Textfeld 139">
            <a:extLst>
              <a:ext uri="{FF2B5EF4-FFF2-40B4-BE49-F238E27FC236}">
                <a16:creationId xmlns:a16="http://schemas.microsoft.com/office/drawing/2014/main" id="{052B0F02-50C7-A207-84E6-1996BAFEAF8C}"/>
              </a:ext>
            </a:extLst>
          </p:cNvPr>
          <p:cNvSpPr txBox="1"/>
          <p:nvPr/>
        </p:nvSpPr>
        <p:spPr>
          <a:xfrm>
            <a:off x="2255813" y="5039666"/>
            <a:ext cx="217858" cy="276999"/>
          </a:xfrm>
          <a:prstGeom prst="rect">
            <a:avLst/>
          </a:prstGeom>
          <a:noFill/>
        </p:spPr>
        <p:txBody>
          <a:bodyPr wrap="square" rtlCol="0">
            <a:spAutoFit/>
          </a:bodyPr>
          <a:lstStyle/>
          <a:p>
            <a:r>
              <a:rPr lang="de-DE" sz="1200"/>
              <a:t>*</a:t>
            </a:r>
          </a:p>
        </p:txBody>
      </p:sp>
      <p:sp>
        <p:nvSpPr>
          <p:cNvPr id="141" name="Textfeld 140">
            <a:extLst>
              <a:ext uri="{FF2B5EF4-FFF2-40B4-BE49-F238E27FC236}">
                <a16:creationId xmlns:a16="http://schemas.microsoft.com/office/drawing/2014/main" id="{38D2251F-13AE-6FE2-B57F-89F4651A68AA}"/>
              </a:ext>
            </a:extLst>
          </p:cNvPr>
          <p:cNvSpPr txBox="1"/>
          <p:nvPr/>
        </p:nvSpPr>
        <p:spPr>
          <a:xfrm>
            <a:off x="2252937" y="5376828"/>
            <a:ext cx="217858" cy="276999"/>
          </a:xfrm>
          <a:prstGeom prst="rect">
            <a:avLst/>
          </a:prstGeom>
          <a:noFill/>
        </p:spPr>
        <p:txBody>
          <a:bodyPr wrap="square" rtlCol="0">
            <a:spAutoFit/>
          </a:bodyPr>
          <a:lstStyle/>
          <a:p>
            <a:r>
              <a:rPr lang="de-DE" sz="1200"/>
              <a:t>*</a:t>
            </a:r>
          </a:p>
        </p:txBody>
      </p:sp>
      <p:sp>
        <p:nvSpPr>
          <p:cNvPr id="142" name="Pfeil: nach rechts 141">
            <a:extLst>
              <a:ext uri="{FF2B5EF4-FFF2-40B4-BE49-F238E27FC236}">
                <a16:creationId xmlns:a16="http://schemas.microsoft.com/office/drawing/2014/main" id="{80D357B7-F330-9327-3C1A-F708CA074257}"/>
              </a:ext>
            </a:extLst>
          </p:cNvPr>
          <p:cNvSpPr/>
          <p:nvPr/>
        </p:nvSpPr>
        <p:spPr>
          <a:xfrm>
            <a:off x="6940755" y="1927029"/>
            <a:ext cx="114187" cy="109370"/>
          </a:xfrm>
          <a:prstGeom prst="rightArrow">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3" name="Pfeil: nach rechts 142">
            <a:extLst>
              <a:ext uri="{FF2B5EF4-FFF2-40B4-BE49-F238E27FC236}">
                <a16:creationId xmlns:a16="http://schemas.microsoft.com/office/drawing/2014/main" id="{48CE37D9-AAFE-27A6-39BB-70CC3DED9F11}"/>
              </a:ext>
            </a:extLst>
          </p:cNvPr>
          <p:cNvSpPr/>
          <p:nvPr/>
        </p:nvSpPr>
        <p:spPr>
          <a:xfrm>
            <a:off x="5952365" y="2268945"/>
            <a:ext cx="114187" cy="109370"/>
          </a:xfrm>
          <a:prstGeom prst="rightArrow">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4" name="Pfeil: nach rechts 143">
            <a:extLst>
              <a:ext uri="{FF2B5EF4-FFF2-40B4-BE49-F238E27FC236}">
                <a16:creationId xmlns:a16="http://schemas.microsoft.com/office/drawing/2014/main" id="{9DD592FE-2D6A-9375-2ABF-E45C0EF83518}"/>
              </a:ext>
            </a:extLst>
          </p:cNvPr>
          <p:cNvSpPr/>
          <p:nvPr/>
        </p:nvSpPr>
        <p:spPr>
          <a:xfrm>
            <a:off x="5406243" y="2492275"/>
            <a:ext cx="114187" cy="109370"/>
          </a:xfrm>
          <a:prstGeom prst="rightArrow">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5" name="Pfeil: nach rechts 144">
            <a:extLst>
              <a:ext uri="{FF2B5EF4-FFF2-40B4-BE49-F238E27FC236}">
                <a16:creationId xmlns:a16="http://schemas.microsoft.com/office/drawing/2014/main" id="{4509342C-03C2-13EC-0FB7-D3486257484A}"/>
              </a:ext>
            </a:extLst>
          </p:cNvPr>
          <p:cNvSpPr/>
          <p:nvPr/>
        </p:nvSpPr>
        <p:spPr>
          <a:xfrm>
            <a:off x="5155417" y="2718138"/>
            <a:ext cx="114187" cy="109370"/>
          </a:xfrm>
          <a:prstGeom prst="rightArrow">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6" name="Pfeil: nach rechts 145">
            <a:extLst>
              <a:ext uri="{FF2B5EF4-FFF2-40B4-BE49-F238E27FC236}">
                <a16:creationId xmlns:a16="http://schemas.microsoft.com/office/drawing/2014/main" id="{964A7456-4647-F4AB-254D-27F83745E658}"/>
              </a:ext>
            </a:extLst>
          </p:cNvPr>
          <p:cNvSpPr/>
          <p:nvPr/>
        </p:nvSpPr>
        <p:spPr>
          <a:xfrm>
            <a:off x="4707386" y="2952199"/>
            <a:ext cx="114187" cy="109370"/>
          </a:xfrm>
          <a:prstGeom prst="rightArrow">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7" name="Pfeil: nach rechts 146">
            <a:extLst>
              <a:ext uri="{FF2B5EF4-FFF2-40B4-BE49-F238E27FC236}">
                <a16:creationId xmlns:a16="http://schemas.microsoft.com/office/drawing/2014/main" id="{C0F1F04A-E906-99ED-244E-09D990BA3246}"/>
              </a:ext>
            </a:extLst>
          </p:cNvPr>
          <p:cNvSpPr/>
          <p:nvPr/>
        </p:nvSpPr>
        <p:spPr>
          <a:xfrm>
            <a:off x="4216412" y="3175939"/>
            <a:ext cx="114187" cy="109370"/>
          </a:xfrm>
          <a:prstGeom prst="rightArrow">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8" name="Pfeil: nach rechts 147">
            <a:extLst>
              <a:ext uri="{FF2B5EF4-FFF2-40B4-BE49-F238E27FC236}">
                <a16:creationId xmlns:a16="http://schemas.microsoft.com/office/drawing/2014/main" id="{49A27DE4-0360-181A-7C46-3F0A7085B7E7}"/>
              </a:ext>
            </a:extLst>
          </p:cNvPr>
          <p:cNvSpPr/>
          <p:nvPr/>
        </p:nvSpPr>
        <p:spPr>
          <a:xfrm>
            <a:off x="3857199" y="3626231"/>
            <a:ext cx="114187" cy="109370"/>
          </a:xfrm>
          <a:prstGeom prst="rightArrow">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9" name="Pfeil: nach rechts 148">
            <a:extLst>
              <a:ext uri="{FF2B5EF4-FFF2-40B4-BE49-F238E27FC236}">
                <a16:creationId xmlns:a16="http://schemas.microsoft.com/office/drawing/2014/main" id="{0C53CB4F-F055-4FB1-2458-4B45F319C617}"/>
              </a:ext>
            </a:extLst>
          </p:cNvPr>
          <p:cNvSpPr/>
          <p:nvPr/>
        </p:nvSpPr>
        <p:spPr>
          <a:xfrm>
            <a:off x="3521881" y="3965977"/>
            <a:ext cx="114187" cy="109370"/>
          </a:xfrm>
          <a:prstGeom prst="rightArrow">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0" name="Pfeil: nach rechts 149">
            <a:extLst>
              <a:ext uri="{FF2B5EF4-FFF2-40B4-BE49-F238E27FC236}">
                <a16:creationId xmlns:a16="http://schemas.microsoft.com/office/drawing/2014/main" id="{0B24350F-6CEC-65B5-D97B-6E59127621B4}"/>
              </a:ext>
            </a:extLst>
          </p:cNvPr>
          <p:cNvSpPr/>
          <p:nvPr/>
        </p:nvSpPr>
        <p:spPr>
          <a:xfrm>
            <a:off x="3267194" y="4300631"/>
            <a:ext cx="114187" cy="109370"/>
          </a:xfrm>
          <a:prstGeom prst="rightArrow">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1" name="Pfeil: nach rechts 150">
            <a:extLst>
              <a:ext uri="{FF2B5EF4-FFF2-40B4-BE49-F238E27FC236}">
                <a16:creationId xmlns:a16="http://schemas.microsoft.com/office/drawing/2014/main" id="{D6F17C27-7138-E26A-BE38-A12F956B01B8}"/>
              </a:ext>
            </a:extLst>
          </p:cNvPr>
          <p:cNvSpPr/>
          <p:nvPr/>
        </p:nvSpPr>
        <p:spPr>
          <a:xfrm>
            <a:off x="3119590" y="4648857"/>
            <a:ext cx="114187" cy="109370"/>
          </a:xfrm>
          <a:prstGeom prst="rightArrow">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2" name="Pfeil: nach rechts 151">
            <a:extLst>
              <a:ext uri="{FF2B5EF4-FFF2-40B4-BE49-F238E27FC236}">
                <a16:creationId xmlns:a16="http://schemas.microsoft.com/office/drawing/2014/main" id="{B94E0042-E5C8-42E6-90A4-DC17D868A246}"/>
              </a:ext>
            </a:extLst>
          </p:cNvPr>
          <p:cNvSpPr/>
          <p:nvPr/>
        </p:nvSpPr>
        <p:spPr>
          <a:xfrm>
            <a:off x="2790573" y="4988267"/>
            <a:ext cx="114187" cy="109370"/>
          </a:xfrm>
          <a:prstGeom prst="rightArrow">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3" name="Pfeil: nach rechts 152">
            <a:extLst>
              <a:ext uri="{FF2B5EF4-FFF2-40B4-BE49-F238E27FC236}">
                <a16:creationId xmlns:a16="http://schemas.microsoft.com/office/drawing/2014/main" id="{54E79640-15EF-3346-309B-ACACE0B62761}"/>
              </a:ext>
            </a:extLst>
          </p:cNvPr>
          <p:cNvSpPr/>
          <p:nvPr/>
        </p:nvSpPr>
        <p:spPr>
          <a:xfrm>
            <a:off x="2678705" y="5321291"/>
            <a:ext cx="114187" cy="109370"/>
          </a:xfrm>
          <a:prstGeom prst="rightArrow">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4" name="Pfeil: nach rechts 153">
            <a:extLst>
              <a:ext uri="{FF2B5EF4-FFF2-40B4-BE49-F238E27FC236}">
                <a16:creationId xmlns:a16="http://schemas.microsoft.com/office/drawing/2014/main" id="{9301F937-BF66-7D67-F511-54D838FED228}"/>
              </a:ext>
            </a:extLst>
          </p:cNvPr>
          <p:cNvSpPr/>
          <p:nvPr/>
        </p:nvSpPr>
        <p:spPr>
          <a:xfrm>
            <a:off x="2749315" y="5214912"/>
            <a:ext cx="114187" cy="109370"/>
          </a:xfrm>
          <a:prstGeom prst="rightArrow">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5" name="Gleichschenkliges Dreieck 154">
            <a:extLst>
              <a:ext uri="{FF2B5EF4-FFF2-40B4-BE49-F238E27FC236}">
                <a16:creationId xmlns:a16="http://schemas.microsoft.com/office/drawing/2014/main" id="{95327C1B-161E-8347-7F22-C76DC47442CD}"/>
              </a:ext>
            </a:extLst>
          </p:cNvPr>
          <p:cNvSpPr/>
          <p:nvPr/>
        </p:nvSpPr>
        <p:spPr>
          <a:xfrm flipV="1">
            <a:off x="6713584" y="2066449"/>
            <a:ext cx="59278" cy="51102"/>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6" name="Gleichschenkliges Dreieck 155">
            <a:extLst>
              <a:ext uri="{FF2B5EF4-FFF2-40B4-BE49-F238E27FC236}">
                <a16:creationId xmlns:a16="http://schemas.microsoft.com/office/drawing/2014/main" id="{CE183E22-09A1-98B7-8517-24D6FC0BC7CB}"/>
              </a:ext>
            </a:extLst>
          </p:cNvPr>
          <p:cNvSpPr/>
          <p:nvPr/>
        </p:nvSpPr>
        <p:spPr>
          <a:xfrm flipV="1">
            <a:off x="6101915" y="2180929"/>
            <a:ext cx="59278" cy="51102"/>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7" name="Gleichschenkliges Dreieck 156">
            <a:extLst>
              <a:ext uri="{FF2B5EF4-FFF2-40B4-BE49-F238E27FC236}">
                <a16:creationId xmlns:a16="http://schemas.microsoft.com/office/drawing/2014/main" id="{15742556-F786-75C2-A1BB-5B39CF25BA06}"/>
              </a:ext>
            </a:extLst>
          </p:cNvPr>
          <p:cNvSpPr/>
          <p:nvPr/>
        </p:nvSpPr>
        <p:spPr>
          <a:xfrm flipV="1">
            <a:off x="4871667" y="2629201"/>
            <a:ext cx="59278" cy="51102"/>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8" name="Gleichschenkliges Dreieck 157">
            <a:extLst>
              <a:ext uri="{FF2B5EF4-FFF2-40B4-BE49-F238E27FC236}">
                <a16:creationId xmlns:a16="http://schemas.microsoft.com/office/drawing/2014/main" id="{11C052E7-B3E5-C824-57F5-1F437FD05BAE}"/>
              </a:ext>
            </a:extLst>
          </p:cNvPr>
          <p:cNvSpPr/>
          <p:nvPr/>
        </p:nvSpPr>
        <p:spPr>
          <a:xfrm flipV="1">
            <a:off x="3687344" y="2860713"/>
            <a:ext cx="59278" cy="51102"/>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9" name="Gleichschenkliges Dreieck 158">
            <a:extLst>
              <a:ext uri="{FF2B5EF4-FFF2-40B4-BE49-F238E27FC236}">
                <a16:creationId xmlns:a16="http://schemas.microsoft.com/office/drawing/2014/main" id="{945F2834-7BEA-DE26-3884-8BDE5530AB20}"/>
              </a:ext>
            </a:extLst>
          </p:cNvPr>
          <p:cNvSpPr/>
          <p:nvPr/>
        </p:nvSpPr>
        <p:spPr>
          <a:xfrm flipV="1">
            <a:off x="3288879" y="2857712"/>
            <a:ext cx="59278" cy="51102"/>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0" name="Gleichschenkliges Dreieck 159">
            <a:extLst>
              <a:ext uri="{FF2B5EF4-FFF2-40B4-BE49-F238E27FC236}">
                <a16:creationId xmlns:a16="http://schemas.microsoft.com/office/drawing/2014/main" id="{CDF4E74B-8AD4-8D1F-BF87-E0390AD69953}"/>
              </a:ext>
            </a:extLst>
          </p:cNvPr>
          <p:cNvSpPr/>
          <p:nvPr/>
        </p:nvSpPr>
        <p:spPr>
          <a:xfrm flipV="1">
            <a:off x="3684224" y="3308280"/>
            <a:ext cx="59278" cy="51102"/>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1" name="Gleichschenkliges Dreieck 160">
            <a:extLst>
              <a:ext uri="{FF2B5EF4-FFF2-40B4-BE49-F238E27FC236}">
                <a16:creationId xmlns:a16="http://schemas.microsoft.com/office/drawing/2014/main" id="{67FE9F07-46BE-DE9C-7072-E1150D77508E}"/>
              </a:ext>
            </a:extLst>
          </p:cNvPr>
          <p:cNvSpPr/>
          <p:nvPr/>
        </p:nvSpPr>
        <p:spPr>
          <a:xfrm flipV="1">
            <a:off x="4081281" y="3308280"/>
            <a:ext cx="59278" cy="51102"/>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2" name="Gleichschenkliges Dreieck 161">
            <a:extLst>
              <a:ext uri="{FF2B5EF4-FFF2-40B4-BE49-F238E27FC236}">
                <a16:creationId xmlns:a16="http://schemas.microsoft.com/office/drawing/2014/main" id="{85B4E3AF-4FD8-4574-EFB7-72E139ED6504}"/>
              </a:ext>
            </a:extLst>
          </p:cNvPr>
          <p:cNvSpPr/>
          <p:nvPr/>
        </p:nvSpPr>
        <p:spPr>
          <a:xfrm flipV="1">
            <a:off x="3827560" y="3426699"/>
            <a:ext cx="59278" cy="51102"/>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3" name="Gleichschenkliges Dreieck 162">
            <a:extLst>
              <a:ext uri="{FF2B5EF4-FFF2-40B4-BE49-F238E27FC236}">
                <a16:creationId xmlns:a16="http://schemas.microsoft.com/office/drawing/2014/main" id="{A31AB974-38BD-86D0-3CCA-7D590FC37B5D}"/>
              </a:ext>
            </a:extLst>
          </p:cNvPr>
          <p:cNvSpPr/>
          <p:nvPr/>
        </p:nvSpPr>
        <p:spPr>
          <a:xfrm flipV="1">
            <a:off x="3768282" y="3535016"/>
            <a:ext cx="59278" cy="51102"/>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4" name="Gleichschenkliges Dreieck 163">
            <a:extLst>
              <a:ext uri="{FF2B5EF4-FFF2-40B4-BE49-F238E27FC236}">
                <a16:creationId xmlns:a16="http://schemas.microsoft.com/office/drawing/2014/main" id="{C8733BD8-F923-3EE2-CF3A-3ABC2AC15A46}"/>
              </a:ext>
            </a:extLst>
          </p:cNvPr>
          <p:cNvSpPr/>
          <p:nvPr/>
        </p:nvSpPr>
        <p:spPr>
          <a:xfrm flipV="1">
            <a:off x="3309162" y="3533564"/>
            <a:ext cx="59278" cy="51102"/>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5" name="Gleichschenkliges Dreieck 164">
            <a:extLst>
              <a:ext uri="{FF2B5EF4-FFF2-40B4-BE49-F238E27FC236}">
                <a16:creationId xmlns:a16="http://schemas.microsoft.com/office/drawing/2014/main" id="{4E5A2CA6-A95F-290B-5154-0FC38A0332DE}"/>
              </a:ext>
            </a:extLst>
          </p:cNvPr>
          <p:cNvSpPr/>
          <p:nvPr/>
        </p:nvSpPr>
        <p:spPr>
          <a:xfrm flipV="1">
            <a:off x="2883685" y="3536316"/>
            <a:ext cx="59278" cy="51102"/>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6" name="Gleichschenkliges Dreieck 165">
            <a:extLst>
              <a:ext uri="{FF2B5EF4-FFF2-40B4-BE49-F238E27FC236}">
                <a16:creationId xmlns:a16="http://schemas.microsoft.com/office/drawing/2014/main" id="{80213872-0F92-EB96-2D7B-CE8DB1DDE885}"/>
              </a:ext>
            </a:extLst>
          </p:cNvPr>
          <p:cNvSpPr/>
          <p:nvPr/>
        </p:nvSpPr>
        <p:spPr>
          <a:xfrm flipV="1">
            <a:off x="3696857" y="3765997"/>
            <a:ext cx="59278" cy="51102"/>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7" name="Gleichschenkliges Dreieck 166">
            <a:extLst>
              <a:ext uri="{FF2B5EF4-FFF2-40B4-BE49-F238E27FC236}">
                <a16:creationId xmlns:a16="http://schemas.microsoft.com/office/drawing/2014/main" id="{F421FC32-05B7-3642-F946-D57857A553A8}"/>
              </a:ext>
            </a:extLst>
          </p:cNvPr>
          <p:cNvSpPr/>
          <p:nvPr/>
        </p:nvSpPr>
        <p:spPr>
          <a:xfrm flipV="1">
            <a:off x="3338801" y="4102225"/>
            <a:ext cx="59278" cy="51102"/>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8" name="Gleichschenkliges Dreieck 167">
            <a:extLst>
              <a:ext uri="{FF2B5EF4-FFF2-40B4-BE49-F238E27FC236}">
                <a16:creationId xmlns:a16="http://schemas.microsoft.com/office/drawing/2014/main" id="{083826B5-D62D-7781-01C5-A249B38FABD0}"/>
              </a:ext>
            </a:extLst>
          </p:cNvPr>
          <p:cNvSpPr/>
          <p:nvPr/>
        </p:nvSpPr>
        <p:spPr>
          <a:xfrm flipV="1">
            <a:off x="3237555" y="4217123"/>
            <a:ext cx="59278" cy="51102"/>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9" name="Gleichschenkliges Dreieck 168">
            <a:extLst>
              <a:ext uri="{FF2B5EF4-FFF2-40B4-BE49-F238E27FC236}">
                <a16:creationId xmlns:a16="http://schemas.microsoft.com/office/drawing/2014/main" id="{E6FF1FEC-C5B2-8BAF-1F2E-509CCE2AD471}"/>
              </a:ext>
            </a:extLst>
          </p:cNvPr>
          <p:cNvSpPr/>
          <p:nvPr/>
        </p:nvSpPr>
        <p:spPr>
          <a:xfrm>
            <a:off x="6009458" y="2064781"/>
            <a:ext cx="69223" cy="59675"/>
          </a:xfrm>
          <a:prstGeom prst="triangle">
            <a:avLst/>
          </a:prstGeom>
          <a:solidFill>
            <a:schemeClr val="accent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0" name="Gleichschenkliges Dreieck 169">
            <a:extLst>
              <a:ext uri="{FF2B5EF4-FFF2-40B4-BE49-F238E27FC236}">
                <a16:creationId xmlns:a16="http://schemas.microsoft.com/office/drawing/2014/main" id="{E81DE1D0-EBC1-BAD3-AC91-8FD740278935}"/>
              </a:ext>
            </a:extLst>
          </p:cNvPr>
          <p:cNvSpPr/>
          <p:nvPr/>
        </p:nvSpPr>
        <p:spPr>
          <a:xfrm>
            <a:off x="5462262" y="2064524"/>
            <a:ext cx="69223" cy="59675"/>
          </a:xfrm>
          <a:prstGeom prst="triangle">
            <a:avLst/>
          </a:prstGeom>
          <a:solidFill>
            <a:schemeClr val="accent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1" name="Gleichschenkliges Dreieck 170">
            <a:extLst>
              <a:ext uri="{FF2B5EF4-FFF2-40B4-BE49-F238E27FC236}">
                <a16:creationId xmlns:a16="http://schemas.microsoft.com/office/drawing/2014/main" id="{F0FE09D4-5737-7108-7066-67834CE52D2E}"/>
              </a:ext>
            </a:extLst>
          </p:cNvPr>
          <p:cNvSpPr/>
          <p:nvPr/>
        </p:nvSpPr>
        <p:spPr>
          <a:xfrm>
            <a:off x="5463455" y="2176939"/>
            <a:ext cx="69223" cy="59675"/>
          </a:xfrm>
          <a:prstGeom prst="triangle">
            <a:avLst/>
          </a:prstGeom>
          <a:solidFill>
            <a:schemeClr val="accent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2" name="Gleichschenkliges Dreieck 171">
            <a:extLst>
              <a:ext uri="{FF2B5EF4-FFF2-40B4-BE49-F238E27FC236}">
                <a16:creationId xmlns:a16="http://schemas.microsoft.com/office/drawing/2014/main" id="{C042B941-17A1-D434-69D3-E1863760F703}"/>
              </a:ext>
            </a:extLst>
          </p:cNvPr>
          <p:cNvSpPr/>
          <p:nvPr/>
        </p:nvSpPr>
        <p:spPr>
          <a:xfrm>
            <a:off x="5513622" y="2401892"/>
            <a:ext cx="69223" cy="59675"/>
          </a:xfrm>
          <a:prstGeom prst="triangle">
            <a:avLst/>
          </a:prstGeom>
          <a:solidFill>
            <a:schemeClr val="accent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3" name="Gleichschenkliges Dreieck 172">
            <a:extLst>
              <a:ext uri="{FF2B5EF4-FFF2-40B4-BE49-F238E27FC236}">
                <a16:creationId xmlns:a16="http://schemas.microsoft.com/office/drawing/2014/main" id="{E728FCD6-A00A-C29B-B207-92B7E11DECE3}"/>
              </a:ext>
            </a:extLst>
          </p:cNvPr>
          <p:cNvSpPr/>
          <p:nvPr/>
        </p:nvSpPr>
        <p:spPr>
          <a:xfrm>
            <a:off x="4923099" y="2403917"/>
            <a:ext cx="69223" cy="59675"/>
          </a:xfrm>
          <a:prstGeom prst="triangle">
            <a:avLst/>
          </a:prstGeom>
          <a:solidFill>
            <a:schemeClr val="accent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4" name="Gleichschenkliges Dreieck 173">
            <a:extLst>
              <a:ext uri="{FF2B5EF4-FFF2-40B4-BE49-F238E27FC236}">
                <a16:creationId xmlns:a16="http://schemas.microsoft.com/office/drawing/2014/main" id="{B5401B81-217E-3EFE-CF98-2E5FE5AC032A}"/>
              </a:ext>
            </a:extLst>
          </p:cNvPr>
          <p:cNvSpPr/>
          <p:nvPr/>
        </p:nvSpPr>
        <p:spPr>
          <a:xfrm>
            <a:off x="4837055" y="2063352"/>
            <a:ext cx="69223" cy="59675"/>
          </a:xfrm>
          <a:prstGeom prst="triangle">
            <a:avLst/>
          </a:prstGeom>
          <a:solidFill>
            <a:schemeClr val="accent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5" name="Gleichschenkliges Dreieck 174">
            <a:extLst>
              <a:ext uri="{FF2B5EF4-FFF2-40B4-BE49-F238E27FC236}">
                <a16:creationId xmlns:a16="http://schemas.microsoft.com/office/drawing/2014/main" id="{F86ED766-E554-AF26-6AD6-6011A1CEF5D3}"/>
              </a:ext>
            </a:extLst>
          </p:cNvPr>
          <p:cNvSpPr/>
          <p:nvPr/>
        </p:nvSpPr>
        <p:spPr>
          <a:xfrm>
            <a:off x="4324470" y="2064524"/>
            <a:ext cx="69223" cy="59675"/>
          </a:xfrm>
          <a:prstGeom prst="triangle">
            <a:avLst/>
          </a:prstGeom>
          <a:solidFill>
            <a:schemeClr val="accent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6" name="Gleichschenkliges Dreieck 175">
            <a:extLst>
              <a:ext uri="{FF2B5EF4-FFF2-40B4-BE49-F238E27FC236}">
                <a16:creationId xmlns:a16="http://schemas.microsoft.com/office/drawing/2014/main" id="{C9CABB40-B5E7-71E5-89BE-25ED06583A09}"/>
              </a:ext>
            </a:extLst>
          </p:cNvPr>
          <p:cNvSpPr/>
          <p:nvPr/>
        </p:nvSpPr>
        <p:spPr>
          <a:xfrm>
            <a:off x="4863755" y="2176938"/>
            <a:ext cx="69223" cy="59675"/>
          </a:xfrm>
          <a:prstGeom prst="triangle">
            <a:avLst/>
          </a:prstGeom>
          <a:solidFill>
            <a:schemeClr val="accent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7" name="Gleichschenkliges Dreieck 176">
            <a:extLst>
              <a:ext uri="{FF2B5EF4-FFF2-40B4-BE49-F238E27FC236}">
                <a16:creationId xmlns:a16="http://schemas.microsoft.com/office/drawing/2014/main" id="{0AF4EE1F-562A-368F-E002-D1C1485D52C7}"/>
              </a:ext>
            </a:extLst>
          </p:cNvPr>
          <p:cNvSpPr/>
          <p:nvPr/>
        </p:nvSpPr>
        <p:spPr>
          <a:xfrm>
            <a:off x="4269324" y="2175994"/>
            <a:ext cx="69223" cy="59675"/>
          </a:xfrm>
          <a:prstGeom prst="triangle">
            <a:avLst/>
          </a:prstGeom>
          <a:solidFill>
            <a:schemeClr val="accent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8" name="Gleichschenkliges Dreieck 177">
            <a:extLst>
              <a:ext uri="{FF2B5EF4-FFF2-40B4-BE49-F238E27FC236}">
                <a16:creationId xmlns:a16="http://schemas.microsoft.com/office/drawing/2014/main" id="{8FFAF461-F66B-7881-FD2F-C8E2C6FD74BD}"/>
              </a:ext>
            </a:extLst>
          </p:cNvPr>
          <p:cNvSpPr/>
          <p:nvPr/>
        </p:nvSpPr>
        <p:spPr>
          <a:xfrm>
            <a:off x="4324469" y="2404970"/>
            <a:ext cx="69223" cy="59675"/>
          </a:xfrm>
          <a:prstGeom prst="triangle">
            <a:avLst/>
          </a:prstGeom>
          <a:solidFill>
            <a:schemeClr val="accent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9" name="Gleichschenkliges Dreieck 178">
            <a:extLst>
              <a:ext uri="{FF2B5EF4-FFF2-40B4-BE49-F238E27FC236}">
                <a16:creationId xmlns:a16="http://schemas.microsoft.com/office/drawing/2014/main" id="{24CDA944-3BAA-56E3-F4D8-B0EE9DDD38BE}"/>
              </a:ext>
            </a:extLst>
          </p:cNvPr>
          <p:cNvSpPr/>
          <p:nvPr/>
        </p:nvSpPr>
        <p:spPr>
          <a:xfrm>
            <a:off x="4863754" y="2523273"/>
            <a:ext cx="69223" cy="59675"/>
          </a:xfrm>
          <a:prstGeom prst="triangle">
            <a:avLst/>
          </a:prstGeom>
          <a:solidFill>
            <a:schemeClr val="accent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0" name="Gleichschenkliges Dreieck 179">
            <a:extLst>
              <a:ext uri="{FF2B5EF4-FFF2-40B4-BE49-F238E27FC236}">
                <a16:creationId xmlns:a16="http://schemas.microsoft.com/office/drawing/2014/main" id="{0E325EDF-8E8D-BE3E-B987-BEC79E73C10B}"/>
              </a:ext>
            </a:extLst>
          </p:cNvPr>
          <p:cNvSpPr/>
          <p:nvPr/>
        </p:nvSpPr>
        <p:spPr>
          <a:xfrm>
            <a:off x="3678521" y="2064523"/>
            <a:ext cx="69223" cy="59675"/>
          </a:xfrm>
          <a:prstGeom prst="triangle">
            <a:avLst/>
          </a:prstGeom>
          <a:solidFill>
            <a:schemeClr val="accent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1" name="Gleichschenkliges Dreieck 180">
            <a:extLst>
              <a:ext uri="{FF2B5EF4-FFF2-40B4-BE49-F238E27FC236}">
                <a16:creationId xmlns:a16="http://schemas.microsoft.com/office/drawing/2014/main" id="{CF5EEFEA-ABF3-7A35-C4C9-1E0075976E6F}"/>
              </a:ext>
            </a:extLst>
          </p:cNvPr>
          <p:cNvSpPr/>
          <p:nvPr/>
        </p:nvSpPr>
        <p:spPr>
          <a:xfrm>
            <a:off x="3287713" y="2066530"/>
            <a:ext cx="69223" cy="59675"/>
          </a:xfrm>
          <a:prstGeom prst="triangle">
            <a:avLst/>
          </a:prstGeom>
          <a:solidFill>
            <a:schemeClr val="accent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2" name="Gleichschenkliges Dreieck 181">
            <a:extLst>
              <a:ext uri="{FF2B5EF4-FFF2-40B4-BE49-F238E27FC236}">
                <a16:creationId xmlns:a16="http://schemas.microsoft.com/office/drawing/2014/main" id="{8AA0014D-C7F7-E8AA-1BD2-9FAD9B5991BB}"/>
              </a:ext>
            </a:extLst>
          </p:cNvPr>
          <p:cNvSpPr/>
          <p:nvPr/>
        </p:nvSpPr>
        <p:spPr>
          <a:xfrm>
            <a:off x="3279727" y="2401504"/>
            <a:ext cx="69223" cy="59675"/>
          </a:xfrm>
          <a:prstGeom prst="triangle">
            <a:avLst/>
          </a:prstGeom>
          <a:solidFill>
            <a:schemeClr val="accent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3" name="Gleichschenkliges Dreieck 182">
            <a:extLst>
              <a:ext uri="{FF2B5EF4-FFF2-40B4-BE49-F238E27FC236}">
                <a16:creationId xmlns:a16="http://schemas.microsoft.com/office/drawing/2014/main" id="{14D2D115-98E6-9C72-4A58-13F9E40896AF}"/>
              </a:ext>
            </a:extLst>
          </p:cNvPr>
          <p:cNvSpPr/>
          <p:nvPr/>
        </p:nvSpPr>
        <p:spPr>
          <a:xfrm>
            <a:off x="3677198" y="2406178"/>
            <a:ext cx="69223" cy="59675"/>
          </a:xfrm>
          <a:prstGeom prst="triangle">
            <a:avLst/>
          </a:prstGeom>
          <a:solidFill>
            <a:schemeClr val="accent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4" name="Gleichschenkliges Dreieck 183">
            <a:extLst>
              <a:ext uri="{FF2B5EF4-FFF2-40B4-BE49-F238E27FC236}">
                <a16:creationId xmlns:a16="http://schemas.microsoft.com/office/drawing/2014/main" id="{9DC49099-ADFD-2E96-8049-01AE280E96A2}"/>
              </a:ext>
            </a:extLst>
          </p:cNvPr>
          <p:cNvSpPr/>
          <p:nvPr/>
        </p:nvSpPr>
        <p:spPr>
          <a:xfrm>
            <a:off x="3669136" y="2520459"/>
            <a:ext cx="69223" cy="59675"/>
          </a:xfrm>
          <a:prstGeom prst="triangle">
            <a:avLst/>
          </a:prstGeom>
          <a:solidFill>
            <a:schemeClr val="accent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5" name="Gleichschenkliges Dreieck 184">
            <a:extLst>
              <a:ext uri="{FF2B5EF4-FFF2-40B4-BE49-F238E27FC236}">
                <a16:creationId xmlns:a16="http://schemas.microsoft.com/office/drawing/2014/main" id="{CD6E5641-C377-E17A-1D87-F4C6CD9320F9}"/>
              </a:ext>
            </a:extLst>
          </p:cNvPr>
          <p:cNvSpPr/>
          <p:nvPr/>
        </p:nvSpPr>
        <p:spPr>
          <a:xfrm>
            <a:off x="4269323" y="2514409"/>
            <a:ext cx="69223" cy="59675"/>
          </a:xfrm>
          <a:prstGeom prst="triangle">
            <a:avLst/>
          </a:prstGeom>
          <a:solidFill>
            <a:schemeClr val="accent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6" name="Gleichschenkliges Dreieck 185">
            <a:extLst>
              <a:ext uri="{FF2B5EF4-FFF2-40B4-BE49-F238E27FC236}">
                <a16:creationId xmlns:a16="http://schemas.microsoft.com/office/drawing/2014/main" id="{9A3C377C-4CC0-8C8C-F8B5-41D52DE49D77}"/>
              </a:ext>
            </a:extLst>
          </p:cNvPr>
          <p:cNvSpPr/>
          <p:nvPr/>
        </p:nvSpPr>
        <p:spPr>
          <a:xfrm>
            <a:off x="4277937" y="2745188"/>
            <a:ext cx="69223" cy="59675"/>
          </a:xfrm>
          <a:prstGeom prst="triangle">
            <a:avLst/>
          </a:prstGeom>
          <a:solidFill>
            <a:schemeClr val="accent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7" name="Gleichschenkliges Dreieck 186">
            <a:extLst>
              <a:ext uri="{FF2B5EF4-FFF2-40B4-BE49-F238E27FC236}">
                <a16:creationId xmlns:a16="http://schemas.microsoft.com/office/drawing/2014/main" id="{C6564E98-DB11-599B-6AC4-3DE19E46EB9E}"/>
              </a:ext>
            </a:extLst>
          </p:cNvPr>
          <p:cNvSpPr/>
          <p:nvPr/>
        </p:nvSpPr>
        <p:spPr>
          <a:xfrm>
            <a:off x="4280514" y="2857055"/>
            <a:ext cx="69223" cy="59675"/>
          </a:xfrm>
          <a:prstGeom prst="triangle">
            <a:avLst/>
          </a:prstGeom>
          <a:solidFill>
            <a:schemeClr val="accent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8" name="Gleichschenkliges Dreieck 187">
            <a:extLst>
              <a:ext uri="{FF2B5EF4-FFF2-40B4-BE49-F238E27FC236}">
                <a16:creationId xmlns:a16="http://schemas.microsoft.com/office/drawing/2014/main" id="{E26607F0-4F76-9A98-7593-976E95A0FA3D}"/>
              </a:ext>
            </a:extLst>
          </p:cNvPr>
          <p:cNvSpPr/>
          <p:nvPr/>
        </p:nvSpPr>
        <p:spPr>
          <a:xfrm>
            <a:off x="4274729" y="2966397"/>
            <a:ext cx="69223" cy="59675"/>
          </a:xfrm>
          <a:prstGeom prst="triangle">
            <a:avLst/>
          </a:prstGeom>
          <a:solidFill>
            <a:schemeClr val="accent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9" name="Gleichschenkliges Dreieck 188">
            <a:extLst>
              <a:ext uri="{FF2B5EF4-FFF2-40B4-BE49-F238E27FC236}">
                <a16:creationId xmlns:a16="http://schemas.microsoft.com/office/drawing/2014/main" id="{2405929E-DD2A-0011-3D97-AABA7E0D5DE1}"/>
              </a:ext>
            </a:extLst>
          </p:cNvPr>
          <p:cNvSpPr/>
          <p:nvPr/>
        </p:nvSpPr>
        <p:spPr>
          <a:xfrm>
            <a:off x="3685507" y="2971232"/>
            <a:ext cx="69223" cy="59675"/>
          </a:xfrm>
          <a:prstGeom prst="triangle">
            <a:avLst/>
          </a:prstGeom>
          <a:solidFill>
            <a:schemeClr val="accent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0" name="Gleichschenkliges Dreieck 189">
            <a:extLst>
              <a:ext uri="{FF2B5EF4-FFF2-40B4-BE49-F238E27FC236}">
                <a16:creationId xmlns:a16="http://schemas.microsoft.com/office/drawing/2014/main" id="{E48C1958-597A-C825-4BB0-9D279C027691}"/>
              </a:ext>
            </a:extLst>
          </p:cNvPr>
          <p:cNvSpPr/>
          <p:nvPr/>
        </p:nvSpPr>
        <p:spPr>
          <a:xfrm>
            <a:off x="3275871" y="2974922"/>
            <a:ext cx="69223" cy="59675"/>
          </a:xfrm>
          <a:prstGeom prst="triangle">
            <a:avLst/>
          </a:prstGeom>
          <a:solidFill>
            <a:schemeClr val="accent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1" name="Gleichschenkliges Dreieck 190">
            <a:extLst>
              <a:ext uri="{FF2B5EF4-FFF2-40B4-BE49-F238E27FC236}">
                <a16:creationId xmlns:a16="http://schemas.microsoft.com/office/drawing/2014/main" id="{9615B1E2-B944-B4A8-7867-D0A8D539D8E6}"/>
              </a:ext>
            </a:extLst>
          </p:cNvPr>
          <p:cNvSpPr/>
          <p:nvPr/>
        </p:nvSpPr>
        <p:spPr>
          <a:xfrm>
            <a:off x="2890579" y="2865901"/>
            <a:ext cx="69223" cy="59675"/>
          </a:xfrm>
          <a:prstGeom prst="triangle">
            <a:avLst/>
          </a:prstGeom>
          <a:solidFill>
            <a:schemeClr val="accent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2" name="Gleichschenkliges Dreieck 191">
            <a:extLst>
              <a:ext uri="{FF2B5EF4-FFF2-40B4-BE49-F238E27FC236}">
                <a16:creationId xmlns:a16="http://schemas.microsoft.com/office/drawing/2014/main" id="{13BB6B16-F42F-1C1B-4FFA-F898B83053D2}"/>
              </a:ext>
            </a:extLst>
          </p:cNvPr>
          <p:cNvSpPr/>
          <p:nvPr/>
        </p:nvSpPr>
        <p:spPr>
          <a:xfrm>
            <a:off x="2892151" y="3197829"/>
            <a:ext cx="69223" cy="59675"/>
          </a:xfrm>
          <a:prstGeom prst="triangle">
            <a:avLst/>
          </a:prstGeom>
          <a:solidFill>
            <a:schemeClr val="accent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3" name="Gleichschenkliges Dreieck 192">
            <a:extLst>
              <a:ext uri="{FF2B5EF4-FFF2-40B4-BE49-F238E27FC236}">
                <a16:creationId xmlns:a16="http://schemas.microsoft.com/office/drawing/2014/main" id="{672F1274-057E-B793-992B-FA0957FE14FF}"/>
              </a:ext>
            </a:extLst>
          </p:cNvPr>
          <p:cNvSpPr/>
          <p:nvPr/>
        </p:nvSpPr>
        <p:spPr>
          <a:xfrm>
            <a:off x="3273490" y="3198131"/>
            <a:ext cx="69223" cy="59675"/>
          </a:xfrm>
          <a:prstGeom prst="triangle">
            <a:avLst/>
          </a:prstGeom>
          <a:solidFill>
            <a:schemeClr val="accent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4" name="Gleichschenkliges Dreieck 193">
            <a:extLst>
              <a:ext uri="{FF2B5EF4-FFF2-40B4-BE49-F238E27FC236}">
                <a16:creationId xmlns:a16="http://schemas.microsoft.com/office/drawing/2014/main" id="{81A6F786-68E8-E59D-C8F9-7D62DFF707F7}"/>
              </a:ext>
            </a:extLst>
          </p:cNvPr>
          <p:cNvSpPr/>
          <p:nvPr/>
        </p:nvSpPr>
        <p:spPr>
          <a:xfrm>
            <a:off x="2892212" y="3308663"/>
            <a:ext cx="69223" cy="59675"/>
          </a:xfrm>
          <a:prstGeom prst="triangle">
            <a:avLst/>
          </a:prstGeom>
          <a:solidFill>
            <a:schemeClr val="accent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5" name="Gleichschenkliges Dreieck 194">
            <a:extLst>
              <a:ext uri="{FF2B5EF4-FFF2-40B4-BE49-F238E27FC236}">
                <a16:creationId xmlns:a16="http://schemas.microsoft.com/office/drawing/2014/main" id="{3C753362-5BAA-C419-2D83-64504FF58E75}"/>
              </a:ext>
            </a:extLst>
          </p:cNvPr>
          <p:cNvSpPr/>
          <p:nvPr/>
        </p:nvSpPr>
        <p:spPr>
          <a:xfrm>
            <a:off x="3287713" y="3300686"/>
            <a:ext cx="69223" cy="59675"/>
          </a:xfrm>
          <a:prstGeom prst="triangle">
            <a:avLst/>
          </a:prstGeom>
          <a:solidFill>
            <a:schemeClr val="accent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6" name="Gleichschenkliges Dreieck 195">
            <a:extLst>
              <a:ext uri="{FF2B5EF4-FFF2-40B4-BE49-F238E27FC236}">
                <a16:creationId xmlns:a16="http://schemas.microsoft.com/office/drawing/2014/main" id="{7620A21C-68D6-97FA-B018-734DF9725411}"/>
              </a:ext>
            </a:extLst>
          </p:cNvPr>
          <p:cNvSpPr/>
          <p:nvPr/>
        </p:nvSpPr>
        <p:spPr>
          <a:xfrm>
            <a:off x="2878074" y="4329694"/>
            <a:ext cx="69223" cy="59675"/>
          </a:xfrm>
          <a:prstGeom prst="triangle">
            <a:avLst/>
          </a:prstGeom>
          <a:solidFill>
            <a:schemeClr val="accent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7" name="Gleichschenkliges Dreieck 196">
            <a:extLst>
              <a:ext uri="{FF2B5EF4-FFF2-40B4-BE49-F238E27FC236}">
                <a16:creationId xmlns:a16="http://schemas.microsoft.com/office/drawing/2014/main" id="{09158E65-7C24-905A-0185-D4A02DC3BAB8}"/>
              </a:ext>
            </a:extLst>
          </p:cNvPr>
          <p:cNvSpPr/>
          <p:nvPr/>
        </p:nvSpPr>
        <p:spPr>
          <a:xfrm>
            <a:off x="3063132" y="4669009"/>
            <a:ext cx="69223" cy="59675"/>
          </a:xfrm>
          <a:prstGeom prst="triangle">
            <a:avLst/>
          </a:prstGeom>
          <a:solidFill>
            <a:schemeClr val="accent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8" name="Gleichschenkliges Dreieck 197">
            <a:extLst>
              <a:ext uri="{FF2B5EF4-FFF2-40B4-BE49-F238E27FC236}">
                <a16:creationId xmlns:a16="http://schemas.microsoft.com/office/drawing/2014/main" id="{22B476A9-8E9A-0C3C-4113-71B127F87756}"/>
              </a:ext>
            </a:extLst>
          </p:cNvPr>
          <p:cNvSpPr/>
          <p:nvPr/>
        </p:nvSpPr>
        <p:spPr>
          <a:xfrm>
            <a:off x="3681490" y="2170894"/>
            <a:ext cx="77256" cy="66600"/>
          </a:xfrm>
          <a:prstGeom prst="triangle">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9" name="Gleichschenkliges Dreieck 198">
            <a:extLst>
              <a:ext uri="{FF2B5EF4-FFF2-40B4-BE49-F238E27FC236}">
                <a16:creationId xmlns:a16="http://schemas.microsoft.com/office/drawing/2014/main" id="{4D62DD79-B666-E244-B677-324FE77B78CC}"/>
              </a:ext>
            </a:extLst>
          </p:cNvPr>
          <p:cNvSpPr/>
          <p:nvPr/>
        </p:nvSpPr>
        <p:spPr>
          <a:xfrm>
            <a:off x="3277375" y="2168544"/>
            <a:ext cx="77256" cy="66600"/>
          </a:xfrm>
          <a:prstGeom prst="triangle">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0" name="Gleichschenkliges Dreieck 199">
            <a:extLst>
              <a:ext uri="{FF2B5EF4-FFF2-40B4-BE49-F238E27FC236}">
                <a16:creationId xmlns:a16="http://schemas.microsoft.com/office/drawing/2014/main" id="{39E3FF20-5196-1D4A-4A19-8E518ADE5685}"/>
              </a:ext>
            </a:extLst>
          </p:cNvPr>
          <p:cNvSpPr/>
          <p:nvPr/>
        </p:nvSpPr>
        <p:spPr>
          <a:xfrm>
            <a:off x="2874252" y="2169922"/>
            <a:ext cx="77256" cy="66600"/>
          </a:xfrm>
          <a:prstGeom prst="triangle">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1" name="Gleichschenkliges Dreieck 200">
            <a:extLst>
              <a:ext uri="{FF2B5EF4-FFF2-40B4-BE49-F238E27FC236}">
                <a16:creationId xmlns:a16="http://schemas.microsoft.com/office/drawing/2014/main" id="{81A85ED6-6438-32E2-1E0F-F570CE4CA8BE}"/>
              </a:ext>
            </a:extLst>
          </p:cNvPr>
          <p:cNvSpPr/>
          <p:nvPr/>
        </p:nvSpPr>
        <p:spPr>
          <a:xfrm>
            <a:off x="2884667" y="3642631"/>
            <a:ext cx="77256" cy="66600"/>
          </a:xfrm>
          <a:prstGeom prst="triangle">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2" name="Gleichschenkliges Dreieck 201">
            <a:extLst>
              <a:ext uri="{FF2B5EF4-FFF2-40B4-BE49-F238E27FC236}">
                <a16:creationId xmlns:a16="http://schemas.microsoft.com/office/drawing/2014/main" id="{30466ADA-C5AC-761C-235B-58CEB3B9F2D5}"/>
              </a:ext>
            </a:extLst>
          </p:cNvPr>
          <p:cNvSpPr/>
          <p:nvPr/>
        </p:nvSpPr>
        <p:spPr>
          <a:xfrm>
            <a:off x="3278597" y="3642631"/>
            <a:ext cx="77256" cy="66600"/>
          </a:xfrm>
          <a:prstGeom prst="triangle">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3" name="Gleichschenkliges Dreieck 202">
            <a:extLst>
              <a:ext uri="{FF2B5EF4-FFF2-40B4-BE49-F238E27FC236}">
                <a16:creationId xmlns:a16="http://schemas.microsoft.com/office/drawing/2014/main" id="{6B2F4093-D3F6-17FD-39C4-769500D254CD}"/>
              </a:ext>
            </a:extLst>
          </p:cNvPr>
          <p:cNvSpPr/>
          <p:nvPr/>
        </p:nvSpPr>
        <p:spPr>
          <a:xfrm>
            <a:off x="3674308" y="3646164"/>
            <a:ext cx="77256" cy="66600"/>
          </a:xfrm>
          <a:prstGeom prst="triangle">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6" name="Diagramm 5">
            <a:extLst>
              <a:ext uri="{FF2B5EF4-FFF2-40B4-BE49-F238E27FC236}">
                <a16:creationId xmlns:a16="http://schemas.microsoft.com/office/drawing/2014/main" id="{E4763021-021F-E1DD-98DC-877DCD459DC7}"/>
              </a:ext>
            </a:extLst>
          </p:cNvPr>
          <p:cNvGraphicFramePr/>
          <p:nvPr>
            <p:extLst>
              <p:ext uri="{D42A27DB-BD31-4B8C-83A1-F6EECF244321}">
                <p14:modId xmlns:p14="http://schemas.microsoft.com/office/powerpoint/2010/main" val="3952869156"/>
              </p:ext>
            </p:extLst>
          </p:nvPr>
        </p:nvGraphicFramePr>
        <p:xfrm>
          <a:off x="1751895" y="1741488"/>
          <a:ext cx="9439275" cy="45735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2771838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4A88F58-BC41-920A-A674-1F957FD3E2F2}"/>
              </a:ext>
            </a:extLst>
          </p:cNvPr>
          <p:cNvSpPr>
            <a:spLocks noGrp="1"/>
          </p:cNvSpPr>
          <p:nvPr>
            <p:ph type="ftr" sz="quarter" idx="10"/>
          </p:nvPr>
        </p:nvSpPr>
        <p:spPr>
          <a:xfrm>
            <a:off x="407989" y="5990095"/>
            <a:ext cx="8532812" cy="678993"/>
          </a:xfrm>
        </p:spPr>
        <p:txBody>
          <a:bodyPr/>
          <a:lstStyle/>
          <a:p>
            <a:r>
              <a:rPr lang="en-GB" b="1"/>
              <a:t>BTK, </a:t>
            </a:r>
            <a:r>
              <a:rPr lang="en-GB"/>
              <a:t>Bruton’s tyrosine kinase; </a:t>
            </a:r>
            <a:r>
              <a:rPr lang="en-GB" b="1"/>
              <a:t>CLL, </a:t>
            </a:r>
            <a:r>
              <a:rPr lang="en-GB"/>
              <a:t>chronic lymphocytic </a:t>
            </a:r>
            <a:r>
              <a:rPr lang="en-GB" err="1"/>
              <a:t>leukemia</a:t>
            </a:r>
            <a:r>
              <a:rPr lang="en-GB"/>
              <a:t>; </a:t>
            </a:r>
            <a:r>
              <a:rPr lang="en-GB" b="1"/>
              <a:t>CR, </a:t>
            </a:r>
            <a:r>
              <a:rPr lang="en-GB"/>
              <a:t>complete response; </a:t>
            </a:r>
            <a:r>
              <a:rPr lang="en-GB" b="1"/>
              <a:t>DLBCL, </a:t>
            </a:r>
            <a:r>
              <a:rPr lang="en-GB"/>
              <a:t>diffuse large B-cell lymphoma; </a:t>
            </a:r>
            <a:r>
              <a:rPr lang="en-GB" b="1"/>
              <a:t>FL, </a:t>
            </a:r>
            <a:r>
              <a:rPr lang="en-GB"/>
              <a:t>follicular lymphoma; </a:t>
            </a:r>
            <a:r>
              <a:rPr lang="en-GB" b="1"/>
              <a:t>MCL, </a:t>
            </a:r>
            <a:r>
              <a:rPr lang="en-GB"/>
              <a:t>mantle cell lymphoma; </a:t>
            </a:r>
            <a:r>
              <a:rPr lang="en-GB" b="1"/>
              <a:t>MZL, </a:t>
            </a:r>
            <a:r>
              <a:rPr lang="en-GB"/>
              <a:t>marginal zone lymphoma; </a:t>
            </a:r>
            <a:r>
              <a:rPr lang="en-GB" b="1"/>
              <a:t>NHL, </a:t>
            </a:r>
            <a:r>
              <a:rPr lang="en-GB"/>
              <a:t>non-Hodgkin’s lymphoma; </a:t>
            </a:r>
            <a:r>
              <a:rPr lang="en-GB" b="1"/>
              <a:t>PR</a:t>
            </a:r>
            <a:r>
              <a:rPr lang="en-GB"/>
              <a:t>, partial response; </a:t>
            </a:r>
            <a:r>
              <a:rPr lang="en-GB" b="1"/>
              <a:t>PR-L, </a:t>
            </a:r>
            <a:r>
              <a:rPr lang="en-GB"/>
              <a:t>partial response with lymphocytosis. </a:t>
            </a:r>
          </a:p>
          <a:p>
            <a:r>
              <a:rPr lang="en-GB" b="1"/>
              <a:t>Danilov et al, Abstract #4463 presented at ASH 2023. </a:t>
            </a:r>
            <a:endParaRPr lang="en-GB"/>
          </a:p>
        </p:txBody>
      </p:sp>
      <p:sp>
        <p:nvSpPr>
          <p:cNvPr id="2" name="Title 1">
            <a:extLst>
              <a:ext uri="{FF2B5EF4-FFF2-40B4-BE49-F238E27FC236}">
                <a16:creationId xmlns:a16="http://schemas.microsoft.com/office/drawing/2014/main" id="{9B6812EC-4111-9E59-D468-84D031D3BCEA}"/>
              </a:ext>
            </a:extLst>
          </p:cNvPr>
          <p:cNvSpPr>
            <a:spLocks noGrp="1"/>
          </p:cNvSpPr>
          <p:nvPr>
            <p:ph type="title"/>
          </p:nvPr>
        </p:nvSpPr>
        <p:spPr/>
        <p:txBody>
          <a:bodyPr/>
          <a:lstStyle/>
          <a:p>
            <a:r>
              <a:rPr lang="en-US"/>
              <a:t>Conclusions </a:t>
            </a:r>
          </a:p>
        </p:txBody>
      </p:sp>
      <p:sp>
        <p:nvSpPr>
          <p:cNvPr id="8" name="Content Placeholder 7">
            <a:extLst>
              <a:ext uri="{FF2B5EF4-FFF2-40B4-BE49-F238E27FC236}">
                <a16:creationId xmlns:a16="http://schemas.microsoft.com/office/drawing/2014/main" id="{89A86736-5BDC-0BF6-5EC1-E95C6468B136}"/>
              </a:ext>
            </a:extLst>
          </p:cNvPr>
          <p:cNvSpPr>
            <a:spLocks noGrp="1"/>
          </p:cNvSpPr>
          <p:nvPr>
            <p:ph idx="1"/>
          </p:nvPr>
        </p:nvSpPr>
        <p:spPr/>
        <p:txBody>
          <a:bodyPr>
            <a:normAutofit/>
          </a:bodyPr>
          <a:lstStyle/>
          <a:p>
            <a:r>
              <a:rPr lang="en-US"/>
              <a:t>NX-2127 had a manageable safety profile that was consistent with previous reports for BTK-targeted and immunomodulatory therapies</a:t>
            </a:r>
          </a:p>
          <a:p>
            <a:r>
              <a:rPr lang="en-US"/>
              <a:t>Treatment with NX-2127 resulted in encouraging and durable responses in a heavily pre-treated patient population including patients with BTK resistance mutations</a:t>
            </a:r>
          </a:p>
          <a:p>
            <a:pPr lvl="1"/>
            <a:r>
              <a:rPr lang="en-US"/>
              <a:t>In NHL</a:t>
            </a:r>
          </a:p>
          <a:p>
            <a:pPr lvl="2"/>
            <a:r>
              <a:rPr lang="en-US"/>
              <a:t>Rapid (8-week) and durable CRs were observed in 2 patients (DLBCL; MCL)</a:t>
            </a:r>
          </a:p>
          <a:p>
            <a:pPr lvl="2"/>
            <a:r>
              <a:rPr lang="en-US"/>
              <a:t>Rapid (8-week) PRs were observed in 2 patients (FL; MZL)</a:t>
            </a:r>
          </a:p>
          <a:p>
            <a:pPr lvl="1"/>
            <a:r>
              <a:rPr lang="en-US"/>
              <a:t>CLL</a:t>
            </a:r>
          </a:p>
          <a:p>
            <a:pPr lvl="2"/>
            <a:r>
              <a:rPr lang="en-US"/>
              <a:t>PRs were observed in 11 patients (9 PRs; 2 PR-Ls)</a:t>
            </a:r>
          </a:p>
          <a:p>
            <a:pPr lvl="2"/>
            <a:r>
              <a:rPr lang="en-US"/>
              <a:t>Objective Response Rate was 40.7% as of the cutoff date, and treatment was ongoing in 13 patients</a:t>
            </a:r>
          </a:p>
          <a:p>
            <a:r>
              <a:rPr lang="en-US"/>
              <a:t>Dose-expansion cohorts of patients with NHL have been initiated at the 300 mg daily dose</a:t>
            </a:r>
          </a:p>
        </p:txBody>
      </p:sp>
    </p:spTree>
    <p:extLst>
      <p:ext uri="{BB962C8B-B14F-4D97-AF65-F5344CB8AC3E}">
        <p14:creationId xmlns:p14="http://schemas.microsoft.com/office/powerpoint/2010/main" val="3802848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2F5EC9D-99C9-452E-6CE9-E922C1009054}"/>
              </a:ext>
            </a:extLst>
          </p:cNvPr>
          <p:cNvSpPr>
            <a:spLocks noGrp="1"/>
          </p:cNvSpPr>
          <p:nvPr>
            <p:ph type="ftr" sz="quarter" idx="10"/>
          </p:nvPr>
        </p:nvSpPr>
        <p:spPr/>
        <p:txBody>
          <a:bodyPr/>
          <a:lstStyle/>
          <a:p>
            <a:r>
              <a:rPr lang="en-GB" baseline="30000" err="1"/>
              <a:t>a</a:t>
            </a:r>
            <a:r>
              <a:rPr lang="en-GB" err="1"/>
              <a:t>Pooled</a:t>
            </a:r>
            <a:r>
              <a:rPr lang="en-GB"/>
              <a:t> MedDRA preferred terms. </a:t>
            </a:r>
            <a:r>
              <a:rPr lang="en-GB" baseline="30000" err="1"/>
              <a:t>b</a:t>
            </a:r>
            <a:r>
              <a:rPr lang="en-GB" err="1"/>
              <a:t>Includes</a:t>
            </a:r>
            <a:r>
              <a:rPr lang="en-GB"/>
              <a:t> preferred terms of COVID-19, COVID-19 pneumonia, and suspected COVID-19.</a:t>
            </a:r>
          </a:p>
          <a:p>
            <a:r>
              <a:rPr lang="en-GB" b="1"/>
              <a:t>MedDRA</a:t>
            </a:r>
            <a:r>
              <a:rPr lang="en-GB"/>
              <a:t>, medical dictionary for regulatory activities.</a:t>
            </a:r>
          </a:p>
          <a:p>
            <a:r>
              <a:rPr lang="en-GB" b="1"/>
              <a:t>Brown et al, Abstract #202 presented at ASH 2023. </a:t>
            </a:r>
            <a:endParaRPr lang="en-GB"/>
          </a:p>
        </p:txBody>
      </p:sp>
      <p:sp>
        <p:nvSpPr>
          <p:cNvPr id="8" name="Title 7">
            <a:extLst>
              <a:ext uri="{FF2B5EF4-FFF2-40B4-BE49-F238E27FC236}">
                <a16:creationId xmlns:a16="http://schemas.microsoft.com/office/drawing/2014/main" id="{8FB47318-1477-9F8D-AAD6-2C78E3C683F3}"/>
              </a:ext>
            </a:extLst>
          </p:cNvPr>
          <p:cNvSpPr>
            <a:spLocks noGrp="1"/>
          </p:cNvSpPr>
          <p:nvPr>
            <p:ph type="title"/>
          </p:nvPr>
        </p:nvSpPr>
        <p:spPr/>
        <p:txBody>
          <a:bodyPr/>
          <a:lstStyle/>
          <a:p>
            <a:r>
              <a:rPr lang="en-US"/>
              <a:t>Adverse events of special </a:t>
            </a:r>
            <a:r>
              <a:rPr lang="en-US" err="1"/>
              <a:t>interest</a:t>
            </a:r>
            <a:r>
              <a:rPr lang="en-US" baseline="30000" err="1"/>
              <a:t>a</a:t>
            </a:r>
            <a:r>
              <a:rPr lang="en-US"/>
              <a:t> occurring in ≥2 patients</a:t>
            </a:r>
          </a:p>
        </p:txBody>
      </p:sp>
      <p:graphicFrame>
        <p:nvGraphicFramePr>
          <p:cNvPr id="11" name="Table 10">
            <a:extLst>
              <a:ext uri="{FF2B5EF4-FFF2-40B4-BE49-F238E27FC236}">
                <a16:creationId xmlns:a16="http://schemas.microsoft.com/office/drawing/2014/main" id="{581D1527-4BAB-2B24-970C-2F0E22506490}"/>
              </a:ext>
            </a:extLst>
          </p:cNvPr>
          <p:cNvGraphicFramePr>
            <a:graphicFrameLocks noGrp="1"/>
          </p:cNvGraphicFramePr>
          <p:nvPr>
            <p:extLst>
              <p:ext uri="{D42A27DB-BD31-4B8C-83A1-F6EECF244321}">
                <p14:modId xmlns:p14="http://schemas.microsoft.com/office/powerpoint/2010/main" val="63299260"/>
              </p:ext>
            </p:extLst>
          </p:nvPr>
        </p:nvGraphicFramePr>
        <p:xfrm>
          <a:off x="416534" y="1665288"/>
          <a:ext cx="8128001" cy="4392607"/>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4183066937"/>
                    </a:ext>
                  </a:extLst>
                </a:gridCol>
                <a:gridCol w="1354667">
                  <a:extLst>
                    <a:ext uri="{9D8B030D-6E8A-4147-A177-3AD203B41FA5}">
                      <a16:colId xmlns:a16="http://schemas.microsoft.com/office/drawing/2014/main" val="2324978996"/>
                    </a:ext>
                  </a:extLst>
                </a:gridCol>
                <a:gridCol w="1354667">
                  <a:extLst>
                    <a:ext uri="{9D8B030D-6E8A-4147-A177-3AD203B41FA5}">
                      <a16:colId xmlns:a16="http://schemas.microsoft.com/office/drawing/2014/main" val="1368295232"/>
                    </a:ext>
                  </a:extLst>
                </a:gridCol>
                <a:gridCol w="1354667">
                  <a:extLst>
                    <a:ext uri="{9D8B030D-6E8A-4147-A177-3AD203B41FA5}">
                      <a16:colId xmlns:a16="http://schemas.microsoft.com/office/drawing/2014/main" val="2536644709"/>
                    </a:ext>
                  </a:extLst>
                </a:gridCol>
                <a:gridCol w="1354667">
                  <a:extLst>
                    <a:ext uri="{9D8B030D-6E8A-4147-A177-3AD203B41FA5}">
                      <a16:colId xmlns:a16="http://schemas.microsoft.com/office/drawing/2014/main" val="1438391073"/>
                    </a:ext>
                  </a:extLst>
                </a:gridCol>
              </a:tblGrid>
              <a:tr h="341225">
                <a:tc rowSpan="2">
                  <a:txBody>
                    <a:bodyPr/>
                    <a:lstStyle/>
                    <a:p>
                      <a:endParaRPr lang="en-US" sz="1200">
                        <a:latin typeface="+mn-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2">
                  <a:txBody>
                    <a:bodyPr/>
                    <a:lstStyle/>
                    <a:p>
                      <a:pPr marL="0" algn="ctr" defTabSz="914400" rtl="0" eaLnBrk="1" latinLnBrk="0" hangingPunct="1"/>
                      <a:r>
                        <a:rPr lang="en-US" sz="1400" b="1" kern="1200">
                          <a:solidFill>
                            <a:schemeClr val="bg1"/>
                          </a:solidFill>
                          <a:latin typeface="+mn-lt"/>
                          <a:ea typeface="+mn-ea"/>
                          <a:cs typeface="+mn-cs"/>
                        </a:rPr>
                        <a:t>Zanubrutinib (n=324)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gridSpan="2">
                  <a:txBody>
                    <a:bodyPr/>
                    <a:lstStyle/>
                    <a:p>
                      <a:pPr algn="ctr"/>
                      <a:r>
                        <a:rPr lang="en-US" sz="1400" b="1" kern="1200">
                          <a:solidFill>
                            <a:schemeClr val="bg1"/>
                          </a:solidFill>
                          <a:latin typeface="+mn-lt"/>
                          <a:ea typeface="+mn-ea"/>
                          <a:cs typeface="+mn-cs"/>
                        </a:rPr>
                        <a:t>Ibrutinib (n=324)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en-US"/>
                    </a:p>
                  </a:txBody>
                  <a:tcPr/>
                </a:tc>
                <a:extLst>
                  <a:ext uri="{0D108BD9-81ED-4DB2-BD59-A6C34878D82A}">
                    <a16:rowId xmlns:a16="http://schemas.microsoft.com/office/drawing/2014/main" val="275425065"/>
                  </a:ext>
                </a:extLst>
              </a:tr>
              <a:tr h="341225">
                <a:tc vMerge="1">
                  <a:txBody>
                    <a:bodyPr/>
                    <a:lstStyle/>
                    <a:p>
                      <a:endParaRPr lang="en-GB" sz="1200">
                        <a:effectLst/>
                        <a:latin typeface="+mn-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14400" rtl="0" eaLnBrk="1" latinLnBrk="0" hangingPunct="1"/>
                      <a:r>
                        <a:rPr lang="en-IT" sz="1400" b="1" kern="1200">
                          <a:solidFill>
                            <a:schemeClr val="bg1"/>
                          </a:solidFill>
                          <a:latin typeface="+mn-lt"/>
                          <a:ea typeface="+mn-ea"/>
                          <a:cs typeface="+mn-cs"/>
                        </a:rPr>
                        <a:t>Any Grade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14400" rtl="0" eaLnBrk="1" latinLnBrk="0" hangingPunct="1"/>
                      <a:r>
                        <a:rPr lang="en-IT" sz="1400" b="1" kern="1200">
                          <a:solidFill>
                            <a:schemeClr val="bg1"/>
                          </a:solidFill>
                          <a:latin typeface="+mn-lt"/>
                          <a:ea typeface="+mn-ea"/>
                          <a:cs typeface="+mn-cs"/>
                        </a:rPr>
                        <a:t>Grade ≥3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IT" sz="1400" b="1" kern="1200">
                          <a:solidFill>
                            <a:schemeClr val="bg1"/>
                          </a:solidFill>
                          <a:latin typeface="+mn-lt"/>
                          <a:ea typeface="+mn-ea"/>
                          <a:cs typeface="+mn-cs"/>
                        </a:rPr>
                        <a:t>Any Grade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IT" sz="1400" b="1" kern="1200">
                          <a:solidFill>
                            <a:schemeClr val="bg1"/>
                          </a:solidFill>
                          <a:latin typeface="+mn-lt"/>
                          <a:ea typeface="+mn-ea"/>
                          <a:cs typeface="+mn-cs"/>
                        </a:rPr>
                        <a:t>Grade ≥3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5469431"/>
                  </a:ext>
                </a:extLst>
              </a:tr>
              <a:tr h="337287">
                <a:tc>
                  <a:txBody>
                    <a:bodyPr/>
                    <a:lstStyle/>
                    <a:p>
                      <a:r>
                        <a:rPr lang="en-GB" sz="1200">
                          <a:effectLst/>
                          <a:latin typeface="+mn-lt"/>
                        </a:rPr>
                        <a:t>Infection</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en-IT" sz="1200">
                          <a:effectLst/>
                          <a:latin typeface="+mn-lt"/>
                        </a:rPr>
                        <a:t>264 (81.5)</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en-IT" sz="1200">
                          <a:effectLst/>
                          <a:latin typeface="+mn-lt"/>
                        </a:rPr>
                        <a:t>115 (35.5)</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en-IT" sz="1200">
                          <a:effectLst/>
                          <a:latin typeface="+mn-lt"/>
                        </a:rPr>
                        <a:t>260 (80.2)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en-IT" sz="1200">
                          <a:effectLst/>
                          <a:latin typeface="+mn-lt"/>
                        </a:rPr>
                        <a:t>111 (34.3)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extLst>
                  <a:ext uri="{0D108BD9-81ED-4DB2-BD59-A6C34878D82A}">
                    <a16:rowId xmlns:a16="http://schemas.microsoft.com/office/drawing/2014/main" val="2337255697"/>
                  </a:ext>
                </a:extLst>
              </a:tr>
              <a:tr h="337287">
                <a:tc>
                  <a:txBody>
                    <a:bodyPr/>
                    <a:lstStyle/>
                    <a:p>
                      <a:pPr marL="108000"/>
                      <a:r>
                        <a:rPr lang="en-GB" sz="1200" i="1">
                          <a:effectLst/>
                          <a:latin typeface="+mn-lt"/>
                        </a:rPr>
                        <a:t>Opportunistic infections</a:t>
                      </a:r>
                      <a:endParaRPr lang="en-GB" sz="1200">
                        <a:effectLst/>
                        <a:latin typeface="+mn-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en-IT" sz="1200">
                          <a:effectLst/>
                          <a:latin typeface="+mn-lt"/>
                        </a:rPr>
                        <a:t>8 (2.5)</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en-IT" sz="1200">
                          <a:effectLst/>
                          <a:latin typeface="+mn-lt"/>
                        </a:rPr>
                        <a:t>6 (1.9)</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en-IT" sz="1200">
                          <a:effectLst/>
                          <a:latin typeface="+mn-lt"/>
                        </a:rPr>
                        <a:t>13 (4.0)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en-IT" sz="1200">
                          <a:effectLst/>
                          <a:latin typeface="+mn-lt"/>
                        </a:rPr>
                        <a:t>5 (1.5)</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CBCDD2"/>
                    </a:solidFill>
                  </a:tcPr>
                </a:tc>
                <a:extLst>
                  <a:ext uri="{0D108BD9-81ED-4DB2-BD59-A6C34878D82A}">
                    <a16:rowId xmlns:a16="http://schemas.microsoft.com/office/drawing/2014/main" val="4166763253"/>
                  </a:ext>
                </a:extLst>
              </a:tr>
              <a:tr h="337287">
                <a:tc>
                  <a:txBody>
                    <a:bodyPr/>
                    <a:lstStyle/>
                    <a:p>
                      <a:r>
                        <a:rPr lang="en-GB" sz="1200" b="1" i="1">
                          <a:effectLst/>
                          <a:latin typeface="+mn-lt"/>
                        </a:rPr>
                        <a:t>COVID-19 related</a:t>
                      </a:r>
                      <a:r>
                        <a:rPr lang="en-GB" sz="1200" b="1" i="1" baseline="30000">
                          <a:effectLst/>
                          <a:latin typeface="+mn-lt"/>
                        </a:rPr>
                        <a:t>b</a:t>
                      </a:r>
                      <a:endParaRPr lang="en-GB" sz="1200" baseline="30000">
                        <a:effectLst/>
                        <a:latin typeface="+mn-lt"/>
                      </a:endParaRPr>
                    </a:p>
                  </a:txBody>
                  <a:tcPr>
                    <a:lnL w="19050" cap="flat" cmpd="sng" algn="ctr">
                      <a:solidFill>
                        <a:schemeClr val="accent2"/>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T" sz="1200" b="1">
                          <a:effectLst/>
                          <a:latin typeface="+mn-lt"/>
                        </a:rPr>
                        <a:t>145 (44.8)</a:t>
                      </a:r>
                      <a:endParaRPr lang="en-IT" sz="1200">
                        <a:effectLst/>
                        <a:latin typeface="+mn-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T" sz="1200" b="1">
                          <a:effectLst/>
                          <a:latin typeface="+mn-lt"/>
                        </a:rPr>
                        <a:t>56 (17.3)</a:t>
                      </a:r>
                      <a:endParaRPr lang="en-IT" sz="1200">
                        <a:effectLst/>
                        <a:latin typeface="+mn-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T" sz="1200" b="1">
                          <a:effectLst/>
                          <a:latin typeface="+mn-lt"/>
                        </a:rPr>
                        <a:t>105 (32.4)</a:t>
                      </a:r>
                      <a:endParaRPr lang="en-IT" sz="1200">
                        <a:effectLst/>
                        <a:latin typeface="+mn-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IT" sz="1200" b="1">
                          <a:effectLst/>
                          <a:latin typeface="+mn-lt"/>
                        </a:rPr>
                        <a:t>38 (11.7)</a:t>
                      </a:r>
                      <a:endParaRPr lang="en-IT" sz="1200">
                        <a:effectLst/>
                        <a:latin typeface="+mn-lt"/>
                      </a:endParaRPr>
                    </a:p>
                  </a:txBody>
                  <a:tcPr>
                    <a:lnL w="12700" cap="flat" cmpd="sng" algn="ctr">
                      <a:solidFill>
                        <a:schemeClr val="bg1"/>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67014909"/>
                  </a:ext>
                </a:extLst>
              </a:tr>
              <a:tr h="337287">
                <a:tc>
                  <a:txBody>
                    <a:bodyPr/>
                    <a:lstStyle/>
                    <a:p>
                      <a:r>
                        <a:rPr lang="en-GB" sz="1200">
                          <a:effectLst/>
                          <a:latin typeface="+mn-lt"/>
                        </a:rPr>
                        <a:t>Bleeding</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en-IT" sz="1200">
                          <a:effectLst/>
                          <a:latin typeface="+mn-lt"/>
                        </a:rPr>
                        <a:t>142 (43.8)</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en-IT" sz="1200">
                          <a:effectLst/>
                          <a:latin typeface="+mn-lt"/>
                        </a:rPr>
                        <a:t>12 (3.7)</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en-IT" sz="1200">
                          <a:effectLst/>
                          <a:latin typeface="+mn-lt"/>
                        </a:rPr>
                        <a:t>144 (44.4)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en-IT" sz="1200">
                          <a:effectLst/>
                          <a:latin typeface="+mn-lt"/>
                        </a:rPr>
                        <a:t>13 (4.0)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extLst>
                  <a:ext uri="{0D108BD9-81ED-4DB2-BD59-A6C34878D82A}">
                    <a16:rowId xmlns:a16="http://schemas.microsoft.com/office/drawing/2014/main" val="1755732265"/>
                  </a:ext>
                </a:extLst>
              </a:tr>
              <a:tr h="337287">
                <a:tc>
                  <a:txBody>
                    <a:bodyPr/>
                    <a:lstStyle/>
                    <a:p>
                      <a:pPr marL="108000"/>
                      <a:r>
                        <a:rPr lang="en-GB" sz="1200" i="1">
                          <a:effectLst/>
                          <a:latin typeface="+mn-lt"/>
                        </a:rPr>
                        <a:t>Major hemorrhage </a:t>
                      </a:r>
                      <a:endParaRPr lang="en-GB" sz="1200">
                        <a:effectLst/>
                        <a:latin typeface="+mn-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en-IT" sz="1200">
                          <a:effectLst/>
                          <a:latin typeface="+mn-lt"/>
                        </a:rPr>
                        <a:t>13 (4.0)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en-IT" sz="1200">
                          <a:effectLst/>
                          <a:latin typeface="+mn-lt"/>
                        </a:rPr>
                        <a:t>12 (3.7)</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en-IT" sz="1200">
                          <a:effectLst/>
                          <a:latin typeface="+mn-lt"/>
                        </a:rPr>
                        <a:t>16 (4.9)</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en-IT" sz="1200">
                          <a:effectLst/>
                          <a:latin typeface="+mn-lt"/>
                        </a:rPr>
                        <a:t>13 (4.0)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CBCDD2"/>
                    </a:solidFill>
                  </a:tcPr>
                </a:tc>
                <a:extLst>
                  <a:ext uri="{0D108BD9-81ED-4DB2-BD59-A6C34878D82A}">
                    <a16:rowId xmlns:a16="http://schemas.microsoft.com/office/drawing/2014/main" val="977086348"/>
                  </a:ext>
                </a:extLst>
              </a:tr>
              <a:tr h="337287">
                <a:tc>
                  <a:txBody>
                    <a:bodyPr/>
                    <a:lstStyle/>
                    <a:p>
                      <a:r>
                        <a:rPr lang="en-GB" sz="1200" b="1">
                          <a:effectLst/>
                          <a:latin typeface="+mn-lt"/>
                        </a:rPr>
                        <a:t>Hypertension</a:t>
                      </a:r>
                      <a:endParaRPr lang="en-GB" sz="1200">
                        <a:effectLst/>
                        <a:latin typeface="+mn-lt"/>
                      </a:endParaRPr>
                    </a:p>
                  </a:txBody>
                  <a:tcPr>
                    <a:lnL w="19050" cap="flat" cmpd="sng" algn="ctr">
                      <a:solidFill>
                        <a:schemeClr val="accent2"/>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algn="ctr"/>
                      <a:r>
                        <a:rPr lang="en-IT" sz="1200" b="1">
                          <a:effectLst/>
                          <a:latin typeface="+mn-lt"/>
                        </a:rPr>
                        <a:t>86 (26.5)</a:t>
                      </a:r>
                      <a:endParaRPr lang="en-IT" sz="1200">
                        <a:effectLst/>
                        <a:latin typeface="+mn-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algn="ctr"/>
                      <a:r>
                        <a:rPr lang="en-IT" sz="1200" b="1">
                          <a:effectLst/>
                          <a:latin typeface="+mn-lt"/>
                        </a:rPr>
                        <a:t>53 (16.4)</a:t>
                      </a:r>
                      <a:endParaRPr lang="en-IT" sz="1200">
                        <a:effectLst/>
                        <a:latin typeface="+mn-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algn="ctr"/>
                      <a:r>
                        <a:rPr lang="en-IT" sz="1200" b="1">
                          <a:effectLst/>
                          <a:latin typeface="+mn-lt"/>
                        </a:rPr>
                        <a:t>80 (24.7)</a:t>
                      </a:r>
                      <a:endParaRPr lang="en-IT" sz="1200">
                        <a:effectLst/>
                        <a:latin typeface="+mn-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algn="ctr"/>
                      <a:r>
                        <a:rPr lang="en-IT" sz="1200" b="1">
                          <a:effectLst/>
                          <a:latin typeface="+mn-lt"/>
                        </a:rPr>
                        <a:t>47 (14.5)</a:t>
                      </a:r>
                      <a:endParaRPr lang="en-IT" sz="1200">
                        <a:effectLst/>
                        <a:latin typeface="+mn-lt"/>
                      </a:endParaRPr>
                    </a:p>
                  </a:txBody>
                  <a:tcPr>
                    <a:lnL w="12700" cap="flat" cmpd="sng" algn="ctr">
                      <a:solidFill>
                        <a:schemeClr val="bg1"/>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8EA"/>
                    </a:solidFill>
                  </a:tcPr>
                </a:tc>
                <a:extLst>
                  <a:ext uri="{0D108BD9-81ED-4DB2-BD59-A6C34878D82A}">
                    <a16:rowId xmlns:a16="http://schemas.microsoft.com/office/drawing/2014/main" val="3264771002"/>
                  </a:ext>
                </a:extLst>
              </a:tr>
              <a:tr h="337287">
                <a:tc>
                  <a:txBody>
                    <a:bodyPr/>
                    <a:lstStyle/>
                    <a:p>
                      <a:r>
                        <a:rPr lang="en-GB" sz="1200" b="1">
                          <a:effectLst/>
                          <a:latin typeface="+mn-lt"/>
                        </a:rPr>
                        <a:t>Atrial fibrillation/flutter</a:t>
                      </a:r>
                      <a:endParaRPr lang="en-GB" sz="1200">
                        <a:effectLst/>
                        <a:latin typeface="+mn-lt"/>
                      </a:endParaRPr>
                    </a:p>
                  </a:txBody>
                  <a:tcPr>
                    <a:lnL w="19050" cap="flat" cmpd="sng" algn="ctr">
                      <a:solidFill>
                        <a:schemeClr val="accent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en-IT" sz="1200" b="1">
                          <a:effectLst/>
                          <a:latin typeface="+mn-lt"/>
                        </a:rPr>
                        <a:t>22 (6.8)</a:t>
                      </a:r>
                      <a:endParaRPr lang="en-IT" sz="1200">
                        <a:effectLst/>
                        <a:latin typeface="+mn-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en-IT" sz="1200" b="1">
                          <a:effectLst/>
                          <a:latin typeface="+mn-lt"/>
                        </a:rPr>
                        <a:t>10 (3.1)</a:t>
                      </a:r>
                      <a:endParaRPr lang="en-IT" sz="1200">
                        <a:effectLst/>
                        <a:latin typeface="+mn-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en-IT" sz="1200" b="1">
                          <a:effectLst/>
                          <a:latin typeface="+mn-lt"/>
                        </a:rPr>
                        <a:t>53 (16.4)</a:t>
                      </a:r>
                      <a:endParaRPr lang="en-IT" sz="1200">
                        <a:effectLst/>
                        <a:latin typeface="+mn-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en-IT" sz="1200" b="1">
                          <a:effectLst/>
                          <a:latin typeface="+mn-lt"/>
                        </a:rPr>
                        <a:t>16 (4.9)</a:t>
                      </a:r>
                      <a:endParaRPr lang="en-IT" sz="1200">
                        <a:effectLst/>
                        <a:latin typeface="+mn-lt"/>
                      </a:endParaRPr>
                    </a:p>
                  </a:txBody>
                  <a:tcPr>
                    <a:lnL w="12700" cap="flat" cmpd="sng" algn="ctr">
                      <a:solidFill>
                        <a:schemeClr val="bg1"/>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CBCDD2"/>
                    </a:solidFill>
                  </a:tcPr>
                </a:tc>
                <a:extLst>
                  <a:ext uri="{0D108BD9-81ED-4DB2-BD59-A6C34878D82A}">
                    <a16:rowId xmlns:a16="http://schemas.microsoft.com/office/drawing/2014/main" val="4259269460"/>
                  </a:ext>
                </a:extLst>
              </a:tr>
              <a:tr h="337287">
                <a:tc>
                  <a:txBody>
                    <a:bodyPr/>
                    <a:lstStyle/>
                    <a:p>
                      <a:r>
                        <a:rPr lang="en-GB" sz="1200" err="1">
                          <a:effectLst/>
                          <a:latin typeface="+mn-lt"/>
                        </a:rPr>
                        <a:t>Anemia</a:t>
                      </a:r>
                      <a:endParaRPr lang="en-GB" sz="1200">
                        <a:effectLst/>
                        <a:latin typeface="+mn-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algn="ctr"/>
                      <a:r>
                        <a:rPr lang="en-IT" sz="1200">
                          <a:effectLst/>
                          <a:latin typeface="+mn-lt"/>
                        </a:rPr>
                        <a:t>53 (16.4)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algn="ctr"/>
                      <a:r>
                        <a:rPr lang="en-IT" sz="1200">
                          <a:effectLst/>
                          <a:latin typeface="+mn-lt"/>
                        </a:rPr>
                        <a:t>7 (2.2)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algn="ctr"/>
                      <a:r>
                        <a:rPr lang="en-IT" sz="1200">
                          <a:effectLst/>
                          <a:latin typeface="+mn-lt"/>
                        </a:rPr>
                        <a:t>59 (18.2)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algn="ctr"/>
                      <a:r>
                        <a:rPr lang="en-IT" sz="1200">
                          <a:effectLst/>
                          <a:latin typeface="+mn-lt"/>
                        </a:rPr>
                        <a:t>11 (3.4)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E7E8EA"/>
                    </a:solidFill>
                  </a:tcPr>
                </a:tc>
                <a:extLst>
                  <a:ext uri="{0D108BD9-81ED-4DB2-BD59-A6C34878D82A}">
                    <a16:rowId xmlns:a16="http://schemas.microsoft.com/office/drawing/2014/main" val="3475871789"/>
                  </a:ext>
                </a:extLst>
              </a:tr>
              <a:tr h="337287">
                <a:tc>
                  <a:txBody>
                    <a:bodyPr/>
                    <a:lstStyle/>
                    <a:p>
                      <a:r>
                        <a:rPr lang="en-GB" sz="1200" b="1">
                          <a:effectLst/>
                          <a:latin typeface="+mn-lt"/>
                        </a:rPr>
                        <a:t>Neutropenia</a:t>
                      </a:r>
                      <a:endParaRPr lang="en-GB" sz="1200">
                        <a:effectLst/>
                        <a:latin typeface="+mn-lt"/>
                      </a:endParaRPr>
                    </a:p>
                  </a:txBody>
                  <a:tcPr>
                    <a:lnL w="19050" cap="flat" cmpd="sng" algn="ctr">
                      <a:solidFill>
                        <a:schemeClr val="accent2"/>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en-IT" sz="1200" b="1">
                          <a:effectLst/>
                          <a:latin typeface="+mn-lt"/>
                        </a:rPr>
                        <a:t>100 (30.9)</a:t>
                      </a:r>
                      <a:endParaRPr lang="en-IT" sz="1200">
                        <a:effectLst/>
                        <a:latin typeface="+mn-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en-IT" sz="1200" b="1">
                          <a:effectLst/>
                          <a:latin typeface="+mn-lt"/>
                        </a:rPr>
                        <a:t>72 (22.2)</a:t>
                      </a:r>
                      <a:endParaRPr lang="en-IT" sz="1200">
                        <a:effectLst/>
                        <a:latin typeface="+mn-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en-IT" sz="1200" b="1">
                          <a:effectLst/>
                          <a:latin typeface="+mn-lt"/>
                        </a:rPr>
                        <a:t>94 (29.0)</a:t>
                      </a:r>
                      <a:endParaRPr lang="en-IT" sz="1200">
                        <a:effectLst/>
                        <a:latin typeface="+mn-lt"/>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en-IT" sz="1200" b="1">
                          <a:effectLst/>
                          <a:latin typeface="+mn-lt"/>
                        </a:rPr>
                        <a:t>72 (22.2)</a:t>
                      </a:r>
                      <a:endParaRPr lang="en-IT" sz="1200">
                        <a:effectLst/>
                        <a:latin typeface="+mn-lt"/>
                      </a:endParaRPr>
                    </a:p>
                  </a:txBody>
                  <a:tcPr>
                    <a:lnL w="12700" cap="flat" cmpd="sng" algn="ctr">
                      <a:solidFill>
                        <a:schemeClr val="bg1"/>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CBCDD2"/>
                    </a:solidFill>
                  </a:tcPr>
                </a:tc>
                <a:extLst>
                  <a:ext uri="{0D108BD9-81ED-4DB2-BD59-A6C34878D82A}">
                    <a16:rowId xmlns:a16="http://schemas.microsoft.com/office/drawing/2014/main" val="2679997728"/>
                  </a:ext>
                </a:extLst>
              </a:tr>
              <a:tr h="337287">
                <a:tc>
                  <a:txBody>
                    <a:bodyPr/>
                    <a:lstStyle/>
                    <a:p>
                      <a:r>
                        <a:rPr lang="en-GB" sz="1200">
                          <a:effectLst/>
                          <a:latin typeface="+mn-lt"/>
                        </a:rPr>
                        <a:t>Thrombocytopenia</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algn="ctr"/>
                      <a:r>
                        <a:rPr lang="en-IT" sz="1200">
                          <a:effectLst/>
                          <a:latin typeface="+mn-lt"/>
                        </a:rPr>
                        <a:t>43 (13.3)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algn="ctr"/>
                      <a:r>
                        <a:rPr lang="en-IT" sz="1200">
                          <a:effectLst/>
                          <a:latin typeface="+mn-lt"/>
                        </a:rPr>
                        <a:t>12 (3.7)</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algn="ctr"/>
                      <a:r>
                        <a:rPr lang="en-IT" sz="1200">
                          <a:effectLst/>
                          <a:latin typeface="+mn-lt"/>
                        </a:rPr>
                        <a:t>53 (16.4)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8EA"/>
                    </a:solidFill>
                  </a:tcPr>
                </a:tc>
                <a:tc>
                  <a:txBody>
                    <a:bodyPr/>
                    <a:lstStyle/>
                    <a:p>
                      <a:pPr algn="ctr"/>
                      <a:r>
                        <a:rPr lang="en-IT" sz="1200">
                          <a:effectLst/>
                          <a:latin typeface="+mn-lt"/>
                        </a:rPr>
                        <a:t>19 (5.9)</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8EA"/>
                    </a:solidFill>
                  </a:tcPr>
                </a:tc>
                <a:extLst>
                  <a:ext uri="{0D108BD9-81ED-4DB2-BD59-A6C34878D82A}">
                    <a16:rowId xmlns:a16="http://schemas.microsoft.com/office/drawing/2014/main" val="548390910"/>
                  </a:ext>
                </a:extLst>
              </a:tr>
              <a:tr h="337287">
                <a:tc>
                  <a:txBody>
                    <a:bodyPr/>
                    <a:lstStyle/>
                    <a:p>
                      <a:r>
                        <a:rPr lang="en-GB" sz="1200">
                          <a:effectLst/>
                          <a:latin typeface="+mn-lt"/>
                        </a:rPr>
                        <a:t>Second primary malignancies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en-IT" sz="1200">
                          <a:effectLst/>
                          <a:latin typeface="+mn-lt"/>
                        </a:rPr>
                        <a:t>46 (14.2)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en-IT" sz="1200">
                          <a:effectLst/>
                          <a:latin typeface="+mn-lt"/>
                        </a:rPr>
                        <a:t>26 (8.0)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en-IT" sz="1200">
                          <a:effectLst/>
                          <a:latin typeface="+mn-lt"/>
                        </a:rPr>
                        <a:t>52 (16.0)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tc>
                  <a:txBody>
                    <a:bodyPr/>
                    <a:lstStyle/>
                    <a:p>
                      <a:pPr algn="ctr"/>
                      <a:r>
                        <a:rPr lang="en-IT" sz="1200">
                          <a:effectLst/>
                          <a:latin typeface="+mn-lt"/>
                        </a:rPr>
                        <a:t>19 (5.9)</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BCDD2"/>
                    </a:solidFill>
                  </a:tcPr>
                </a:tc>
                <a:extLst>
                  <a:ext uri="{0D108BD9-81ED-4DB2-BD59-A6C34878D82A}">
                    <a16:rowId xmlns:a16="http://schemas.microsoft.com/office/drawing/2014/main" val="3812760508"/>
                  </a:ext>
                </a:extLst>
              </a:tr>
            </a:tbl>
          </a:graphicData>
        </a:graphic>
      </p:graphicFrame>
    </p:spTree>
    <p:extLst>
      <p:ext uri="{BB962C8B-B14F-4D97-AF65-F5344CB8AC3E}">
        <p14:creationId xmlns:p14="http://schemas.microsoft.com/office/powerpoint/2010/main" val="13114887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4EBB833-5B49-C438-B433-5B068F336086}"/>
              </a:ext>
            </a:extLst>
          </p:cNvPr>
          <p:cNvSpPr>
            <a:spLocks noGrp="1"/>
          </p:cNvSpPr>
          <p:nvPr>
            <p:ph type="ftr" sz="quarter" idx="10"/>
          </p:nvPr>
        </p:nvSpPr>
        <p:spPr/>
        <p:txBody>
          <a:bodyPr/>
          <a:lstStyle/>
          <a:p>
            <a:r>
              <a:rPr lang="en-GB" b="1"/>
              <a:t>AE, </a:t>
            </a:r>
            <a:r>
              <a:rPr lang="en-GB"/>
              <a:t>adverse event; </a:t>
            </a:r>
            <a:r>
              <a:rPr lang="en-GB" b="1"/>
              <a:t>BTK, </a:t>
            </a:r>
            <a:r>
              <a:rPr lang="en-GB"/>
              <a:t>Bruton’s tyrosine kinase; </a:t>
            </a:r>
            <a:r>
              <a:rPr lang="en-GB" b="1"/>
              <a:t>CLL,</a:t>
            </a:r>
            <a:r>
              <a:rPr lang="en-GB"/>
              <a:t> chronic lymphocytic lymphoma; </a:t>
            </a:r>
            <a:r>
              <a:rPr lang="en-GB" b="1"/>
              <a:t>CR, </a:t>
            </a:r>
            <a:r>
              <a:rPr lang="en-GB"/>
              <a:t>complete response; </a:t>
            </a:r>
            <a:r>
              <a:rPr lang="en-GB" b="1" err="1"/>
              <a:t>CRi</a:t>
            </a:r>
            <a:r>
              <a:rPr lang="en-GB" b="1"/>
              <a:t>, </a:t>
            </a:r>
            <a:r>
              <a:rPr lang="en-GB"/>
              <a:t>complete response with incomplete bone marrow recovery; </a:t>
            </a:r>
            <a:r>
              <a:rPr lang="en-GB" b="1"/>
              <a:t>del</a:t>
            </a:r>
            <a:r>
              <a:rPr lang="en-GB"/>
              <a:t>, deletion; </a:t>
            </a:r>
            <a:r>
              <a:rPr lang="en-GB" b="1"/>
              <a:t>mut</a:t>
            </a:r>
            <a:r>
              <a:rPr lang="en-GB"/>
              <a:t>, mutation; </a:t>
            </a:r>
            <a:r>
              <a:rPr lang="en-GB" b="1"/>
              <a:t>ORR,</a:t>
            </a:r>
            <a:r>
              <a:rPr lang="en-GB"/>
              <a:t> overall response rate; </a:t>
            </a:r>
            <a:r>
              <a:rPr lang="en-GB" b="1"/>
              <a:t>PFS, </a:t>
            </a:r>
            <a:r>
              <a:rPr lang="en-GB"/>
              <a:t>progression-free survival; </a:t>
            </a:r>
            <a:r>
              <a:rPr lang="en-GB" b="1"/>
              <a:t>R/R, </a:t>
            </a:r>
            <a:r>
              <a:rPr lang="en-GB"/>
              <a:t>relapsed/refractory, </a:t>
            </a:r>
            <a:r>
              <a:rPr lang="en-GB" b="1"/>
              <a:t>SLL, </a:t>
            </a:r>
            <a:r>
              <a:rPr lang="en-GB"/>
              <a:t>small lymphocytic </a:t>
            </a:r>
            <a:r>
              <a:rPr lang="en-GB" err="1"/>
              <a:t>leukemia</a:t>
            </a:r>
            <a:r>
              <a:rPr lang="en-GB"/>
              <a:t>.</a:t>
            </a:r>
          </a:p>
          <a:p>
            <a:r>
              <a:rPr lang="en-GB" b="1"/>
              <a:t>Brown et al, Abstract #202 presented at ASH 2023. </a:t>
            </a:r>
            <a:endParaRPr lang="en-GB"/>
          </a:p>
        </p:txBody>
      </p:sp>
      <p:sp>
        <p:nvSpPr>
          <p:cNvPr id="8" name="Title 7">
            <a:extLst>
              <a:ext uri="{FF2B5EF4-FFF2-40B4-BE49-F238E27FC236}">
                <a16:creationId xmlns:a16="http://schemas.microsoft.com/office/drawing/2014/main" id="{D3E26523-53F6-E8FF-3FFB-AB5F1375C4DD}"/>
              </a:ext>
            </a:extLst>
          </p:cNvPr>
          <p:cNvSpPr>
            <a:spLocks noGrp="1"/>
          </p:cNvSpPr>
          <p:nvPr>
            <p:ph type="title"/>
          </p:nvPr>
        </p:nvSpPr>
        <p:spPr/>
        <p:txBody>
          <a:bodyPr/>
          <a:lstStyle/>
          <a:p>
            <a:r>
              <a:rPr lang="en-US"/>
              <a:t>Conclusions</a:t>
            </a:r>
          </a:p>
        </p:txBody>
      </p:sp>
      <p:sp>
        <p:nvSpPr>
          <p:cNvPr id="9" name="Content Placeholder 8">
            <a:extLst>
              <a:ext uri="{FF2B5EF4-FFF2-40B4-BE49-F238E27FC236}">
                <a16:creationId xmlns:a16="http://schemas.microsoft.com/office/drawing/2014/main" id="{37B81134-8356-E355-1B3F-EC8366895E27}"/>
              </a:ext>
            </a:extLst>
          </p:cNvPr>
          <p:cNvSpPr>
            <a:spLocks noGrp="1"/>
          </p:cNvSpPr>
          <p:nvPr>
            <p:ph idx="1"/>
          </p:nvPr>
        </p:nvSpPr>
        <p:spPr/>
        <p:txBody>
          <a:bodyPr vert="horz" lIns="216000" tIns="180000" rIns="108000" bIns="108000" rtlCol="0" anchor="t">
            <a:normAutofit fontScale="92500" lnSpcReduction="10000"/>
          </a:bodyPr>
          <a:lstStyle/>
          <a:p>
            <a:r>
              <a:rPr lang="en-US"/>
              <a:t>ALPINE is the only study to demonstrate PFS superiority in a head-to-head comparison of BTK inhibitors</a:t>
            </a:r>
          </a:p>
          <a:p>
            <a:r>
              <a:rPr lang="en-US"/>
              <a:t>Zanubrutinib demonstrated sustained PFS benefit over ibrutinib in patients with R/R CLL/SLL with a median follow-up of 39 months</a:t>
            </a:r>
            <a:endParaRPr lang="en-US">
              <a:cs typeface="Arial"/>
            </a:endParaRPr>
          </a:p>
          <a:p>
            <a:pPr lvl="1"/>
            <a:r>
              <a:rPr lang="en-US"/>
              <a:t>Durable PFS benefits seen across major subgroups, including the del(17p)/</a:t>
            </a:r>
            <a:r>
              <a:rPr lang="en-US" i="1"/>
              <a:t>TP53</a:t>
            </a:r>
            <a:r>
              <a:rPr lang="en-US" i="1" baseline="30000"/>
              <a:t>mut</a:t>
            </a:r>
            <a:r>
              <a:rPr lang="en-US" i="1"/>
              <a:t> </a:t>
            </a:r>
            <a:r>
              <a:rPr lang="en-US"/>
              <a:t>population</a:t>
            </a:r>
            <a:endParaRPr lang="en-US">
              <a:cs typeface="Arial"/>
            </a:endParaRPr>
          </a:p>
          <a:p>
            <a:pPr lvl="1"/>
            <a:r>
              <a:rPr lang="en-US"/>
              <a:t>PFS benefit is consistent across multiple sensitivity analyses demonstrating that PFS advantage with </a:t>
            </a:r>
            <a:r>
              <a:rPr lang="en-US" err="1"/>
              <a:t>zanubrutinib</a:t>
            </a:r>
            <a:r>
              <a:rPr lang="en-US"/>
              <a:t> was primarily driven by efficacy and not tolerability</a:t>
            </a:r>
            <a:endParaRPr lang="en-US">
              <a:cs typeface="Arial"/>
            </a:endParaRPr>
          </a:p>
          <a:p>
            <a:r>
              <a:rPr lang="en-US"/>
              <a:t>While responses deepened over time in both arms, ORR was higher with </a:t>
            </a:r>
            <a:r>
              <a:rPr lang="en-US" err="1"/>
              <a:t>zanubrutinib</a:t>
            </a:r>
            <a:r>
              <a:rPr lang="en-US"/>
              <a:t> with increased rates of CR/</a:t>
            </a:r>
            <a:r>
              <a:rPr lang="en-US" err="1"/>
              <a:t>CRi</a:t>
            </a:r>
            <a:r>
              <a:rPr lang="en-US"/>
              <a:t> compared with ibrutinib</a:t>
            </a:r>
            <a:endParaRPr lang="en-US">
              <a:cs typeface="Arial"/>
            </a:endParaRPr>
          </a:p>
          <a:p>
            <a:r>
              <a:rPr lang="en-US"/>
              <a:t>Zanubrutinib continues to demonstrate a more favorable safety/tolerability profile compared with ibrutinib</a:t>
            </a:r>
            <a:endParaRPr lang="en-US">
              <a:cs typeface="Arial"/>
            </a:endParaRPr>
          </a:p>
          <a:p>
            <a:pPr lvl="1"/>
            <a:r>
              <a:rPr lang="en-US"/>
              <a:t>Lower rate of Grade ≥3 and serious AEs, fewer AEs leading to treatment discontinuation, and dose reduction</a:t>
            </a:r>
            <a:endParaRPr lang="en-US">
              <a:cs typeface="Arial"/>
            </a:endParaRPr>
          </a:p>
          <a:p>
            <a:pPr lvl="1"/>
            <a:r>
              <a:rPr lang="en-US"/>
              <a:t>Safer cardiac profile than ibrutinib with significantly lower rates of atrial fibrillation, serious cardiac events, cardiac events leading to treatment discontinuation, and no fatal cardiac events</a:t>
            </a:r>
            <a:endParaRPr lang="en-US">
              <a:cs typeface="Arial"/>
            </a:endParaRPr>
          </a:p>
          <a:p>
            <a:r>
              <a:rPr lang="en-US" b="1"/>
              <a:t>With over 3 years of follow-up, these data reconfirm </a:t>
            </a:r>
            <a:r>
              <a:rPr lang="en-US" b="1" err="1"/>
              <a:t>zanubrutinib</a:t>
            </a:r>
            <a:r>
              <a:rPr lang="en-US" b="1"/>
              <a:t> improved efficacy over ibrutinib and a more favorable safety profile in patients with R/R CLL/SLL</a:t>
            </a:r>
            <a:endParaRPr lang="en-US" b="1">
              <a:cs typeface="Arial"/>
            </a:endParaRPr>
          </a:p>
        </p:txBody>
      </p:sp>
    </p:spTree>
    <p:extLst>
      <p:ext uri="{BB962C8B-B14F-4D97-AF65-F5344CB8AC3E}">
        <p14:creationId xmlns:p14="http://schemas.microsoft.com/office/powerpoint/2010/main" val="827011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AD63E48-67AE-504B-8F04-DE9381C6DC60}"/>
              </a:ext>
            </a:extLst>
          </p:cNvPr>
          <p:cNvSpPr>
            <a:spLocks noGrp="1"/>
          </p:cNvSpPr>
          <p:nvPr>
            <p:ph type="title"/>
          </p:nvPr>
        </p:nvSpPr>
        <p:spPr/>
        <p:txBody>
          <a:bodyPr/>
          <a:lstStyle/>
          <a:p>
            <a:r>
              <a:rPr lang="de-DE"/>
              <a:t>ALPINE</a:t>
            </a:r>
          </a:p>
        </p:txBody>
      </p:sp>
      <p:sp>
        <p:nvSpPr>
          <p:cNvPr id="2" name="Textplatzhalter 1">
            <a:extLst>
              <a:ext uri="{FF2B5EF4-FFF2-40B4-BE49-F238E27FC236}">
                <a16:creationId xmlns:a16="http://schemas.microsoft.com/office/drawing/2014/main" id="{1B152C8C-8AFA-A648-AEBD-C90E20C273E5}"/>
              </a:ext>
            </a:extLst>
          </p:cNvPr>
          <p:cNvSpPr>
            <a:spLocks noGrp="1"/>
          </p:cNvSpPr>
          <p:nvPr>
            <p:ph type="body" idx="1"/>
          </p:nvPr>
        </p:nvSpPr>
        <p:spPr/>
        <p:txBody>
          <a:bodyPr/>
          <a:lstStyle/>
          <a:p>
            <a:r>
              <a:rPr lang="de-DE" err="1"/>
              <a:t>Acquired</a:t>
            </a:r>
            <a:r>
              <a:rPr lang="de-DE"/>
              <a:t> </a:t>
            </a:r>
            <a:r>
              <a:rPr lang="de-DE" err="1"/>
              <a:t>mutations</a:t>
            </a:r>
            <a:r>
              <a:rPr lang="de-DE"/>
              <a:t> </a:t>
            </a:r>
            <a:r>
              <a:rPr lang="de-DE" err="1"/>
              <a:t>with</a:t>
            </a:r>
            <a:r>
              <a:rPr lang="de-DE"/>
              <a:t> </a:t>
            </a:r>
            <a:r>
              <a:rPr lang="de-DE" err="1"/>
              <a:t>BTKi</a:t>
            </a:r>
            <a:r>
              <a:rPr lang="de-DE"/>
              <a:t> in R/R CLL:</a:t>
            </a:r>
          </a:p>
        </p:txBody>
      </p:sp>
    </p:spTree>
    <p:extLst>
      <p:ext uri="{BB962C8B-B14F-4D97-AF65-F5344CB8AC3E}">
        <p14:creationId xmlns:p14="http://schemas.microsoft.com/office/powerpoint/2010/main" val="4745530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F8C369-867A-9379-6330-72FDE34D8436}"/>
              </a:ext>
            </a:extLst>
          </p:cNvPr>
          <p:cNvSpPr>
            <a:spLocks noGrp="1"/>
          </p:cNvSpPr>
          <p:nvPr>
            <p:ph type="title"/>
          </p:nvPr>
        </p:nvSpPr>
        <p:spPr/>
        <p:txBody>
          <a:bodyPr/>
          <a:lstStyle/>
          <a:p>
            <a:r>
              <a:rPr lang="en-US"/>
              <a:t>ALPINE mutation analysis background </a:t>
            </a:r>
          </a:p>
        </p:txBody>
      </p:sp>
      <p:sp>
        <p:nvSpPr>
          <p:cNvPr id="5" name="Content Placeholder 4">
            <a:extLst>
              <a:ext uri="{FF2B5EF4-FFF2-40B4-BE49-F238E27FC236}">
                <a16:creationId xmlns:a16="http://schemas.microsoft.com/office/drawing/2014/main" id="{73051D2D-78CA-A781-0734-F56767C9B8E3}"/>
              </a:ext>
            </a:extLst>
          </p:cNvPr>
          <p:cNvSpPr>
            <a:spLocks noGrp="1"/>
          </p:cNvSpPr>
          <p:nvPr>
            <p:ph idx="1"/>
          </p:nvPr>
        </p:nvSpPr>
        <p:spPr/>
        <p:txBody>
          <a:bodyPr>
            <a:noAutofit/>
          </a:bodyPr>
          <a:lstStyle/>
          <a:p>
            <a:r>
              <a:rPr lang="en-US" sz="1500"/>
              <a:t>Patients administered </a:t>
            </a:r>
            <a:r>
              <a:rPr lang="en-US" sz="1500" err="1"/>
              <a:t>cBTK</a:t>
            </a:r>
            <a:r>
              <a:rPr lang="en-US" sz="1500"/>
              <a:t> inhibitors for CLL can develop acquired drug resistance, leading to disease progression</a:t>
            </a:r>
          </a:p>
          <a:p>
            <a:r>
              <a:rPr lang="en-US" sz="1500"/>
              <a:t>Often, </a:t>
            </a:r>
            <a:r>
              <a:rPr lang="en-US" sz="1500" err="1"/>
              <a:t>cBTK</a:t>
            </a:r>
            <a:r>
              <a:rPr lang="en-US" sz="1500"/>
              <a:t> inhibitor resistance results from the emergence of subclones with </a:t>
            </a:r>
            <a:r>
              <a:rPr lang="en-US" sz="1500" i="1"/>
              <a:t>BTK</a:t>
            </a:r>
            <a:r>
              <a:rPr lang="en-US" sz="1500"/>
              <a:t> mutations at the </a:t>
            </a:r>
            <a:r>
              <a:rPr lang="en-US" sz="1500" err="1"/>
              <a:t>cBTK</a:t>
            </a:r>
            <a:r>
              <a:rPr lang="en-US" sz="1500"/>
              <a:t> inhibitor binding site (C481) and/or </a:t>
            </a:r>
            <a:r>
              <a:rPr lang="en-US" sz="1500" i="1"/>
              <a:t>PLCG2</a:t>
            </a:r>
            <a:r>
              <a:rPr lang="en-US" sz="1500"/>
              <a:t> mutations</a:t>
            </a:r>
          </a:p>
          <a:p>
            <a:r>
              <a:rPr lang="en-US" sz="1500"/>
              <a:t>Less frequently, non-C481 </a:t>
            </a:r>
            <a:r>
              <a:rPr lang="en-US" sz="1500" i="1"/>
              <a:t>BTK</a:t>
            </a:r>
            <a:r>
              <a:rPr lang="en-US" sz="1500"/>
              <a:t> mutations, including gatekeeper residue T474 and kinase-impaired L528 mutations, have been reported in patients with progression on </a:t>
            </a:r>
            <a:r>
              <a:rPr lang="en-US" sz="1500" err="1"/>
              <a:t>cBTK</a:t>
            </a:r>
            <a:r>
              <a:rPr lang="en-US" sz="1500"/>
              <a:t> inhibitors</a:t>
            </a:r>
          </a:p>
          <a:p>
            <a:r>
              <a:rPr lang="en-US" sz="1500"/>
              <a:t>Most previous reports of </a:t>
            </a:r>
            <a:r>
              <a:rPr lang="en-US" sz="1500" err="1"/>
              <a:t>cBTK</a:t>
            </a:r>
            <a:r>
              <a:rPr lang="en-US" sz="1500"/>
              <a:t> inhibitor resistance mutations have been retrospective or in small patient populations</a:t>
            </a:r>
          </a:p>
          <a:p>
            <a:r>
              <a:rPr lang="en-US" sz="1500"/>
              <a:t>To gain further insight into the genetic mechanisms of </a:t>
            </a:r>
            <a:r>
              <a:rPr lang="en-US" sz="1500" err="1"/>
              <a:t>cBTK</a:t>
            </a:r>
            <a:r>
              <a:rPr lang="en-US" sz="1500"/>
              <a:t> inhibitor resistance in a randomized population of patients with CLL, NGS was performed on samples from patients who progressed on </a:t>
            </a:r>
            <a:r>
              <a:rPr lang="en-US" sz="1500" err="1"/>
              <a:t>zanubrutinib</a:t>
            </a:r>
            <a:r>
              <a:rPr lang="en-US" sz="1500"/>
              <a:t> or ibrutinib in the Phase 3 ALPINE study</a:t>
            </a:r>
            <a:r>
              <a:rPr lang="en-US" sz="1500" baseline="30000"/>
              <a:t>1</a:t>
            </a:r>
          </a:p>
          <a:p>
            <a:r>
              <a:rPr lang="en-US" sz="1500"/>
              <a:t> A total of 57 patients with PD assessed by either investigator and/or the independent review committee (40.2% based on investigator assessment [53/132]) had PD samples collected for this post hoc biomarker analysis. PFS final analysis data cut-off: August 8, 2022 </a:t>
            </a:r>
          </a:p>
          <a:p>
            <a:r>
              <a:rPr lang="en-US" sz="1500"/>
              <a:t>Peripheral blood samples were collected at baseline and at or after PD and prior to subsequent therapy. A total of 52 patients with paired baseline and PD samples and without Richter’s transformation as assessed at PD were included in this analysis </a:t>
            </a:r>
          </a:p>
          <a:p>
            <a:r>
              <a:rPr lang="en-US" sz="1500"/>
              <a:t>NGS was performed using a 106-gene </a:t>
            </a:r>
            <a:r>
              <a:rPr lang="en-US" sz="1500" err="1"/>
              <a:t>PredicineHEME</a:t>
            </a:r>
            <a:r>
              <a:rPr lang="en-US" sz="1500"/>
              <a:t> panel (the limit of detection was 0.1% for hotspot mutations and 0.25% for non-hotspot mutations); 27 CLL driver genes identified by Knisbacher</a:t>
            </a:r>
            <a:r>
              <a:rPr lang="en-US" sz="1500" baseline="30000"/>
              <a:t>2</a:t>
            </a:r>
            <a:r>
              <a:rPr lang="en-US" sz="1500"/>
              <a:t> et al were represented in this panel. Data reported include all </a:t>
            </a:r>
            <a:r>
              <a:rPr lang="en-US" sz="1500" i="1"/>
              <a:t>BTK</a:t>
            </a:r>
            <a:r>
              <a:rPr lang="en-US" sz="1500"/>
              <a:t> and </a:t>
            </a:r>
            <a:r>
              <a:rPr lang="en-US" sz="1500" i="1"/>
              <a:t>PLCG2</a:t>
            </a:r>
            <a:r>
              <a:rPr lang="en-US" sz="1500"/>
              <a:t> mutations with a VAF of ≥0.25%. For all other genes, pathogenic mutations with a VAF ≥1% were reported</a:t>
            </a:r>
          </a:p>
        </p:txBody>
      </p:sp>
      <p:sp>
        <p:nvSpPr>
          <p:cNvPr id="8" name="Footer Placeholder 2">
            <a:extLst>
              <a:ext uri="{FF2B5EF4-FFF2-40B4-BE49-F238E27FC236}">
                <a16:creationId xmlns:a16="http://schemas.microsoft.com/office/drawing/2014/main" id="{866A11FE-3305-4C2D-CCC5-E09465C96225}"/>
              </a:ext>
            </a:extLst>
          </p:cNvPr>
          <p:cNvSpPr>
            <a:spLocks noGrp="1"/>
          </p:cNvSpPr>
          <p:nvPr>
            <p:ph type="ftr" sz="quarter" idx="10"/>
          </p:nvPr>
        </p:nvSpPr>
        <p:spPr>
          <a:xfrm>
            <a:off x="407989" y="6057901"/>
            <a:ext cx="8532812" cy="611187"/>
          </a:xfrm>
        </p:spPr>
        <p:txBody>
          <a:bodyPr/>
          <a:lstStyle/>
          <a:p>
            <a:r>
              <a:rPr lang="en-GB" b="1"/>
              <a:t>BTK, </a:t>
            </a:r>
            <a:r>
              <a:rPr lang="en-GB"/>
              <a:t>Bruton’s tyrosine kinase</a:t>
            </a:r>
            <a:r>
              <a:rPr lang="en-GB" b="1"/>
              <a:t>; </a:t>
            </a:r>
            <a:r>
              <a:rPr lang="en-GB" b="1" err="1"/>
              <a:t>cBTK</a:t>
            </a:r>
            <a:r>
              <a:rPr lang="en-GB" b="1"/>
              <a:t>, </a:t>
            </a:r>
            <a:r>
              <a:rPr lang="en-GB"/>
              <a:t>covalent BTK</a:t>
            </a:r>
            <a:r>
              <a:rPr lang="en-GB" b="1"/>
              <a:t>; CLL, </a:t>
            </a:r>
            <a:r>
              <a:rPr lang="en-GB"/>
              <a:t>chronic lymphocytic </a:t>
            </a:r>
            <a:r>
              <a:rPr lang="en-GB" err="1"/>
              <a:t>leukemia</a:t>
            </a:r>
            <a:r>
              <a:rPr lang="en-GB"/>
              <a:t>; </a:t>
            </a:r>
            <a:r>
              <a:rPr lang="en-GB" b="1"/>
              <a:t>NGS, </a:t>
            </a:r>
            <a:r>
              <a:rPr lang="en-GB"/>
              <a:t>next-generation sequencing; </a:t>
            </a:r>
            <a:r>
              <a:rPr lang="en-GB" b="1"/>
              <a:t>PLCG2, </a:t>
            </a:r>
            <a:r>
              <a:rPr lang="en-GB"/>
              <a:t>Phospholipase C gamma 2; </a:t>
            </a:r>
            <a:r>
              <a:rPr lang="en-GB" b="1"/>
              <a:t>PD, </a:t>
            </a:r>
            <a:r>
              <a:rPr lang="en-GB"/>
              <a:t>progressive disease; </a:t>
            </a:r>
            <a:r>
              <a:rPr lang="en-GB" b="1"/>
              <a:t>PFS, </a:t>
            </a:r>
            <a:r>
              <a:rPr lang="en-GB"/>
              <a:t>progression-free survival;</a:t>
            </a:r>
            <a:r>
              <a:rPr lang="en-GB" b="1"/>
              <a:t> VAF, </a:t>
            </a:r>
            <a:r>
              <a:rPr lang="en-GB"/>
              <a:t>variant allele frequency.   </a:t>
            </a:r>
          </a:p>
          <a:p>
            <a:r>
              <a:rPr lang="en-GB"/>
              <a:t>1. Brown JR, et al. </a:t>
            </a:r>
            <a:r>
              <a:rPr lang="en-GB" i="1"/>
              <a:t>N </a:t>
            </a:r>
            <a:r>
              <a:rPr lang="en-GB" i="1" err="1"/>
              <a:t>Engl</a:t>
            </a:r>
            <a:r>
              <a:rPr lang="en-GB" i="1"/>
              <a:t> J Med </a:t>
            </a:r>
            <a:r>
              <a:rPr lang="en-GB"/>
              <a:t>2023;388(4):319-332. 2. </a:t>
            </a:r>
            <a:r>
              <a:rPr lang="en-GB" err="1"/>
              <a:t>Knisbacher</a:t>
            </a:r>
            <a:r>
              <a:rPr lang="en-GB"/>
              <a:t> BA, et al. </a:t>
            </a:r>
            <a:r>
              <a:rPr lang="en-GB" i="1"/>
              <a:t>Nat Genet</a:t>
            </a:r>
            <a:r>
              <a:rPr lang="en-GB"/>
              <a:t> 2022;54(11):1664-1674.</a:t>
            </a:r>
          </a:p>
          <a:p>
            <a:r>
              <a:rPr lang="en-GB" b="1"/>
              <a:t>Brown et al, Abstract #1890 presented at ASH 2023. </a:t>
            </a:r>
            <a:endParaRPr lang="en-GB"/>
          </a:p>
        </p:txBody>
      </p:sp>
    </p:spTree>
    <p:extLst>
      <p:ext uri="{BB962C8B-B14F-4D97-AF65-F5344CB8AC3E}">
        <p14:creationId xmlns:p14="http://schemas.microsoft.com/office/powerpoint/2010/main" val="247185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8" name="Gerader Verbinder 77">
            <a:extLst>
              <a:ext uri="{FF2B5EF4-FFF2-40B4-BE49-F238E27FC236}">
                <a16:creationId xmlns:a16="http://schemas.microsoft.com/office/drawing/2014/main" id="{EBE74383-AACD-6699-4EBE-57647FB520DC}"/>
              </a:ext>
            </a:extLst>
          </p:cNvPr>
          <p:cNvCxnSpPr>
            <a:cxnSpLocks/>
          </p:cNvCxnSpPr>
          <p:nvPr/>
        </p:nvCxnSpPr>
        <p:spPr>
          <a:xfrm>
            <a:off x="9738360" y="3383280"/>
            <a:ext cx="1333500" cy="525780"/>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2" name="Gerader Verbinder 81">
            <a:extLst>
              <a:ext uri="{FF2B5EF4-FFF2-40B4-BE49-F238E27FC236}">
                <a16:creationId xmlns:a16="http://schemas.microsoft.com/office/drawing/2014/main" id="{8DE54F7B-F0FF-E9E4-C961-66C9388819B5}"/>
              </a:ext>
            </a:extLst>
          </p:cNvPr>
          <p:cNvCxnSpPr/>
          <p:nvPr/>
        </p:nvCxnSpPr>
        <p:spPr>
          <a:xfrm>
            <a:off x="9183407" y="4644996"/>
            <a:ext cx="1644613" cy="650904"/>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4" name="Gerader Verbinder 83">
            <a:extLst>
              <a:ext uri="{FF2B5EF4-FFF2-40B4-BE49-F238E27FC236}">
                <a16:creationId xmlns:a16="http://schemas.microsoft.com/office/drawing/2014/main" id="{4573517B-BC7F-5D70-050F-D34E7A7C149C}"/>
              </a:ext>
            </a:extLst>
          </p:cNvPr>
          <p:cNvCxnSpPr>
            <a:cxnSpLocks/>
          </p:cNvCxnSpPr>
          <p:nvPr/>
        </p:nvCxnSpPr>
        <p:spPr>
          <a:xfrm flipV="1">
            <a:off x="9738360" y="3307080"/>
            <a:ext cx="1371600" cy="76200"/>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7" name="Gerader Verbinder 86">
            <a:extLst>
              <a:ext uri="{FF2B5EF4-FFF2-40B4-BE49-F238E27FC236}">
                <a16:creationId xmlns:a16="http://schemas.microsoft.com/office/drawing/2014/main" id="{3ED06FAB-E821-C98A-54F2-B695F2825580}"/>
              </a:ext>
            </a:extLst>
          </p:cNvPr>
          <p:cNvCxnSpPr/>
          <p:nvPr/>
        </p:nvCxnSpPr>
        <p:spPr>
          <a:xfrm flipV="1">
            <a:off x="8766951" y="1935480"/>
            <a:ext cx="2030589" cy="760339"/>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F0F6C909-95DD-BD21-A67D-ECD6968139B8}"/>
              </a:ext>
            </a:extLst>
          </p:cNvPr>
          <p:cNvSpPr>
            <a:spLocks noGrp="1"/>
          </p:cNvSpPr>
          <p:nvPr>
            <p:ph type="title"/>
          </p:nvPr>
        </p:nvSpPr>
        <p:spPr/>
        <p:txBody>
          <a:bodyPr/>
          <a:lstStyle/>
          <a:p>
            <a:r>
              <a:rPr lang="en-US"/>
              <a:t>PD samples and </a:t>
            </a:r>
            <a:r>
              <a:rPr lang="en-US" i="1"/>
              <a:t>BTK</a:t>
            </a:r>
            <a:r>
              <a:rPr lang="en-US"/>
              <a:t> and </a:t>
            </a:r>
            <a:r>
              <a:rPr lang="en-US" i="1"/>
              <a:t>PLCG2</a:t>
            </a:r>
            <a:r>
              <a:rPr lang="en-US"/>
              <a:t> mutation distribution</a:t>
            </a:r>
          </a:p>
        </p:txBody>
      </p:sp>
      <p:sp>
        <p:nvSpPr>
          <p:cNvPr id="10" name="Rectangle 9">
            <a:extLst>
              <a:ext uri="{FF2B5EF4-FFF2-40B4-BE49-F238E27FC236}">
                <a16:creationId xmlns:a16="http://schemas.microsoft.com/office/drawing/2014/main" id="{7407CF10-9768-9101-D800-BB26B702A267}"/>
              </a:ext>
            </a:extLst>
          </p:cNvPr>
          <p:cNvSpPr/>
          <p:nvPr/>
        </p:nvSpPr>
        <p:spPr>
          <a:xfrm>
            <a:off x="3506777" y="1665503"/>
            <a:ext cx="1080000" cy="4095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t>57 PD samples</a:t>
            </a:r>
          </a:p>
        </p:txBody>
      </p:sp>
      <p:sp>
        <p:nvSpPr>
          <p:cNvPr id="11" name="Rectangle 10">
            <a:extLst>
              <a:ext uri="{FF2B5EF4-FFF2-40B4-BE49-F238E27FC236}">
                <a16:creationId xmlns:a16="http://schemas.microsoft.com/office/drawing/2014/main" id="{B84D232E-57F4-8714-13CB-ACA698D7D555}"/>
              </a:ext>
            </a:extLst>
          </p:cNvPr>
          <p:cNvSpPr/>
          <p:nvPr/>
        </p:nvSpPr>
        <p:spPr>
          <a:xfrm>
            <a:off x="1650452" y="2357046"/>
            <a:ext cx="1080000" cy="40957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t>Zanubrutinib n=26</a:t>
            </a:r>
          </a:p>
        </p:txBody>
      </p:sp>
      <p:sp>
        <p:nvSpPr>
          <p:cNvPr id="13" name="Rectangle 12">
            <a:extLst>
              <a:ext uri="{FF2B5EF4-FFF2-40B4-BE49-F238E27FC236}">
                <a16:creationId xmlns:a16="http://schemas.microsoft.com/office/drawing/2014/main" id="{0793587B-8F30-EB2B-DFA7-EBAE2D800F00}"/>
              </a:ext>
            </a:extLst>
          </p:cNvPr>
          <p:cNvSpPr/>
          <p:nvPr/>
        </p:nvSpPr>
        <p:spPr>
          <a:xfrm>
            <a:off x="893214" y="3013395"/>
            <a:ext cx="1080000" cy="50904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t>PD during treatment</a:t>
            </a:r>
          </a:p>
          <a:p>
            <a:pPr algn="ctr"/>
            <a:r>
              <a:rPr lang="en-US" sz="1000"/>
              <a:t>n=16</a:t>
            </a:r>
          </a:p>
        </p:txBody>
      </p:sp>
      <p:sp>
        <p:nvSpPr>
          <p:cNvPr id="14" name="Rectangle 13">
            <a:extLst>
              <a:ext uri="{FF2B5EF4-FFF2-40B4-BE49-F238E27FC236}">
                <a16:creationId xmlns:a16="http://schemas.microsoft.com/office/drawing/2014/main" id="{089839DE-8A84-3C99-3FB1-4969C18A6A25}"/>
              </a:ext>
            </a:extLst>
          </p:cNvPr>
          <p:cNvSpPr/>
          <p:nvPr/>
        </p:nvSpPr>
        <p:spPr>
          <a:xfrm>
            <a:off x="2407689" y="3012696"/>
            <a:ext cx="1080000" cy="507766"/>
          </a:xfrm>
          <a:prstGeom prst="rect">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t>PD after treatment</a:t>
            </a:r>
            <a:br>
              <a:rPr lang="en-US" sz="1000"/>
            </a:br>
            <a:r>
              <a:rPr lang="en-US" sz="1000"/>
              <a:t>n=10</a:t>
            </a:r>
          </a:p>
        </p:txBody>
      </p:sp>
      <p:sp>
        <p:nvSpPr>
          <p:cNvPr id="15" name="Rectangle 14">
            <a:extLst>
              <a:ext uri="{FF2B5EF4-FFF2-40B4-BE49-F238E27FC236}">
                <a16:creationId xmlns:a16="http://schemas.microsoft.com/office/drawing/2014/main" id="{7CCDBA4F-2437-2D65-ADE1-235CAC87AE8B}"/>
              </a:ext>
            </a:extLst>
          </p:cNvPr>
          <p:cNvSpPr/>
          <p:nvPr/>
        </p:nvSpPr>
        <p:spPr>
          <a:xfrm>
            <a:off x="416534" y="3769212"/>
            <a:ext cx="1080000" cy="63050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t>Influenced by drug </a:t>
            </a:r>
            <a:r>
              <a:rPr lang="en-US" sz="1000" err="1"/>
              <a:t>hold</a:t>
            </a:r>
            <a:r>
              <a:rPr lang="en-US" sz="1000" baseline="30000" err="1"/>
              <a:t>a</a:t>
            </a:r>
            <a:br>
              <a:rPr lang="en-US" sz="1000" baseline="30000"/>
            </a:br>
            <a:r>
              <a:rPr lang="en-US" sz="1000"/>
              <a:t>n=0</a:t>
            </a:r>
          </a:p>
        </p:txBody>
      </p:sp>
      <p:sp>
        <p:nvSpPr>
          <p:cNvPr id="16" name="Rectangle 15">
            <a:extLst>
              <a:ext uri="{FF2B5EF4-FFF2-40B4-BE49-F238E27FC236}">
                <a16:creationId xmlns:a16="http://schemas.microsoft.com/office/drawing/2014/main" id="{72E92494-F52D-5D38-B7F3-3EA5E678C236}"/>
              </a:ext>
            </a:extLst>
          </p:cNvPr>
          <p:cNvSpPr/>
          <p:nvPr/>
        </p:nvSpPr>
        <p:spPr>
          <a:xfrm>
            <a:off x="1641890" y="3769212"/>
            <a:ext cx="1080000" cy="630502"/>
          </a:xfrm>
          <a:prstGeom prst="rect">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t>Not influenced by drug </a:t>
            </a:r>
            <a:r>
              <a:rPr lang="en-US" sz="1000" err="1"/>
              <a:t>hold</a:t>
            </a:r>
            <a:r>
              <a:rPr lang="en-US" sz="1000" baseline="30000" err="1"/>
              <a:t>a</a:t>
            </a:r>
            <a:endParaRPr lang="en-US" sz="1000" baseline="30000"/>
          </a:p>
          <a:p>
            <a:pPr algn="ctr"/>
            <a:r>
              <a:rPr lang="en-US" sz="1000"/>
              <a:t>n=16</a:t>
            </a:r>
          </a:p>
        </p:txBody>
      </p:sp>
      <p:sp>
        <p:nvSpPr>
          <p:cNvPr id="17" name="Rectangle 16">
            <a:extLst>
              <a:ext uri="{FF2B5EF4-FFF2-40B4-BE49-F238E27FC236}">
                <a16:creationId xmlns:a16="http://schemas.microsoft.com/office/drawing/2014/main" id="{2AD0AB9A-963E-18BF-AE8B-2D710DA2AE4E}"/>
              </a:ext>
            </a:extLst>
          </p:cNvPr>
          <p:cNvSpPr/>
          <p:nvPr/>
        </p:nvSpPr>
        <p:spPr>
          <a:xfrm>
            <a:off x="1042123" y="4646489"/>
            <a:ext cx="1080000" cy="571909"/>
          </a:xfrm>
          <a:prstGeom prst="rect">
            <a:avLst/>
          </a:prstGeom>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i="1"/>
              <a:t>BTK</a:t>
            </a:r>
            <a:r>
              <a:rPr lang="en-US" sz="1000"/>
              <a:t> mutations </a:t>
            </a:r>
          </a:p>
          <a:p>
            <a:pPr algn="ctr"/>
            <a:r>
              <a:rPr lang="en-US" sz="1000"/>
              <a:t>n=5</a:t>
            </a:r>
          </a:p>
        </p:txBody>
      </p:sp>
      <p:sp>
        <p:nvSpPr>
          <p:cNvPr id="18" name="Rectangle 17">
            <a:extLst>
              <a:ext uri="{FF2B5EF4-FFF2-40B4-BE49-F238E27FC236}">
                <a16:creationId xmlns:a16="http://schemas.microsoft.com/office/drawing/2014/main" id="{8DD3C001-0ACD-49EA-03D0-6A8FCBE799E3}"/>
              </a:ext>
            </a:extLst>
          </p:cNvPr>
          <p:cNvSpPr/>
          <p:nvPr/>
        </p:nvSpPr>
        <p:spPr>
          <a:xfrm>
            <a:off x="2867246" y="3766538"/>
            <a:ext cx="1080000" cy="633874"/>
          </a:xfrm>
          <a:prstGeom prst="rect">
            <a:avLst/>
          </a:prstGeom>
          <a:solidFill>
            <a:schemeClr val="accent1">
              <a:lumMod val="75000"/>
              <a:lumOff val="25000"/>
            </a:schemeClr>
          </a:solid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i="1"/>
              <a:t>BTK </a:t>
            </a:r>
            <a:r>
              <a:rPr lang="en-US" sz="1000"/>
              <a:t>mutations n=0</a:t>
            </a:r>
            <a:endParaRPr lang="en-US" sz="1000" i="1"/>
          </a:p>
        </p:txBody>
      </p:sp>
      <p:sp>
        <p:nvSpPr>
          <p:cNvPr id="19" name="Rectangle 18">
            <a:extLst>
              <a:ext uri="{FF2B5EF4-FFF2-40B4-BE49-F238E27FC236}">
                <a16:creationId xmlns:a16="http://schemas.microsoft.com/office/drawing/2014/main" id="{F8C8A567-4B38-09B8-13E3-657EA93942E3}"/>
              </a:ext>
            </a:extLst>
          </p:cNvPr>
          <p:cNvSpPr/>
          <p:nvPr/>
        </p:nvSpPr>
        <p:spPr>
          <a:xfrm>
            <a:off x="2191759" y="4646489"/>
            <a:ext cx="1080000" cy="573184"/>
          </a:xfrm>
          <a:prstGeom prst="rect">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t>No </a:t>
            </a:r>
            <a:r>
              <a:rPr lang="en-US" sz="1000" i="1"/>
              <a:t>BTK </a:t>
            </a:r>
            <a:r>
              <a:rPr lang="en-US" sz="1000"/>
              <a:t>mutations</a:t>
            </a:r>
            <a:br>
              <a:rPr lang="en-US" sz="1000"/>
            </a:br>
            <a:r>
              <a:rPr lang="en-US" sz="1000"/>
              <a:t>n=11</a:t>
            </a:r>
            <a:endParaRPr lang="en-US" sz="1000" i="1"/>
          </a:p>
        </p:txBody>
      </p:sp>
      <p:sp>
        <p:nvSpPr>
          <p:cNvPr id="20" name="Rectangle 19">
            <a:extLst>
              <a:ext uri="{FF2B5EF4-FFF2-40B4-BE49-F238E27FC236}">
                <a16:creationId xmlns:a16="http://schemas.microsoft.com/office/drawing/2014/main" id="{A2357406-219E-2A26-B376-FD80365F80EC}"/>
              </a:ext>
            </a:extLst>
          </p:cNvPr>
          <p:cNvSpPr/>
          <p:nvPr/>
        </p:nvSpPr>
        <p:spPr>
          <a:xfrm>
            <a:off x="5358340" y="2357046"/>
            <a:ext cx="1080000" cy="40957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t>Ibrutinib </a:t>
            </a:r>
          </a:p>
          <a:p>
            <a:pPr algn="ctr"/>
            <a:r>
              <a:rPr lang="en-US" sz="1000"/>
              <a:t>n=31</a:t>
            </a:r>
          </a:p>
        </p:txBody>
      </p:sp>
      <p:sp>
        <p:nvSpPr>
          <p:cNvPr id="21" name="Rectangle 20">
            <a:extLst>
              <a:ext uri="{FF2B5EF4-FFF2-40B4-BE49-F238E27FC236}">
                <a16:creationId xmlns:a16="http://schemas.microsoft.com/office/drawing/2014/main" id="{E89EB183-0725-10B3-E4E2-3B9B1315E8DC}"/>
              </a:ext>
            </a:extLst>
          </p:cNvPr>
          <p:cNvSpPr/>
          <p:nvPr/>
        </p:nvSpPr>
        <p:spPr>
          <a:xfrm>
            <a:off x="4601103" y="3012676"/>
            <a:ext cx="1080000" cy="5112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t>PD during treatment</a:t>
            </a:r>
          </a:p>
          <a:p>
            <a:pPr algn="ctr"/>
            <a:r>
              <a:rPr lang="en-US" sz="1000"/>
              <a:t>n=21</a:t>
            </a:r>
          </a:p>
        </p:txBody>
      </p:sp>
      <p:sp>
        <p:nvSpPr>
          <p:cNvPr id="22" name="Rectangle 21">
            <a:extLst>
              <a:ext uri="{FF2B5EF4-FFF2-40B4-BE49-F238E27FC236}">
                <a16:creationId xmlns:a16="http://schemas.microsoft.com/office/drawing/2014/main" id="{1C1C264C-1986-E47B-F36D-E0F6F6B93A90}"/>
              </a:ext>
            </a:extLst>
          </p:cNvPr>
          <p:cNvSpPr/>
          <p:nvPr/>
        </p:nvSpPr>
        <p:spPr>
          <a:xfrm>
            <a:off x="6115578" y="3011643"/>
            <a:ext cx="1080000" cy="51120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PD after treatment</a:t>
            </a:r>
            <a:br>
              <a:rPr lang="en-US" sz="1000">
                <a:solidFill>
                  <a:schemeClr val="tx1"/>
                </a:solidFill>
              </a:rPr>
            </a:br>
            <a:r>
              <a:rPr lang="en-US" sz="1000">
                <a:solidFill>
                  <a:schemeClr val="tx1"/>
                </a:solidFill>
              </a:rPr>
              <a:t>n=10</a:t>
            </a:r>
          </a:p>
        </p:txBody>
      </p:sp>
      <p:sp>
        <p:nvSpPr>
          <p:cNvPr id="23" name="Rectangle 22">
            <a:extLst>
              <a:ext uri="{FF2B5EF4-FFF2-40B4-BE49-F238E27FC236}">
                <a16:creationId xmlns:a16="http://schemas.microsoft.com/office/drawing/2014/main" id="{5C376E00-0D51-B838-5A81-F0DC0A515651}"/>
              </a:ext>
            </a:extLst>
          </p:cNvPr>
          <p:cNvSpPr/>
          <p:nvPr/>
        </p:nvSpPr>
        <p:spPr>
          <a:xfrm>
            <a:off x="4192251" y="3767684"/>
            <a:ext cx="1080000" cy="63387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t>Influenced by drug </a:t>
            </a:r>
            <a:r>
              <a:rPr lang="en-US" sz="1000" err="1"/>
              <a:t>hold</a:t>
            </a:r>
            <a:r>
              <a:rPr lang="en-US" sz="1000" baseline="30000" err="1"/>
              <a:t>a,b</a:t>
            </a:r>
            <a:br>
              <a:rPr lang="en-US" sz="1000" baseline="30000"/>
            </a:br>
            <a:r>
              <a:rPr lang="en-US" sz="1000"/>
              <a:t>n=4</a:t>
            </a:r>
          </a:p>
        </p:txBody>
      </p:sp>
      <p:sp>
        <p:nvSpPr>
          <p:cNvPr id="24" name="Rectangle 23">
            <a:extLst>
              <a:ext uri="{FF2B5EF4-FFF2-40B4-BE49-F238E27FC236}">
                <a16:creationId xmlns:a16="http://schemas.microsoft.com/office/drawing/2014/main" id="{56E9FB6D-B2CE-20C0-18EB-455049459567}"/>
              </a:ext>
            </a:extLst>
          </p:cNvPr>
          <p:cNvSpPr/>
          <p:nvPr/>
        </p:nvSpPr>
        <p:spPr>
          <a:xfrm>
            <a:off x="5329703" y="3769932"/>
            <a:ext cx="1080000" cy="629781"/>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Not influenced by drug </a:t>
            </a:r>
            <a:r>
              <a:rPr lang="en-US" sz="1000" err="1">
                <a:solidFill>
                  <a:schemeClr val="tx1"/>
                </a:solidFill>
              </a:rPr>
              <a:t>hold</a:t>
            </a:r>
            <a:r>
              <a:rPr lang="en-US" sz="1000" baseline="30000" err="1">
                <a:solidFill>
                  <a:schemeClr val="tx1"/>
                </a:solidFill>
              </a:rPr>
              <a:t>a</a:t>
            </a:r>
            <a:endParaRPr lang="en-US" sz="1000" baseline="30000">
              <a:solidFill>
                <a:schemeClr val="tx1"/>
              </a:solidFill>
            </a:endParaRPr>
          </a:p>
          <a:p>
            <a:pPr algn="ctr"/>
            <a:r>
              <a:rPr lang="en-US" sz="1000">
                <a:solidFill>
                  <a:schemeClr val="tx1"/>
                </a:solidFill>
              </a:rPr>
              <a:t>n=17</a:t>
            </a:r>
          </a:p>
        </p:txBody>
      </p:sp>
      <p:sp>
        <p:nvSpPr>
          <p:cNvPr id="25" name="Rectangle 24">
            <a:extLst>
              <a:ext uri="{FF2B5EF4-FFF2-40B4-BE49-F238E27FC236}">
                <a16:creationId xmlns:a16="http://schemas.microsoft.com/office/drawing/2014/main" id="{C658A88F-476B-349D-367E-F40EE971A0B1}"/>
              </a:ext>
            </a:extLst>
          </p:cNvPr>
          <p:cNvSpPr/>
          <p:nvPr/>
        </p:nvSpPr>
        <p:spPr>
          <a:xfrm>
            <a:off x="4765252" y="4646489"/>
            <a:ext cx="1080000" cy="789856"/>
          </a:xfrm>
          <a:prstGeom prst="rect">
            <a:avLst/>
          </a:prstGeom>
          <a:solidFill>
            <a:schemeClr val="accent2"/>
          </a:solid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i="1"/>
              <a:t>BTK </a:t>
            </a:r>
            <a:r>
              <a:rPr lang="en-US" sz="1000"/>
              <a:t>mutations </a:t>
            </a:r>
          </a:p>
          <a:p>
            <a:pPr algn="ctr"/>
            <a:r>
              <a:rPr lang="en-US" sz="1000"/>
              <a:t>n=2</a:t>
            </a:r>
          </a:p>
          <a:p>
            <a:pPr algn="ctr"/>
            <a:r>
              <a:rPr lang="en-US" sz="1000"/>
              <a:t>(1 </a:t>
            </a:r>
            <a:r>
              <a:rPr lang="en-US" sz="1000" i="1"/>
              <a:t>PLCG2 </a:t>
            </a:r>
            <a:r>
              <a:rPr lang="en-US" sz="1000"/>
              <a:t>mutation)</a:t>
            </a:r>
          </a:p>
        </p:txBody>
      </p:sp>
      <p:sp>
        <p:nvSpPr>
          <p:cNvPr id="26" name="Rectangle 25">
            <a:extLst>
              <a:ext uri="{FF2B5EF4-FFF2-40B4-BE49-F238E27FC236}">
                <a16:creationId xmlns:a16="http://schemas.microsoft.com/office/drawing/2014/main" id="{B1C12DD3-7056-4F90-74E4-5EC40E4967E6}"/>
              </a:ext>
            </a:extLst>
          </p:cNvPr>
          <p:cNvSpPr/>
          <p:nvPr/>
        </p:nvSpPr>
        <p:spPr>
          <a:xfrm>
            <a:off x="6467155" y="3767866"/>
            <a:ext cx="1080000" cy="629781"/>
          </a:xfrm>
          <a:prstGeom prst="rect">
            <a:avLst/>
          </a:prstGeom>
          <a:solidFill>
            <a:schemeClr val="bg2">
              <a:lumMod val="90000"/>
            </a:schemeClr>
          </a:solid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i="1">
                <a:solidFill>
                  <a:schemeClr val="tx1"/>
                </a:solidFill>
              </a:rPr>
              <a:t>BTK </a:t>
            </a:r>
            <a:r>
              <a:rPr lang="en-US" sz="1000">
                <a:solidFill>
                  <a:schemeClr val="tx1"/>
                </a:solidFill>
              </a:rPr>
              <a:t>mutations n=1</a:t>
            </a:r>
            <a:endParaRPr lang="en-US" sz="1000" i="1">
              <a:solidFill>
                <a:schemeClr val="tx1"/>
              </a:solidFill>
            </a:endParaRPr>
          </a:p>
        </p:txBody>
      </p:sp>
      <p:sp>
        <p:nvSpPr>
          <p:cNvPr id="27" name="Rectangle 26">
            <a:extLst>
              <a:ext uri="{FF2B5EF4-FFF2-40B4-BE49-F238E27FC236}">
                <a16:creationId xmlns:a16="http://schemas.microsoft.com/office/drawing/2014/main" id="{4F833EDD-965D-28DD-7D07-3578FC86FDDC}"/>
              </a:ext>
            </a:extLst>
          </p:cNvPr>
          <p:cNvSpPr/>
          <p:nvPr/>
        </p:nvSpPr>
        <p:spPr>
          <a:xfrm>
            <a:off x="5907268" y="4646490"/>
            <a:ext cx="1080000" cy="78985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t>No </a:t>
            </a:r>
            <a:r>
              <a:rPr lang="en-US" sz="1000" i="1"/>
              <a:t>BTK </a:t>
            </a:r>
            <a:r>
              <a:rPr lang="en-US" sz="1000"/>
              <a:t>mutations n=15</a:t>
            </a:r>
          </a:p>
          <a:p>
            <a:pPr algn="ctr"/>
            <a:r>
              <a:rPr lang="en-US" sz="1000" i="1"/>
              <a:t>(</a:t>
            </a:r>
            <a:r>
              <a:rPr lang="en-US" sz="1000"/>
              <a:t>1 </a:t>
            </a:r>
            <a:r>
              <a:rPr lang="en-US" sz="1000" i="1"/>
              <a:t>PLCG2</a:t>
            </a:r>
            <a:r>
              <a:rPr lang="en-US" sz="1000"/>
              <a:t> mutation)</a:t>
            </a:r>
            <a:endParaRPr lang="en-US" sz="1000" i="1"/>
          </a:p>
        </p:txBody>
      </p:sp>
      <p:sp>
        <p:nvSpPr>
          <p:cNvPr id="29" name="Footer Placeholder 2">
            <a:extLst>
              <a:ext uri="{FF2B5EF4-FFF2-40B4-BE49-F238E27FC236}">
                <a16:creationId xmlns:a16="http://schemas.microsoft.com/office/drawing/2014/main" id="{3A1CAD18-6558-125E-A0BF-EFD8E678E8CD}"/>
              </a:ext>
            </a:extLst>
          </p:cNvPr>
          <p:cNvSpPr>
            <a:spLocks noGrp="1"/>
          </p:cNvSpPr>
          <p:nvPr>
            <p:ph type="ftr" sz="quarter" idx="10"/>
          </p:nvPr>
        </p:nvSpPr>
        <p:spPr>
          <a:xfrm>
            <a:off x="407989" y="6283888"/>
            <a:ext cx="8532812" cy="385200"/>
          </a:xfrm>
        </p:spPr>
        <p:txBody>
          <a:bodyPr/>
          <a:lstStyle/>
          <a:p>
            <a:endParaRPr lang="en-GB"/>
          </a:p>
          <a:p>
            <a:r>
              <a:rPr lang="en-GB" baseline="30000" err="1"/>
              <a:t>a</a:t>
            </a:r>
            <a:r>
              <a:rPr lang="en-GB" err="1"/>
              <a:t>Hold</a:t>
            </a:r>
            <a:r>
              <a:rPr lang="en-GB"/>
              <a:t> ≥7 days within 6 weeks of before progressive disease. </a:t>
            </a:r>
            <a:r>
              <a:rPr lang="en-GB" baseline="30000" err="1"/>
              <a:t>b</a:t>
            </a:r>
            <a:r>
              <a:rPr lang="en-GB" err="1"/>
              <a:t>No</a:t>
            </a:r>
            <a:r>
              <a:rPr lang="en-GB"/>
              <a:t> </a:t>
            </a:r>
            <a:r>
              <a:rPr lang="en-GB" i="1"/>
              <a:t>BTK</a:t>
            </a:r>
            <a:r>
              <a:rPr lang="en-GB"/>
              <a:t> or </a:t>
            </a:r>
            <a:r>
              <a:rPr lang="en-GB" i="1"/>
              <a:t>PLCG2</a:t>
            </a:r>
            <a:r>
              <a:rPr lang="en-GB"/>
              <a:t> mutations.</a:t>
            </a:r>
            <a:endParaRPr lang="en-GB" baseline="30000"/>
          </a:p>
          <a:p>
            <a:r>
              <a:rPr lang="en-GB" b="1"/>
              <a:t>BTK, </a:t>
            </a:r>
            <a:r>
              <a:rPr lang="en-GB"/>
              <a:t>Bruton’s tyrosine kinase</a:t>
            </a:r>
            <a:r>
              <a:rPr lang="en-GB" b="1"/>
              <a:t>; </a:t>
            </a:r>
            <a:r>
              <a:rPr lang="en-GB" b="1" err="1"/>
              <a:t>ibr</a:t>
            </a:r>
            <a:r>
              <a:rPr lang="en-GB" b="1"/>
              <a:t>, </a:t>
            </a:r>
            <a:r>
              <a:rPr lang="en-GB"/>
              <a:t>ibrutinib; </a:t>
            </a:r>
            <a:r>
              <a:rPr lang="en-GB" b="1"/>
              <a:t>PLCG2, </a:t>
            </a:r>
            <a:r>
              <a:rPr lang="en-GB"/>
              <a:t>Phospholipase C gamma 2; </a:t>
            </a:r>
            <a:r>
              <a:rPr lang="en-GB" b="1"/>
              <a:t>PD, </a:t>
            </a:r>
            <a:r>
              <a:rPr lang="en-GB"/>
              <a:t>progressive disease; </a:t>
            </a:r>
            <a:r>
              <a:rPr lang="en-GB" b="1" err="1"/>
              <a:t>zanu</a:t>
            </a:r>
            <a:r>
              <a:rPr lang="en-GB" b="1"/>
              <a:t>,</a:t>
            </a:r>
            <a:r>
              <a:rPr lang="en-GB"/>
              <a:t> </a:t>
            </a:r>
            <a:r>
              <a:rPr lang="en-GB" err="1"/>
              <a:t>zanubrutinib</a:t>
            </a:r>
            <a:r>
              <a:rPr lang="en-GB"/>
              <a:t>.</a:t>
            </a:r>
          </a:p>
          <a:p>
            <a:r>
              <a:rPr lang="en-GB" b="1"/>
              <a:t>Brown et al, Abstract #1890 presented at ASH 2023. </a:t>
            </a:r>
            <a:endParaRPr lang="en-GB"/>
          </a:p>
        </p:txBody>
      </p:sp>
      <p:cxnSp>
        <p:nvCxnSpPr>
          <p:cNvPr id="31" name="Elbow Connector 30">
            <a:extLst>
              <a:ext uri="{FF2B5EF4-FFF2-40B4-BE49-F238E27FC236}">
                <a16:creationId xmlns:a16="http://schemas.microsoft.com/office/drawing/2014/main" id="{E1C595D9-F974-9FE3-61C4-F34D9C9BC7BE}"/>
              </a:ext>
            </a:extLst>
          </p:cNvPr>
          <p:cNvCxnSpPr>
            <a:stCxn id="10" idx="2"/>
            <a:endCxn id="11" idx="0"/>
          </p:cNvCxnSpPr>
          <p:nvPr/>
        </p:nvCxnSpPr>
        <p:spPr>
          <a:xfrm rot="5400000">
            <a:off x="2977631" y="1287899"/>
            <a:ext cx="281969" cy="1856325"/>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Elbow Connector 32">
            <a:extLst>
              <a:ext uri="{FF2B5EF4-FFF2-40B4-BE49-F238E27FC236}">
                <a16:creationId xmlns:a16="http://schemas.microsoft.com/office/drawing/2014/main" id="{204BB046-4A00-9AD5-D717-DED8FD2DD13A}"/>
              </a:ext>
            </a:extLst>
          </p:cNvPr>
          <p:cNvCxnSpPr>
            <a:stCxn id="10" idx="2"/>
            <a:endCxn id="20" idx="0"/>
          </p:cNvCxnSpPr>
          <p:nvPr/>
        </p:nvCxnSpPr>
        <p:spPr>
          <a:xfrm rot="16200000" flipH="1">
            <a:off x="4831574" y="1290279"/>
            <a:ext cx="281969" cy="1851563"/>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Elbow Connector 36">
            <a:extLst>
              <a:ext uri="{FF2B5EF4-FFF2-40B4-BE49-F238E27FC236}">
                <a16:creationId xmlns:a16="http://schemas.microsoft.com/office/drawing/2014/main" id="{34F667DE-8CDF-275C-8CC0-E9E14447A60D}"/>
              </a:ext>
            </a:extLst>
          </p:cNvPr>
          <p:cNvCxnSpPr>
            <a:stCxn id="11" idx="2"/>
            <a:endCxn id="13" idx="0"/>
          </p:cNvCxnSpPr>
          <p:nvPr/>
        </p:nvCxnSpPr>
        <p:spPr>
          <a:xfrm rot="5400000">
            <a:off x="1688446" y="2511388"/>
            <a:ext cx="246775" cy="757238"/>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Elbow Connector 38">
            <a:extLst>
              <a:ext uri="{FF2B5EF4-FFF2-40B4-BE49-F238E27FC236}">
                <a16:creationId xmlns:a16="http://schemas.microsoft.com/office/drawing/2014/main" id="{8B7B9426-F56A-1768-D1B9-0E6728F41EC5}"/>
              </a:ext>
            </a:extLst>
          </p:cNvPr>
          <p:cNvCxnSpPr>
            <a:stCxn id="11" idx="2"/>
            <a:endCxn id="14" idx="0"/>
          </p:cNvCxnSpPr>
          <p:nvPr/>
        </p:nvCxnSpPr>
        <p:spPr>
          <a:xfrm rot="16200000" flipH="1">
            <a:off x="2446032" y="2511039"/>
            <a:ext cx="246076" cy="757237"/>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Elbow Connector 40">
            <a:extLst>
              <a:ext uri="{FF2B5EF4-FFF2-40B4-BE49-F238E27FC236}">
                <a16:creationId xmlns:a16="http://schemas.microsoft.com/office/drawing/2014/main" id="{70EA8883-3AF5-8137-6B7A-BB0446F94EE9}"/>
              </a:ext>
            </a:extLst>
          </p:cNvPr>
          <p:cNvCxnSpPr>
            <a:cxnSpLocks/>
            <a:stCxn id="13" idx="2"/>
            <a:endCxn id="15" idx="0"/>
          </p:cNvCxnSpPr>
          <p:nvPr/>
        </p:nvCxnSpPr>
        <p:spPr>
          <a:xfrm rot="5400000">
            <a:off x="1071487" y="3407484"/>
            <a:ext cx="246775" cy="476680"/>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Elbow Connector 42">
            <a:extLst>
              <a:ext uri="{FF2B5EF4-FFF2-40B4-BE49-F238E27FC236}">
                <a16:creationId xmlns:a16="http://schemas.microsoft.com/office/drawing/2014/main" id="{A86785E5-C80B-D9AB-03B3-A2D684F23ADD}"/>
              </a:ext>
            </a:extLst>
          </p:cNvPr>
          <p:cNvCxnSpPr>
            <a:stCxn id="13" idx="2"/>
            <a:endCxn id="16" idx="0"/>
          </p:cNvCxnSpPr>
          <p:nvPr/>
        </p:nvCxnSpPr>
        <p:spPr>
          <a:xfrm rot="16200000" flipH="1">
            <a:off x="1684165" y="3271486"/>
            <a:ext cx="246775" cy="748676"/>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Elbow Connector 44">
            <a:extLst>
              <a:ext uri="{FF2B5EF4-FFF2-40B4-BE49-F238E27FC236}">
                <a16:creationId xmlns:a16="http://schemas.microsoft.com/office/drawing/2014/main" id="{9B1FED59-EFD0-B2B9-6575-CFD0FF9DB138}"/>
              </a:ext>
            </a:extLst>
          </p:cNvPr>
          <p:cNvCxnSpPr>
            <a:cxnSpLocks/>
            <a:stCxn id="14" idx="2"/>
            <a:endCxn id="18" idx="0"/>
          </p:cNvCxnSpPr>
          <p:nvPr/>
        </p:nvCxnSpPr>
        <p:spPr>
          <a:xfrm rot="16200000" flipH="1">
            <a:off x="3054429" y="3413721"/>
            <a:ext cx="246076" cy="459557"/>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Elbow Connector 46">
            <a:extLst>
              <a:ext uri="{FF2B5EF4-FFF2-40B4-BE49-F238E27FC236}">
                <a16:creationId xmlns:a16="http://schemas.microsoft.com/office/drawing/2014/main" id="{4337368A-B308-23CF-3CF5-B3F2E1DD7849}"/>
              </a:ext>
            </a:extLst>
          </p:cNvPr>
          <p:cNvCxnSpPr>
            <a:cxnSpLocks/>
            <a:stCxn id="16" idx="2"/>
            <a:endCxn id="17" idx="0"/>
          </p:cNvCxnSpPr>
          <p:nvPr/>
        </p:nvCxnSpPr>
        <p:spPr>
          <a:xfrm rot="5400000">
            <a:off x="1758620" y="4223218"/>
            <a:ext cx="246775" cy="599767"/>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Elbow Connector 48">
            <a:extLst>
              <a:ext uri="{FF2B5EF4-FFF2-40B4-BE49-F238E27FC236}">
                <a16:creationId xmlns:a16="http://schemas.microsoft.com/office/drawing/2014/main" id="{605275EE-0548-A10F-88D7-6D7D05D4F9D8}"/>
              </a:ext>
            </a:extLst>
          </p:cNvPr>
          <p:cNvCxnSpPr>
            <a:stCxn id="16" idx="2"/>
            <a:endCxn id="19" idx="0"/>
          </p:cNvCxnSpPr>
          <p:nvPr/>
        </p:nvCxnSpPr>
        <p:spPr>
          <a:xfrm rot="16200000" flipH="1">
            <a:off x="2333437" y="4248166"/>
            <a:ext cx="246775" cy="549869"/>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Elbow Connector 50">
            <a:extLst>
              <a:ext uri="{FF2B5EF4-FFF2-40B4-BE49-F238E27FC236}">
                <a16:creationId xmlns:a16="http://schemas.microsoft.com/office/drawing/2014/main" id="{0FD6F5FA-2D08-63A1-ABD2-C1D0A8670585}"/>
              </a:ext>
            </a:extLst>
          </p:cNvPr>
          <p:cNvCxnSpPr>
            <a:stCxn id="20" idx="2"/>
            <a:endCxn id="21" idx="0"/>
          </p:cNvCxnSpPr>
          <p:nvPr/>
        </p:nvCxnSpPr>
        <p:spPr>
          <a:xfrm rot="5400000">
            <a:off x="5396694" y="2511030"/>
            <a:ext cx="246056" cy="757237"/>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Elbow Connector 52">
            <a:extLst>
              <a:ext uri="{FF2B5EF4-FFF2-40B4-BE49-F238E27FC236}">
                <a16:creationId xmlns:a16="http://schemas.microsoft.com/office/drawing/2014/main" id="{31CD7F4B-8651-5041-F888-664F3321AEF3}"/>
              </a:ext>
            </a:extLst>
          </p:cNvPr>
          <p:cNvCxnSpPr>
            <a:stCxn id="20" idx="2"/>
            <a:endCxn id="22" idx="0"/>
          </p:cNvCxnSpPr>
          <p:nvPr/>
        </p:nvCxnSpPr>
        <p:spPr>
          <a:xfrm rot="16200000" flipH="1">
            <a:off x="6154448" y="2510512"/>
            <a:ext cx="245023" cy="757238"/>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Elbow Connector 54">
            <a:extLst>
              <a:ext uri="{FF2B5EF4-FFF2-40B4-BE49-F238E27FC236}">
                <a16:creationId xmlns:a16="http://schemas.microsoft.com/office/drawing/2014/main" id="{7353B393-7EF4-3DF9-7D7B-A638986529EB}"/>
              </a:ext>
            </a:extLst>
          </p:cNvPr>
          <p:cNvCxnSpPr>
            <a:stCxn id="21" idx="2"/>
            <a:endCxn id="23" idx="0"/>
          </p:cNvCxnSpPr>
          <p:nvPr/>
        </p:nvCxnSpPr>
        <p:spPr>
          <a:xfrm rot="5400000">
            <a:off x="4814773" y="3441354"/>
            <a:ext cx="243808" cy="408852"/>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a:extLst>
              <a:ext uri="{FF2B5EF4-FFF2-40B4-BE49-F238E27FC236}">
                <a16:creationId xmlns:a16="http://schemas.microsoft.com/office/drawing/2014/main" id="{5E7D676F-5118-3EE2-083D-AE6CFB12BBCA}"/>
              </a:ext>
            </a:extLst>
          </p:cNvPr>
          <p:cNvCxnSpPr>
            <a:cxnSpLocks/>
            <a:stCxn id="21" idx="2"/>
            <a:endCxn id="24" idx="0"/>
          </p:cNvCxnSpPr>
          <p:nvPr/>
        </p:nvCxnSpPr>
        <p:spPr>
          <a:xfrm rot="16200000" flipH="1">
            <a:off x="5382375" y="3282604"/>
            <a:ext cx="246056" cy="728600"/>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Elbow Connector 58">
            <a:extLst>
              <a:ext uri="{FF2B5EF4-FFF2-40B4-BE49-F238E27FC236}">
                <a16:creationId xmlns:a16="http://schemas.microsoft.com/office/drawing/2014/main" id="{80C18B08-6FEB-3050-D2BD-023A3574D895}"/>
              </a:ext>
            </a:extLst>
          </p:cNvPr>
          <p:cNvCxnSpPr>
            <a:cxnSpLocks/>
            <a:stCxn id="22" idx="2"/>
            <a:endCxn id="26" idx="0"/>
          </p:cNvCxnSpPr>
          <p:nvPr/>
        </p:nvCxnSpPr>
        <p:spPr>
          <a:xfrm rot="16200000" flipH="1">
            <a:off x="6708855" y="3469565"/>
            <a:ext cx="245023" cy="351577"/>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Elbow Connector 60">
            <a:extLst>
              <a:ext uri="{FF2B5EF4-FFF2-40B4-BE49-F238E27FC236}">
                <a16:creationId xmlns:a16="http://schemas.microsoft.com/office/drawing/2014/main" id="{48D57A19-F8DC-3FF9-4B93-31B359C8E440}"/>
              </a:ext>
            </a:extLst>
          </p:cNvPr>
          <p:cNvCxnSpPr>
            <a:cxnSpLocks/>
            <a:stCxn id="24" idx="2"/>
            <a:endCxn id="25" idx="0"/>
          </p:cNvCxnSpPr>
          <p:nvPr/>
        </p:nvCxnSpPr>
        <p:spPr>
          <a:xfrm rot="5400000">
            <a:off x="5464090" y="4240876"/>
            <a:ext cx="246776" cy="56445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Elbow Connector 62">
            <a:extLst>
              <a:ext uri="{FF2B5EF4-FFF2-40B4-BE49-F238E27FC236}">
                <a16:creationId xmlns:a16="http://schemas.microsoft.com/office/drawing/2014/main" id="{4AB48ADE-0A24-C985-56D5-E4FA82581AEE}"/>
              </a:ext>
            </a:extLst>
          </p:cNvPr>
          <p:cNvCxnSpPr>
            <a:cxnSpLocks/>
            <a:stCxn id="24" idx="2"/>
            <a:endCxn id="27" idx="0"/>
          </p:cNvCxnSpPr>
          <p:nvPr/>
        </p:nvCxnSpPr>
        <p:spPr>
          <a:xfrm rot="16200000" flipH="1">
            <a:off x="6035097" y="4234318"/>
            <a:ext cx="246777" cy="577565"/>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D9A0F8A8-6C1E-58BE-7D40-529FFF327D1E}"/>
              </a:ext>
            </a:extLst>
          </p:cNvPr>
          <p:cNvSpPr txBox="1"/>
          <p:nvPr/>
        </p:nvSpPr>
        <p:spPr>
          <a:xfrm>
            <a:off x="416533" y="5586352"/>
            <a:ext cx="11367480" cy="461665"/>
          </a:xfrm>
          <a:prstGeom prst="rect">
            <a:avLst/>
          </a:prstGeom>
          <a:solidFill>
            <a:schemeClr val="bg2"/>
          </a:solidFill>
        </p:spPr>
        <p:txBody>
          <a:bodyPr wrap="square" anchor="ctr">
            <a:spAutoFit/>
          </a:bodyPr>
          <a:lstStyle/>
          <a:p>
            <a:pPr marL="171450" indent="-171450">
              <a:buClr>
                <a:schemeClr val="accent2"/>
              </a:buClr>
              <a:buFont typeface="Arial" panose="020B0604020202020204" pitchFamily="34" charset="0"/>
              <a:buChar char="•"/>
            </a:pPr>
            <a:r>
              <a:rPr lang="en-US" sz="1200"/>
              <a:t>No </a:t>
            </a:r>
            <a:r>
              <a:rPr lang="en-US" sz="1200" i="1"/>
              <a:t>BTK</a:t>
            </a:r>
            <a:r>
              <a:rPr lang="en-US" sz="1200"/>
              <a:t> mutations were identified at baseline</a:t>
            </a:r>
          </a:p>
          <a:p>
            <a:pPr marL="171450" indent="-171450">
              <a:buClr>
                <a:schemeClr val="accent2"/>
              </a:buClr>
              <a:buFont typeface="Arial" panose="020B0604020202020204" pitchFamily="34" charset="0"/>
              <a:buChar char="•"/>
            </a:pPr>
            <a:r>
              <a:rPr lang="en-US" sz="1200"/>
              <a:t>At PD, 8 patients had acquired mutations in </a:t>
            </a:r>
            <a:r>
              <a:rPr lang="en-US" sz="1200" i="1"/>
              <a:t>BTK</a:t>
            </a:r>
            <a:r>
              <a:rPr lang="en-US" sz="1200"/>
              <a:t>, with half of these patients having 2 or more </a:t>
            </a:r>
            <a:r>
              <a:rPr lang="en-US" sz="1200" i="1"/>
              <a:t>BTK</a:t>
            </a:r>
            <a:r>
              <a:rPr lang="en-US" sz="1200"/>
              <a:t> mutations</a:t>
            </a:r>
          </a:p>
        </p:txBody>
      </p:sp>
      <p:graphicFrame>
        <p:nvGraphicFramePr>
          <p:cNvPr id="56" name="Diagramm 55">
            <a:extLst>
              <a:ext uri="{FF2B5EF4-FFF2-40B4-BE49-F238E27FC236}">
                <a16:creationId xmlns:a16="http://schemas.microsoft.com/office/drawing/2014/main" id="{E70E1661-1551-FB85-19B0-FAE9F90F28E9}"/>
              </a:ext>
            </a:extLst>
          </p:cNvPr>
          <p:cNvGraphicFramePr/>
          <p:nvPr>
            <p:extLst>
              <p:ext uri="{D42A27DB-BD31-4B8C-83A1-F6EECF244321}">
                <p14:modId xmlns:p14="http://schemas.microsoft.com/office/powerpoint/2010/main" val="3430814985"/>
              </p:ext>
            </p:extLst>
          </p:nvPr>
        </p:nvGraphicFramePr>
        <p:xfrm>
          <a:off x="6997130" y="2549846"/>
          <a:ext cx="3539643" cy="2359762"/>
        </p:xfrm>
        <a:graphic>
          <a:graphicData uri="http://schemas.openxmlformats.org/drawingml/2006/chart">
            <c:chart xmlns:c="http://schemas.openxmlformats.org/drawingml/2006/chart" xmlns:r="http://schemas.openxmlformats.org/officeDocument/2006/relationships" r:id="rId3"/>
          </a:graphicData>
        </a:graphic>
      </p:graphicFrame>
      <p:sp>
        <p:nvSpPr>
          <p:cNvPr id="58" name="Textfeld 57">
            <a:extLst>
              <a:ext uri="{FF2B5EF4-FFF2-40B4-BE49-F238E27FC236}">
                <a16:creationId xmlns:a16="http://schemas.microsoft.com/office/drawing/2014/main" id="{C0885009-159A-9E64-F5DE-D65C543E4019}"/>
              </a:ext>
            </a:extLst>
          </p:cNvPr>
          <p:cNvSpPr txBox="1"/>
          <p:nvPr/>
        </p:nvSpPr>
        <p:spPr>
          <a:xfrm>
            <a:off x="7689580" y="3456427"/>
            <a:ext cx="1190003" cy="577081"/>
          </a:xfrm>
          <a:prstGeom prst="rect">
            <a:avLst/>
          </a:prstGeom>
          <a:noFill/>
        </p:spPr>
        <p:txBody>
          <a:bodyPr wrap="square" rtlCol="0">
            <a:spAutoFit/>
          </a:bodyPr>
          <a:lstStyle/>
          <a:p>
            <a:pPr algn="ctr"/>
            <a:r>
              <a:rPr lang="de-DE" sz="1050" err="1">
                <a:solidFill>
                  <a:schemeClr val="bg1"/>
                </a:solidFill>
              </a:rPr>
              <a:t>No</a:t>
            </a:r>
            <a:r>
              <a:rPr lang="de-DE" sz="1050">
                <a:solidFill>
                  <a:schemeClr val="bg1"/>
                </a:solidFill>
              </a:rPr>
              <a:t> PD sample </a:t>
            </a:r>
            <a:r>
              <a:rPr lang="de-DE" sz="1050" err="1">
                <a:solidFill>
                  <a:schemeClr val="bg1"/>
                </a:solidFill>
              </a:rPr>
              <a:t>available</a:t>
            </a:r>
            <a:br>
              <a:rPr lang="de-DE" sz="1050">
                <a:solidFill>
                  <a:schemeClr val="bg1"/>
                </a:solidFill>
              </a:rPr>
            </a:br>
            <a:r>
              <a:rPr lang="de-DE" sz="1050">
                <a:solidFill>
                  <a:schemeClr val="bg1"/>
                </a:solidFill>
              </a:rPr>
              <a:t>n=75</a:t>
            </a:r>
          </a:p>
        </p:txBody>
      </p:sp>
      <p:sp>
        <p:nvSpPr>
          <p:cNvPr id="60" name="Textfeld 59">
            <a:extLst>
              <a:ext uri="{FF2B5EF4-FFF2-40B4-BE49-F238E27FC236}">
                <a16:creationId xmlns:a16="http://schemas.microsoft.com/office/drawing/2014/main" id="{0FFF21DE-0B73-4CD9-C991-1124B13E8494}"/>
              </a:ext>
            </a:extLst>
          </p:cNvPr>
          <p:cNvSpPr txBox="1"/>
          <p:nvPr/>
        </p:nvSpPr>
        <p:spPr>
          <a:xfrm>
            <a:off x="8746242" y="2959420"/>
            <a:ext cx="720768" cy="577081"/>
          </a:xfrm>
          <a:prstGeom prst="rect">
            <a:avLst/>
          </a:prstGeom>
          <a:noFill/>
        </p:spPr>
        <p:txBody>
          <a:bodyPr wrap="square" rtlCol="0">
            <a:spAutoFit/>
          </a:bodyPr>
          <a:lstStyle/>
          <a:p>
            <a:pPr algn="ctr"/>
            <a:r>
              <a:rPr lang="de-DE" sz="1050" err="1">
                <a:solidFill>
                  <a:schemeClr val="bg1"/>
                </a:solidFill>
              </a:rPr>
              <a:t>Zanu</a:t>
            </a:r>
            <a:r>
              <a:rPr lang="de-DE" sz="1050">
                <a:solidFill>
                  <a:schemeClr val="bg1"/>
                </a:solidFill>
              </a:rPr>
              <a:t> PD sample</a:t>
            </a:r>
            <a:br>
              <a:rPr lang="de-DE" sz="1050">
                <a:solidFill>
                  <a:schemeClr val="bg1"/>
                </a:solidFill>
              </a:rPr>
            </a:br>
            <a:r>
              <a:rPr lang="de-DE" sz="1050">
                <a:solidFill>
                  <a:schemeClr val="bg1"/>
                </a:solidFill>
              </a:rPr>
              <a:t>n=26</a:t>
            </a:r>
          </a:p>
        </p:txBody>
      </p:sp>
      <p:sp>
        <p:nvSpPr>
          <p:cNvPr id="62" name="Textfeld 61">
            <a:extLst>
              <a:ext uri="{FF2B5EF4-FFF2-40B4-BE49-F238E27FC236}">
                <a16:creationId xmlns:a16="http://schemas.microsoft.com/office/drawing/2014/main" id="{064062CD-2170-48E1-5DB3-704387474D94}"/>
              </a:ext>
            </a:extLst>
          </p:cNvPr>
          <p:cNvSpPr txBox="1"/>
          <p:nvPr/>
        </p:nvSpPr>
        <p:spPr>
          <a:xfrm>
            <a:off x="8975437" y="3734712"/>
            <a:ext cx="720768" cy="577081"/>
          </a:xfrm>
          <a:prstGeom prst="rect">
            <a:avLst/>
          </a:prstGeom>
          <a:noFill/>
        </p:spPr>
        <p:txBody>
          <a:bodyPr wrap="square" rtlCol="0">
            <a:spAutoFit/>
          </a:bodyPr>
          <a:lstStyle/>
          <a:p>
            <a:pPr algn="ctr"/>
            <a:r>
              <a:rPr lang="de-DE" sz="1050" err="1">
                <a:solidFill>
                  <a:schemeClr val="bg1"/>
                </a:solidFill>
              </a:rPr>
              <a:t>Ibr</a:t>
            </a:r>
            <a:r>
              <a:rPr lang="de-DE" sz="1050">
                <a:solidFill>
                  <a:schemeClr val="bg1"/>
                </a:solidFill>
              </a:rPr>
              <a:t> PD sample</a:t>
            </a:r>
            <a:br>
              <a:rPr lang="de-DE" sz="1050">
                <a:solidFill>
                  <a:schemeClr val="bg1"/>
                </a:solidFill>
              </a:rPr>
            </a:br>
            <a:r>
              <a:rPr lang="de-DE" sz="1050">
                <a:solidFill>
                  <a:schemeClr val="bg1"/>
                </a:solidFill>
              </a:rPr>
              <a:t>n=31</a:t>
            </a:r>
          </a:p>
        </p:txBody>
      </p:sp>
      <p:graphicFrame>
        <p:nvGraphicFramePr>
          <p:cNvPr id="65" name="Diagramm 64">
            <a:extLst>
              <a:ext uri="{FF2B5EF4-FFF2-40B4-BE49-F238E27FC236}">
                <a16:creationId xmlns:a16="http://schemas.microsoft.com/office/drawing/2014/main" id="{A48BE731-FCA6-14CF-18EF-6BF55F13BFD9}"/>
              </a:ext>
            </a:extLst>
          </p:cNvPr>
          <p:cNvGraphicFramePr/>
          <p:nvPr>
            <p:extLst>
              <p:ext uri="{D42A27DB-BD31-4B8C-83A1-F6EECF244321}">
                <p14:modId xmlns:p14="http://schemas.microsoft.com/office/powerpoint/2010/main" val="1209609396"/>
              </p:ext>
            </p:extLst>
          </p:nvPr>
        </p:nvGraphicFramePr>
        <p:xfrm>
          <a:off x="9770834" y="1732317"/>
          <a:ext cx="2591828" cy="1727885"/>
        </p:xfrm>
        <a:graphic>
          <a:graphicData uri="http://schemas.openxmlformats.org/drawingml/2006/chart">
            <c:chart xmlns:c="http://schemas.openxmlformats.org/drawingml/2006/chart" xmlns:r="http://schemas.openxmlformats.org/officeDocument/2006/relationships" r:id="rId4"/>
          </a:graphicData>
        </a:graphic>
      </p:graphicFrame>
      <p:sp>
        <p:nvSpPr>
          <p:cNvPr id="67" name="Textfeld 66">
            <a:extLst>
              <a:ext uri="{FF2B5EF4-FFF2-40B4-BE49-F238E27FC236}">
                <a16:creationId xmlns:a16="http://schemas.microsoft.com/office/drawing/2014/main" id="{FB80F985-7AB9-D676-9BA8-82E94B80336D}"/>
              </a:ext>
            </a:extLst>
          </p:cNvPr>
          <p:cNvSpPr txBox="1"/>
          <p:nvPr/>
        </p:nvSpPr>
        <p:spPr>
          <a:xfrm>
            <a:off x="10536773" y="2441903"/>
            <a:ext cx="477025" cy="253916"/>
          </a:xfrm>
          <a:prstGeom prst="rect">
            <a:avLst/>
          </a:prstGeom>
          <a:noFill/>
        </p:spPr>
        <p:txBody>
          <a:bodyPr wrap="square" rtlCol="0">
            <a:spAutoFit/>
          </a:bodyPr>
          <a:lstStyle/>
          <a:p>
            <a:pPr algn="ctr"/>
            <a:r>
              <a:rPr lang="de-DE" sz="1050"/>
              <a:t>81%</a:t>
            </a:r>
          </a:p>
        </p:txBody>
      </p:sp>
      <p:sp>
        <p:nvSpPr>
          <p:cNvPr id="68" name="Textfeld 67">
            <a:extLst>
              <a:ext uri="{FF2B5EF4-FFF2-40B4-BE49-F238E27FC236}">
                <a16:creationId xmlns:a16="http://schemas.microsoft.com/office/drawing/2014/main" id="{3B99D919-8109-4EF8-FEF4-47F4BE7A8E54}"/>
              </a:ext>
            </a:extLst>
          </p:cNvPr>
          <p:cNvSpPr txBox="1"/>
          <p:nvPr/>
        </p:nvSpPr>
        <p:spPr>
          <a:xfrm>
            <a:off x="10968362" y="1902392"/>
            <a:ext cx="477025" cy="230832"/>
          </a:xfrm>
          <a:prstGeom prst="rect">
            <a:avLst/>
          </a:prstGeom>
          <a:noFill/>
        </p:spPr>
        <p:txBody>
          <a:bodyPr wrap="square" rtlCol="0">
            <a:spAutoFit/>
          </a:bodyPr>
          <a:lstStyle/>
          <a:p>
            <a:pPr algn="ctr"/>
            <a:r>
              <a:rPr lang="de-DE" sz="900">
                <a:solidFill>
                  <a:schemeClr val="bg1"/>
                </a:solidFill>
              </a:rPr>
              <a:t>8%</a:t>
            </a:r>
          </a:p>
        </p:txBody>
      </p:sp>
      <p:sp>
        <p:nvSpPr>
          <p:cNvPr id="69" name="Textfeld 68">
            <a:extLst>
              <a:ext uri="{FF2B5EF4-FFF2-40B4-BE49-F238E27FC236}">
                <a16:creationId xmlns:a16="http://schemas.microsoft.com/office/drawing/2014/main" id="{6805FB4D-E7CF-192E-7D64-204183A1EEAA}"/>
              </a:ext>
            </a:extLst>
          </p:cNvPr>
          <p:cNvSpPr txBox="1"/>
          <p:nvPr/>
        </p:nvSpPr>
        <p:spPr>
          <a:xfrm>
            <a:off x="11201159" y="1959933"/>
            <a:ext cx="477025" cy="230832"/>
          </a:xfrm>
          <a:prstGeom prst="rect">
            <a:avLst/>
          </a:prstGeom>
          <a:noFill/>
        </p:spPr>
        <p:txBody>
          <a:bodyPr wrap="square" rtlCol="0">
            <a:spAutoFit/>
          </a:bodyPr>
          <a:lstStyle/>
          <a:p>
            <a:pPr algn="ctr"/>
            <a:r>
              <a:rPr lang="de-DE" sz="900"/>
              <a:t>4%</a:t>
            </a:r>
          </a:p>
        </p:txBody>
      </p:sp>
      <p:sp>
        <p:nvSpPr>
          <p:cNvPr id="70" name="Textfeld 69">
            <a:extLst>
              <a:ext uri="{FF2B5EF4-FFF2-40B4-BE49-F238E27FC236}">
                <a16:creationId xmlns:a16="http://schemas.microsoft.com/office/drawing/2014/main" id="{DEBF22E2-11AD-B55B-779C-559D0BDA07E0}"/>
              </a:ext>
            </a:extLst>
          </p:cNvPr>
          <p:cNvSpPr txBox="1"/>
          <p:nvPr/>
        </p:nvSpPr>
        <p:spPr>
          <a:xfrm>
            <a:off x="11310275" y="2072605"/>
            <a:ext cx="477025" cy="230832"/>
          </a:xfrm>
          <a:prstGeom prst="rect">
            <a:avLst/>
          </a:prstGeom>
          <a:noFill/>
        </p:spPr>
        <p:txBody>
          <a:bodyPr wrap="square" rtlCol="0">
            <a:spAutoFit/>
          </a:bodyPr>
          <a:lstStyle/>
          <a:p>
            <a:pPr algn="ctr"/>
            <a:r>
              <a:rPr lang="de-DE" sz="900">
                <a:solidFill>
                  <a:schemeClr val="bg1"/>
                </a:solidFill>
              </a:rPr>
              <a:t>4%</a:t>
            </a:r>
          </a:p>
        </p:txBody>
      </p:sp>
      <p:sp>
        <p:nvSpPr>
          <p:cNvPr id="71" name="Textfeld 70">
            <a:extLst>
              <a:ext uri="{FF2B5EF4-FFF2-40B4-BE49-F238E27FC236}">
                <a16:creationId xmlns:a16="http://schemas.microsoft.com/office/drawing/2014/main" id="{8D0D61F1-73B8-C6DA-31A0-C9EA2E3669F4}"/>
              </a:ext>
            </a:extLst>
          </p:cNvPr>
          <p:cNvSpPr txBox="1"/>
          <p:nvPr/>
        </p:nvSpPr>
        <p:spPr>
          <a:xfrm>
            <a:off x="11375487" y="2218381"/>
            <a:ext cx="477025" cy="230832"/>
          </a:xfrm>
          <a:prstGeom prst="rect">
            <a:avLst/>
          </a:prstGeom>
          <a:noFill/>
        </p:spPr>
        <p:txBody>
          <a:bodyPr wrap="square" rtlCol="0">
            <a:spAutoFit/>
          </a:bodyPr>
          <a:lstStyle/>
          <a:p>
            <a:pPr algn="ctr"/>
            <a:r>
              <a:rPr lang="de-DE" sz="900"/>
              <a:t>4%</a:t>
            </a:r>
          </a:p>
        </p:txBody>
      </p:sp>
      <p:graphicFrame>
        <p:nvGraphicFramePr>
          <p:cNvPr id="72" name="Diagramm 71">
            <a:extLst>
              <a:ext uri="{FF2B5EF4-FFF2-40B4-BE49-F238E27FC236}">
                <a16:creationId xmlns:a16="http://schemas.microsoft.com/office/drawing/2014/main" id="{AA2C1E97-82C4-A47C-C88F-E7C64DB0949D}"/>
              </a:ext>
            </a:extLst>
          </p:cNvPr>
          <p:cNvGraphicFramePr/>
          <p:nvPr>
            <p:extLst>
              <p:ext uri="{D42A27DB-BD31-4B8C-83A1-F6EECF244321}">
                <p14:modId xmlns:p14="http://schemas.microsoft.com/office/powerpoint/2010/main" val="3054447642"/>
              </p:ext>
            </p:extLst>
          </p:nvPr>
        </p:nvGraphicFramePr>
        <p:xfrm>
          <a:off x="9773400" y="3766538"/>
          <a:ext cx="2591828" cy="1727885"/>
        </p:xfrm>
        <a:graphic>
          <a:graphicData uri="http://schemas.openxmlformats.org/drawingml/2006/chart">
            <c:chart xmlns:c="http://schemas.openxmlformats.org/drawingml/2006/chart" xmlns:r="http://schemas.openxmlformats.org/officeDocument/2006/relationships" r:id="rId5"/>
          </a:graphicData>
        </a:graphic>
      </p:graphicFrame>
      <p:sp>
        <p:nvSpPr>
          <p:cNvPr id="73" name="Textfeld 72">
            <a:extLst>
              <a:ext uri="{FF2B5EF4-FFF2-40B4-BE49-F238E27FC236}">
                <a16:creationId xmlns:a16="http://schemas.microsoft.com/office/drawing/2014/main" id="{87B2D038-9380-840E-BE87-DE11FEAEEFDE}"/>
              </a:ext>
            </a:extLst>
          </p:cNvPr>
          <p:cNvSpPr txBox="1"/>
          <p:nvPr/>
        </p:nvSpPr>
        <p:spPr>
          <a:xfrm>
            <a:off x="10569761" y="4503522"/>
            <a:ext cx="477025" cy="253916"/>
          </a:xfrm>
          <a:prstGeom prst="rect">
            <a:avLst/>
          </a:prstGeom>
          <a:noFill/>
        </p:spPr>
        <p:txBody>
          <a:bodyPr wrap="square" rtlCol="0">
            <a:spAutoFit/>
          </a:bodyPr>
          <a:lstStyle/>
          <a:p>
            <a:pPr algn="ctr"/>
            <a:r>
              <a:rPr lang="de-DE" sz="1050"/>
              <a:t>87%</a:t>
            </a:r>
          </a:p>
        </p:txBody>
      </p:sp>
      <p:sp>
        <p:nvSpPr>
          <p:cNvPr id="74" name="Textfeld 73">
            <a:extLst>
              <a:ext uri="{FF2B5EF4-FFF2-40B4-BE49-F238E27FC236}">
                <a16:creationId xmlns:a16="http://schemas.microsoft.com/office/drawing/2014/main" id="{56115A8A-8040-8C98-8FB6-3B2ABD609DAC}"/>
              </a:ext>
            </a:extLst>
          </p:cNvPr>
          <p:cNvSpPr txBox="1"/>
          <p:nvPr/>
        </p:nvSpPr>
        <p:spPr>
          <a:xfrm>
            <a:off x="10928942" y="3743858"/>
            <a:ext cx="477025" cy="230832"/>
          </a:xfrm>
          <a:prstGeom prst="rect">
            <a:avLst/>
          </a:prstGeom>
          <a:noFill/>
        </p:spPr>
        <p:txBody>
          <a:bodyPr wrap="square" rtlCol="0">
            <a:spAutoFit/>
          </a:bodyPr>
          <a:lstStyle/>
          <a:p>
            <a:pPr algn="ctr"/>
            <a:r>
              <a:rPr lang="de-DE" sz="900"/>
              <a:t>6%</a:t>
            </a:r>
          </a:p>
        </p:txBody>
      </p:sp>
      <p:sp>
        <p:nvSpPr>
          <p:cNvPr id="75" name="Textfeld 74">
            <a:extLst>
              <a:ext uri="{FF2B5EF4-FFF2-40B4-BE49-F238E27FC236}">
                <a16:creationId xmlns:a16="http://schemas.microsoft.com/office/drawing/2014/main" id="{1AF99B9C-5A8D-C998-D901-4006B232B5C5}"/>
              </a:ext>
            </a:extLst>
          </p:cNvPr>
          <p:cNvSpPr txBox="1"/>
          <p:nvPr/>
        </p:nvSpPr>
        <p:spPr>
          <a:xfrm>
            <a:off x="11178828" y="3777443"/>
            <a:ext cx="477025" cy="230832"/>
          </a:xfrm>
          <a:prstGeom prst="rect">
            <a:avLst/>
          </a:prstGeom>
          <a:noFill/>
        </p:spPr>
        <p:txBody>
          <a:bodyPr wrap="square" rtlCol="0">
            <a:spAutoFit/>
          </a:bodyPr>
          <a:lstStyle/>
          <a:p>
            <a:pPr algn="ctr"/>
            <a:r>
              <a:rPr lang="de-DE" sz="900"/>
              <a:t>3%</a:t>
            </a:r>
          </a:p>
        </p:txBody>
      </p:sp>
      <p:sp>
        <p:nvSpPr>
          <p:cNvPr id="76" name="Textfeld 75">
            <a:extLst>
              <a:ext uri="{FF2B5EF4-FFF2-40B4-BE49-F238E27FC236}">
                <a16:creationId xmlns:a16="http://schemas.microsoft.com/office/drawing/2014/main" id="{D434C142-A1DB-E5A4-CD1C-2EEA077D129A}"/>
              </a:ext>
            </a:extLst>
          </p:cNvPr>
          <p:cNvSpPr txBox="1"/>
          <p:nvPr/>
        </p:nvSpPr>
        <p:spPr>
          <a:xfrm>
            <a:off x="11321111" y="3860791"/>
            <a:ext cx="477025" cy="230832"/>
          </a:xfrm>
          <a:prstGeom prst="rect">
            <a:avLst/>
          </a:prstGeom>
          <a:noFill/>
        </p:spPr>
        <p:txBody>
          <a:bodyPr wrap="square" rtlCol="0">
            <a:spAutoFit/>
          </a:bodyPr>
          <a:lstStyle/>
          <a:p>
            <a:pPr algn="ctr"/>
            <a:r>
              <a:rPr lang="de-DE" sz="900"/>
              <a:t>3%</a:t>
            </a:r>
          </a:p>
        </p:txBody>
      </p:sp>
      <p:sp>
        <p:nvSpPr>
          <p:cNvPr id="88" name="Textfeld 87">
            <a:extLst>
              <a:ext uri="{FF2B5EF4-FFF2-40B4-BE49-F238E27FC236}">
                <a16:creationId xmlns:a16="http://schemas.microsoft.com/office/drawing/2014/main" id="{C76CB748-D149-7340-1565-FD0BD288C5FE}"/>
              </a:ext>
            </a:extLst>
          </p:cNvPr>
          <p:cNvSpPr txBox="1"/>
          <p:nvPr/>
        </p:nvSpPr>
        <p:spPr>
          <a:xfrm>
            <a:off x="10506724" y="5353297"/>
            <a:ext cx="1080124" cy="253916"/>
          </a:xfrm>
          <a:prstGeom prst="rect">
            <a:avLst/>
          </a:prstGeom>
          <a:noFill/>
        </p:spPr>
        <p:txBody>
          <a:bodyPr wrap="square" rtlCol="0">
            <a:spAutoFit/>
          </a:bodyPr>
          <a:lstStyle/>
          <a:p>
            <a:pPr algn="ctr"/>
            <a:r>
              <a:rPr lang="de-DE" sz="1050" b="1" err="1"/>
              <a:t>Ibrutinib</a:t>
            </a:r>
            <a:r>
              <a:rPr lang="de-DE" sz="1050" b="1"/>
              <a:t> arm</a:t>
            </a:r>
          </a:p>
        </p:txBody>
      </p:sp>
      <p:sp>
        <p:nvSpPr>
          <p:cNvPr id="89" name="Textfeld 88">
            <a:extLst>
              <a:ext uri="{FF2B5EF4-FFF2-40B4-BE49-F238E27FC236}">
                <a16:creationId xmlns:a16="http://schemas.microsoft.com/office/drawing/2014/main" id="{596CE73D-9CD4-CEEE-C97F-42F8726CFD7C}"/>
              </a:ext>
            </a:extLst>
          </p:cNvPr>
          <p:cNvSpPr txBox="1"/>
          <p:nvPr/>
        </p:nvSpPr>
        <p:spPr>
          <a:xfrm>
            <a:off x="10355580" y="1640785"/>
            <a:ext cx="1382412" cy="253916"/>
          </a:xfrm>
          <a:prstGeom prst="rect">
            <a:avLst/>
          </a:prstGeom>
          <a:noFill/>
        </p:spPr>
        <p:txBody>
          <a:bodyPr wrap="square" rtlCol="0">
            <a:spAutoFit/>
          </a:bodyPr>
          <a:lstStyle/>
          <a:p>
            <a:pPr algn="ctr"/>
            <a:r>
              <a:rPr lang="de-DE" sz="1050" b="1" err="1"/>
              <a:t>Zanubrutinib</a:t>
            </a:r>
            <a:r>
              <a:rPr lang="de-DE" sz="1050" b="1"/>
              <a:t> arm</a:t>
            </a:r>
          </a:p>
        </p:txBody>
      </p:sp>
      <p:grpSp>
        <p:nvGrpSpPr>
          <p:cNvPr id="92" name="Gruppieren 91">
            <a:extLst>
              <a:ext uri="{FF2B5EF4-FFF2-40B4-BE49-F238E27FC236}">
                <a16:creationId xmlns:a16="http://schemas.microsoft.com/office/drawing/2014/main" id="{AC2FC38F-C5B6-5FEA-9D8D-D1EFEE754C04}"/>
              </a:ext>
            </a:extLst>
          </p:cNvPr>
          <p:cNvGrpSpPr/>
          <p:nvPr/>
        </p:nvGrpSpPr>
        <p:grpSpPr>
          <a:xfrm>
            <a:off x="7653642" y="1688714"/>
            <a:ext cx="1163182" cy="153888"/>
            <a:chOff x="6987268" y="1658234"/>
            <a:chExt cx="1163182" cy="153888"/>
          </a:xfrm>
        </p:grpSpPr>
        <p:sp>
          <p:nvSpPr>
            <p:cNvPr id="90" name="Rechteck 89">
              <a:extLst>
                <a:ext uri="{FF2B5EF4-FFF2-40B4-BE49-F238E27FC236}">
                  <a16:creationId xmlns:a16="http://schemas.microsoft.com/office/drawing/2014/main" id="{65DF3E14-ADCB-FC7A-DE41-33CF544F05FD}"/>
                </a:ext>
              </a:extLst>
            </p:cNvPr>
            <p:cNvSpPr/>
            <p:nvPr/>
          </p:nvSpPr>
          <p:spPr>
            <a:xfrm>
              <a:off x="6987268" y="1670272"/>
              <a:ext cx="129812" cy="129812"/>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1" name="Textfeld 90">
              <a:extLst>
                <a:ext uri="{FF2B5EF4-FFF2-40B4-BE49-F238E27FC236}">
                  <a16:creationId xmlns:a16="http://schemas.microsoft.com/office/drawing/2014/main" id="{4D1A561B-7C4A-C86C-109F-255FFC14C224}"/>
                </a:ext>
              </a:extLst>
            </p:cNvPr>
            <p:cNvSpPr txBox="1"/>
            <p:nvPr/>
          </p:nvSpPr>
          <p:spPr>
            <a:xfrm>
              <a:off x="7134532" y="1658234"/>
              <a:ext cx="1015918" cy="153888"/>
            </a:xfrm>
            <a:prstGeom prst="rect">
              <a:avLst/>
            </a:prstGeom>
            <a:noFill/>
          </p:spPr>
          <p:txBody>
            <a:bodyPr wrap="square" lIns="36000" tIns="0" rIns="36000" bIns="0" rtlCol="0">
              <a:spAutoFit/>
            </a:bodyPr>
            <a:lstStyle/>
            <a:p>
              <a:r>
                <a:rPr lang="de-DE" sz="1000" err="1"/>
                <a:t>No</a:t>
              </a:r>
              <a:r>
                <a:rPr lang="de-DE" sz="1000"/>
                <a:t> </a:t>
              </a:r>
              <a:r>
                <a:rPr lang="de-DE" sz="1000" err="1"/>
                <a:t>mutations</a:t>
              </a:r>
              <a:endParaRPr lang="de-DE" sz="1000"/>
            </a:p>
          </p:txBody>
        </p:sp>
      </p:grpSp>
      <p:grpSp>
        <p:nvGrpSpPr>
          <p:cNvPr id="93" name="Gruppieren 92">
            <a:extLst>
              <a:ext uri="{FF2B5EF4-FFF2-40B4-BE49-F238E27FC236}">
                <a16:creationId xmlns:a16="http://schemas.microsoft.com/office/drawing/2014/main" id="{71632FB4-18AF-A8C3-BB9E-2EE795CE469A}"/>
              </a:ext>
            </a:extLst>
          </p:cNvPr>
          <p:cNvGrpSpPr/>
          <p:nvPr/>
        </p:nvGrpSpPr>
        <p:grpSpPr>
          <a:xfrm>
            <a:off x="7653642" y="1886214"/>
            <a:ext cx="1163182" cy="153888"/>
            <a:chOff x="6987268" y="1658234"/>
            <a:chExt cx="1163182" cy="153888"/>
          </a:xfrm>
        </p:grpSpPr>
        <p:sp>
          <p:nvSpPr>
            <p:cNvPr id="94" name="Rechteck 93">
              <a:extLst>
                <a:ext uri="{FF2B5EF4-FFF2-40B4-BE49-F238E27FC236}">
                  <a16:creationId xmlns:a16="http://schemas.microsoft.com/office/drawing/2014/main" id="{297A714C-0CF2-5286-DC47-5DB6B9D927DF}"/>
                </a:ext>
              </a:extLst>
            </p:cNvPr>
            <p:cNvSpPr/>
            <p:nvPr/>
          </p:nvSpPr>
          <p:spPr>
            <a:xfrm>
              <a:off x="6987268" y="1670272"/>
              <a:ext cx="129812" cy="12981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5" name="Textfeld 94">
              <a:extLst>
                <a:ext uri="{FF2B5EF4-FFF2-40B4-BE49-F238E27FC236}">
                  <a16:creationId xmlns:a16="http://schemas.microsoft.com/office/drawing/2014/main" id="{2649CD8F-70B9-6A8C-AB72-1199262EE852}"/>
                </a:ext>
              </a:extLst>
            </p:cNvPr>
            <p:cNvSpPr txBox="1"/>
            <p:nvPr/>
          </p:nvSpPr>
          <p:spPr>
            <a:xfrm>
              <a:off x="7134532" y="1658234"/>
              <a:ext cx="1015918" cy="153888"/>
            </a:xfrm>
            <a:prstGeom prst="rect">
              <a:avLst/>
            </a:prstGeom>
            <a:noFill/>
          </p:spPr>
          <p:txBody>
            <a:bodyPr wrap="square" lIns="36000" tIns="0" rIns="36000" bIns="0" rtlCol="0">
              <a:spAutoFit/>
            </a:bodyPr>
            <a:lstStyle/>
            <a:p>
              <a:r>
                <a:rPr lang="de-DE" sz="1000"/>
                <a:t>C481 </a:t>
              </a:r>
              <a:r>
                <a:rPr lang="de-DE" sz="1000" err="1"/>
                <a:t>only</a:t>
              </a:r>
              <a:endParaRPr lang="de-DE" sz="1000"/>
            </a:p>
          </p:txBody>
        </p:sp>
      </p:grpSp>
      <p:grpSp>
        <p:nvGrpSpPr>
          <p:cNvPr id="96" name="Gruppieren 95">
            <a:extLst>
              <a:ext uri="{FF2B5EF4-FFF2-40B4-BE49-F238E27FC236}">
                <a16:creationId xmlns:a16="http://schemas.microsoft.com/office/drawing/2014/main" id="{2FA54FAC-6207-D091-7CA6-A0F80861377F}"/>
              </a:ext>
            </a:extLst>
          </p:cNvPr>
          <p:cNvGrpSpPr/>
          <p:nvPr/>
        </p:nvGrpSpPr>
        <p:grpSpPr>
          <a:xfrm>
            <a:off x="7653642" y="2083714"/>
            <a:ext cx="1163182" cy="153888"/>
            <a:chOff x="6987268" y="1658234"/>
            <a:chExt cx="1163182" cy="153888"/>
          </a:xfrm>
        </p:grpSpPr>
        <p:sp>
          <p:nvSpPr>
            <p:cNvPr id="97" name="Rechteck 96">
              <a:extLst>
                <a:ext uri="{FF2B5EF4-FFF2-40B4-BE49-F238E27FC236}">
                  <a16:creationId xmlns:a16="http://schemas.microsoft.com/office/drawing/2014/main" id="{5603823B-D018-2BB9-721C-F707A53B0DBC}"/>
                </a:ext>
              </a:extLst>
            </p:cNvPr>
            <p:cNvSpPr/>
            <p:nvPr/>
          </p:nvSpPr>
          <p:spPr>
            <a:xfrm>
              <a:off x="6987268" y="1670272"/>
              <a:ext cx="129812" cy="129812"/>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8" name="Textfeld 97">
              <a:extLst>
                <a:ext uri="{FF2B5EF4-FFF2-40B4-BE49-F238E27FC236}">
                  <a16:creationId xmlns:a16="http://schemas.microsoft.com/office/drawing/2014/main" id="{7CF60CC6-C2EC-6BA6-EFF6-1C8B05736BC4}"/>
                </a:ext>
              </a:extLst>
            </p:cNvPr>
            <p:cNvSpPr txBox="1"/>
            <p:nvPr/>
          </p:nvSpPr>
          <p:spPr>
            <a:xfrm>
              <a:off x="7134532" y="1658234"/>
              <a:ext cx="1015918" cy="153888"/>
            </a:xfrm>
            <a:prstGeom prst="rect">
              <a:avLst/>
            </a:prstGeom>
            <a:noFill/>
          </p:spPr>
          <p:txBody>
            <a:bodyPr wrap="square" lIns="36000" tIns="0" rIns="36000" bIns="0" rtlCol="0">
              <a:spAutoFit/>
            </a:bodyPr>
            <a:lstStyle/>
            <a:p>
              <a:r>
                <a:rPr lang="de-DE" sz="1000"/>
                <a:t>C481 + </a:t>
              </a:r>
              <a:r>
                <a:rPr lang="de-DE" sz="1000" i="1"/>
                <a:t>PLCG2</a:t>
              </a:r>
            </a:p>
          </p:txBody>
        </p:sp>
      </p:grpSp>
      <p:grpSp>
        <p:nvGrpSpPr>
          <p:cNvPr id="99" name="Gruppieren 98">
            <a:extLst>
              <a:ext uri="{FF2B5EF4-FFF2-40B4-BE49-F238E27FC236}">
                <a16:creationId xmlns:a16="http://schemas.microsoft.com/office/drawing/2014/main" id="{01104EC7-8778-D03E-0ACC-ECF02413DFDF}"/>
              </a:ext>
            </a:extLst>
          </p:cNvPr>
          <p:cNvGrpSpPr/>
          <p:nvPr/>
        </p:nvGrpSpPr>
        <p:grpSpPr>
          <a:xfrm>
            <a:off x="7653642" y="2281214"/>
            <a:ext cx="1163182" cy="153888"/>
            <a:chOff x="6987268" y="1658234"/>
            <a:chExt cx="1163182" cy="153888"/>
          </a:xfrm>
        </p:grpSpPr>
        <p:sp>
          <p:nvSpPr>
            <p:cNvPr id="100" name="Rechteck 99">
              <a:extLst>
                <a:ext uri="{FF2B5EF4-FFF2-40B4-BE49-F238E27FC236}">
                  <a16:creationId xmlns:a16="http://schemas.microsoft.com/office/drawing/2014/main" id="{848641A9-1F34-DECE-90B0-EA901C89C5C3}"/>
                </a:ext>
              </a:extLst>
            </p:cNvPr>
            <p:cNvSpPr/>
            <p:nvPr/>
          </p:nvSpPr>
          <p:spPr>
            <a:xfrm>
              <a:off x="6987268" y="1670272"/>
              <a:ext cx="129812" cy="12981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1" name="Textfeld 100">
              <a:extLst>
                <a:ext uri="{FF2B5EF4-FFF2-40B4-BE49-F238E27FC236}">
                  <a16:creationId xmlns:a16="http://schemas.microsoft.com/office/drawing/2014/main" id="{BA4094E3-63BC-DFAB-7B8E-AA614997D78F}"/>
                </a:ext>
              </a:extLst>
            </p:cNvPr>
            <p:cNvSpPr txBox="1"/>
            <p:nvPr/>
          </p:nvSpPr>
          <p:spPr>
            <a:xfrm>
              <a:off x="7134532" y="1658234"/>
              <a:ext cx="1015918" cy="153888"/>
            </a:xfrm>
            <a:prstGeom prst="rect">
              <a:avLst/>
            </a:prstGeom>
            <a:noFill/>
          </p:spPr>
          <p:txBody>
            <a:bodyPr wrap="square" lIns="36000" tIns="0" rIns="36000" bIns="0" rtlCol="0">
              <a:spAutoFit/>
            </a:bodyPr>
            <a:lstStyle/>
            <a:p>
              <a:r>
                <a:rPr lang="de-DE" sz="1000"/>
                <a:t>L528 </a:t>
              </a:r>
              <a:r>
                <a:rPr lang="de-DE" sz="1000" err="1"/>
                <a:t>only</a:t>
              </a:r>
              <a:endParaRPr lang="de-DE" sz="1000"/>
            </a:p>
          </p:txBody>
        </p:sp>
      </p:grpSp>
      <p:grpSp>
        <p:nvGrpSpPr>
          <p:cNvPr id="102" name="Gruppieren 101">
            <a:extLst>
              <a:ext uri="{FF2B5EF4-FFF2-40B4-BE49-F238E27FC236}">
                <a16:creationId xmlns:a16="http://schemas.microsoft.com/office/drawing/2014/main" id="{7F31042A-38CB-ADA0-9C6B-0DC7DFC735FB}"/>
              </a:ext>
            </a:extLst>
          </p:cNvPr>
          <p:cNvGrpSpPr/>
          <p:nvPr/>
        </p:nvGrpSpPr>
        <p:grpSpPr>
          <a:xfrm>
            <a:off x="8968931" y="1689906"/>
            <a:ext cx="1163182" cy="153888"/>
            <a:chOff x="6987268" y="1658234"/>
            <a:chExt cx="1163182" cy="153888"/>
          </a:xfrm>
        </p:grpSpPr>
        <p:sp>
          <p:nvSpPr>
            <p:cNvPr id="103" name="Rechteck 102">
              <a:extLst>
                <a:ext uri="{FF2B5EF4-FFF2-40B4-BE49-F238E27FC236}">
                  <a16:creationId xmlns:a16="http://schemas.microsoft.com/office/drawing/2014/main" id="{B1DD8BAD-2ADE-F589-5029-B332E72485BE}"/>
                </a:ext>
              </a:extLst>
            </p:cNvPr>
            <p:cNvSpPr/>
            <p:nvPr/>
          </p:nvSpPr>
          <p:spPr>
            <a:xfrm>
              <a:off x="6987268" y="1670272"/>
              <a:ext cx="129812" cy="129812"/>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4" name="Textfeld 103">
              <a:extLst>
                <a:ext uri="{FF2B5EF4-FFF2-40B4-BE49-F238E27FC236}">
                  <a16:creationId xmlns:a16="http://schemas.microsoft.com/office/drawing/2014/main" id="{CF30EA4D-40FC-9DAD-20EC-494DB6B8F76A}"/>
                </a:ext>
              </a:extLst>
            </p:cNvPr>
            <p:cNvSpPr txBox="1"/>
            <p:nvPr/>
          </p:nvSpPr>
          <p:spPr>
            <a:xfrm>
              <a:off x="7134532" y="1658234"/>
              <a:ext cx="1015918" cy="153888"/>
            </a:xfrm>
            <a:prstGeom prst="rect">
              <a:avLst/>
            </a:prstGeom>
            <a:noFill/>
          </p:spPr>
          <p:txBody>
            <a:bodyPr wrap="square" lIns="36000" tIns="0" rIns="36000" bIns="0" rtlCol="0">
              <a:spAutoFit/>
            </a:bodyPr>
            <a:lstStyle/>
            <a:p>
              <a:r>
                <a:rPr lang="de-DE" sz="1000"/>
                <a:t>C481 + L528</a:t>
              </a:r>
            </a:p>
          </p:txBody>
        </p:sp>
      </p:grpSp>
      <p:grpSp>
        <p:nvGrpSpPr>
          <p:cNvPr id="105" name="Gruppieren 104">
            <a:extLst>
              <a:ext uri="{FF2B5EF4-FFF2-40B4-BE49-F238E27FC236}">
                <a16:creationId xmlns:a16="http://schemas.microsoft.com/office/drawing/2014/main" id="{FB5E1BCF-FCD8-F135-9598-29F2BB4B6374}"/>
              </a:ext>
            </a:extLst>
          </p:cNvPr>
          <p:cNvGrpSpPr/>
          <p:nvPr/>
        </p:nvGrpSpPr>
        <p:grpSpPr>
          <a:xfrm>
            <a:off x="8968931" y="1887406"/>
            <a:ext cx="1163182" cy="153888"/>
            <a:chOff x="6987268" y="1658234"/>
            <a:chExt cx="1163182" cy="153888"/>
          </a:xfrm>
        </p:grpSpPr>
        <p:sp>
          <p:nvSpPr>
            <p:cNvPr id="106" name="Rechteck 105">
              <a:extLst>
                <a:ext uri="{FF2B5EF4-FFF2-40B4-BE49-F238E27FC236}">
                  <a16:creationId xmlns:a16="http://schemas.microsoft.com/office/drawing/2014/main" id="{8826A7C2-FB27-E06A-5F00-6AF896A71608}"/>
                </a:ext>
              </a:extLst>
            </p:cNvPr>
            <p:cNvSpPr/>
            <p:nvPr/>
          </p:nvSpPr>
          <p:spPr>
            <a:xfrm>
              <a:off x="6987268" y="1670272"/>
              <a:ext cx="129812" cy="129812"/>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7" name="Textfeld 106">
              <a:extLst>
                <a:ext uri="{FF2B5EF4-FFF2-40B4-BE49-F238E27FC236}">
                  <a16:creationId xmlns:a16="http://schemas.microsoft.com/office/drawing/2014/main" id="{04C89DB4-1376-CB7E-4DC2-14949B18EAC9}"/>
                </a:ext>
              </a:extLst>
            </p:cNvPr>
            <p:cNvSpPr txBox="1"/>
            <p:nvPr/>
          </p:nvSpPr>
          <p:spPr>
            <a:xfrm>
              <a:off x="7134532" y="1658234"/>
              <a:ext cx="1015918" cy="153888"/>
            </a:xfrm>
            <a:prstGeom prst="rect">
              <a:avLst/>
            </a:prstGeom>
            <a:noFill/>
          </p:spPr>
          <p:txBody>
            <a:bodyPr wrap="square" lIns="36000" tIns="0" rIns="36000" bIns="0" rtlCol="0">
              <a:spAutoFit/>
            </a:bodyPr>
            <a:lstStyle/>
            <a:p>
              <a:r>
                <a:rPr lang="de-DE" sz="1000"/>
                <a:t>C481 + A428</a:t>
              </a:r>
            </a:p>
          </p:txBody>
        </p:sp>
      </p:grpSp>
      <p:grpSp>
        <p:nvGrpSpPr>
          <p:cNvPr id="108" name="Gruppieren 107">
            <a:extLst>
              <a:ext uri="{FF2B5EF4-FFF2-40B4-BE49-F238E27FC236}">
                <a16:creationId xmlns:a16="http://schemas.microsoft.com/office/drawing/2014/main" id="{51C75E2E-48F9-1500-60E1-6929482151B7}"/>
              </a:ext>
            </a:extLst>
          </p:cNvPr>
          <p:cNvGrpSpPr/>
          <p:nvPr/>
        </p:nvGrpSpPr>
        <p:grpSpPr>
          <a:xfrm>
            <a:off x="8968931" y="2084908"/>
            <a:ext cx="1163182" cy="153888"/>
            <a:chOff x="6987268" y="1658234"/>
            <a:chExt cx="1163182" cy="153888"/>
          </a:xfrm>
        </p:grpSpPr>
        <p:sp>
          <p:nvSpPr>
            <p:cNvPr id="109" name="Rechteck 108">
              <a:extLst>
                <a:ext uri="{FF2B5EF4-FFF2-40B4-BE49-F238E27FC236}">
                  <a16:creationId xmlns:a16="http://schemas.microsoft.com/office/drawing/2014/main" id="{6CD6CFA2-B2DA-4900-C33E-213BD94112A4}"/>
                </a:ext>
              </a:extLst>
            </p:cNvPr>
            <p:cNvSpPr/>
            <p:nvPr/>
          </p:nvSpPr>
          <p:spPr>
            <a:xfrm>
              <a:off x="6987268" y="1670272"/>
              <a:ext cx="129812" cy="12981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0" name="Textfeld 109">
              <a:extLst>
                <a:ext uri="{FF2B5EF4-FFF2-40B4-BE49-F238E27FC236}">
                  <a16:creationId xmlns:a16="http://schemas.microsoft.com/office/drawing/2014/main" id="{DF946F4F-CF15-AA09-6D99-092393AF6EA1}"/>
                </a:ext>
              </a:extLst>
            </p:cNvPr>
            <p:cNvSpPr txBox="1"/>
            <p:nvPr/>
          </p:nvSpPr>
          <p:spPr>
            <a:xfrm>
              <a:off x="7134532" y="1658234"/>
              <a:ext cx="1015918" cy="153888"/>
            </a:xfrm>
            <a:prstGeom prst="rect">
              <a:avLst/>
            </a:prstGeom>
            <a:noFill/>
          </p:spPr>
          <p:txBody>
            <a:bodyPr wrap="square" lIns="36000" tIns="0" rIns="36000" bIns="0" rtlCol="0">
              <a:spAutoFit/>
            </a:bodyPr>
            <a:lstStyle/>
            <a:p>
              <a:r>
                <a:rPr lang="de-DE" sz="1000" err="1"/>
                <a:t>Only</a:t>
              </a:r>
              <a:r>
                <a:rPr lang="de-DE" sz="1000"/>
                <a:t> </a:t>
              </a:r>
              <a:r>
                <a:rPr lang="de-DE" sz="1000" i="1"/>
                <a:t>PLCG2</a:t>
              </a:r>
            </a:p>
          </p:txBody>
        </p:sp>
      </p:grpSp>
    </p:spTree>
    <p:extLst>
      <p:ext uri="{BB962C8B-B14F-4D97-AF65-F5344CB8AC3E}">
        <p14:creationId xmlns:p14="http://schemas.microsoft.com/office/powerpoint/2010/main" val="1788808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DC1EE0D-99E5-9F3D-3284-F25F68C7D821}"/>
              </a:ext>
            </a:extLst>
          </p:cNvPr>
          <p:cNvSpPr>
            <a:spLocks noGrp="1"/>
          </p:cNvSpPr>
          <p:nvPr>
            <p:ph type="ftr" sz="quarter" idx="10"/>
          </p:nvPr>
        </p:nvSpPr>
        <p:spPr/>
        <p:txBody>
          <a:bodyPr/>
          <a:lstStyle/>
          <a:p>
            <a:r>
              <a:rPr lang="en-GB" b="1"/>
              <a:t>BTK, </a:t>
            </a:r>
            <a:r>
              <a:rPr lang="en-GB"/>
              <a:t>Bruton’s tyrosine kinase; </a:t>
            </a:r>
            <a:r>
              <a:rPr lang="en-GB" b="1"/>
              <a:t>VAF, </a:t>
            </a:r>
            <a:r>
              <a:rPr lang="en-GB"/>
              <a:t>variant allele frequency.</a:t>
            </a:r>
          </a:p>
          <a:p>
            <a:r>
              <a:rPr lang="en-GB" b="1"/>
              <a:t>Brown et al, Abstract #1890 presented at ASH 2023. </a:t>
            </a:r>
            <a:endParaRPr lang="en-GB"/>
          </a:p>
        </p:txBody>
      </p:sp>
      <p:sp>
        <p:nvSpPr>
          <p:cNvPr id="3" name="Title 2">
            <a:extLst>
              <a:ext uri="{FF2B5EF4-FFF2-40B4-BE49-F238E27FC236}">
                <a16:creationId xmlns:a16="http://schemas.microsoft.com/office/drawing/2014/main" id="{C3CCF36C-6748-166C-56CF-4C971F68E2E2}"/>
              </a:ext>
            </a:extLst>
          </p:cNvPr>
          <p:cNvSpPr>
            <a:spLocks noGrp="1"/>
          </p:cNvSpPr>
          <p:nvPr>
            <p:ph type="title"/>
          </p:nvPr>
        </p:nvSpPr>
        <p:spPr/>
        <p:txBody>
          <a:bodyPr/>
          <a:lstStyle/>
          <a:p>
            <a:r>
              <a:rPr lang="en-US"/>
              <a:t>VAF of acquired </a:t>
            </a:r>
            <a:r>
              <a:rPr lang="en-US" i="1"/>
              <a:t>BTK</a:t>
            </a:r>
            <a:r>
              <a:rPr lang="en-US"/>
              <a:t> mutations </a:t>
            </a:r>
          </a:p>
        </p:txBody>
      </p:sp>
      <p:sp>
        <p:nvSpPr>
          <p:cNvPr id="8" name="TextBox 7">
            <a:extLst>
              <a:ext uri="{FF2B5EF4-FFF2-40B4-BE49-F238E27FC236}">
                <a16:creationId xmlns:a16="http://schemas.microsoft.com/office/drawing/2014/main" id="{73E7D4A6-F66E-6071-8231-894D242F0A05}"/>
              </a:ext>
            </a:extLst>
          </p:cNvPr>
          <p:cNvSpPr txBox="1"/>
          <p:nvPr/>
        </p:nvSpPr>
        <p:spPr>
          <a:xfrm>
            <a:off x="6203949" y="1678867"/>
            <a:ext cx="2747023" cy="738664"/>
          </a:xfrm>
          <a:prstGeom prst="rect">
            <a:avLst/>
          </a:prstGeom>
          <a:solidFill>
            <a:schemeClr val="bg2"/>
          </a:solidFill>
        </p:spPr>
        <p:txBody>
          <a:bodyPr wrap="square">
            <a:spAutoFit/>
          </a:bodyPr>
          <a:lstStyle/>
          <a:p>
            <a:pPr marL="171450" indent="-171450">
              <a:buClr>
                <a:schemeClr val="accent2"/>
              </a:buClr>
              <a:buFont typeface="Arial" panose="020B0604020202020204" pitchFamily="34" charset="0"/>
              <a:buChar char="•"/>
            </a:pPr>
            <a:r>
              <a:rPr lang="en-US" sz="1400"/>
              <a:t>The VAF of the 2 </a:t>
            </a:r>
            <a:r>
              <a:rPr lang="en-US" sz="1400" i="1"/>
              <a:t>BTK </a:t>
            </a:r>
            <a:r>
              <a:rPr lang="en-US" sz="1400"/>
              <a:t>L528 mutations was similar to that of the </a:t>
            </a:r>
            <a:r>
              <a:rPr lang="en-US" sz="1400" i="1"/>
              <a:t>BTK</a:t>
            </a:r>
            <a:r>
              <a:rPr lang="en-US" sz="1400"/>
              <a:t> C481 mutations</a:t>
            </a:r>
          </a:p>
        </p:txBody>
      </p:sp>
      <p:cxnSp>
        <p:nvCxnSpPr>
          <p:cNvPr id="7" name="Gerader Verbinder 6">
            <a:extLst>
              <a:ext uri="{FF2B5EF4-FFF2-40B4-BE49-F238E27FC236}">
                <a16:creationId xmlns:a16="http://schemas.microsoft.com/office/drawing/2014/main" id="{50A300E6-85CF-467A-AEDF-D8C7E7686966}"/>
              </a:ext>
            </a:extLst>
          </p:cNvPr>
          <p:cNvCxnSpPr>
            <a:cxnSpLocks/>
          </p:cNvCxnSpPr>
          <p:nvPr/>
        </p:nvCxnSpPr>
        <p:spPr>
          <a:xfrm>
            <a:off x="1148110" y="4724857"/>
            <a:ext cx="41452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EB27B2E3-84BB-60D1-41A8-26084CEDCEF5}"/>
              </a:ext>
            </a:extLst>
          </p:cNvPr>
          <p:cNvCxnSpPr>
            <a:cxnSpLocks/>
          </p:cNvCxnSpPr>
          <p:nvPr/>
        </p:nvCxnSpPr>
        <p:spPr>
          <a:xfrm>
            <a:off x="1338610" y="3269437"/>
            <a:ext cx="0" cy="1447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12F7C7B8-749D-CDA3-5B21-1416EEF97AC9}"/>
              </a:ext>
            </a:extLst>
          </p:cNvPr>
          <p:cNvCxnSpPr>
            <a:cxnSpLocks/>
          </p:cNvCxnSpPr>
          <p:nvPr/>
        </p:nvCxnSpPr>
        <p:spPr>
          <a:xfrm flipH="1">
            <a:off x="1148110" y="1761947"/>
            <a:ext cx="1905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B63B1471-F2B8-45A5-0174-C39B1ECAFD3E}"/>
              </a:ext>
            </a:extLst>
          </p:cNvPr>
          <p:cNvCxnSpPr>
            <a:cxnSpLocks/>
          </p:cNvCxnSpPr>
          <p:nvPr/>
        </p:nvCxnSpPr>
        <p:spPr>
          <a:xfrm flipH="1">
            <a:off x="1148110" y="2346147"/>
            <a:ext cx="1905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71EBBD6E-F5BC-ED5B-53E0-2B14EB5BA69A}"/>
              </a:ext>
            </a:extLst>
          </p:cNvPr>
          <p:cNvCxnSpPr>
            <a:cxnSpLocks/>
          </p:cNvCxnSpPr>
          <p:nvPr/>
        </p:nvCxnSpPr>
        <p:spPr>
          <a:xfrm flipH="1">
            <a:off x="1148110" y="2904947"/>
            <a:ext cx="1905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6C23998C-A787-4003-D188-CF44383C38A2}"/>
              </a:ext>
            </a:extLst>
          </p:cNvPr>
          <p:cNvCxnSpPr>
            <a:cxnSpLocks/>
          </p:cNvCxnSpPr>
          <p:nvPr/>
        </p:nvCxnSpPr>
        <p:spPr>
          <a:xfrm flipH="1">
            <a:off x="1148110" y="3558997"/>
            <a:ext cx="1905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7174DD0C-8F83-9D3B-F24D-49D9936D3ADD}"/>
              </a:ext>
            </a:extLst>
          </p:cNvPr>
          <p:cNvCxnSpPr>
            <a:cxnSpLocks/>
          </p:cNvCxnSpPr>
          <p:nvPr/>
        </p:nvCxnSpPr>
        <p:spPr>
          <a:xfrm flipH="1">
            <a:off x="1148110" y="3844747"/>
            <a:ext cx="1905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D9148035-BE1A-7C85-2B26-9129D3A9E841}"/>
              </a:ext>
            </a:extLst>
          </p:cNvPr>
          <p:cNvCxnSpPr>
            <a:cxnSpLocks/>
          </p:cNvCxnSpPr>
          <p:nvPr/>
        </p:nvCxnSpPr>
        <p:spPr>
          <a:xfrm flipH="1">
            <a:off x="1148110" y="4143197"/>
            <a:ext cx="1905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8511D9ED-D054-28EF-2458-395E2048D117}"/>
              </a:ext>
            </a:extLst>
          </p:cNvPr>
          <p:cNvCxnSpPr>
            <a:cxnSpLocks/>
          </p:cNvCxnSpPr>
          <p:nvPr/>
        </p:nvCxnSpPr>
        <p:spPr>
          <a:xfrm flipH="1">
            <a:off x="1148110" y="4428947"/>
            <a:ext cx="1905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BA56C571-2737-4692-6543-077FFA5AC5FE}"/>
              </a:ext>
            </a:extLst>
          </p:cNvPr>
          <p:cNvCxnSpPr>
            <a:cxnSpLocks/>
          </p:cNvCxnSpPr>
          <p:nvPr/>
        </p:nvCxnSpPr>
        <p:spPr>
          <a:xfrm flipV="1">
            <a:off x="1243360" y="2504897"/>
            <a:ext cx="185420" cy="1206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B5DDA15B-0830-331F-85D3-B08D341E0245}"/>
              </a:ext>
            </a:extLst>
          </p:cNvPr>
          <p:cNvCxnSpPr>
            <a:cxnSpLocks/>
          </p:cNvCxnSpPr>
          <p:nvPr/>
        </p:nvCxnSpPr>
        <p:spPr>
          <a:xfrm flipV="1">
            <a:off x="1243360" y="2657297"/>
            <a:ext cx="185420" cy="1206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74A26ED7-9616-0FBA-BFBF-705B49A64759}"/>
              </a:ext>
            </a:extLst>
          </p:cNvPr>
          <p:cNvCxnSpPr>
            <a:cxnSpLocks/>
          </p:cNvCxnSpPr>
          <p:nvPr/>
        </p:nvCxnSpPr>
        <p:spPr>
          <a:xfrm flipV="1">
            <a:off x="1243360" y="3063696"/>
            <a:ext cx="185420" cy="1206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EBB9674B-FE50-D3A8-82BC-E57031AE7BED}"/>
              </a:ext>
            </a:extLst>
          </p:cNvPr>
          <p:cNvCxnSpPr>
            <a:cxnSpLocks/>
          </p:cNvCxnSpPr>
          <p:nvPr/>
        </p:nvCxnSpPr>
        <p:spPr>
          <a:xfrm flipV="1">
            <a:off x="1243360" y="3216096"/>
            <a:ext cx="185420" cy="1206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feld 23">
            <a:extLst>
              <a:ext uri="{FF2B5EF4-FFF2-40B4-BE49-F238E27FC236}">
                <a16:creationId xmlns:a16="http://schemas.microsoft.com/office/drawing/2014/main" id="{12ABEBA9-AC42-BAAB-312E-3FA53F9CC307}"/>
              </a:ext>
            </a:extLst>
          </p:cNvPr>
          <p:cNvSpPr txBox="1"/>
          <p:nvPr/>
        </p:nvSpPr>
        <p:spPr>
          <a:xfrm>
            <a:off x="275928" y="2777947"/>
            <a:ext cx="461665" cy="906680"/>
          </a:xfrm>
          <a:prstGeom prst="rect">
            <a:avLst/>
          </a:prstGeom>
          <a:noFill/>
        </p:spPr>
        <p:txBody>
          <a:bodyPr vert="vert270" wrap="square" rtlCol="0">
            <a:spAutoFit/>
          </a:bodyPr>
          <a:lstStyle/>
          <a:p>
            <a:pPr algn="ctr"/>
            <a:r>
              <a:rPr lang="de-DE" sz="1400" b="1"/>
              <a:t>VAF</a:t>
            </a:r>
            <a:r>
              <a:rPr lang="de-DE"/>
              <a:t>, %</a:t>
            </a:r>
          </a:p>
        </p:txBody>
      </p:sp>
      <p:sp>
        <p:nvSpPr>
          <p:cNvPr id="25" name="Textfeld 24">
            <a:extLst>
              <a:ext uri="{FF2B5EF4-FFF2-40B4-BE49-F238E27FC236}">
                <a16:creationId xmlns:a16="http://schemas.microsoft.com/office/drawing/2014/main" id="{873E776C-71F8-38AE-7402-11457BE8208B}"/>
              </a:ext>
            </a:extLst>
          </p:cNvPr>
          <p:cNvSpPr txBox="1"/>
          <p:nvPr/>
        </p:nvSpPr>
        <p:spPr>
          <a:xfrm>
            <a:off x="725835" y="1636147"/>
            <a:ext cx="469900" cy="276999"/>
          </a:xfrm>
          <a:prstGeom prst="rect">
            <a:avLst/>
          </a:prstGeom>
          <a:noFill/>
        </p:spPr>
        <p:txBody>
          <a:bodyPr wrap="square" rtlCol="0" anchor="ctr">
            <a:spAutoFit/>
          </a:bodyPr>
          <a:lstStyle/>
          <a:p>
            <a:pPr algn="r"/>
            <a:r>
              <a:rPr lang="de-DE" sz="1200"/>
              <a:t>80</a:t>
            </a:r>
          </a:p>
        </p:txBody>
      </p:sp>
      <p:sp>
        <p:nvSpPr>
          <p:cNvPr id="26" name="Textfeld 25">
            <a:extLst>
              <a:ext uri="{FF2B5EF4-FFF2-40B4-BE49-F238E27FC236}">
                <a16:creationId xmlns:a16="http://schemas.microsoft.com/office/drawing/2014/main" id="{74142046-6296-2CED-2123-C47D8E32D0AD}"/>
              </a:ext>
            </a:extLst>
          </p:cNvPr>
          <p:cNvSpPr txBox="1"/>
          <p:nvPr/>
        </p:nvSpPr>
        <p:spPr>
          <a:xfrm>
            <a:off x="725835" y="2213997"/>
            <a:ext cx="469900" cy="276999"/>
          </a:xfrm>
          <a:prstGeom prst="rect">
            <a:avLst/>
          </a:prstGeom>
          <a:noFill/>
        </p:spPr>
        <p:txBody>
          <a:bodyPr wrap="square" rtlCol="0" anchor="ctr">
            <a:spAutoFit/>
          </a:bodyPr>
          <a:lstStyle/>
          <a:p>
            <a:pPr algn="r"/>
            <a:r>
              <a:rPr lang="de-DE" sz="1200"/>
              <a:t>60</a:t>
            </a:r>
          </a:p>
        </p:txBody>
      </p:sp>
      <p:sp>
        <p:nvSpPr>
          <p:cNvPr id="27" name="Textfeld 26">
            <a:extLst>
              <a:ext uri="{FF2B5EF4-FFF2-40B4-BE49-F238E27FC236}">
                <a16:creationId xmlns:a16="http://schemas.microsoft.com/office/drawing/2014/main" id="{CD55C546-212D-D113-A8AC-BB486C1BF0EF}"/>
              </a:ext>
            </a:extLst>
          </p:cNvPr>
          <p:cNvSpPr txBox="1"/>
          <p:nvPr/>
        </p:nvSpPr>
        <p:spPr>
          <a:xfrm>
            <a:off x="725835" y="2773997"/>
            <a:ext cx="469900" cy="276999"/>
          </a:xfrm>
          <a:prstGeom prst="rect">
            <a:avLst/>
          </a:prstGeom>
          <a:noFill/>
        </p:spPr>
        <p:txBody>
          <a:bodyPr wrap="square" rtlCol="0" anchor="ctr">
            <a:spAutoFit/>
          </a:bodyPr>
          <a:lstStyle/>
          <a:p>
            <a:pPr algn="r"/>
            <a:r>
              <a:rPr lang="de-DE" sz="1200"/>
              <a:t>30</a:t>
            </a:r>
          </a:p>
        </p:txBody>
      </p:sp>
      <p:sp>
        <p:nvSpPr>
          <p:cNvPr id="28" name="Textfeld 27">
            <a:extLst>
              <a:ext uri="{FF2B5EF4-FFF2-40B4-BE49-F238E27FC236}">
                <a16:creationId xmlns:a16="http://schemas.microsoft.com/office/drawing/2014/main" id="{D51A5214-2131-1DA9-FE80-5C9EBE8B7055}"/>
              </a:ext>
            </a:extLst>
          </p:cNvPr>
          <p:cNvSpPr txBox="1"/>
          <p:nvPr/>
        </p:nvSpPr>
        <p:spPr>
          <a:xfrm>
            <a:off x="725835" y="3136446"/>
            <a:ext cx="469900" cy="276999"/>
          </a:xfrm>
          <a:prstGeom prst="rect">
            <a:avLst/>
          </a:prstGeom>
          <a:noFill/>
        </p:spPr>
        <p:txBody>
          <a:bodyPr wrap="square" rtlCol="0" anchor="ctr">
            <a:spAutoFit/>
          </a:bodyPr>
          <a:lstStyle/>
          <a:p>
            <a:pPr algn="r"/>
            <a:r>
              <a:rPr lang="de-DE" sz="1200"/>
              <a:t>10</a:t>
            </a:r>
          </a:p>
        </p:txBody>
      </p:sp>
      <p:sp>
        <p:nvSpPr>
          <p:cNvPr id="29" name="Textfeld 28">
            <a:extLst>
              <a:ext uri="{FF2B5EF4-FFF2-40B4-BE49-F238E27FC236}">
                <a16:creationId xmlns:a16="http://schemas.microsoft.com/office/drawing/2014/main" id="{A2F5A62B-821E-077C-975C-C1041FA3CD15}"/>
              </a:ext>
            </a:extLst>
          </p:cNvPr>
          <p:cNvSpPr txBox="1"/>
          <p:nvPr/>
        </p:nvSpPr>
        <p:spPr>
          <a:xfrm>
            <a:off x="725835" y="3431051"/>
            <a:ext cx="469900" cy="276999"/>
          </a:xfrm>
          <a:prstGeom prst="rect">
            <a:avLst/>
          </a:prstGeom>
          <a:noFill/>
        </p:spPr>
        <p:txBody>
          <a:bodyPr wrap="square" rtlCol="0" anchor="ctr">
            <a:spAutoFit/>
          </a:bodyPr>
          <a:lstStyle/>
          <a:p>
            <a:pPr algn="r"/>
            <a:r>
              <a:rPr lang="de-DE" sz="1200"/>
              <a:t>8</a:t>
            </a:r>
          </a:p>
        </p:txBody>
      </p:sp>
      <p:sp>
        <p:nvSpPr>
          <p:cNvPr id="30" name="Textfeld 29">
            <a:extLst>
              <a:ext uri="{FF2B5EF4-FFF2-40B4-BE49-F238E27FC236}">
                <a16:creationId xmlns:a16="http://schemas.microsoft.com/office/drawing/2014/main" id="{6F7DAA8F-0B85-B77F-2819-D06E56FE489C}"/>
              </a:ext>
            </a:extLst>
          </p:cNvPr>
          <p:cNvSpPr txBox="1"/>
          <p:nvPr/>
        </p:nvSpPr>
        <p:spPr>
          <a:xfrm>
            <a:off x="725835" y="3722447"/>
            <a:ext cx="469900" cy="276999"/>
          </a:xfrm>
          <a:prstGeom prst="rect">
            <a:avLst/>
          </a:prstGeom>
          <a:noFill/>
        </p:spPr>
        <p:txBody>
          <a:bodyPr wrap="square" rtlCol="0" anchor="ctr">
            <a:spAutoFit/>
          </a:bodyPr>
          <a:lstStyle/>
          <a:p>
            <a:pPr algn="r"/>
            <a:r>
              <a:rPr lang="de-DE" sz="1200"/>
              <a:t>6</a:t>
            </a:r>
          </a:p>
        </p:txBody>
      </p:sp>
      <p:sp>
        <p:nvSpPr>
          <p:cNvPr id="31" name="Textfeld 30">
            <a:extLst>
              <a:ext uri="{FF2B5EF4-FFF2-40B4-BE49-F238E27FC236}">
                <a16:creationId xmlns:a16="http://schemas.microsoft.com/office/drawing/2014/main" id="{BE292B45-4396-2DCC-C493-C515ED6AA8EB}"/>
              </a:ext>
            </a:extLst>
          </p:cNvPr>
          <p:cNvSpPr txBox="1"/>
          <p:nvPr/>
        </p:nvSpPr>
        <p:spPr>
          <a:xfrm>
            <a:off x="725835" y="4004352"/>
            <a:ext cx="469900" cy="276999"/>
          </a:xfrm>
          <a:prstGeom prst="rect">
            <a:avLst/>
          </a:prstGeom>
          <a:noFill/>
        </p:spPr>
        <p:txBody>
          <a:bodyPr wrap="square" rtlCol="0" anchor="ctr">
            <a:spAutoFit/>
          </a:bodyPr>
          <a:lstStyle/>
          <a:p>
            <a:pPr algn="r"/>
            <a:r>
              <a:rPr lang="de-DE" sz="1200"/>
              <a:t>4</a:t>
            </a:r>
          </a:p>
        </p:txBody>
      </p:sp>
      <p:sp>
        <p:nvSpPr>
          <p:cNvPr id="32" name="Textfeld 31">
            <a:extLst>
              <a:ext uri="{FF2B5EF4-FFF2-40B4-BE49-F238E27FC236}">
                <a16:creationId xmlns:a16="http://schemas.microsoft.com/office/drawing/2014/main" id="{2E555813-92BA-8268-9B7E-B54F9B9DE22B}"/>
              </a:ext>
            </a:extLst>
          </p:cNvPr>
          <p:cNvSpPr txBox="1"/>
          <p:nvPr/>
        </p:nvSpPr>
        <p:spPr>
          <a:xfrm>
            <a:off x="725835" y="4306471"/>
            <a:ext cx="469900" cy="276999"/>
          </a:xfrm>
          <a:prstGeom prst="rect">
            <a:avLst/>
          </a:prstGeom>
          <a:noFill/>
        </p:spPr>
        <p:txBody>
          <a:bodyPr wrap="square" rtlCol="0" anchor="ctr">
            <a:spAutoFit/>
          </a:bodyPr>
          <a:lstStyle/>
          <a:p>
            <a:pPr algn="r"/>
            <a:r>
              <a:rPr lang="de-DE" sz="1200"/>
              <a:t>2</a:t>
            </a:r>
          </a:p>
        </p:txBody>
      </p:sp>
      <p:sp>
        <p:nvSpPr>
          <p:cNvPr id="33" name="Textfeld 32">
            <a:extLst>
              <a:ext uri="{FF2B5EF4-FFF2-40B4-BE49-F238E27FC236}">
                <a16:creationId xmlns:a16="http://schemas.microsoft.com/office/drawing/2014/main" id="{2AEE598A-634B-3F08-9BB7-F727E0BDBAB1}"/>
              </a:ext>
            </a:extLst>
          </p:cNvPr>
          <p:cNvSpPr txBox="1"/>
          <p:nvPr/>
        </p:nvSpPr>
        <p:spPr>
          <a:xfrm>
            <a:off x="725835" y="4594726"/>
            <a:ext cx="469900" cy="276999"/>
          </a:xfrm>
          <a:prstGeom prst="rect">
            <a:avLst/>
          </a:prstGeom>
          <a:noFill/>
        </p:spPr>
        <p:txBody>
          <a:bodyPr wrap="square" rtlCol="0" anchor="ctr">
            <a:spAutoFit/>
          </a:bodyPr>
          <a:lstStyle/>
          <a:p>
            <a:pPr algn="r"/>
            <a:r>
              <a:rPr lang="de-DE" sz="1200"/>
              <a:t>0</a:t>
            </a:r>
          </a:p>
        </p:txBody>
      </p:sp>
      <p:sp>
        <p:nvSpPr>
          <p:cNvPr id="34" name="Textfeld 33">
            <a:extLst>
              <a:ext uri="{FF2B5EF4-FFF2-40B4-BE49-F238E27FC236}">
                <a16:creationId xmlns:a16="http://schemas.microsoft.com/office/drawing/2014/main" id="{8FDC5177-7270-57ED-3DA4-3C82AECF226D}"/>
              </a:ext>
            </a:extLst>
          </p:cNvPr>
          <p:cNvSpPr txBox="1"/>
          <p:nvPr/>
        </p:nvSpPr>
        <p:spPr>
          <a:xfrm>
            <a:off x="1797713" y="4777912"/>
            <a:ext cx="686440" cy="307777"/>
          </a:xfrm>
          <a:prstGeom prst="rect">
            <a:avLst/>
          </a:prstGeom>
          <a:noFill/>
        </p:spPr>
        <p:txBody>
          <a:bodyPr wrap="square" rtlCol="0" anchor="ctr">
            <a:spAutoFit/>
          </a:bodyPr>
          <a:lstStyle/>
          <a:p>
            <a:pPr algn="r"/>
            <a:r>
              <a:rPr lang="de-DE" sz="1400"/>
              <a:t>C481</a:t>
            </a:r>
          </a:p>
        </p:txBody>
      </p:sp>
      <p:sp>
        <p:nvSpPr>
          <p:cNvPr id="35" name="Textfeld 34">
            <a:extLst>
              <a:ext uri="{FF2B5EF4-FFF2-40B4-BE49-F238E27FC236}">
                <a16:creationId xmlns:a16="http://schemas.microsoft.com/office/drawing/2014/main" id="{F981F7C3-F1BD-0B24-7875-FF2CDAC73E05}"/>
              </a:ext>
            </a:extLst>
          </p:cNvPr>
          <p:cNvSpPr txBox="1"/>
          <p:nvPr/>
        </p:nvSpPr>
        <p:spPr>
          <a:xfrm>
            <a:off x="3061363" y="4777912"/>
            <a:ext cx="686440" cy="307777"/>
          </a:xfrm>
          <a:prstGeom prst="rect">
            <a:avLst/>
          </a:prstGeom>
          <a:noFill/>
        </p:spPr>
        <p:txBody>
          <a:bodyPr wrap="square" rtlCol="0" anchor="ctr">
            <a:spAutoFit/>
          </a:bodyPr>
          <a:lstStyle/>
          <a:p>
            <a:pPr algn="r"/>
            <a:r>
              <a:rPr lang="de-DE" sz="1400"/>
              <a:t>L528</a:t>
            </a:r>
          </a:p>
        </p:txBody>
      </p:sp>
      <p:sp>
        <p:nvSpPr>
          <p:cNvPr id="36" name="Textfeld 35">
            <a:extLst>
              <a:ext uri="{FF2B5EF4-FFF2-40B4-BE49-F238E27FC236}">
                <a16:creationId xmlns:a16="http://schemas.microsoft.com/office/drawing/2014/main" id="{14570F4F-AD9B-B25C-EB8F-17A7F8F0D15D}"/>
              </a:ext>
            </a:extLst>
          </p:cNvPr>
          <p:cNvSpPr txBox="1"/>
          <p:nvPr/>
        </p:nvSpPr>
        <p:spPr>
          <a:xfrm>
            <a:off x="4325013" y="4777912"/>
            <a:ext cx="686440" cy="307777"/>
          </a:xfrm>
          <a:prstGeom prst="rect">
            <a:avLst/>
          </a:prstGeom>
          <a:noFill/>
        </p:spPr>
        <p:txBody>
          <a:bodyPr wrap="square" rtlCol="0" anchor="ctr">
            <a:spAutoFit/>
          </a:bodyPr>
          <a:lstStyle/>
          <a:p>
            <a:pPr algn="r"/>
            <a:r>
              <a:rPr lang="de-DE" sz="1400"/>
              <a:t>A428</a:t>
            </a:r>
          </a:p>
        </p:txBody>
      </p:sp>
      <p:cxnSp>
        <p:nvCxnSpPr>
          <p:cNvPr id="38" name="Gerader Verbinder 37">
            <a:extLst>
              <a:ext uri="{FF2B5EF4-FFF2-40B4-BE49-F238E27FC236}">
                <a16:creationId xmlns:a16="http://schemas.microsoft.com/office/drawing/2014/main" id="{2A9389E8-FFC2-0645-2D84-53BE842E1EE0}"/>
              </a:ext>
            </a:extLst>
          </p:cNvPr>
          <p:cNvCxnSpPr>
            <a:cxnSpLocks/>
          </p:cNvCxnSpPr>
          <p:nvPr/>
        </p:nvCxnSpPr>
        <p:spPr>
          <a:xfrm>
            <a:off x="2197130" y="4724857"/>
            <a:ext cx="0" cy="756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95E5E781-FFBB-0D6E-8EE0-12C695DF0CA8}"/>
              </a:ext>
            </a:extLst>
          </p:cNvPr>
          <p:cNvCxnSpPr>
            <a:cxnSpLocks/>
          </p:cNvCxnSpPr>
          <p:nvPr/>
        </p:nvCxnSpPr>
        <p:spPr>
          <a:xfrm>
            <a:off x="3407758" y="4724857"/>
            <a:ext cx="0" cy="756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E7554258-9A20-3EF7-049B-22911AEAE1F3}"/>
              </a:ext>
            </a:extLst>
          </p:cNvPr>
          <p:cNvCxnSpPr>
            <a:cxnSpLocks/>
          </p:cNvCxnSpPr>
          <p:nvPr/>
        </p:nvCxnSpPr>
        <p:spPr>
          <a:xfrm>
            <a:off x="4672361" y="4724857"/>
            <a:ext cx="0" cy="756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feld 41">
            <a:extLst>
              <a:ext uri="{FF2B5EF4-FFF2-40B4-BE49-F238E27FC236}">
                <a16:creationId xmlns:a16="http://schemas.microsoft.com/office/drawing/2014/main" id="{894EAF39-64BD-A0C6-54DD-A01988DEE8BF}"/>
              </a:ext>
            </a:extLst>
          </p:cNvPr>
          <p:cNvSpPr txBox="1"/>
          <p:nvPr/>
        </p:nvSpPr>
        <p:spPr>
          <a:xfrm rot="5400000">
            <a:off x="2958465" y="3518982"/>
            <a:ext cx="400110" cy="3459480"/>
          </a:xfrm>
          <a:prstGeom prst="rect">
            <a:avLst/>
          </a:prstGeom>
          <a:noFill/>
        </p:spPr>
        <p:txBody>
          <a:bodyPr vert="vert270" wrap="square" rtlCol="0">
            <a:spAutoFit/>
          </a:bodyPr>
          <a:lstStyle/>
          <a:p>
            <a:pPr algn="ctr"/>
            <a:r>
              <a:rPr lang="de-DE" sz="1400" b="1" err="1"/>
              <a:t>Mutations</a:t>
            </a:r>
            <a:r>
              <a:rPr lang="de-DE" sz="1400" b="1"/>
              <a:t> at </a:t>
            </a:r>
            <a:r>
              <a:rPr lang="de-DE" sz="1400" b="1" err="1"/>
              <a:t>disease</a:t>
            </a:r>
            <a:r>
              <a:rPr lang="de-DE" sz="1400" b="1"/>
              <a:t> </a:t>
            </a:r>
            <a:r>
              <a:rPr lang="de-DE" sz="1400" b="1" err="1"/>
              <a:t>progression</a:t>
            </a:r>
            <a:endParaRPr lang="de-DE"/>
          </a:p>
        </p:txBody>
      </p:sp>
      <p:sp>
        <p:nvSpPr>
          <p:cNvPr id="43" name="Textfeld 42">
            <a:extLst>
              <a:ext uri="{FF2B5EF4-FFF2-40B4-BE49-F238E27FC236}">
                <a16:creationId xmlns:a16="http://schemas.microsoft.com/office/drawing/2014/main" id="{5820BE42-7ABF-80A5-0CE7-170EC750F1E8}"/>
              </a:ext>
            </a:extLst>
          </p:cNvPr>
          <p:cNvSpPr txBox="1"/>
          <p:nvPr/>
        </p:nvSpPr>
        <p:spPr>
          <a:xfrm>
            <a:off x="1834334" y="1590667"/>
            <a:ext cx="598804" cy="307777"/>
          </a:xfrm>
          <a:prstGeom prst="rect">
            <a:avLst/>
          </a:prstGeom>
          <a:noFill/>
        </p:spPr>
        <p:txBody>
          <a:bodyPr wrap="square" rtlCol="0" anchor="ctr">
            <a:spAutoFit/>
          </a:bodyPr>
          <a:lstStyle/>
          <a:p>
            <a:pPr algn="r"/>
            <a:r>
              <a:rPr lang="de-DE" sz="1400"/>
              <a:t>n=15</a:t>
            </a:r>
          </a:p>
        </p:txBody>
      </p:sp>
      <p:sp>
        <p:nvSpPr>
          <p:cNvPr id="44" name="Textfeld 43">
            <a:extLst>
              <a:ext uri="{FF2B5EF4-FFF2-40B4-BE49-F238E27FC236}">
                <a16:creationId xmlns:a16="http://schemas.microsoft.com/office/drawing/2014/main" id="{9BA2194E-CCBD-A4F0-4EFF-305314A60CBC}"/>
              </a:ext>
            </a:extLst>
          </p:cNvPr>
          <p:cNvSpPr txBox="1"/>
          <p:nvPr/>
        </p:nvSpPr>
        <p:spPr>
          <a:xfrm>
            <a:off x="3097984" y="1590667"/>
            <a:ext cx="598804" cy="307777"/>
          </a:xfrm>
          <a:prstGeom prst="rect">
            <a:avLst/>
          </a:prstGeom>
          <a:noFill/>
        </p:spPr>
        <p:txBody>
          <a:bodyPr wrap="square" rtlCol="0" anchor="ctr">
            <a:spAutoFit/>
          </a:bodyPr>
          <a:lstStyle/>
          <a:p>
            <a:pPr algn="r"/>
            <a:r>
              <a:rPr lang="de-DE" sz="1400"/>
              <a:t>n=2</a:t>
            </a:r>
          </a:p>
        </p:txBody>
      </p:sp>
      <p:sp>
        <p:nvSpPr>
          <p:cNvPr id="45" name="Textfeld 44">
            <a:extLst>
              <a:ext uri="{FF2B5EF4-FFF2-40B4-BE49-F238E27FC236}">
                <a16:creationId xmlns:a16="http://schemas.microsoft.com/office/drawing/2014/main" id="{1E205822-5927-81BF-59CE-D808D1F92735}"/>
              </a:ext>
            </a:extLst>
          </p:cNvPr>
          <p:cNvSpPr txBox="1"/>
          <p:nvPr/>
        </p:nvSpPr>
        <p:spPr>
          <a:xfrm>
            <a:off x="4361634" y="1590667"/>
            <a:ext cx="598804" cy="307777"/>
          </a:xfrm>
          <a:prstGeom prst="rect">
            <a:avLst/>
          </a:prstGeom>
          <a:noFill/>
        </p:spPr>
        <p:txBody>
          <a:bodyPr wrap="square" rtlCol="0" anchor="ctr">
            <a:spAutoFit/>
          </a:bodyPr>
          <a:lstStyle/>
          <a:p>
            <a:pPr algn="r"/>
            <a:r>
              <a:rPr lang="de-DE" sz="1400"/>
              <a:t>n=1</a:t>
            </a:r>
          </a:p>
        </p:txBody>
      </p:sp>
      <p:sp>
        <p:nvSpPr>
          <p:cNvPr id="46" name="Rechteck 45">
            <a:extLst>
              <a:ext uri="{FF2B5EF4-FFF2-40B4-BE49-F238E27FC236}">
                <a16:creationId xmlns:a16="http://schemas.microsoft.com/office/drawing/2014/main" id="{F34225C2-725D-021D-284F-C8CCDA780524}"/>
              </a:ext>
            </a:extLst>
          </p:cNvPr>
          <p:cNvSpPr/>
          <p:nvPr/>
        </p:nvSpPr>
        <p:spPr>
          <a:xfrm>
            <a:off x="1682780" y="3590747"/>
            <a:ext cx="990600" cy="965200"/>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8" name="Gerader Verbinder 47">
            <a:extLst>
              <a:ext uri="{FF2B5EF4-FFF2-40B4-BE49-F238E27FC236}">
                <a16:creationId xmlns:a16="http://schemas.microsoft.com/office/drawing/2014/main" id="{1C187383-22E7-F26A-55B7-0513DBFCB77B}"/>
              </a:ext>
            </a:extLst>
          </p:cNvPr>
          <p:cNvCxnSpPr/>
          <p:nvPr/>
        </p:nvCxnSpPr>
        <p:spPr>
          <a:xfrm>
            <a:off x="1941543" y="4671803"/>
            <a:ext cx="4915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r Verbinder 51">
            <a:extLst>
              <a:ext uri="{FF2B5EF4-FFF2-40B4-BE49-F238E27FC236}">
                <a16:creationId xmlns:a16="http://schemas.microsoft.com/office/drawing/2014/main" id="{28CD8879-BB21-F29C-61C3-3C282214FE51}"/>
              </a:ext>
            </a:extLst>
          </p:cNvPr>
          <p:cNvCxnSpPr>
            <a:cxnSpLocks/>
          </p:cNvCxnSpPr>
          <p:nvPr/>
        </p:nvCxnSpPr>
        <p:spPr>
          <a:xfrm flipV="1">
            <a:off x="2182845" y="2720797"/>
            <a:ext cx="0" cy="3381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r Verbinder 54">
            <a:extLst>
              <a:ext uri="{FF2B5EF4-FFF2-40B4-BE49-F238E27FC236}">
                <a16:creationId xmlns:a16="http://schemas.microsoft.com/office/drawing/2014/main" id="{0C5F6ACC-9518-5976-7F40-C93701378BA3}"/>
              </a:ext>
            </a:extLst>
          </p:cNvPr>
          <p:cNvCxnSpPr>
            <a:cxnSpLocks/>
          </p:cNvCxnSpPr>
          <p:nvPr/>
        </p:nvCxnSpPr>
        <p:spPr>
          <a:xfrm>
            <a:off x="1955830" y="1946483"/>
            <a:ext cx="47730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r Verbinder 58">
            <a:extLst>
              <a:ext uri="{FF2B5EF4-FFF2-40B4-BE49-F238E27FC236}">
                <a16:creationId xmlns:a16="http://schemas.microsoft.com/office/drawing/2014/main" id="{9EB68CE1-2DF2-EDCE-FFDF-86B0831414F6}"/>
              </a:ext>
            </a:extLst>
          </p:cNvPr>
          <p:cNvCxnSpPr/>
          <p:nvPr/>
        </p:nvCxnSpPr>
        <p:spPr>
          <a:xfrm>
            <a:off x="2182845" y="1946483"/>
            <a:ext cx="0" cy="6028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r Verbinder 60">
            <a:extLst>
              <a:ext uri="{FF2B5EF4-FFF2-40B4-BE49-F238E27FC236}">
                <a16:creationId xmlns:a16="http://schemas.microsoft.com/office/drawing/2014/main" id="{8AD3FFDE-2B0B-F14E-77A3-C64C5E5729CF}"/>
              </a:ext>
            </a:extLst>
          </p:cNvPr>
          <p:cNvCxnSpPr>
            <a:cxnSpLocks/>
          </p:cNvCxnSpPr>
          <p:nvPr/>
        </p:nvCxnSpPr>
        <p:spPr>
          <a:xfrm>
            <a:off x="2182845" y="3269437"/>
            <a:ext cx="0" cy="3213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r Verbinder 62">
            <a:extLst>
              <a:ext uri="{FF2B5EF4-FFF2-40B4-BE49-F238E27FC236}">
                <a16:creationId xmlns:a16="http://schemas.microsoft.com/office/drawing/2014/main" id="{B118C4D1-B739-536F-51EE-3D74AB6E549B}"/>
              </a:ext>
            </a:extLst>
          </p:cNvPr>
          <p:cNvCxnSpPr>
            <a:cxnSpLocks/>
          </p:cNvCxnSpPr>
          <p:nvPr/>
        </p:nvCxnSpPr>
        <p:spPr>
          <a:xfrm flipV="1">
            <a:off x="2182845" y="4554360"/>
            <a:ext cx="0" cy="1174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Gerader Verbinder 64">
            <a:extLst>
              <a:ext uri="{FF2B5EF4-FFF2-40B4-BE49-F238E27FC236}">
                <a16:creationId xmlns:a16="http://schemas.microsoft.com/office/drawing/2014/main" id="{703F1BDB-3E86-B8C5-3306-28D5F20B5EAD}"/>
              </a:ext>
            </a:extLst>
          </p:cNvPr>
          <p:cNvCxnSpPr/>
          <p:nvPr/>
        </p:nvCxnSpPr>
        <p:spPr>
          <a:xfrm>
            <a:off x="1682780" y="4378147"/>
            <a:ext cx="990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Gerader Verbinder 66">
            <a:extLst>
              <a:ext uri="{FF2B5EF4-FFF2-40B4-BE49-F238E27FC236}">
                <a16:creationId xmlns:a16="http://schemas.microsoft.com/office/drawing/2014/main" id="{BB9EC31B-C1FE-334B-0130-5EC05C944583}"/>
              </a:ext>
            </a:extLst>
          </p:cNvPr>
          <p:cNvCxnSpPr/>
          <p:nvPr/>
        </p:nvCxnSpPr>
        <p:spPr>
          <a:xfrm>
            <a:off x="3179792" y="3549471"/>
            <a:ext cx="48101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Gerader Verbinder 68">
            <a:extLst>
              <a:ext uri="{FF2B5EF4-FFF2-40B4-BE49-F238E27FC236}">
                <a16:creationId xmlns:a16="http://schemas.microsoft.com/office/drawing/2014/main" id="{74245FC3-C0B2-BF22-4E46-ABDDEAB15DF1}"/>
              </a:ext>
            </a:extLst>
          </p:cNvPr>
          <p:cNvCxnSpPr/>
          <p:nvPr/>
        </p:nvCxnSpPr>
        <p:spPr>
          <a:xfrm>
            <a:off x="3417284" y="3554234"/>
            <a:ext cx="0" cy="9334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Gerader Verbinder 70">
            <a:extLst>
              <a:ext uri="{FF2B5EF4-FFF2-40B4-BE49-F238E27FC236}">
                <a16:creationId xmlns:a16="http://schemas.microsoft.com/office/drawing/2014/main" id="{EF2F65F3-359D-831D-81B7-6DDCDA7A17A3}"/>
              </a:ext>
            </a:extLst>
          </p:cNvPr>
          <p:cNvCxnSpPr/>
          <p:nvPr/>
        </p:nvCxnSpPr>
        <p:spPr>
          <a:xfrm>
            <a:off x="2951193" y="4013735"/>
            <a:ext cx="9429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Gerader Verbinder 72">
            <a:extLst>
              <a:ext uri="{FF2B5EF4-FFF2-40B4-BE49-F238E27FC236}">
                <a16:creationId xmlns:a16="http://schemas.microsoft.com/office/drawing/2014/main" id="{AA59A919-D64E-2C1D-A85E-9B3793B0F36D}"/>
              </a:ext>
            </a:extLst>
          </p:cNvPr>
          <p:cNvCxnSpPr>
            <a:cxnSpLocks/>
          </p:cNvCxnSpPr>
          <p:nvPr/>
        </p:nvCxnSpPr>
        <p:spPr>
          <a:xfrm>
            <a:off x="3175030" y="4478159"/>
            <a:ext cx="4857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Gerader Verbinder 75">
            <a:extLst>
              <a:ext uri="{FF2B5EF4-FFF2-40B4-BE49-F238E27FC236}">
                <a16:creationId xmlns:a16="http://schemas.microsoft.com/office/drawing/2014/main" id="{A23187F9-7724-B2DB-0E82-711701FD6FBD}"/>
              </a:ext>
            </a:extLst>
          </p:cNvPr>
          <p:cNvCxnSpPr/>
          <p:nvPr/>
        </p:nvCxnSpPr>
        <p:spPr>
          <a:xfrm>
            <a:off x="4165630" y="2904947"/>
            <a:ext cx="990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Ellipse 76">
            <a:extLst>
              <a:ext uri="{FF2B5EF4-FFF2-40B4-BE49-F238E27FC236}">
                <a16:creationId xmlns:a16="http://schemas.microsoft.com/office/drawing/2014/main" id="{ED403AB3-0355-EBCB-6D15-4C01C3237AAA}"/>
              </a:ext>
            </a:extLst>
          </p:cNvPr>
          <p:cNvSpPr/>
          <p:nvPr/>
        </p:nvSpPr>
        <p:spPr>
          <a:xfrm>
            <a:off x="4599018" y="2839860"/>
            <a:ext cx="123825" cy="123825"/>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 name="Ellipse 77">
            <a:extLst>
              <a:ext uri="{FF2B5EF4-FFF2-40B4-BE49-F238E27FC236}">
                <a16:creationId xmlns:a16="http://schemas.microsoft.com/office/drawing/2014/main" id="{40AFD26D-5395-549D-CBDE-28168CED5C21}"/>
              </a:ext>
            </a:extLst>
          </p:cNvPr>
          <p:cNvSpPr/>
          <p:nvPr/>
        </p:nvSpPr>
        <p:spPr>
          <a:xfrm>
            <a:off x="3355371" y="3487399"/>
            <a:ext cx="123825" cy="123825"/>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Ellipse 78">
            <a:extLst>
              <a:ext uri="{FF2B5EF4-FFF2-40B4-BE49-F238E27FC236}">
                <a16:creationId xmlns:a16="http://schemas.microsoft.com/office/drawing/2014/main" id="{26FF5080-2286-57D2-3396-6BFBF192D430}"/>
              </a:ext>
            </a:extLst>
          </p:cNvPr>
          <p:cNvSpPr/>
          <p:nvPr/>
        </p:nvSpPr>
        <p:spPr>
          <a:xfrm>
            <a:off x="3355371" y="4422554"/>
            <a:ext cx="123825" cy="123825"/>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Ellipse 79">
            <a:extLst>
              <a:ext uri="{FF2B5EF4-FFF2-40B4-BE49-F238E27FC236}">
                <a16:creationId xmlns:a16="http://schemas.microsoft.com/office/drawing/2014/main" id="{8A6DD198-CE3D-A832-C41C-267D3A249A65}"/>
              </a:ext>
            </a:extLst>
          </p:cNvPr>
          <p:cNvSpPr/>
          <p:nvPr/>
        </p:nvSpPr>
        <p:spPr>
          <a:xfrm>
            <a:off x="4380686" y="4150424"/>
            <a:ext cx="123825" cy="123825"/>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1" name="Ellipse 80">
            <a:extLst>
              <a:ext uri="{FF2B5EF4-FFF2-40B4-BE49-F238E27FC236}">
                <a16:creationId xmlns:a16="http://schemas.microsoft.com/office/drawing/2014/main" id="{7EDF0ADD-79C9-8CB8-0835-06FD081AD1CF}"/>
              </a:ext>
            </a:extLst>
          </p:cNvPr>
          <p:cNvSpPr/>
          <p:nvPr/>
        </p:nvSpPr>
        <p:spPr>
          <a:xfrm>
            <a:off x="2116167" y="1871484"/>
            <a:ext cx="123825" cy="123825"/>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2" name="Ellipse 81">
            <a:extLst>
              <a:ext uri="{FF2B5EF4-FFF2-40B4-BE49-F238E27FC236}">
                <a16:creationId xmlns:a16="http://schemas.microsoft.com/office/drawing/2014/main" id="{4242734A-4F6B-9FE2-6AE5-D63B94C88C09}"/>
              </a:ext>
            </a:extLst>
          </p:cNvPr>
          <p:cNvSpPr/>
          <p:nvPr/>
        </p:nvSpPr>
        <p:spPr>
          <a:xfrm>
            <a:off x="2116166" y="3029227"/>
            <a:ext cx="123825" cy="123825"/>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3" name="Ellipse 82">
            <a:extLst>
              <a:ext uri="{FF2B5EF4-FFF2-40B4-BE49-F238E27FC236}">
                <a16:creationId xmlns:a16="http://schemas.microsoft.com/office/drawing/2014/main" id="{B07683F7-5673-0869-8104-F780C335E212}"/>
              </a:ext>
            </a:extLst>
          </p:cNvPr>
          <p:cNvSpPr/>
          <p:nvPr/>
        </p:nvSpPr>
        <p:spPr>
          <a:xfrm>
            <a:off x="2120929" y="3390720"/>
            <a:ext cx="123825" cy="123825"/>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 name="Ellipse 83">
            <a:extLst>
              <a:ext uri="{FF2B5EF4-FFF2-40B4-BE49-F238E27FC236}">
                <a16:creationId xmlns:a16="http://schemas.microsoft.com/office/drawing/2014/main" id="{EF43F3CC-10E1-7BB4-4F02-934A7C31C024}"/>
              </a:ext>
            </a:extLst>
          </p:cNvPr>
          <p:cNvSpPr/>
          <p:nvPr/>
        </p:nvSpPr>
        <p:spPr>
          <a:xfrm>
            <a:off x="2312801" y="3992630"/>
            <a:ext cx="123825" cy="123825"/>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5" name="Ellipse 84">
            <a:extLst>
              <a:ext uri="{FF2B5EF4-FFF2-40B4-BE49-F238E27FC236}">
                <a16:creationId xmlns:a16="http://schemas.microsoft.com/office/drawing/2014/main" id="{5E31C3C5-46DE-BD1E-C71A-E3C0F07D1C14}"/>
              </a:ext>
            </a:extLst>
          </p:cNvPr>
          <p:cNvSpPr/>
          <p:nvPr/>
        </p:nvSpPr>
        <p:spPr>
          <a:xfrm>
            <a:off x="1927143" y="4059305"/>
            <a:ext cx="123825" cy="123825"/>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6" name="Ellipse 85">
            <a:extLst>
              <a:ext uri="{FF2B5EF4-FFF2-40B4-BE49-F238E27FC236}">
                <a16:creationId xmlns:a16="http://schemas.microsoft.com/office/drawing/2014/main" id="{F6781E36-E82E-B1A0-0279-1CE4F9757AC7}"/>
              </a:ext>
            </a:extLst>
          </p:cNvPr>
          <p:cNvSpPr/>
          <p:nvPr/>
        </p:nvSpPr>
        <p:spPr>
          <a:xfrm>
            <a:off x="1715906" y="4346857"/>
            <a:ext cx="123825" cy="123825"/>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7" name="Ellipse 86">
            <a:extLst>
              <a:ext uri="{FF2B5EF4-FFF2-40B4-BE49-F238E27FC236}">
                <a16:creationId xmlns:a16="http://schemas.microsoft.com/office/drawing/2014/main" id="{8D3C9EF9-1BD0-A2E6-2865-837B2E707852}"/>
              </a:ext>
            </a:extLst>
          </p:cNvPr>
          <p:cNvSpPr/>
          <p:nvPr/>
        </p:nvSpPr>
        <p:spPr>
          <a:xfrm>
            <a:off x="1988943" y="4318375"/>
            <a:ext cx="123825" cy="123825"/>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8" name="Ellipse 87">
            <a:extLst>
              <a:ext uri="{FF2B5EF4-FFF2-40B4-BE49-F238E27FC236}">
                <a16:creationId xmlns:a16="http://schemas.microsoft.com/office/drawing/2014/main" id="{9B7F29E1-4438-B2F4-D213-F53817C27149}"/>
              </a:ext>
            </a:extLst>
          </p:cNvPr>
          <p:cNvSpPr/>
          <p:nvPr/>
        </p:nvSpPr>
        <p:spPr>
          <a:xfrm>
            <a:off x="2254756" y="4432049"/>
            <a:ext cx="123825" cy="123825"/>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9" name="Ellipse 88">
            <a:extLst>
              <a:ext uri="{FF2B5EF4-FFF2-40B4-BE49-F238E27FC236}">
                <a16:creationId xmlns:a16="http://schemas.microsoft.com/office/drawing/2014/main" id="{638ABCB2-B5A9-12A5-D0D3-8BB61DA2F580}"/>
              </a:ext>
            </a:extLst>
          </p:cNvPr>
          <p:cNvSpPr/>
          <p:nvPr/>
        </p:nvSpPr>
        <p:spPr>
          <a:xfrm>
            <a:off x="2520569" y="4408092"/>
            <a:ext cx="123825" cy="123825"/>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 name="Ellipse 89">
            <a:extLst>
              <a:ext uri="{FF2B5EF4-FFF2-40B4-BE49-F238E27FC236}">
                <a16:creationId xmlns:a16="http://schemas.microsoft.com/office/drawing/2014/main" id="{D7E03A49-21ED-88DA-C010-54BE79657831}"/>
              </a:ext>
            </a:extLst>
          </p:cNvPr>
          <p:cNvSpPr/>
          <p:nvPr/>
        </p:nvSpPr>
        <p:spPr>
          <a:xfrm>
            <a:off x="2520568" y="4537839"/>
            <a:ext cx="123825" cy="123825"/>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1" name="Ellipse 90">
            <a:extLst>
              <a:ext uri="{FF2B5EF4-FFF2-40B4-BE49-F238E27FC236}">
                <a16:creationId xmlns:a16="http://schemas.microsoft.com/office/drawing/2014/main" id="{720D84E9-C4CA-66BC-3BAE-9B9B51B5E18F}"/>
              </a:ext>
            </a:extLst>
          </p:cNvPr>
          <p:cNvSpPr/>
          <p:nvPr/>
        </p:nvSpPr>
        <p:spPr>
          <a:xfrm>
            <a:off x="1718976" y="4603983"/>
            <a:ext cx="123825" cy="123825"/>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Ellipse 91">
            <a:extLst>
              <a:ext uri="{FF2B5EF4-FFF2-40B4-BE49-F238E27FC236}">
                <a16:creationId xmlns:a16="http://schemas.microsoft.com/office/drawing/2014/main" id="{77DFC8B0-1B96-5DCC-2014-E33D0325FDC2}"/>
              </a:ext>
            </a:extLst>
          </p:cNvPr>
          <p:cNvSpPr/>
          <p:nvPr/>
        </p:nvSpPr>
        <p:spPr>
          <a:xfrm>
            <a:off x="1719198" y="4493676"/>
            <a:ext cx="123825" cy="12382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3" name="Ellipse 92">
            <a:extLst>
              <a:ext uri="{FF2B5EF4-FFF2-40B4-BE49-F238E27FC236}">
                <a16:creationId xmlns:a16="http://schemas.microsoft.com/office/drawing/2014/main" id="{A747B105-CD58-1B94-17BA-EC392E880F55}"/>
              </a:ext>
            </a:extLst>
          </p:cNvPr>
          <p:cNvSpPr/>
          <p:nvPr/>
        </p:nvSpPr>
        <p:spPr>
          <a:xfrm>
            <a:off x="2254534" y="4555312"/>
            <a:ext cx="123825" cy="12382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4" name="Ellipse 93">
            <a:extLst>
              <a:ext uri="{FF2B5EF4-FFF2-40B4-BE49-F238E27FC236}">
                <a16:creationId xmlns:a16="http://schemas.microsoft.com/office/drawing/2014/main" id="{6850059D-FD44-3D6D-5B66-F2A5E7C3AA98}"/>
              </a:ext>
            </a:extLst>
          </p:cNvPr>
          <p:cNvSpPr/>
          <p:nvPr/>
        </p:nvSpPr>
        <p:spPr>
          <a:xfrm>
            <a:off x="2120929" y="3522471"/>
            <a:ext cx="123825" cy="12382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5" name="Ellipse 94">
            <a:extLst>
              <a:ext uri="{FF2B5EF4-FFF2-40B4-BE49-F238E27FC236}">
                <a16:creationId xmlns:a16="http://schemas.microsoft.com/office/drawing/2014/main" id="{7CD9372C-21E2-6BB9-0BAA-5C1DEADC8D83}"/>
              </a:ext>
            </a:extLst>
          </p:cNvPr>
          <p:cNvSpPr/>
          <p:nvPr/>
        </p:nvSpPr>
        <p:spPr>
          <a:xfrm>
            <a:off x="2111188" y="3807960"/>
            <a:ext cx="123825" cy="12382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6" name="Ellipse 95">
            <a:extLst>
              <a:ext uri="{FF2B5EF4-FFF2-40B4-BE49-F238E27FC236}">
                <a16:creationId xmlns:a16="http://schemas.microsoft.com/office/drawing/2014/main" id="{AFF67386-361D-CEAB-BE23-3613FBF76BEF}"/>
              </a:ext>
            </a:extLst>
          </p:cNvPr>
          <p:cNvSpPr/>
          <p:nvPr/>
        </p:nvSpPr>
        <p:spPr>
          <a:xfrm>
            <a:off x="4380686" y="4326639"/>
            <a:ext cx="123825" cy="12382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7" name="Textfeld 96">
            <a:extLst>
              <a:ext uri="{FF2B5EF4-FFF2-40B4-BE49-F238E27FC236}">
                <a16:creationId xmlns:a16="http://schemas.microsoft.com/office/drawing/2014/main" id="{EE3C42F0-E0B8-8490-1E2F-D18C46EE4F8F}"/>
              </a:ext>
            </a:extLst>
          </p:cNvPr>
          <p:cNvSpPr txBox="1"/>
          <p:nvPr/>
        </p:nvSpPr>
        <p:spPr>
          <a:xfrm>
            <a:off x="4471691" y="4073837"/>
            <a:ext cx="2113277" cy="276999"/>
          </a:xfrm>
          <a:prstGeom prst="rect">
            <a:avLst/>
          </a:prstGeom>
          <a:noFill/>
        </p:spPr>
        <p:txBody>
          <a:bodyPr wrap="square" rtlCol="0" anchor="ctr">
            <a:spAutoFit/>
          </a:bodyPr>
          <a:lstStyle/>
          <a:p>
            <a:r>
              <a:rPr lang="de-DE" sz="1200" err="1"/>
              <a:t>Zanubrutinib</a:t>
            </a:r>
            <a:r>
              <a:rPr lang="de-DE" sz="1200"/>
              <a:t> arm</a:t>
            </a:r>
          </a:p>
        </p:txBody>
      </p:sp>
      <p:sp>
        <p:nvSpPr>
          <p:cNvPr id="98" name="Textfeld 97">
            <a:extLst>
              <a:ext uri="{FF2B5EF4-FFF2-40B4-BE49-F238E27FC236}">
                <a16:creationId xmlns:a16="http://schemas.microsoft.com/office/drawing/2014/main" id="{76952D63-6446-6990-82F7-B4B5CB678DF0}"/>
              </a:ext>
            </a:extLst>
          </p:cNvPr>
          <p:cNvSpPr txBox="1"/>
          <p:nvPr/>
        </p:nvSpPr>
        <p:spPr>
          <a:xfrm>
            <a:off x="4471691" y="4250052"/>
            <a:ext cx="2113277" cy="276999"/>
          </a:xfrm>
          <a:prstGeom prst="rect">
            <a:avLst/>
          </a:prstGeom>
          <a:noFill/>
        </p:spPr>
        <p:txBody>
          <a:bodyPr wrap="square" rtlCol="0" anchor="ctr">
            <a:spAutoFit/>
          </a:bodyPr>
          <a:lstStyle/>
          <a:p>
            <a:r>
              <a:rPr lang="de-DE" sz="1200" err="1"/>
              <a:t>Ibrutinub</a:t>
            </a:r>
            <a:r>
              <a:rPr lang="de-DE" sz="1200"/>
              <a:t> arm</a:t>
            </a:r>
          </a:p>
        </p:txBody>
      </p:sp>
      <p:cxnSp>
        <p:nvCxnSpPr>
          <p:cNvPr id="99" name="Gerader Verbinder 98">
            <a:extLst>
              <a:ext uri="{FF2B5EF4-FFF2-40B4-BE49-F238E27FC236}">
                <a16:creationId xmlns:a16="http://schemas.microsoft.com/office/drawing/2014/main" id="{86F7D03E-16E2-4AFB-3099-7659384466AE}"/>
              </a:ext>
            </a:extLst>
          </p:cNvPr>
          <p:cNvCxnSpPr>
            <a:cxnSpLocks/>
          </p:cNvCxnSpPr>
          <p:nvPr/>
        </p:nvCxnSpPr>
        <p:spPr>
          <a:xfrm>
            <a:off x="1338610" y="1736546"/>
            <a:ext cx="0" cy="8318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Gerader Verbinder 100">
            <a:extLst>
              <a:ext uri="{FF2B5EF4-FFF2-40B4-BE49-F238E27FC236}">
                <a16:creationId xmlns:a16="http://schemas.microsoft.com/office/drawing/2014/main" id="{9041ED4E-C345-213A-303D-C77E439855F9}"/>
              </a:ext>
            </a:extLst>
          </p:cNvPr>
          <p:cNvCxnSpPr>
            <a:cxnSpLocks/>
          </p:cNvCxnSpPr>
          <p:nvPr/>
        </p:nvCxnSpPr>
        <p:spPr>
          <a:xfrm>
            <a:off x="1338610" y="2727146"/>
            <a:ext cx="0" cy="38989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2976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28BA1-FAFD-C953-E57B-3D231F3AE7FC}"/>
              </a:ext>
            </a:extLst>
          </p:cNvPr>
          <p:cNvSpPr>
            <a:spLocks noGrp="1"/>
          </p:cNvSpPr>
          <p:nvPr>
            <p:ph type="title"/>
          </p:nvPr>
        </p:nvSpPr>
        <p:spPr/>
        <p:txBody>
          <a:bodyPr/>
          <a:lstStyle/>
          <a:p>
            <a:r>
              <a:rPr lang="en-US"/>
              <a:t>Acquired </a:t>
            </a:r>
            <a:r>
              <a:rPr lang="en-US" i="1"/>
              <a:t>BTK</a:t>
            </a:r>
            <a:r>
              <a:rPr lang="en-US"/>
              <a:t> and </a:t>
            </a:r>
            <a:r>
              <a:rPr lang="en-US" i="1"/>
              <a:t>PLCG2</a:t>
            </a:r>
            <a:r>
              <a:rPr lang="en-US"/>
              <a:t> mutations by patient</a:t>
            </a:r>
          </a:p>
        </p:txBody>
      </p:sp>
      <p:sp>
        <p:nvSpPr>
          <p:cNvPr id="3" name="Footer Placeholder 2">
            <a:extLst>
              <a:ext uri="{FF2B5EF4-FFF2-40B4-BE49-F238E27FC236}">
                <a16:creationId xmlns:a16="http://schemas.microsoft.com/office/drawing/2014/main" id="{5CA45FC9-BE91-D635-798C-B2D7980F730C}"/>
              </a:ext>
            </a:extLst>
          </p:cNvPr>
          <p:cNvSpPr>
            <a:spLocks noGrp="1"/>
          </p:cNvSpPr>
          <p:nvPr>
            <p:ph type="ftr" sz="quarter" idx="10"/>
          </p:nvPr>
        </p:nvSpPr>
        <p:spPr/>
        <p:txBody>
          <a:bodyPr/>
          <a:lstStyle/>
          <a:p>
            <a:r>
              <a:rPr lang="en-GB" b="1"/>
              <a:t>BTK, </a:t>
            </a:r>
            <a:r>
              <a:rPr lang="en-GB"/>
              <a:t>Bruton’s tyrosine kinase; </a:t>
            </a:r>
            <a:r>
              <a:rPr lang="en-GB" b="1"/>
              <a:t>DNA</a:t>
            </a:r>
            <a:r>
              <a:rPr lang="en-GB"/>
              <a:t>, deoxyribonucleic acid; </a:t>
            </a:r>
            <a:r>
              <a:rPr lang="en-GB" b="1"/>
              <a:t>PLCG2, </a:t>
            </a:r>
            <a:r>
              <a:rPr lang="en-GB"/>
              <a:t>Phospholipase C gamma 2</a:t>
            </a:r>
            <a:r>
              <a:rPr lang="en-GB" b="1"/>
              <a:t>; PD, </a:t>
            </a:r>
            <a:r>
              <a:rPr lang="en-GB"/>
              <a:t>progressive disease; </a:t>
            </a:r>
            <a:r>
              <a:rPr lang="en-GB" b="1"/>
              <a:t>VAF, </a:t>
            </a:r>
            <a:r>
              <a:rPr lang="en-GB"/>
              <a:t>variant allele frequency.  </a:t>
            </a:r>
          </a:p>
          <a:p>
            <a:r>
              <a:rPr lang="en-GB" b="1"/>
              <a:t>Brown et al, Abstract #1890 presented at ASH 2023. </a:t>
            </a:r>
            <a:endParaRPr lang="en-GB"/>
          </a:p>
        </p:txBody>
      </p:sp>
      <p:graphicFrame>
        <p:nvGraphicFramePr>
          <p:cNvPr id="7" name="Table 6">
            <a:extLst>
              <a:ext uri="{FF2B5EF4-FFF2-40B4-BE49-F238E27FC236}">
                <a16:creationId xmlns:a16="http://schemas.microsoft.com/office/drawing/2014/main" id="{C850D966-EC68-6FA9-505B-CE90FE7B851F}"/>
              </a:ext>
            </a:extLst>
          </p:cNvPr>
          <p:cNvGraphicFramePr>
            <a:graphicFrameLocks noGrp="1"/>
          </p:cNvGraphicFramePr>
          <p:nvPr>
            <p:extLst>
              <p:ext uri="{D42A27DB-BD31-4B8C-83A1-F6EECF244321}">
                <p14:modId xmlns:p14="http://schemas.microsoft.com/office/powerpoint/2010/main" val="1753620044"/>
              </p:ext>
            </p:extLst>
          </p:nvPr>
        </p:nvGraphicFramePr>
        <p:xfrm>
          <a:off x="407989" y="1468128"/>
          <a:ext cx="10836275" cy="3558701"/>
        </p:xfrm>
        <a:graphic>
          <a:graphicData uri="http://schemas.openxmlformats.org/drawingml/2006/table">
            <a:tbl>
              <a:tblPr firstRow="1" bandRow="1">
                <a:tableStyleId>{5C22544A-7EE6-4342-B048-85BDC9FD1C3A}</a:tableStyleId>
              </a:tblPr>
              <a:tblGrid>
                <a:gridCol w="807429">
                  <a:extLst>
                    <a:ext uri="{9D8B030D-6E8A-4147-A177-3AD203B41FA5}">
                      <a16:colId xmlns:a16="http://schemas.microsoft.com/office/drawing/2014/main" val="1396382313"/>
                    </a:ext>
                  </a:extLst>
                </a:gridCol>
                <a:gridCol w="1008099">
                  <a:extLst>
                    <a:ext uri="{9D8B030D-6E8A-4147-A177-3AD203B41FA5}">
                      <a16:colId xmlns:a16="http://schemas.microsoft.com/office/drawing/2014/main" val="3172116780"/>
                    </a:ext>
                  </a:extLst>
                </a:gridCol>
                <a:gridCol w="2439033">
                  <a:extLst>
                    <a:ext uri="{9D8B030D-6E8A-4147-A177-3AD203B41FA5}">
                      <a16:colId xmlns:a16="http://schemas.microsoft.com/office/drawing/2014/main" val="2967112519"/>
                    </a:ext>
                  </a:extLst>
                </a:gridCol>
                <a:gridCol w="1692762">
                  <a:extLst>
                    <a:ext uri="{9D8B030D-6E8A-4147-A177-3AD203B41FA5}">
                      <a16:colId xmlns:a16="http://schemas.microsoft.com/office/drawing/2014/main" val="4283265627"/>
                    </a:ext>
                  </a:extLst>
                </a:gridCol>
                <a:gridCol w="1647258">
                  <a:extLst>
                    <a:ext uri="{9D8B030D-6E8A-4147-A177-3AD203B41FA5}">
                      <a16:colId xmlns:a16="http://schemas.microsoft.com/office/drawing/2014/main" val="1514061180"/>
                    </a:ext>
                  </a:extLst>
                </a:gridCol>
                <a:gridCol w="2011293">
                  <a:extLst>
                    <a:ext uri="{9D8B030D-6E8A-4147-A177-3AD203B41FA5}">
                      <a16:colId xmlns:a16="http://schemas.microsoft.com/office/drawing/2014/main" val="3450348548"/>
                    </a:ext>
                  </a:extLst>
                </a:gridCol>
                <a:gridCol w="1230401">
                  <a:extLst>
                    <a:ext uri="{9D8B030D-6E8A-4147-A177-3AD203B41FA5}">
                      <a16:colId xmlns:a16="http://schemas.microsoft.com/office/drawing/2014/main" val="106462692"/>
                    </a:ext>
                  </a:extLst>
                </a:gridCol>
              </a:tblGrid>
              <a:tr h="540000">
                <a:tc>
                  <a:txBody>
                    <a:bodyPr/>
                    <a:lstStyle/>
                    <a:p>
                      <a:r>
                        <a:rPr lang="en-US" sz="1000"/>
                        <a:t>Patient ID</a:t>
                      </a:r>
                    </a:p>
                  </a:txBody>
                  <a:tcPr marT="0" marB="0" anchor="ctr"/>
                </a:tc>
                <a:tc>
                  <a:txBody>
                    <a:bodyPr/>
                    <a:lstStyle/>
                    <a:p>
                      <a:pPr algn="ctr"/>
                      <a:r>
                        <a:rPr lang="en-US" sz="1000"/>
                        <a:t>Treatment arm</a:t>
                      </a:r>
                    </a:p>
                  </a:txBody>
                  <a:tcPr marL="0" marR="0" marT="0" marB="0" anchor="ctr"/>
                </a:tc>
                <a:tc>
                  <a:txBody>
                    <a:bodyPr/>
                    <a:lstStyle/>
                    <a:p>
                      <a:pPr algn="ctr"/>
                      <a:r>
                        <a:rPr lang="en-US" sz="1000"/>
                        <a:t>Acquired </a:t>
                      </a:r>
                      <a:r>
                        <a:rPr lang="en-US" sz="1000" i="1"/>
                        <a:t>BTK</a:t>
                      </a:r>
                      <a:r>
                        <a:rPr lang="en-US" sz="1000"/>
                        <a:t> mutation at PD: Coding DNA description (VAF, %)</a:t>
                      </a:r>
                    </a:p>
                  </a:txBody>
                  <a:tcPr marL="0" marR="0" marT="0" marB="0" anchor="ctr"/>
                </a:tc>
                <a:tc>
                  <a:txBody>
                    <a:bodyPr/>
                    <a:lstStyle/>
                    <a:p>
                      <a:pPr algn="ctr"/>
                      <a:r>
                        <a:rPr lang="en-US" sz="1000"/>
                        <a:t>Acquired </a:t>
                      </a:r>
                      <a:r>
                        <a:rPr lang="en-US" sz="1000" i="1"/>
                        <a:t>BTK </a:t>
                      </a:r>
                      <a:r>
                        <a:rPr lang="en-US" sz="1000" i="0"/>
                        <a:t>mutation at PD: Protein description</a:t>
                      </a:r>
                      <a:endParaRPr lang="en-US" sz="1000" i="1"/>
                    </a:p>
                  </a:txBody>
                  <a:tcPr marL="0" marR="0" marT="0" marB="0" anchor="ctr"/>
                </a:tc>
                <a:tc>
                  <a:txBody>
                    <a:bodyPr/>
                    <a:lstStyle/>
                    <a:p>
                      <a:pPr algn="ctr"/>
                      <a:r>
                        <a:rPr lang="en-US" sz="1000"/>
                        <a:t>Acquired </a:t>
                      </a:r>
                      <a:r>
                        <a:rPr lang="en-US" sz="1000" i="1"/>
                        <a:t>PLCG2</a:t>
                      </a:r>
                      <a:r>
                        <a:rPr lang="en-US" sz="1000"/>
                        <a:t> mutation at PD: Coding DNA description (VAF, %)</a:t>
                      </a:r>
                    </a:p>
                  </a:txBody>
                  <a:tcPr marL="0" marR="0" marT="0" marB="0" anchor="ctr"/>
                </a:tc>
                <a:tc>
                  <a:txBody>
                    <a:bodyPr/>
                    <a:lstStyle/>
                    <a:p>
                      <a:pPr algn="ctr"/>
                      <a:r>
                        <a:rPr lang="en-US" sz="1000"/>
                        <a:t>Acquired </a:t>
                      </a:r>
                      <a:r>
                        <a:rPr lang="en-US" sz="1000" i="1"/>
                        <a:t>PLCG2 </a:t>
                      </a:r>
                      <a:r>
                        <a:rPr lang="en-US" sz="1000" i="0"/>
                        <a:t>mutation at PD: Protein description</a:t>
                      </a:r>
                      <a:endParaRPr lang="en-US" sz="1000" i="1"/>
                    </a:p>
                  </a:txBody>
                  <a:tcPr marL="0" marR="0" marT="0" marB="0" anchor="ctr"/>
                </a:tc>
                <a:tc>
                  <a:txBody>
                    <a:bodyPr/>
                    <a:lstStyle/>
                    <a:p>
                      <a:pPr algn="ctr"/>
                      <a:r>
                        <a:rPr lang="en-US" sz="1000"/>
                        <a:t>Duration of treatment, months </a:t>
                      </a:r>
                    </a:p>
                  </a:txBody>
                  <a:tcPr marL="0" marR="0" marT="0" marB="0" anchor="ctr"/>
                </a:tc>
                <a:extLst>
                  <a:ext uri="{0D108BD9-81ED-4DB2-BD59-A6C34878D82A}">
                    <a16:rowId xmlns:a16="http://schemas.microsoft.com/office/drawing/2014/main" val="1359924280"/>
                  </a:ext>
                </a:extLst>
              </a:tr>
              <a:tr h="158879">
                <a:tc>
                  <a:txBody>
                    <a:bodyPr/>
                    <a:lstStyle/>
                    <a:p>
                      <a:r>
                        <a:rPr lang="en-US" sz="1000">
                          <a:solidFill>
                            <a:schemeClr val="tx1"/>
                          </a:solidFill>
                        </a:rPr>
                        <a:t>1</a:t>
                      </a:r>
                    </a:p>
                  </a:txBody>
                  <a:tcPr marT="0" marB="0" anchor="ctr"/>
                </a:tc>
                <a:tc>
                  <a:txBody>
                    <a:bodyPr/>
                    <a:lstStyle/>
                    <a:p>
                      <a:pPr algn="ctr"/>
                      <a:r>
                        <a:rPr lang="en-US" sz="1000">
                          <a:solidFill>
                            <a:schemeClr val="tx1"/>
                          </a:solidFill>
                        </a:rPr>
                        <a:t>Ibrutinib</a:t>
                      </a:r>
                    </a:p>
                  </a:txBody>
                  <a:tcPr marL="0" marR="0" marT="0" marB="0" anchor="ctr"/>
                </a:tc>
                <a:tc>
                  <a:txBody>
                    <a:bodyPr/>
                    <a:lstStyle/>
                    <a:p>
                      <a:pPr algn="ctr"/>
                      <a:r>
                        <a:rPr lang="en-US" sz="1000">
                          <a:solidFill>
                            <a:schemeClr val="tx1"/>
                          </a:solidFill>
                        </a:rPr>
                        <a:t>1442G&gt;C (1.29)</a:t>
                      </a:r>
                    </a:p>
                  </a:txBody>
                  <a:tcPr marL="0" marR="0" marT="0" marB="0" anchor="ctr"/>
                </a:tc>
                <a:tc>
                  <a:txBody>
                    <a:bodyPr/>
                    <a:lstStyle/>
                    <a:p>
                      <a:pPr algn="ctr"/>
                      <a:r>
                        <a:rPr lang="en-US" sz="1000">
                          <a:solidFill>
                            <a:schemeClr val="tx1"/>
                          </a:solidFill>
                        </a:rPr>
                        <a:t>        C481S	</a:t>
                      </a:r>
                    </a:p>
                  </a:txBody>
                  <a:tcPr marL="0" marR="0" marT="0" marB="0" anchor="ctr"/>
                </a:tc>
                <a:tc>
                  <a:txBody>
                    <a:bodyPr/>
                    <a:lstStyle/>
                    <a:p>
                      <a:pPr algn="ctr"/>
                      <a:r>
                        <a:rPr lang="en-US" sz="1000">
                          <a:solidFill>
                            <a:schemeClr val="tx1"/>
                          </a:solidFill>
                        </a:rPr>
                        <a:t>Not detected</a:t>
                      </a:r>
                    </a:p>
                  </a:txBody>
                  <a:tcPr marL="0" marR="0" marT="0" marB="0" anchor="ctr"/>
                </a:tc>
                <a:tc>
                  <a:txBody>
                    <a:bodyPr/>
                    <a:lstStyle/>
                    <a:p>
                      <a:pPr algn="ctr"/>
                      <a:r>
                        <a:rPr lang="en-US" sz="1000">
                          <a:solidFill>
                            <a:schemeClr val="tx1"/>
                          </a:solidFill>
                        </a:rPr>
                        <a:t>Not detected</a:t>
                      </a:r>
                    </a:p>
                  </a:txBody>
                  <a:tcPr marL="0" marR="0" marT="0" marB="0" anchor="ctr"/>
                </a:tc>
                <a:tc>
                  <a:txBody>
                    <a:bodyPr/>
                    <a:lstStyle/>
                    <a:p>
                      <a:pPr algn="ctr"/>
                      <a:r>
                        <a:rPr lang="en-US" sz="1000">
                          <a:solidFill>
                            <a:schemeClr val="tx1"/>
                          </a:solidFill>
                        </a:rPr>
                        <a:t>30.8</a:t>
                      </a:r>
                    </a:p>
                  </a:txBody>
                  <a:tcPr marL="0" marR="0" marT="0" marB="0" anchor="ctr"/>
                </a:tc>
                <a:extLst>
                  <a:ext uri="{0D108BD9-81ED-4DB2-BD59-A6C34878D82A}">
                    <a16:rowId xmlns:a16="http://schemas.microsoft.com/office/drawing/2014/main" val="2579487599"/>
                  </a:ext>
                </a:extLst>
              </a:tr>
              <a:tr h="158879">
                <a:tc>
                  <a:txBody>
                    <a:bodyPr/>
                    <a:lstStyle/>
                    <a:p>
                      <a:r>
                        <a:rPr lang="en-US" sz="1000">
                          <a:solidFill>
                            <a:schemeClr val="tx1"/>
                          </a:solidFill>
                        </a:rPr>
                        <a:t>2</a:t>
                      </a:r>
                    </a:p>
                  </a:txBody>
                  <a:tcPr marT="0" marB="0" anchor="ctr"/>
                </a:tc>
                <a:tc>
                  <a:txBody>
                    <a:bodyPr/>
                    <a:lstStyle/>
                    <a:p>
                      <a:pPr algn="ctr"/>
                      <a:r>
                        <a:rPr lang="en-US" sz="1000">
                          <a:solidFill>
                            <a:schemeClr val="tx1"/>
                          </a:solidFill>
                        </a:rPr>
                        <a:t>Ibrutinib</a:t>
                      </a:r>
                    </a:p>
                  </a:txBody>
                  <a:tcPr marL="0" marR="0" marT="0" marB="0" anchor="ctr"/>
                </a:tc>
                <a:tc>
                  <a:txBody>
                    <a:bodyPr/>
                    <a:lstStyle/>
                    <a:p>
                      <a:pPr algn="ctr"/>
                      <a:r>
                        <a:rPr lang="en-US" sz="1000">
                          <a:solidFill>
                            <a:schemeClr val="tx1"/>
                          </a:solidFill>
                        </a:rPr>
                        <a:t>1442G&gt;C  (7.95)</a:t>
                      </a:r>
                    </a:p>
                  </a:txBody>
                  <a:tcPr marL="0" marR="0" marT="0" marB="0" anchor="ctr"/>
                </a:tc>
                <a:tc>
                  <a:txBody>
                    <a:bodyPr/>
                    <a:lstStyle/>
                    <a:p>
                      <a:pPr algn="ctr"/>
                      <a:r>
                        <a:rPr lang="en-US" sz="1000">
                          <a:solidFill>
                            <a:schemeClr val="tx1"/>
                          </a:solidFill>
                        </a:rPr>
                        <a:t>C481S</a:t>
                      </a:r>
                    </a:p>
                  </a:txBody>
                  <a:tcPr marL="0" marR="0" marT="0" marB="0" anchor="ctr"/>
                </a:tc>
                <a:tc>
                  <a:txBody>
                    <a:bodyPr/>
                    <a:lstStyle/>
                    <a:p>
                      <a:pPr algn="ctr"/>
                      <a:r>
                        <a:rPr lang="en-US" sz="1000">
                          <a:solidFill>
                            <a:schemeClr val="tx1"/>
                          </a:solidFill>
                        </a:rPr>
                        <a:t>Not detected</a:t>
                      </a:r>
                    </a:p>
                  </a:txBody>
                  <a:tcPr marL="0" marR="0" marT="0" marB="0" anchor="ctr"/>
                </a:tc>
                <a:tc>
                  <a:txBody>
                    <a:bodyPr/>
                    <a:lstStyle/>
                    <a:p>
                      <a:pPr algn="ctr"/>
                      <a:r>
                        <a:rPr lang="en-US" sz="1000">
                          <a:solidFill>
                            <a:schemeClr val="tx1"/>
                          </a:solidFill>
                        </a:rPr>
                        <a:t>Not detected</a:t>
                      </a:r>
                    </a:p>
                  </a:txBody>
                  <a:tcPr marL="0" marR="0" marT="0" marB="0" anchor="ctr"/>
                </a:tc>
                <a:tc>
                  <a:txBody>
                    <a:bodyPr/>
                    <a:lstStyle/>
                    <a:p>
                      <a:pPr algn="ctr"/>
                      <a:r>
                        <a:rPr lang="en-US" sz="1000">
                          <a:solidFill>
                            <a:schemeClr val="tx1"/>
                          </a:solidFill>
                        </a:rPr>
                        <a:t>34.5</a:t>
                      </a:r>
                    </a:p>
                  </a:txBody>
                  <a:tcPr marL="0" marR="0" marT="0" marB="0" anchor="ctr"/>
                </a:tc>
                <a:extLst>
                  <a:ext uri="{0D108BD9-81ED-4DB2-BD59-A6C34878D82A}">
                    <a16:rowId xmlns:a16="http://schemas.microsoft.com/office/drawing/2014/main" val="3735250995"/>
                  </a:ext>
                </a:extLst>
              </a:tr>
              <a:tr h="158879">
                <a:tc rowSpan="2">
                  <a:txBody>
                    <a:bodyPr/>
                    <a:lstStyle/>
                    <a:p>
                      <a:r>
                        <a:rPr lang="en-US" sz="1000">
                          <a:solidFill>
                            <a:schemeClr val="tx1"/>
                          </a:solidFill>
                        </a:rPr>
                        <a:t>3</a:t>
                      </a:r>
                    </a:p>
                  </a:txBody>
                  <a:tcPr marT="0" marB="0" anchor="ctr"/>
                </a:tc>
                <a:tc rowSpan="2">
                  <a:txBody>
                    <a:bodyPr/>
                    <a:lstStyle/>
                    <a:p>
                      <a:pPr algn="ctr"/>
                      <a:r>
                        <a:rPr lang="en-US" sz="1000">
                          <a:solidFill>
                            <a:schemeClr val="tx1"/>
                          </a:solidFill>
                        </a:rPr>
                        <a:t>Ibrutinib</a:t>
                      </a:r>
                    </a:p>
                  </a:txBody>
                  <a:tcPr marL="0" marR="0" marT="0" marB="0" anchor="ctr"/>
                </a:tc>
                <a:tc>
                  <a:txBody>
                    <a:bodyPr/>
                    <a:lstStyle/>
                    <a:p>
                      <a:pPr algn="ctr"/>
                      <a:r>
                        <a:rPr lang="en-US" sz="1000">
                          <a:solidFill>
                            <a:schemeClr val="tx1"/>
                          </a:solidFill>
                        </a:rPr>
                        <a:t>1442G&gt;C (0.88)</a:t>
                      </a:r>
                    </a:p>
                  </a:txBody>
                  <a:tcPr marL="0" marR="0" marT="0" marB="0" anchor="ctr"/>
                </a:tc>
                <a:tc>
                  <a:txBody>
                    <a:bodyPr/>
                    <a:lstStyle/>
                    <a:p>
                      <a:pPr algn="ctr"/>
                      <a:r>
                        <a:rPr lang="en-US" sz="1000">
                          <a:solidFill>
                            <a:schemeClr val="tx1"/>
                          </a:solidFill>
                        </a:rPr>
                        <a:t>C481S</a:t>
                      </a:r>
                    </a:p>
                  </a:txBody>
                  <a:tcPr marL="0" marR="0" marT="0" marB="0" anchor="ctr"/>
                </a:tc>
                <a:tc rowSpan="2">
                  <a:txBody>
                    <a:bodyPr/>
                    <a:lstStyle/>
                    <a:p>
                      <a:pPr algn="ctr"/>
                      <a:r>
                        <a:rPr lang="en-US" sz="1000">
                          <a:solidFill>
                            <a:schemeClr val="tx1"/>
                          </a:solidFill>
                        </a:rPr>
                        <a:t>235A&gt;C (0.60)</a:t>
                      </a:r>
                    </a:p>
                  </a:txBody>
                  <a:tcPr marL="0" marR="0" marT="0" marB="0" anchor="ctr">
                    <a:solidFill>
                      <a:srgbClr val="CBCDD2"/>
                    </a:solidFill>
                  </a:tcPr>
                </a:tc>
                <a:tc rowSpan="2">
                  <a:txBody>
                    <a:bodyPr/>
                    <a:lstStyle/>
                    <a:p>
                      <a:pPr algn="ctr"/>
                      <a:r>
                        <a:rPr lang="en-US" sz="1000">
                          <a:solidFill>
                            <a:schemeClr val="tx1"/>
                          </a:solidFill>
                        </a:rPr>
                        <a:t>L845F</a:t>
                      </a:r>
                    </a:p>
                  </a:txBody>
                  <a:tcPr marL="0" marR="0" marT="0" marB="0" anchor="ctr">
                    <a:solidFill>
                      <a:srgbClr val="CBCDD2"/>
                    </a:solidFill>
                  </a:tcPr>
                </a:tc>
                <a:tc rowSpan="2">
                  <a:txBody>
                    <a:bodyPr/>
                    <a:lstStyle/>
                    <a:p>
                      <a:pPr algn="ctr"/>
                      <a:r>
                        <a:rPr lang="en-US" sz="1000">
                          <a:solidFill>
                            <a:schemeClr val="tx1"/>
                          </a:solidFill>
                        </a:rPr>
                        <a:t>11.8</a:t>
                      </a:r>
                    </a:p>
                  </a:txBody>
                  <a:tcPr marL="0" marR="0" marT="0" marB="0" anchor="ctr"/>
                </a:tc>
                <a:extLst>
                  <a:ext uri="{0D108BD9-81ED-4DB2-BD59-A6C34878D82A}">
                    <a16:rowId xmlns:a16="http://schemas.microsoft.com/office/drawing/2014/main" val="1190539473"/>
                  </a:ext>
                </a:extLst>
              </a:tr>
              <a:tr h="158879">
                <a:tc vMerge="1">
                  <a:txBody>
                    <a:bodyPr/>
                    <a:lstStyle/>
                    <a:p>
                      <a:endParaRPr lang="en-US"/>
                    </a:p>
                  </a:txBody>
                  <a:tcPr/>
                </a:tc>
                <a:tc vMerge="1">
                  <a:txBody>
                    <a:bodyPr/>
                    <a:lstStyle/>
                    <a:p>
                      <a:endParaRPr lang="en-US" sz="1200"/>
                    </a:p>
                  </a:txBody>
                  <a:tcPr/>
                </a:tc>
                <a:tc>
                  <a:txBody>
                    <a:bodyPr/>
                    <a:lstStyle/>
                    <a:p>
                      <a:pPr algn="ctr"/>
                      <a:r>
                        <a:rPr lang="en-US" sz="1000">
                          <a:solidFill>
                            <a:schemeClr val="tx1"/>
                          </a:solidFill>
                        </a:rPr>
                        <a:t>127G&gt;C (0.51)</a:t>
                      </a:r>
                    </a:p>
                  </a:txBody>
                  <a:tcPr marL="0" marR="0" marT="0" marB="0" anchor="ctr">
                    <a:solidFill>
                      <a:srgbClr val="CBCDD2"/>
                    </a:solidFill>
                  </a:tcPr>
                </a:tc>
                <a:tc>
                  <a:txBody>
                    <a:bodyPr/>
                    <a:lstStyle/>
                    <a:p>
                      <a:pPr algn="ctr"/>
                      <a:r>
                        <a:rPr lang="en-US" sz="1000">
                          <a:solidFill>
                            <a:schemeClr val="tx1"/>
                          </a:solidFill>
                        </a:rPr>
                        <a:t>D43H</a:t>
                      </a:r>
                    </a:p>
                  </a:txBody>
                  <a:tcPr marL="0" marR="0" marT="0" marB="0" anchor="ctr">
                    <a:solidFill>
                      <a:srgbClr val="CBCDD2"/>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016521492"/>
                  </a:ext>
                </a:extLst>
              </a:tr>
              <a:tr h="158879">
                <a:tc>
                  <a:txBody>
                    <a:bodyPr/>
                    <a:lstStyle/>
                    <a:p>
                      <a:r>
                        <a:rPr lang="en-US" sz="1000">
                          <a:solidFill>
                            <a:schemeClr val="tx1"/>
                          </a:solidFill>
                        </a:rPr>
                        <a:t>4</a:t>
                      </a:r>
                    </a:p>
                  </a:txBody>
                  <a:tcPr marT="0" marB="0" anchor="ctr">
                    <a:solidFill>
                      <a:srgbClr val="E7E8EA"/>
                    </a:solidFill>
                  </a:tcPr>
                </a:tc>
                <a:tc>
                  <a:txBody>
                    <a:bodyPr/>
                    <a:lstStyle/>
                    <a:p>
                      <a:pPr algn="ctr"/>
                      <a:r>
                        <a:rPr lang="en-US" sz="1000">
                          <a:solidFill>
                            <a:schemeClr val="tx1"/>
                          </a:solidFill>
                        </a:rPr>
                        <a:t>Ibrutinib</a:t>
                      </a:r>
                    </a:p>
                  </a:txBody>
                  <a:tcPr marL="0" marR="0" marT="0" marB="0" anchor="ctr">
                    <a:solidFill>
                      <a:srgbClr val="E7E8EA"/>
                    </a:solidFill>
                  </a:tcPr>
                </a:tc>
                <a:tc>
                  <a:txBody>
                    <a:bodyPr/>
                    <a:lstStyle/>
                    <a:p>
                      <a:pPr algn="ctr"/>
                      <a:r>
                        <a:rPr lang="en-US" sz="1000">
                          <a:solidFill>
                            <a:schemeClr val="tx1"/>
                          </a:solidFill>
                        </a:rPr>
                        <a:t>Not detected</a:t>
                      </a:r>
                    </a:p>
                  </a:txBody>
                  <a:tcPr marL="0" marR="0" marT="0" marB="0" anchor="ctr">
                    <a:solidFill>
                      <a:srgbClr val="E7E8EA"/>
                    </a:solidFill>
                  </a:tcPr>
                </a:tc>
                <a:tc>
                  <a:txBody>
                    <a:bodyPr/>
                    <a:lstStyle/>
                    <a:p>
                      <a:pPr algn="ctr"/>
                      <a:r>
                        <a:rPr lang="en-US" sz="1000">
                          <a:solidFill>
                            <a:schemeClr val="tx1"/>
                          </a:solidFill>
                        </a:rPr>
                        <a:t>Not detected</a:t>
                      </a:r>
                    </a:p>
                  </a:txBody>
                  <a:tcPr marL="0" marR="0" marT="0" marB="0" anchor="ctr">
                    <a:solidFill>
                      <a:srgbClr val="E7E8EA"/>
                    </a:solidFill>
                  </a:tcPr>
                </a:tc>
                <a:tc>
                  <a:txBody>
                    <a:bodyPr/>
                    <a:lstStyle/>
                    <a:p>
                      <a:pPr algn="ctr"/>
                      <a:r>
                        <a:rPr lang="en-US" sz="1000">
                          <a:solidFill>
                            <a:schemeClr val="tx1"/>
                          </a:solidFill>
                        </a:rPr>
                        <a:t>3422T&gt;A (5.69)</a:t>
                      </a:r>
                    </a:p>
                  </a:txBody>
                  <a:tcPr marL="0" marR="0" marT="0" marB="0" anchor="ctr">
                    <a:solidFill>
                      <a:srgbClr val="E7E8EA"/>
                    </a:solidFill>
                  </a:tcPr>
                </a:tc>
                <a:tc>
                  <a:txBody>
                    <a:bodyPr/>
                    <a:lstStyle/>
                    <a:p>
                      <a:pPr algn="ctr"/>
                      <a:r>
                        <a:rPr lang="en-US" sz="1000">
                          <a:solidFill>
                            <a:schemeClr val="tx1"/>
                          </a:solidFill>
                        </a:rPr>
                        <a:t>M1141K</a:t>
                      </a:r>
                    </a:p>
                  </a:txBody>
                  <a:tcPr marL="0" marR="0" marT="0" marB="0" anchor="ctr">
                    <a:solidFill>
                      <a:srgbClr val="E7E8EA"/>
                    </a:solidFill>
                  </a:tcPr>
                </a:tc>
                <a:tc>
                  <a:txBody>
                    <a:bodyPr/>
                    <a:lstStyle/>
                    <a:p>
                      <a:pPr algn="ctr"/>
                      <a:r>
                        <a:rPr lang="en-US" sz="1000">
                          <a:solidFill>
                            <a:schemeClr val="tx1"/>
                          </a:solidFill>
                        </a:rPr>
                        <a:t>18.8</a:t>
                      </a:r>
                    </a:p>
                  </a:txBody>
                  <a:tcPr marL="0" marR="0" marT="0" marB="0" anchor="ctr">
                    <a:solidFill>
                      <a:srgbClr val="E7E8EA"/>
                    </a:solidFill>
                  </a:tcPr>
                </a:tc>
                <a:extLst>
                  <a:ext uri="{0D108BD9-81ED-4DB2-BD59-A6C34878D82A}">
                    <a16:rowId xmlns:a16="http://schemas.microsoft.com/office/drawing/2014/main" val="3915763028"/>
                  </a:ext>
                </a:extLst>
              </a:tr>
              <a:tr h="158879">
                <a:tc>
                  <a:txBody>
                    <a:bodyPr/>
                    <a:lstStyle/>
                    <a:p>
                      <a:r>
                        <a:rPr lang="en-US" sz="1000">
                          <a:solidFill>
                            <a:schemeClr val="tx1"/>
                          </a:solidFill>
                        </a:rPr>
                        <a:t>5</a:t>
                      </a:r>
                    </a:p>
                  </a:txBody>
                  <a:tcPr marT="0" marB="0" anchor="ctr">
                    <a:solidFill>
                      <a:srgbClr val="CBCDD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Zanubrutinib</a:t>
                      </a:r>
                    </a:p>
                  </a:txBody>
                  <a:tcPr marL="0" marR="0" marT="0" marB="0" anchor="ctr">
                    <a:solidFill>
                      <a:srgbClr val="CBCDD2"/>
                    </a:solidFill>
                  </a:tcPr>
                </a:tc>
                <a:tc>
                  <a:txBody>
                    <a:bodyPr/>
                    <a:lstStyle/>
                    <a:p>
                      <a:pPr algn="ctr"/>
                      <a:r>
                        <a:rPr lang="en-US" sz="1000">
                          <a:solidFill>
                            <a:schemeClr val="tx1"/>
                          </a:solidFill>
                        </a:rPr>
                        <a:t>1442G&gt;C  (8.80)</a:t>
                      </a:r>
                    </a:p>
                  </a:txBody>
                  <a:tcPr marL="0" marR="0" marT="0" marB="0" anchor="ctr">
                    <a:solidFill>
                      <a:srgbClr val="CBCDD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C481S</a:t>
                      </a:r>
                    </a:p>
                  </a:txBody>
                  <a:tcPr marL="0" marR="0" marT="0" marB="0" anchor="ctr">
                    <a:solidFill>
                      <a:srgbClr val="CBCDD2"/>
                    </a:solidFill>
                  </a:tcPr>
                </a:tc>
                <a:tc>
                  <a:txBody>
                    <a:bodyPr/>
                    <a:lstStyle/>
                    <a:p>
                      <a:pPr algn="ctr"/>
                      <a:r>
                        <a:rPr lang="en-US" sz="1000">
                          <a:solidFill>
                            <a:schemeClr val="tx1"/>
                          </a:solidFill>
                        </a:rPr>
                        <a:t>Not detected</a:t>
                      </a:r>
                    </a:p>
                  </a:txBody>
                  <a:tcPr marL="0" marR="0" marT="0" marB="0" anchor="ctr">
                    <a:solidFill>
                      <a:srgbClr val="CBCDD2"/>
                    </a:solidFill>
                  </a:tcPr>
                </a:tc>
                <a:tc>
                  <a:txBody>
                    <a:bodyPr/>
                    <a:lstStyle/>
                    <a:p>
                      <a:pPr algn="ctr"/>
                      <a:r>
                        <a:rPr lang="en-US" sz="1000">
                          <a:solidFill>
                            <a:schemeClr val="tx1"/>
                          </a:solidFill>
                        </a:rPr>
                        <a:t>Not detected</a:t>
                      </a:r>
                    </a:p>
                  </a:txBody>
                  <a:tcPr marL="0" marR="0" marT="0" marB="0" anchor="ctr">
                    <a:solidFill>
                      <a:srgbClr val="CBCDD2"/>
                    </a:solidFill>
                  </a:tcPr>
                </a:tc>
                <a:tc>
                  <a:txBody>
                    <a:bodyPr/>
                    <a:lstStyle/>
                    <a:p>
                      <a:pPr algn="ctr"/>
                      <a:r>
                        <a:rPr lang="en-US" sz="1000">
                          <a:solidFill>
                            <a:schemeClr val="tx1"/>
                          </a:solidFill>
                        </a:rPr>
                        <a:t>34.2</a:t>
                      </a:r>
                    </a:p>
                  </a:txBody>
                  <a:tcPr marL="0" marR="0" marT="0" marB="0" anchor="ctr">
                    <a:solidFill>
                      <a:srgbClr val="CBCDD2"/>
                    </a:solidFill>
                  </a:tcPr>
                </a:tc>
                <a:extLst>
                  <a:ext uri="{0D108BD9-81ED-4DB2-BD59-A6C34878D82A}">
                    <a16:rowId xmlns:a16="http://schemas.microsoft.com/office/drawing/2014/main" val="3484786000"/>
                  </a:ext>
                </a:extLst>
              </a:tr>
              <a:tr h="158879">
                <a:tc rowSpan="3">
                  <a:txBody>
                    <a:bodyPr/>
                    <a:lstStyle/>
                    <a:p>
                      <a:r>
                        <a:rPr lang="en-US" sz="1000">
                          <a:solidFill>
                            <a:schemeClr val="tx1"/>
                          </a:solidFill>
                        </a:rPr>
                        <a:t>6</a:t>
                      </a:r>
                    </a:p>
                  </a:txBody>
                  <a:tcPr marT="0" marB="0" anchor="ctr">
                    <a:solidFill>
                      <a:srgbClr val="E7E8EA"/>
                    </a:solid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Zanubrutinib</a:t>
                      </a:r>
                    </a:p>
                  </a:txBody>
                  <a:tcPr marL="0" marR="0" marT="0" marB="0" anchor="ctr">
                    <a:solidFill>
                      <a:srgbClr val="E7E8EA"/>
                    </a:solidFill>
                  </a:tcPr>
                </a:tc>
                <a:tc>
                  <a:txBody>
                    <a:bodyPr/>
                    <a:lstStyle/>
                    <a:p>
                      <a:pPr algn="ctr"/>
                      <a:r>
                        <a:rPr lang="en-US" sz="1000">
                          <a:solidFill>
                            <a:schemeClr val="tx1"/>
                          </a:solidFill>
                        </a:rPr>
                        <a:t>1283C&gt;A (31.10)</a:t>
                      </a:r>
                    </a:p>
                  </a:txBody>
                  <a:tcPr marL="0" marR="0" marT="0" marB="0" anchor="ctr">
                    <a:solidFill>
                      <a:srgbClr val="E7E8EA"/>
                    </a:solidFill>
                  </a:tcPr>
                </a:tc>
                <a:tc>
                  <a:txBody>
                    <a:bodyPr/>
                    <a:lstStyle/>
                    <a:p>
                      <a:pPr algn="ctr"/>
                      <a:r>
                        <a:rPr lang="en-US" sz="1000">
                          <a:solidFill>
                            <a:schemeClr val="tx1"/>
                          </a:solidFill>
                        </a:rPr>
                        <a:t>A428D</a:t>
                      </a:r>
                    </a:p>
                  </a:txBody>
                  <a:tcPr marL="0" marR="0" marT="0" marB="0" anchor="ctr">
                    <a:solidFill>
                      <a:srgbClr val="E7E8EA"/>
                    </a:solidFill>
                  </a:tcPr>
                </a:tc>
                <a:tc rowSpan="3">
                  <a:txBody>
                    <a:bodyPr/>
                    <a:lstStyle/>
                    <a:p>
                      <a:pPr algn="ctr"/>
                      <a:r>
                        <a:rPr lang="en-US" sz="1000">
                          <a:solidFill>
                            <a:schemeClr val="tx1"/>
                          </a:solidFill>
                        </a:rPr>
                        <a:t>Not detected</a:t>
                      </a:r>
                    </a:p>
                  </a:txBody>
                  <a:tcPr marL="0" marR="0" marT="0" marB="0" anchor="ctr">
                    <a:solidFill>
                      <a:srgbClr val="E7E8EA"/>
                    </a:solidFill>
                  </a:tcPr>
                </a:tc>
                <a:tc rowSpan="3">
                  <a:txBody>
                    <a:bodyPr/>
                    <a:lstStyle/>
                    <a:p>
                      <a:pPr algn="ctr"/>
                      <a:r>
                        <a:rPr lang="en-US" sz="1000">
                          <a:solidFill>
                            <a:schemeClr val="tx1"/>
                          </a:solidFill>
                        </a:rPr>
                        <a:t>Not detected</a:t>
                      </a:r>
                    </a:p>
                  </a:txBody>
                  <a:tcPr marL="0" marR="0" marT="0" marB="0" anchor="ctr">
                    <a:solidFill>
                      <a:srgbClr val="E7E8EA"/>
                    </a:solidFill>
                  </a:tcPr>
                </a:tc>
                <a:tc rowSpan="3">
                  <a:txBody>
                    <a:bodyPr/>
                    <a:lstStyle/>
                    <a:p>
                      <a:pPr algn="ctr"/>
                      <a:r>
                        <a:rPr lang="en-US" sz="1000">
                          <a:solidFill>
                            <a:schemeClr val="tx1"/>
                          </a:solidFill>
                        </a:rPr>
                        <a:t>28.0</a:t>
                      </a:r>
                    </a:p>
                  </a:txBody>
                  <a:tcPr marL="0" marR="0" marT="0" marB="0" anchor="ctr">
                    <a:solidFill>
                      <a:srgbClr val="E7E8EA"/>
                    </a:solidFill>
                  </a:tcPr>
                </a:tc>
                <a:extLst>
                  <a:ext uri="{0D108BD9-81ED-4DB2-BD59-A6C34878D82A}">
                    <a16:rowId xmlns:a16="http://schemas.microsoft.com/office/drawing/2014/main" val="2239161009"/>
                  </a:ext>
                </a:extLst>
              </a:tr>
              <a:tr h="158879">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1442G&gt;C (4.72)</a:t>
                      </a:r>
                    </a:p>
                  </a:txBody>
                  <a:tcPr marL="0" marR="0" marT="0" marB="0" anchor="ctr">
                    <a:solidFill>
                      <a:srgbClr val="E7E8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C481S</a:t>
                      </a:r>
                    </a:p>
                  </a:txBody>
                  <a:tcPr marL="0" marR="0" marT="0" marB="0" anchor="ctr">
                    <a:solidFill>
                      <a:srgbClr val="E7E8EA"/>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194780243"/>
                  </a:ext>
                </a:extLst>
              </a:tr>
              <a:tr h="158879">
                <a:tc vMerge="1">
                  <a:txBody>
                    <a:bodyPr/>
                    <a:lstStyle/>
                    <a:p>
                      <a:endParaRPr lang="en-US"/>
                    </a:p>
                  </a:txBody>
                  <a:tcPr/>
                </a:tc>
                <a:tc vMerge="1">
                  <a:txBody>
                    <a:bodyPr/>
                    <a:lstStyle/>
                    <a:p>
                      <a:endParaRPr lang="en-US"/>
                    </a:p>
                  </a:txBody>
                  <a:tcPr/>
                </a:tc>
                <a:tc>
                  <a:txBody>
                    <a:bodyPr/>
                    <a:lstStyle/>
                    <a:p>
                      <a:pPr algn="ctr"/>
                      <a:r>
                        <a:rPr lang="en-US" sz="1000">
                          <a:solidFill>
                            <a:schemeClr val="tx1"/>
                          </a:solidFill>
                        </a:rPr>
                        <a:t>1441T&gt;A (2.48)</a:t>
                      </a:r>
                    </a:p>
                  </a:txBody>
                  <a:tcPr marL="0" marR="0" marT="0" marB="0" anchor="ctr">
                    <a:solidFill>
                      <a:srgbClr val="E7E8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C481S</a:t>
                      </a:r>
                    </a:p>
                  </a:txBody>
                  <a:tcPr marL="0" marR="0" marT="0" marB="0" anchor="ctr">
                    <a:solidFill>
                      <a:srgbClr val="E7E8EA"/>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550093727"/>
                  </a:ext>
                </a:extLst>
              </a:tr>
              <a:tr h="158879">
                <a:tc rowSpan="6">
                  <a:txBody>
                    <a:bodyPr/>
                    <a:lstStyle/>
                    <a:p>
                      <a:r>
                        <a:rPr lang="en-US" sz="1000">
                          <a:solidFill>
                            <a:schemeClr val="tx1"/>
                          </a:solidFill>
                        </a:rPr>
                        <a:t>7</a:t>
                      </a:r>
                    </a:p>
                  </a:txBody>
                  <a:tcPr marT="0" marB="0" anchor="ctr">
                    <a:solidFill>
                      <a:srgbClr val="CBCDD2"/>
                    </a:solidFill>
                  </a:tcPr>
                </a:tc>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Zanubrutinib</a:t>
                      </a:r>
                    </a:p>
                  </a:txBody>
                  <a:tcPr marL="0" marR="0" marT="0" marB="0" anchor="ctr">
                    <a:solidFill>
                      <a:srgbClr val="CBCDD2"/>
                    </a:solidFill>
                  </a:tcPr>
                </a:tc>
                <a:tc>
                  <a:txBody>
                    <a:bodyPr/>
                    <a:lstStyle/>
                    <a:p>
                      <a:pPr marL="0" algn="ctr" defTabSz="914400" rtl="0" eaLnBrk="1" fontAlgn="b" latinLnBrk="0" hangingPunct="1"/>
                      <a:r>
                        <a:rPr lang="en-GB" sz="1000" kern="1200">
                          <a:solidFill>
                            <a:schemeClr val="tx1"/>
                          </a:solidFill>
                          <a:latin typeface="+mn-lt"/>
                          <a:ea typeface="+mn-ea"/>
                          <a:cs typeface="+mn-cs"/>
                        </a:rPr>
                        <a:t>1442G&gt;C (16.22)</a:t>
                      </a:r>
                    </a:p>
                  </a:txBody>
                  <a:tcPr marL="0" marR="0" marT="0" marB="0" anchor="ctr">
                    <a:solidFill>
                      <a:srgbClr val="CBCDD2"/>
                    </a:solidFill>
                  </a:tcPr>
                </a:tc>
                <a:tc>
                  <a:txBody>
                    <a:bodyPr/>
                    <a:lstStyle/>
                    <a:p>
                      <a:pPr marL="0" algn="ctr" defTabSz="914400" rtl="0" eaLnBrk="1" fontAlgn="b" latinLnBrk="0" hangingPunct="1"/>
                      <a:r>
                        <a:rPr lang="en-GB" sz="1000" kern="1200">
                          <a:solidFill>
                            <a:schemeClr val="tx1"/>
                          </a:solidFill>
                          <a:latin typeface="+mn-lt"/>
                          <a:ea typeface="+mn-ea"/>
                          <a:cs typeface="+mn-cs"/>
                        </a:rPr>
                        <a:t>C481S</a:t>
                      </a:r>
                    </a:p>
                  </a:txBody>
                  <a:tcPr marL="0" marR="0" marT="0" marB="0" anchor="ctr">
                    <a:solidFill>
                      <a:srgbClr val="CBCDD2"/>
                    </a:solidFill>
                  </a:tcPr>
                </a:tc>
                <a:tc rowSpan="6">
                  <a:txBody>
                    <a:bodyPr/>
                    <a:lstStyle/>
                    <a:p>
                      <a:pPr algn="ctr"/>
                      <a:r>
                        <a:rPr lang="en-US" sz="1000">
                          <a:solidFill>
                            <a:schemeClr val="tx1"/>
                          </a:solidFill>
                        </a:rPr>
                        <a:t>Not detected</a:t>
                      </a:r>
                    </a:p>
                  </a:txBody>
                  <a:tcPr marL="0" marR="0" marT="0" marB="0" anchor="ctr">
                    <a:solidFill>
                      <a:srgbClr val="CBCDD2"/>
                    </a:solidFill>
                  </a:tcPr>
                </a:tc>
                <a:tc rowSpan="6">
                  <a:txBody>
                    <a:bodyPr/>
                    <a:lstStyle/>
                    <a:p>
                      <a:pPr algn="ctr"/>
                      <a:r>
                        <a:rPr lang="en-US" sz="1000">
                          <a:solidFill>
                            <a:schemeClr val="tx1"/>
                          </a:solidFill>
                        </a:rPr>
                        <a:t>Not detected</a:t>
                      </a:r>
                    </a:p>
                  </a:txBody>
                  <a:tcPr marL="0" marR="0" marT="0" marB="0" anchor="ctr">
                    <a:solidFill>
                      <a:srgbClr val="CBCDD2"/>
                    </a:solidFill>
                  </a:tcPr>
                </a:tc>
                <a:tc rowSpan="6">
                  <a:txBody>
                    <a:bodyPr/>
                    <a:lstStyle/>
                    <a:p>
                      <a:pPr algn="ctr"/>
                      <a:r>
                        <a:rPr lang="en-US" sz="1000">
                          <a:solidFill>
                            <a:schemeClr val="tx1"/>
                          </a:solidFill>
                        </a:rPr>
                        <a:t>29.7</a:t>
                      </a:r>
                    </a:p>
                  </a:txBody>
                  <a:tcPr marL="0" marR="0" marT="0" marB="0" anchor="ctr">
                    <a:solidFill>
                      <a:srgbClr val="CBCDD2"/>
                    </a:solidFill>
                  </a:tcPr>
                </a:tc>
                <a:extLst>
                  <a:ext uri="{0D108BD9-81ED-4DB2-BD59-A6C34878D82A}">
                    <a16:rowId xmlns:a16="http://schemas.microsoft.com/office/drawing/2014/main" val="344213910"/>
                  </a:ext>
                </a:extLst>
              </a:tr>
              <a:tr h="158879">
                <a:tc vMerge="1">
                  <a:txBody>
                    <a:bodyPr/>
                    <a:lstStyle/>
                    <a:p>
                      <a:endParaRPr lang="en-US"/>
                    </a:p>
                  </a:txBody>
                  <a:tcPr/>
                </a:tc>
                <a:tc vMerge="1">
                  <a:txBody>
                    <a:bodyPr/>
                    <a:lstStyle/>
                    <a:p>
                      <a:endParaRPr lang="en-US"/>
                    </a:p>
                  </a:txBody>
                  <a:tcPr/>
                </a:tc>
                <a:tc>
                  <a:txBody>
                    <a:bodyPr/>
                    <a:lstStyle/>
                    <a:p>
                      <a:pPr marL="0" algn="ctr" defTabSz="914400" rtl="0" eaLnBrk="1" fontAlgn="b" latinLnBrk="0" hangingPunct="1"/>
                      <a:r>
                        <a:rPr lang="en-GB" sz="1000" kern="1200">
                          <a:solidFill>
                            <a:schemeClr val="tx1"/>
                          </a:solidFill>
                          <a:latin typeface="+mn-lt"/>
                          <a:ea typeface="+mn-ea"/>
                          <a:cs typeface="+mn-cs"/>
                        </a:rPr>
                        <a:t>1583T&gt;G (8.22)</a:t>
                      </a:r>
                    </a:p>
                  </a:txBody>
                  <a:tcPr marL="0" marR="0" marT="0" marB="0" anchor="ctr">
                    <a:solidFill>
                      <a:srgbClr val="CBCDD2"/>
                    </a:solidFill>
                  </a:tcPr>
                </a:tc>
                <a:tc>
                  <a:txBody>
                    <a:bodyPr/>
                    <a:lstStyle/>
                    <a:p>
                      <a:pPr marL="0" algn="ctr" defTabSz="914400" rtl="0" eaLnBrk="1" fontAlgn="b" latinLnBrk="0" hangingPunct="1"/>
                      <a:r>
                        <a:rPr lang="en-GB" sz="1000" kern="1200">
                          <a:solidFill>
                            <a:schemeClr val="tx1"/>
                          </a:solidFill>
                          <a:latin typeface="+mn-lt"/>
                          <a:ea typeface="+mn-ea"/>
                          <a:cs typeface="+mn-cs"/>
                        </a:rPr>
                        <a:t>L528W</a:t>
                      </a:r>
                    </a:p>
                  </a:txBody>
                  <a:tcPr marL="0" marR="0" marT="0" marB="0" anchor="ctr">
                    <a:solidFill>
                      <a:srgbClr val="CBCDD2"/>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546951069"/>
                  </a:ext>
                </a:extLst>
              </a:tr>
              <a:tr h="158879">
                <a:tc vMerge="1">
                  <a:txBody>
                    <a:bodyPr/>
                    <a:lstStyle/>
                    <a:p>
                      <a:endParaRPr lang="en-US"/>
                    </a:p>
                  </a:txBody>
                  <a:tcPr/>
                </a:tc>
                <a:tc vMerge="1">
                  <a:txBody>
                    <a:bodyPr/>
                    <a:lstStyle/>
                    <a:p>
                      <a:endParaRPr lang="en-US"/>
                    </a:p>
                  </a:txBody>
                  <a:tcPr/>
                </a:tc>
                <a:tc>
                  <a:txBody>
                    <a:bodyPr/>
                    <a:lstStyle/>
                    <a:p>
                      <a:pPr marL="0" algn="ctr" defTabSz="914400" rtl="0" eaLnBrk="1" fontAlgn="b" latinLnBrk="0" hangingPunct="1"/>
                      <a:r>
                        <a:rPr lang="en-GB" sz="1000" kern="1200">
                          <a:solidFill>
                            <a:schemeClr val="tx1"/>
                          </a:solidFill>
                          <a:latin typeface="+mn-lt"/>
                          <a:ea typeface="+mn-ea"/>
                          <a:cs typeface="+mn-cs"/>
                        </a:rPr>
                        <a:t>1441T&gt;A (4.28)</a:t>
                      </a:r>
                    </a:p>
                  </a:txBody>
                  <a:tcPr marL="0" marR="0" marT="0" marB="0" anchor="ctr">
                    <a:solidFill>
                      <a:srgbClr val="CBCDD2"/>
                    </a:solidFill>
                  </a:tcPr>
                </a:tc>
                <a:tc>
                  <a:txBody>
                    <a:bodyPr/>
                    <a:lstStyle/>
                    <a:p>
                      <a:pPr marL="0" algn="ctr" defTabSz="914400" rtl="0" eaLnBrk="1" fontAlgn="b" latinLnBrk="0" hangingPunct="1"/>
                      <a:r>
                        <a:rPr lang="en-GB" sz="1000" kern="1200">
                          <a:solidFill>
                            <a:schemeClr val="tx1"/>
                          </a:solidFill>
                          <a:latin typeface="+mn-lt"/>
                          <a:ea typeface="+mn-ea"/>
                          <a:cs typeface="+mn-cs"/>
                        </a:rPr>
                        <a:t>C481S</a:t>
                      </a:r>
                    </a:p>
                  </a:txBody>
                  <a:tcPr marL="0" marR="0" marT="0" marB="0" anchor="ctr">
                    <a:solidFill>
                      <a:srgbClr val="CBCDD2"/>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103989506"/>
                  </a:ext>
                </a:extLst>
              </a:tr>
              <a:tr h="158879">
                <a:tc vMerge="1">
                  <a:txBody>
                    <a:bodyPr/>
                    <a:lstStyle/>
                    <a:p>
                      <a:endParaRPr lang="en-US"/>
                    </a:p>
                  </a:txBody>
                  <a:tcPr/>
                </a:tc>
                <a:tc vMerge="1">
                  <a:txBody>
                    <a:bodyPr/>
                    <a:lstStyle/>
                    <a:p>
                      <a:endParaRPr lang="en-US"/>
                    </a:p>
                  </a:txBody>
                  <a:tcPr/>
                </a:tc>
                <a:tc>
                  <a:txBody>
                    <a:bodyPr/>
                    <a:lstStyle/>
                    <a:p>
                      <a:pPr marL="0" algn="ctr" defTabSz="914400" rtl="0" eaLnBrk="1" fontAlgn="b" latinLnBrk="0" hangingPunct="1"/>
                      <a:r>
                        <a:rPr lang="en-US" sz="1000">
                          <a:solidFill>
                            <a:schemeClr val="tx1"/>
                          </a:solidFill>
                        </a:rPr>
                        <a:t>1442G&gt;A (1.83)</a:t>
                      </a:r>
                      <a:endParaRPr lang="en-GB" sz="1000" kern="1200">
                        <a:solidFill>
                          <a:schemeClr val="tx1"/>
                        </a:solidFill>
                        <a:latin typeface="+mn-lt"/>
                        <a:ea typeface="+mn-ea"/>
                        <a:cs typeface="+mn-cs"/>
                      </a:endParaRPr>
                    </a:p>
                  </a:txBody>
                  <a:tcPr marL="0" marR="0" marT="0" marB="0" anchor="ctr">
                    <a:solidFill>
                      <a:srgbClr val="CBCDD2"/>
                    </a:solidFill>
                  </a:tcPr>
                </a:tc>
                <a:tc>
                  <a:txBody>
                    <a:bodyPr/>
                    <a:lstStyle/>
                    <a:p>
                      <a:pPr marL="0" algn="ctr" defTabSz="914400" rtl="0" eaLnBrk="1" fontAlgn="b" latinLnBrk="0" hangingPunct="1"/>
                      <a:r>
                        <a:rPr lang="en-GB" sz="1000" kern="1200">
                          <a:solidFill>
                            <a:schemeClr val="tx1"/>
                          </a:solidFill>
                          <a:latin typeface="+mn-lt"/>
                          <a:ea typeface="+mn-ea"/>
                          <a:cs typeface="+mn-cs"/>
                        </a:rPr>
                        <a:t>C481Y</a:t>
                      </a:r>
                    </a:p>
                  </a:txBody>
                  <a:tcPr marL="0" marR="0" marT="0" marB="0" anchor="ctr">
                    <a:solidFill>
                      <a:srgbClr val="CBCDD2"/>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592977029"/>
                  </a:ext>
                </a:extLst>
              </a:tr>
              <a:tr h="158879">
                <a:tc vMerge="1">
                  <a:txBody>
                    <a:bodyPr/>
                    <a:lstStyle/>
                    <a:p>
                      <a:endParaRPr lang="en-US"/>
                    </a:p>
                  </a:txBody>
                  <a:tcPr/>
                </a:tc>
                <a:tc vMerge="1">
                  <a:txBody>
                    <a:bodyPr/>
                    <a:lstStyle/>
                    <a:p>
                      <a:endParaRPr lang="en-US"/>
                    </a:p>
                  </a:txBody>
                  <a:tcPr/>
                </a:tc>
                <a:tc>
                  <a:txBody>
                    <a:bodyPr/>
                    <a:lstStyle/>
                    <a:p>
                      <a:pPr marL="0" algn="ctr" defTabSz="914400" rtl="0" eaLnBrk="1" fontAlgn="b" latinLnBrk="0" hangingPunct="1"/>
                      <a:r>
                        <a:rPr lang="en-GB" sz="1000" kern="1200">
                          <a:solidFill>
                            <a:schemeClr val="tx1"/>
                          </a:solidFill>
                          <a:latin typeface="+mn-lt"/>
                          <a:ea typeface="+mn-ea"/>
                          <a:cs typeface="+mn-cs"/>
                        </a:rPr>
                        <a:t>1442G&gt;T (1.70)</a:t>
                      </a:r>
                    </a:p>
                  </a:txBody>
                  <a:tcPr marL="0" marR="0" marT="0" marB="0" anchor="ctr">
                    <a:solidFill>
                      <a:srgbClr val="CBCDD2"/>
                    </a:solidFill>
                  </a:tcPr>
                </a:tc>
                <a:tc>
                  <a:txBody>
                    <a:bodyPr/>
                    <a:lstStyle/>
                    <a:p>
                      <a:pPr marL="0" algn="ctr" defTabSz="914400" rtl="0" eaLnBrk="1" fontAlgn="b" latinLnBrk="0" hangingPunct="1"/>
                      <a:r>
                        <a:rPr lang="en-GB" sz="1000" kern="1200">
                          <a:solidFill>
                            <a:schemeClr val="tx1"/>
                          </a:solidFill>
                          <a:latin typeface="+mn-lt"/>
                          <a:ea typeface="+mn-ea"/>
                          <a:cs typeface="+mn-cs"/>
                        </a:rPr>
                        <a:t>C481F</a:t>
                      </a:r>
                    </a:p>
                  </a:txBody>
                  <a:tcPr marL="0" marR="0" marT="0" marB="0" anchor="ctr">
                    <a:solidFill>
                      <a:srgbClr val="CBCDD2"/>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183181181"/>
                  </a:ext>
                </a:extLst>
              </a:tr>
              <a:tr h="158879">
                <a:tc vMerge="1">
                  <a:txBody>
                    <a:bodyPr/>
                    <a:lstStyle/>
                    <a:p>
                      <a:endParaRPr lang="en-US"/>
                    </a:p>
                  </a:txBody>
                  <a:tcPr/>
                </a:tc>
                <a:tc vMerge="1">
                  <a:txBody>
                    <a:bodyPr/>
                    <a:lstStyle/>
                    <a:p>
                      <a:endParaRPr lang="en-US"/>
                    </a:p>
                  </a:txBody>
                  <a:tcPr/>
                </a:tc>
                <a:tc>
                  <a:txBody>
                    <a:bodyPr/>
                    <a:lstStyle/>
                    <a:p>
                      <a:pPr marL="0" algn="ctr" defTabSz="914400" rtl="0" eaLnBrk="1" fontAlgn="b" latinLnBrk="0" hangingPunct="1"/>
                      <a:r>
                        <a:rPr lang="en-GB" sz="1000" kern="1200">
                          <a:solidFill>
                            <a:schemeClr val="tx1"/>
                          </a:solidFill>
                          <a:latin typeface="+mn-lt"/>
                          <a:ea typeface="+mn-ea"/>
                          <a:cs typeface="+mn-cs"/>
                        </a:rPr>
                        <a:t>1441T&gt;C (1.01)</a:t>
                      </a:r>
                    </a:p>
                  </a:txBody>
                  <a:tcPr marL="0" marR="0" marT="0" marB="0" anchor="ctr">
                    <a:solidFill>
                      <a:srgbClr val="CBCDD2"/>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000" kern="1200">
                          <a:solidFill>
                            <a:schemeClr val="tx1"/>
                          </a:solidFill>
                          <a:latin typeface="+mn-lt"/>
                          <a:ea typeface="+mn-ea"/>
                          <a:cs typeface="+mn-cs"/>
                        </a:rPr>
                        <a:t>C481R</a:t>
                      </a:r>
                    </a:p>
                  </a:txBody>
                  <a:tcPr marL="0" marR="0" marT="0" marB="0" anchor="ctr">
                    <a:solidFill>
                      <a:srgbClr val="CBCDD2"/>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345836300"/>
                  </a:ext>
                </a:extLst>
              </a:tr>
              <a:tr h="158879">
                <a:tc>
                  <a:txBody>
                    <a:bodyPr/>
                    <a:lstStyle/>
                    <a:p>
                      <a:r>
                        <a:rPr lang="en-US" sz="1000">
                          <a:solidFill>
                            <a:schemeClr val="tx1"/>
                          </a:solidFill>
                        </a:rPr>
                        <a:t>8</a:t>
                      </a:r>
                    </a:p>
                  </a:txBody>
                  <a:tcPr marT="0" marB="0" anchor="ctr">
                    <a:solidFill>
                      <a:srgbClr val="E7E8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Zanubrutinib</a:t>
                      </a:r>
                    </a:p>
                  </a:txBody>
                  <a:tcPr marL="0" marR="0" marT="0" marB="0" anchor="ctr">
                    <a:solidFill>
                      <a:srgbClr val="E7E8EA"/>
                    </a:solidFill>
                  </a:tcPr>
                </a:tc>
                <a:tc>
                  <a:txBody>
                    <a:bodyPr/>
                    <a:lstStyle/>
                    <a:p>
                      <a:pPr algn="ctr"/>
                      <a:r>
                        <a:rPr lang="en-GB" sz="1000" kern="1200">
                          <a:solidFill>
                            <a:schemeClr val="tx1"/>
                          </a:solidFill>
                          <a:latin typeface="+mn-lt"/>
                          <a:ea typeface="+mn-ea"/>
                          <a:cs typeface="+mn-cs"/>
                        </a:rPr>
                        <a:t>1583T&gt;G (1.76)</a:t>
                      </a:r>
                      <a:endParaRPr lang="en-US" sz="1000">
                        <a:solidFill>
                          <a:schemeClr val="tx1"/>
                        </a:solidFill>
                      </a:endParaRPr>
                    </a:p>
                  </a:txBody>
                  <a:tcPr marL="0" marR="0" marT="0" marB="0" anchor="ctr">
                    <a:solidFill>
                      <a:srgbClr val="E7E8EA"/>
                    </a:solidFill>
                  </a:tcPr>
                </a:tc>
                <a:tc>
                  <a:txBody>
                    <a:bodyPr/>
                    <a:lstStyle/>
                    <a:p>
                      <a:pPr algn="ctr"/>
                      <a:r>
                        <a:rPr lang="en-US" sz="1000">
                          <a:solidFill>
                            <a:schemeClr val="tx1"/>
                          </a:solidFill>
                        </a:rPr>
                        <a:t>L528W</a:t>
                      </a:r>
                    </a:p>
                  </a:txBody>
                  <a:tcPr marL="0" marR="0" marT="0" marB="0" anchor="ctr">
                    <a:solidFill>
                      <a:srgbClr val="E7E8EA"/>
                    </a:solidFill>
                  </a:tcPr>
                </a:tc>
                <a:tc>
                  <a:txBody>
                    <a:bodyPr/>
                    <a:lstStyle/>
                    <a:p>
                      <a:pPr algn="ctr"/>
                      <a:r>
                        <a:rPr lang="en-US" sz="1000">
                          <a:solidFill>
                            <a:schemeClr val="tx1"/>
                          </a:solidFill>
                        </a:rPr>
                        <a:t>Not detected</a:t>
                      </a:r>
                    </a:p>
                  </a:txBody>
                  <a:tcPr marL="0" marR="0" marT="0" marB="0" anchor="ctr">
                    <a:solidFill>
                      <a:srgbClr val="E7E8EA"/>
                    </a:solidFill>
                  </a:tcPr>
                </a:tc>
                <a:tc>
                  <a:txBody>
                    <a:bodyPr/>
                    <a:lstStyle/>
                    <a:p>
                      <a:pPr algn="ctr"/>
                      <a:r>
                        <a:rPr lang="en-US" sz="1000">
                          <a:solidFill>
                            <a:schemeClr val="tx1"/>
                          </a:solidFill>
                        </a:rPr>
                        <a:t>Not detected</a:t>
                      </a:r>
                    </a:p>
                  </a:txBody>
                  <a:tcPr marL="0" marR="0" marT="0" marB="0" anchor="ctr">
                    <a:solidFill>
                      <a:srgbClr val="E7E8EA"/>
                    </a:solidFill>
                  </a:tcPr>
                </a:tc>
                <a:tc>
                  <a:txBody>
                    <a:bodyPr/>
                    <a:lstStyle/>
                    <a:p>
                      <a:pPr algn="ctr"/>
                      <a:r>
                        <a:rPr lang="en-US" sz="1000">
                          <a:solidFill>
                            <a:schemeClr val="tx1"/>
                          </a:solidFill>
                        </a:rPr>
                        <a:t>33.8</a:t>
                      </a:r>
                    </a:p>
                  </a:txBody>
                  <a:tcPr marL="0" marR="0" marT="0" marB="0" anchor="ctr">
                    <a:solidFill>
                      <a:srgbClr val="E7E8EA"/>
                    </a:solidFill>
                  </a:tcPr>
                </a:tc>
                <a:extLst>
                  <a:ext uri="{0D108BD9-81ED-4DB2-BD59-A6C34878D82A}">
                    <a16:rowId xmlns:a16="http://schemas.microsoft.com/office/drawing/2014/main" val="2980347100"/>
                  </a:ext>
                </a:extLst>
              </a:tr>
              <a:tr h="158879">
                <a:tc rowSpan="3">
                  <a:txBody>
                    <a:bodyPr/>
                    <a:lstStyle/>
                    <a:p>
                      <a:r>
                        <a:rPr lang="en-US" sz="1000">
                          <a:solidFill>
                            <a:schemeClr val="tx1"/>
                          </a:solidFill>
                        </a:rPr>
                        <a:t>9</a:t>
                      </a:r>
                    </a:p>
                  </a:txBody>
                  <a:tcPr marT="0" marB="0" anchor="ctr">
                    <a:solidFill>
                      <a:srgbClr val="CBCDD2"/>
                    </a:solid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rPr>
                        <a:t>Zanubrutinib</a:t>
                      </a:r>
                    </a:p>
                  </a:txBody>
                  <a:tcPr marL="0" marR="0" marT="0" marB="0" anchor="ctr">
                    <a:solidFill>
                      <a:srgbClr val="CBCDD2"/>
                    </a:solidFill>
                  </a:tcPr>
                </a:tc>
                <a:tc>
                  <a:txBody>
                    <a:bodyPr/>
                    <a:lstStyle/>
                    <a:p>
                      <a:pPr algn="ctr"/>
                      <a:r>
                        <a:rPr lang="en-US" sz="1000">
                          <a:solidFill>
                            <a:schemeClr val="tx1"/>
                          </a:solidFill>
                        </a:rPr>
                        <a:t>1442G&gt;C (74.39)</a:t>
                      </a:r>
                    </a:p>
                  </a:txBody>
                  <a:tcPr marL="0" marR="0" marT="0" marB="0" anchor="ctr">
                    <a:solidFill>
                      <a:srgbClr val="CBCDD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kern="1200">
                          <a:solidFill>
                            <a:schemeClr val="tx1"/>
                          </a:solidFill>
                          <a:latin typeface="+mn-lt"/>
                          <a:ea typeface="+mn-ea"/>
                          <a:cs typeface="+mn-cs"/>
                        </a:rPr>
                        <a:t>C481S</a:t>
                      </a:r>
                    </a:p>
                  </a:txBody>
                  <a:tcPr marL="0" marR="0" marT="0" marB="0" anchor="ctr">
                    <a:solidFill>
                      <a:srgbClr val="CBCDD2"/>
                    </a:solidFill>
                  </a:tcPr>
                </a:tc>
                <a:tc rowSpan="3">
                  <a:txBody>
                    <a:bodyPr/>
                    <a:lstStyle/>
                    <a:p>
                      <a:pPr algn="ctr"/>
                      <a:r>
                        <a:rPr lang="en-US" sz="1000">
                          <a:solidFill>
                            <a:schemeClr val="tx1"/>
                          </a:solidFill>
                        </a:rPr>
                        <a:t>Not detected</a:t>
                      </a:r>
                    </a:p>
                  </a:txBody>
                  <a:tcPr marL="0" marR="0" marT="0" marB="0" anchor="ctr">
                    <a:solidFill>
                      <a:srgbClr val="CBCDD2"/>
                    </a:solidFill>
                  </a:tcPr>
                </a:tc>
                <a:tc rowSpan="3">
                  <a:txBody>
                    <a:bodyPr/>
                    <a:lstStyle/>
                    <a:p>
                      <a:pPr algn="ctr"/>
                      <a:r>
                        <a:rPr lang="en-US" sz="1000">
                          <a:solidFill>
                            <a:schemeClr val="tx1"/>
                          </a:solidFill>
                        </a:rPr>
                        <a:t>Not detected </a:t>
                      </a:r>
                    </a:p>
                  </a:txBody>
                  <a:tcPr marL="0" marR="0" marT="0" marB="0" anchor="ctr">
                    <a:solidFill>
                      <a:srgbClr val="CBCDD2"/>
                    </a:solidFill>
                  </a:tcPr>
                </a:tc>
                <a:tc rowSpan="3">
                  <a:txBody>
                    <a:bodyPr/>
                    <a:lstStyle/>
                    <a:p>
                      <a:pPr algn="ctr"/>
                      <a:r>
                        <a:rPr lang="en-US" sz="1000">
                          <a:solidFill>
                            <a:schemeClr val="tx1"/>
                          </a:solidFill>
                        </a:rPr>
                        <a:t>18.4</a:t>
                      </a:r>
                    </a:p>
                  </a:txBody>
                  <a:tcPr marL="0" marR="0" marT="0" marB="0" anchor="ctr">
                    <a:solidFill>
                      <a:srgbClr val="CBCDD2"/>
                    </a:solidFill>
                  </a:tcPr>
                </a:tc>
                <a:extLst>
                  <a:ext uri="{0D108BD9-81ED-4DB2-BD59-A6C34878D82A}">
                    <a16:rowId xmlns:a16="http://schemas.microsoft.com/office/drawing/2014/main" val="2164970160"/>
                  </a:ext>
                </a:extLst>
              </a:tr>
              <a:tr h="158879">
                <a:tc vMerge="1">
                  <a:txBody>
                    <a:bodyPr/>
                    <a:lstStyle/>
                    <a:p>
                      <a:endParaRPr lang="en-US"/>
                    </a:p>
                  </a:txBody>
                  <a:tcPr/>
                </a:tc>
                <a:tc vMerge="1">
                  <a:txBody>
                    <a:bodyPr/>
                    <a:lstStyle/>
                    <a:p>
                      <a:endParaRPr lang="en-US"/>
                    </a:p>
                  </a:txBody>
                  <a:tcPr/>
                </a:tc>
                <a:tc>
                  <a:txBody>
                    <a:bodyPr/>
                    <a:lstStyle/>
                    <a:p>
                      <a:pPr algn="ctr"/>
                      <a:r>
                        <a:rPr lang="en-US" sz="1000">
                          <a:solidFill>
                            <a:schemeClr val="tx1"/>
                          </a:solidFill>
                        </a:rPr>
                        <a:t>1441T&gt;C (2.30)</a:t>
                      </a:r>
                    </a:p>
                  </a:txBody>
                  <a:tcPr marL="0" marR="0" marT="0" marB="0" anchor="ctr">
                    <a:solidFill>
                      <a:srgbClr val="CBCDD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kern="1200">
                          <a:solidFill>
                            <a:schemeClr val="tx1"/>
                          </a:solidFill>
                          <a:latin typeface="+mn-lt"/>
                          <a:ea typeface="+mn-ea"/>
                          <a:cs typeface="+mn-cs"/>
                        </a:rPr>
                        <a:t>C481R</a:t>
                      </a:r>
                    </a:p>
                  </a:txBody>
                  <a:tcPr marL="0" marR="0" marT="0" marB="0" anchor="ctr">
                    <a:solidFill>
                      <a:srgbClr val="CBCDD2"/>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089450381"/>
                  </a:ext>
                </a:extLst>
              </a:tr>
              <a:tr h="158879">
                <a:tc vMerge="1">
                  <a:txBody>
                    <a:bodyPr/>
                    <a:lstStyle/>
                    <a:p>
                      <a:endParaRPr lang="en-US"/>
                    </a:p>
                  </a:txBody>
                  <a:tcPr/>
                </a:tc>
                <a:tc vMerge="1">
                  <a:txBody>
                    <a:bodyPr/>
                    <a:lstStyle/>
                    <a:p>
                      <a:endParaRPr lang="en-US"/>
                    </a:p>
                  </a:txBody>
                  <a:tcPr/>
                </a:tc>
                <a:tc>
                  <a:txBody>
                    <a:bodyPr/>
                    <a:lstStyle/>
                    <a:p>
                      <a:pPr algn="ctr"/>
                      <a:r>
                        <a:rPr lang="en-US" sz="1000">
                          <a:solidFill>
                            <a:schemeClr val="tx1"/>
                          </a:solidFill>
                        </a:rPr>
                        <a:t>1441T&gt;A (0.45)</a:t>
                      </a:r>
                    </a:p>
                  </a:txBody>
                  <a:tcPr marL="0" marR="0" marT="0" marB="0" anchor="ctr">
                    <a:solidFill>
                      <a:srgbClr val="CBCDD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kern="1200">
                          <a:solidFill>
                            <a:schemeClr val="tx1"/>
                          </a:solidFill>
                          <a:latin typeface="+mn-lt"/>
                          <a:ea typeface="+mn-ea"/>
                          <a:cs typeface="+mn-cs"/>
                        </a:rPr>
                        <a:t>C481S</a:t>
                      </a:r>
                    </a:p>
                  </a:txBody>
                  <a:tcPr marL="0" marR="0" marT="0" marB="0" anchor="ctr">
                    <a:solidFill>
                      <a:srgbClr val="CBCDD2"/>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378821801"/>
                  </a:ext>
                </a:extLst>
              </a:tr>
            </a:tbl>
          </a:graphicData>
        </a:graphic>
      </p:graphicFrame>
      <p:sp>
        <p:nvSpPr>
          <p:cNvPr id="9" name="TextBox 8">
            <a:extLst>
              <a:ext uri="{FF2B5EF4-FFF2-40B4-BE49-F238E27FC236}">
                <a16:creationId xmlns:a16="http://schemas.microsoft.com/office/drawing/2014/main" id="{2CB4DCE7-F3F6-00B7-44BD-6984E059437D}"/>
              </a:ext>
            </a:extLst>
          </p:cNvPr>
          <p:cNvSpPr txBox="1"/>
          <p:nvPr/>
        </p:nvSpPr>
        <p:spPr>
          <a:xfrm>
            <a:off x="416533" y="5086202"/>
            <a:ext cx="10836275" cy="977191"/>
          </a:xfrm>
          <a:prstGeom prst="rect">
            <a:avLst/>
          </a:prstGeom>
          <a:solidFill>
            <a:schemeClr val="bg2"/>
          </a:solidFill>
        </p:spPr>
        <p:txBody>
          <a:bodyPr wrap="square">
            <a:spAutoFit/>
          </a:bodyPr>
          <a:lstStyle/>
          <a:p>
            <a:pPr marL="171450" indent="-171450">
              <a:buClr>
                <a:schemeClr val="accent2"/>
              </a:buClr>
              <a:buFont typeface="Arial" panose="020B0604020202020204" pitchFamily="34" charset="0"/>
              <a:buChar char="•"/>
            </a:pPr>
            <a:r>
              <a:rPr lang="en-US" sz="1150"/>
              <a:t>Among the 24 patients in this analysis who progressed on </a:t>
            </a:r>
            <a:r>
              <a:rPr lang="en-US" sz="1150" err="1"/>
              <a:t>zanubrutinib</a:t>
            </a:r>
            <a:r>
              <a:rPr lang="en-US" sz="1150"/>
              <a:t>, 5 acquired </a:t>
            </a:r>
            <a:r>
              <a:rPr lang="en-US" sz="1150" i="1"/>
              <a:t>BTK</a:t>
            </a:r>
            <a:r>
              <a:rPr lang="en-US" sz="1150"/>
              <a:t> mutations (L528W only, n=1; C481 only, n=2; L528W and C481, n=1; A428D and C481, n=1) </a:t>
            </a:r>
          </a:p>
          <a:p>
            <a:pPr marL="171450" indent="-171450">
              <a:buClr>
                <a:schemeClr val="accent2"/>
              </a:buClr>
              <a:buFont typeface="Arial" panose="020B0604020202020204" pitchFamily="34" charset="0"/>
              <a:buChar char="•"/>
            </a:pPr>
            <a:r>
              <a:rPr lang="en-US" sz="1150"/>
              <a:t>Among the patients with </a:t>
            </a:r>
            <a:r>
              <a:rPr lang="en-US" sz="1150" i="1"/>
              <a:t>BTK</a:t>
            </a:r>
            <a:r>
              <a:rPr lang="en-US" sz="1150"/>
              <a:t> mutations at PD (</a:t>
            </a:r>
            <a:r>
              <a:rPr lang="en-US" sz="1150" err="1"/>
              <a:t>zanubrutinib</a:t>
            </a:r>
            <a:r>
              <a:rPr lang="en-US" sz="1150"/>
              <a:t>, n=5; ibrutinib n=3), median treatment duration was 29.7 months (range, 18.4-34.2 months) in those treated with </a:t>
            </a:r>
            <a:r>
              <a:rPr lang="en-US" sz="1150" err="1"/>
              <a:t>zanubrutinib</a:t>
            </a:r>
            <a:r>
              <a:rPr lang="en-US" sz="1150"/>
              <a:t> vs 30.8 months (range, 11.8-34.5 months) in those treated with ibrutinib </a:t>
            </a:r>
          </a:p>
          <a:p>
            <a:pPr marL="171450" indent="-171450">
              <a:buClr>
                <a:schemeClr val="accent2"/>
              </a:buClr>
              <a:buFont typeface="Arial" panose="020B0604020202020204" pitchFamily="34" charset="0"/>
              <a:buChar char="•"/>
            </a:pPr>
            <a:r>
              <a:rPr lang="en-US" sz="1150"/>
              <a:t>77.8% (14/18) of </a:t>
            </a:r>
            <a:r>
              <a:rPr lang="en-US" sz="1150" i="1"/>
              <a:t>BTK</a:t>
            </a:r>
            <a:r>
              <a:rPr lang="en-US" sz="1150"/>
              <a:t> mutations were at C481. One patient had a sole </a:t>
            </a:r>
            <a:r>
              <a:rPr lang="en-US" sz="1150" i="1"/>
              <a:t>PLCG2</a:t>
            </a:r>
            <a:r>
              <a:rPr lang="en-US" sz="1150"/>
              <a:t> mutation at PD</a:t>
            </a:r>
          </a:p>
        </p:txBody>
      </p:sp>
    </p:spTree>
    <p:extLst>
      <p:ext uri="{BB962C8B-B14F-4D97-AF65-F5344CB8AC3E}">
        <p14:creationId xmlns:p14="http://schemas.microsoft.com/office/powerpoint/2010/main" val="619786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CA45FC9-BE91-D635-798C-B2D7980F730C}"/>
              </a:ext>
            </a:extLst>
          </p:cNvPr>
          <p:cNvSpPr>
            <a:spLocks noGrp="1"/>
          </p:cNvSpPr>
          <p:nvPr>
            <p:ph type="ftr" sz="quarter" idx="10"/>
          </p:nvPr>
        </p:nvSpPr>
        <p:spPr/>
        <p:txBody>
          <a:bodyPr/>
          <a:lstStyle/>
          <a:p>
            <a:r>
              <a:rPr lang="en-GB" b="1"/>
              <a:t>BTK, </a:t>
            </a:r>
            <a:r>
              <a:rPr lang="en-GB"/>
              <a:t>Bruton’s tyrosine kinase</a:t>
            </a:r>
            <a:r>
              <a:rPr lang="en-GB" b="1"/>
              <a:t>; PLCG2, </a:t>
            </a:r>
            <a:r>
              <a:rPr lang="en-GB"/>
              <a:t>Phospholipase C gamma 2.</a:t>
            </a:r>
          </a:p>
          <a:p>
            <a:r>
              <a:rPr lang="en-GB" b="1"/>
              <a:t>Brown et al, Abstract #1890 presented at ASH 2023. </a:t>
            </a:r>
            <a:endParaRPr lang="en-GB"/>
          </a:p>
        </p:txBody>
      </p:sp>
      <p:sp>
        <p:nvSpPr>
          <p:cNvPr id="2" name="Title 1">
            <a:extLst>
              <a:ext uri="{FF2B5EF4-FFF2-40B4-BE49-F238E27FC236}">
                <a16:creationId xmlns:a16="http://schemas.microsoft.com/office/drawing/2014/main" id="{C7D28BA1-FAFD-C953-E57B-3D231F3AE7FC}"/>
              </a:ext>
            </a:extLst>
          </p:cNvPr>
          <p:cNvSpPr>
            <a:spLocks noGrp="1"/>
          </p:cNvSpPr>
          <p:nvPr>
            <p:ph type="title"/>
          </p:nvPr>
        </p:nvSpPr>
        <p:spPr>
          <a:xfrm>
            <a:off x="416534" y="576395"/>
            <a:ext cx="11367479" cy="886397"/>
          </a:xfrm>
        </p:spPr>
        <p:txBody>
          <a:bodyPr>
            <a:normAutofit/>
          </a:bodyPr>
          <a:lstStyle/>
          <a:p>
            <a:r>
              <a:rPr lang="en-US"/>
              <a:t>Treatment duration stratified by treatment arm and </a:t>
            </a:r>
            <a:r>
              <a:rPr lang="en-US" i="1"/>
              <a:t>BTK</a:t>
            </a:r>
            <a:r>
              <a:rPr lang="en-US"/>
              <a:t> and/or </a:t>
            </a:r>
            <a:r>
              <a:rPr lang="en-US" i="1"/>
              <a:t>PLCG2</a:t>
            </a:r>
            <a:r>
              <a:rPr lang="en-US"/>
              <a:t> mutation status </a:t>
            </a:r>
          </a:p>
        </p:txBody>
      </p:sp>
      <p:sp>
        <p:nvSpPr>
          <p:cNvPr id="16" name="TextBox 15">
            <a:extLst>
              <a:ext uri="{FF2B5EF4-FFF2-40B4-BE49-F238E27FC236}">
                <a16:creationId xmlns:a16="http://schemas.microsoft.com/office/drawing/2014/main" id="{1BB45316-7ABF-FE7A-1551-707692DB0FB8}"/>
              </a:ext>
            </a:extLst>
          </p:cNvPr>
          <p:cNvSpPr txBox="1"/>
          <p:nvPr/>
        </p:nvSpPr>
        <p:spPr>
          <a:xfrm>
            <a:off x="9120188" y="1678880"/>
            <a:ext cx="2677458" cy="2159537"/>
          </a:xfrm>
          <a:prstGeom prst="rect">
            <a:avLst/>
          </a:prstGeom>
          <a:solidFill>
            <a:schemeClr val="bg2"/>
          </a:solidFill>
        </p:spPr>
        <p:txBody>
          <a:bodyPr wrap="square" tIns="108000">
            <a:noAutofit/>
          </a:bodyPr>
          <a:lstStyle/>
          <a:p>
            <a:pPr marL="171450" indent="-171450">
              <a:buClr>
                <a:schemeClr val="accent2"/>
              </a:buClr>
              <a:buFont typeface="Arial" panose="020B0604020202020204" pitchFamily="34" charset="0"/>
              <a:buChar char="•"/>
            </a:pPr>
            <a:r>
              <a:rPr lang="en-US" sz="1200"/>
              <a:t>Compared to patients with </a:t>
            </a:r>
            <a:r>
              <a:rPr lang="en-US" sz="1200" i="1"/>
              <a:t>BTK</a:t>
            </a:r>
            <a:r>
              <a:rPr lang="en-US" sz="1200"/>
              <a:t> mutations, median treatment duration at disease progression was shorter in patients with wild-type </a:t>
            </a:r>
            <a:r>
              <a:rPr lang="en-US" sz="1200" i="1"/>
              <a:t>BTK</a:t>
            </a:r>
            <a:r>
              <a:rPr lang="en-US" sz="1200"/>
              <a:t> in both the </a:t>
            </a:r>
            <a:r>
              <a:rPr lang="en-US" sz="1200" err="1"/>
              <a:t>zanubrutinib</a:t>
            </a:r>
            <a:r>
              <a:rPr lang="en-US" sz="1200"/>
              <a:t> (n=19, 16.8 months [range, 5.0-33.3 months], </a:t>
            </a:r>
            <a:r>
              <a:rPr lang="en-US" sz="1200" i="1"/>
              <a:t>P</a:t>
            </a:r>
            <a:r>
              <a:rPr lang="en-US" sz="1200"/>
              <a:t>&lt;.01) and ibrutinib (n=25, 15.9 months [range, 5.9-29.4 months], </a:t>
            </a:r>
            <a:r>
              <a:rPr lang="en-US" sz="1200" i="1"/>
              <a:t>P</a:t>
            </a:r>
            <a:r>
              <a:rPr lang="en-US" sz="1200"/>
              <a:t>=.21) treatment arms</a:t>
            </a:r>
          </a:p>
        </p:txBody>
      </p:sp>
      <p:sp>
        <p:nvSpPr>
          <p:cNvPr id="5" name="Textfeld 4">
            <a:extLst>
              <a:ext uri="{FF2B5EF4-FFF2-40B4-BE49-F238E27FC236}">
                <a16:creationId xmlns:a16="http://schemas.microsoft.com/office/drawing/2014/main" id="{9DB3C79D-F382-82DB-02A1-73609D4E1579}"/>
              </a:ext>
            </a:extLst>
          </p:cNvPr>
          <p:cNvSpPr txBox="1"/>
          <p:nvPr/>
        </p:nvSpPr>
        <p:spPr>
          <a:xfrm>
            <a:off x="760941" y="1706483"/>
            <a:ext cx="178596" cy="92333"/>
          </a:xfrm>
          <a:prstGeom prst="rect">
            <a:avLst/>
          </a:prstGeom>
          <a:noFill/>
        </p:spPr>
        <p:txBody>
          <a:bodyPr wrap="square" lIns="0" tIns="0" rIns="36000" bIns="0" rtlCol="0">
            <a:spAutoFit/>
          </a:bodyPr>
          <a:lstStyle/>
          <a:p>
            <a:pPr algn="r"/>
            <a:r>
              <a:rPr lang="de-DE" sz="600"/>
              <a:t>10</a:t>
            </a:r>
          </a:p>
        </p:txBody>
      </p:sp>
      <p:sp>
        <p:nvSpPr>
          <p:cNvPr id="6" name="Textfeld 5">
            <a:extLst>
              <a:ext uri="{FF2B5EF4-FFF2-40B4-BE49-F238E27FC236}">
                <a16:creationId xmlns:a16="http://schemas.microsoft.com/office/drawing/2014/main" id="{AFF1F58B-3755-CD0A-5254-19A03CB327CC}"/>
              </a:ext>
            </a:extLst>
          </p:cNvPr>
          <p:cNvSpPr txBox="1"/>
          <p:nvPr/>
        </p:nvSpPr>
        <p:spPr>
          <a:xfrm>
            <a:off x="760941" y="1779998"/>
            <a:ext cx="178596" cy="92333"/>
          </a:xfrm>
          <a:prstGeom prst="rect">
            <a:avLst/>
          </a:prstGeom>
          <a:noFill/>
        </p:spPr>
        <p:txBody>
          <a:bodyPr wrap="square" lIns="0" tIns="0" rIns="36000" bIns="0" rtlCol="0">
            <a:spAutoFit/>
          </a:bodyPr>
          <a:lstStyle/>
          <a:p>
            <a:pPr algn="r"/>
            <a:r>
              <a:rPr lang="de-DE" sz="600"/>
              <a:t>11</a:t>
            </a:r>
          </a:p>
        </p:txBody>
      </p:sp>
      <p:sp>
        <p:nvSpPr>
          <p:cNvPr id="7" name="Textfeld 6">
            <a:extLst>
              <a:ext uri="{FF2B5EF4-FFF2-40B4-BE49-F238E27FC236}">
                <a16:creationId xmlns:a16="http://schemas.microsoft.com/office/drawing/2014/main" id="{065EFE13-474A-7B8B-BFD7-27807307B585}"/>
              </a:ext>
            </a:extLst>
          </p:cNvPr>
          <p:cNvSpPr txBox="1"/>
          <p:nvPr/>
        </p:nvSpPr>
        <p:spPr>
          <a:xfrm>
            <a:off x="760941" y="1853513"/>
            <a:ext cx="178596" cy="92333"/>
          </a:xfrm>
          <a:prstGeom prst="rect">
            <a:avLst/>
          </a:prstGeom>
          <a:noFill/>
        </p:spPr>
        <p:txBody>
          <a:bodyPr wrap="square" lIns="0" tIns="0" rIns="36000" bIns="0" rtlCol="0">
            <a:spAutoFit/>
          </a:bodyPr>
          <a:lstStyle/>
          <a:p>
            <a:pPr algn="r"/>
            <a:r>
              <a:rPr lang="de-DE" sz="600"/>
              <a:t>12</a:t>
            </a:r>
          </a:p>
        </p:txBody>
      </p:sp>
      <p:sp>
        <p:nvSpPr>
          <p:cNvPr id="8" name="Textfeld 7">
            <a:extLst>
              <a:ext uri="{FF2B5EF4-FFF2-40B4-BE49-F238E27FC236}">
                <a16:creationId xmlns:a16="http://schemas.microsoft.com/office/drawing/2014/main" id="{116D946C-D5CD-6712-25BA-15CDD9567BFD}"/>
              </a:ext>
            </a:extLst>
          </p:cNvPr>
          <p:cNvSpPr txBox="1"/>
          <p:nvPr/>
        </p:nvSpPr>
        <p:spPr>
          <a:xfrm>
            <a:off x="760941" y="1927028"/>
            <a:ext cx="178596" cy="92333"/>
          </a:xfrm>
          <a:prstGeom prst="rect">
            <a:avLst/>
          </a:prstGeom>
          <a:noFill/>
        </p:spPr>
        <p:txBody>
          <a:bodyPr wrap="square" lIns="0" tIns="0" rIns="36000" bIns="0" rtlCol="0">
            <a:spAutoFit/>
          </a:bodyPr>
          <a:lstStyle/>
          <a:p>
            <a:pPr algn="r"/>
            <a:r>
              <a:rPr lang="de-DE" sz="600"/>
              <a:t>13</a:t>
            </a:r>
          </a:p>
        </p:txBody>
      </p:sp>
      <p:sp>
        <p:nvSpPr>
          <p:cNvPr id="9" name="Textfeld 8">
            <a:extLst>
              <a:ext uri="{FF2B5EF4-FFF2-40B4-BE49-F238E27FC236}">
                <a16:creationId xmlns:a16="http://schemas.microsoft.com/office/drawing/2014/main" id="{68785DD9-A9BB-8AF6-051F-5CA8BB4ED6B2}"/>
              </a:ext>
            </a:extLst>
          </p:cNvPr>
          <p:cNvSpPr txBox="1"/>
          <p:nvPr/>
        </p:nvSpPr>
        <p:spPr>
          <a:xfrm>
            <a:off x="760941" y="2000543"/>
            <a:ext cx="178596" cy="92333"/>
          </a:xfrm>
          <a:prstGeom prst="rect">
            <a:avLst/>
          </a:prstGeom>
          <a:noFill/>
        </p:spPr>
        <p:txBody>
          <a:bodyPr wrap="square" lIns="0" tIns="0" rIns="36000" bIns="0" rtlCol="0">
            <a:spAutoFit/>
          </a:bodyPr>
          <a:lstStyle/>
          <a:p>
            <a:pPr algn="r"/>
            <a:r>
              <a:rPr lang="de-DE" sz="600"/>
              <a:t>14</a:t>
            </a:r>
          </a:p>
        </p:txBody>
      </p:sp>
      <p:sp>
        <p:nvSpPr>
          <p:cNvPr id="10" name="Textfeld 9">
            <a:extLst>
              <a:ext uri="{FF2B5EF4-FFF2-40B4-BE49-F238E27FC236}">
                <a16:creationId xmlns:a16="http://schemas.microsoft.com/office/drawing/2014/main" id="{4F7854A0-AF99-E97E-B45B-62D95B3E70B7}"/>
              </a:ext>
            </a:extLst>
          </p:cNvPr>
          <p:cNvSpPr txBox="1"/>
          <p:nvPr/>
        </p:nvSpPr>
        <p:spPr>
          <a:xfrm>
            <a:off x="760941" y="2074058"/>
            <a:ext cx="178596" cy="92333"/>
          </a:xfrm>
          <a:prstGeom prst="rect">
            <a:avLst/>
          </a:prstGeom>
          <a:noFill/>
        </p:spPr>
        <p:txBody>
          <a:bodyPr wrap="square" lIns="0" tIns="0" rIns="36000" bIns="0" rtlCol="0">
            <a:spAutoFit/>
          </a:bodyPr>
          <a:lstStyle/>
          <a:p>
            <a:pPr algn="r"/>
            <a:r>
              <a:rPr lang="de-DE" sz="600"/>
              <a:t>15</a:t>
            </a:r>
          </a:p>
        </p:txBody>
      </p:sp>
      <p:sp>
        <p:nvSpPr>
          <p:cNvPr id="12" name="Textfeld 11">
            <a:extLst>
              <a:ext uri="{FF2B5EF4-FFF2-40B4-BE49-F238E27FC236}">
                <a16:creationId xmlns:a16="http://schemas.microsoft.com/office/drawing/2014/main" id="{58CC1622-C143-E9F6-BF88-94451DF6176A}"/>
              </a:ext>
            </a:extLst>
          </p:cNvPr>
          <p:cNvSpPr txBox="1"/>
          <p:nvPr/>
        </p:nvSpPr>
        <p:spPr>
          <a:xfrm>
            <a:off x="760941" y="2147573"/>
            <a:ext cx="178596" cy="92333"/>
          </a:xfrm>
          <a:prstGeom prst="rect">
            <a:avLst/>
          </a:prstGeom>
          <a:noFill/>
        </p:spPr>
        <p:txBody>
          <a:bodyPr wrap="square" lIns="0" tIns="0" rIns="36000" bIns="0" rtlCol="0">
            <a:spAutoFit/>
          </a:bodyPr>
          <a:lstStyle/>
          <a:p>
            <a:pPr algn="r"/>
            <a:r>
              <a:rPr lang="de-DE" sz="600"/>
              <a:t>16</a:t>
            </a:r>
          </a:p>
        </p:txBody>
      </p:sp>
      <p:sp>
        <p:nvSpPr>
          <p:cNvPr id="13" name="Textfeld 12">
            <a:extLst>
              <a:ext uri="{FF2B5EF4-FFF2-40B4-BE49-F238E27FC236}">
                <a16:creationId xmlns:a16="http://schemas.microsoft.com/office/drawing/2014/main" id="{721AFE19-F2F0-B8CE-38BA-B54E188FB4CF}"/>
              </a:ext>
            </a:extLst>
          </p:cNvPr>
          <p:cNvSpPr txBox="1"/>
          <p:nvPr/>
        </p:nvSpPr>
        <p:spPr>
          <a:xfrm>
            <a:off x="760941" y="2221088"/>
            <a:ext cx="178596" cy="92333"/>
          </a:xfrm>
          <a:prstGeom prst="rect">
            <a:avLst/>
          </a:prstGeom>
          <a:noFill/>
        </p:spPr>
        <p:txBody>
          <a:bodyPr wrap="square" lIns="0" tIns="0" rIns="36000" bIns="0" rtlCol="0">
            <a:spAutoFit/>
          </a:bodyPr>
          <a:lstStyle/>
          <a:p>
            <a:pPr algn="r"/>
            <a:r>
              <a:rPr lang="de-DE" sz="600"/>
              <a:t>17</a:t>
            </a:r>
          </a:p>
        </p:txBody>
      </p:sp>
      <p:sp>
        <p:nvSpPr>
          <p:cNvPr id="14" name="Textfeld 13">
            <a:extLst>
              <a:ext uri="{FF2B5EF4-FFF2-40B4-BE49-F238E27FC236}">
                <a16:creationId xmlns:a16="http://schemas.microsoft.com/office/drawing/2014/main" id="{6AE48A2D-74DF-ED24-1C81-0B54C4DCF736}"/>
              </a:ext>
            </a:extLst>
          </p:cNvPr>
          <p:cNvSpPr txBox="1"/>
          <p:nvPr/>
        </p:nvSpPr>
        <p:spPr>
          <a:xfrm>
            <a:off x="760941" y="2294603"/>
            <a:ext cx="178596" cy="92333"/>
          </a:xfrm>
          <a:prstGeom prst="rect">
            <a:avLst/>
          </a:prstGeom>
          <a:noFill/>
        </p:spPr>
        <p:txBody>
          <a:bodyPr wrap="square" lIns="0" tIns="0" rIns="36000" bIns="0" rtlCol="0">
            <a:spAutoFit/>
          </a:bodyPr>
          <a:lstStyle/>
          <a:p>
            <a:pPr algn="r"/>
            <a:r>
              <a:rPr lang="de-DE" sz="600"/>
              <a:t>18</a:t>
            </a:r>
          </a:p>
        </p:txBody>
      </p:sp>
      <p:sp>
        <p:nvSpPr>
          <p:cNvPr id="15" name="Textfeld 14">
            <a:extLst>
              <a:ext uri="{FF2B5EF4-FFF2-40B4-BE49-F238E27FC236}">
                <a16:creationId xmlns:a16="http://schemas.microsoft.com/office/drawing/2014/main" id="{65172B7F-DD31-1051-D543-24A0021BAAB9}"/>
              </a:ext>
            </a:extLst>
          </p:cNvPr>
          <p:cNvSpPr txBox="1"/>
          <p:nvPr/>
        </p:nvSpPr>
        <p:spPr>
          <a:xfrm>
            <a:off x="760941" y="2368118"/>
            <a:ext cx="178596" cy="92333"/>
          </a:xfrm>
          <a:prstGeom prst="rect">
            <a:avLst/>
          </a:prstGeom>
          <a:noFill/>
        </p:spPr>
        <p:txBody>
          <a:bodyPr wrap="square" lIns="0" tIns="0" rIns="36000" bIns="0" rtlCol="0">
            <a:spAutoFit/>
          </a:bodyPr>
          <a:lstStyle/>
          <a:p>
            <a:pPr algn="r"/>
            <a:r>
              <a:rPr lang="de-DE" sz="600"/>
              <a:t>19</a:t>
            </a:r>
          </a:p>
        </p:txBody>
      </p:sp>
      <p:sp>
        <p:nvSpPr>
          <p:cNvPr id="17" name="Textfeld 16">
            <a:extLst>
              <a:ext uri="{FF2B5EF4-FFF2-40B4-BE49-F238E27FC236}">
                <a16:creationId xmlns:a16="http://schemas.microsoft.com/office/drawing/2014/main" id="{C2CBF482-0FAD-301E-AD91-4197FA346E66}"/>
              </a:ext>
            </a:extLst>
          </p:cNvPr>
          <p:cNvSpPr txBox="1"/>
          <p:nvPr/>
        </p:nvSpPr>
        <p:spPr>
          <a:xfrm>
            <a:off x="760941" y="2441633"/>
            <a:ext cx="178596" cy="92333"/>
          </a:xfrm>
          <a:prstGeom prst="rect">
            <a:avLst/>
          </a:prstGeom>
          <a:noFill/>
        </p:spPr>
        <p:txBody>
          <a:bodyPr wrap="square" lIns="0" tIns="0" rIns="36000" bIns="0" rtlCol="0">
            <a:spAutoFit/>
          </a:bodyPr>
          <a:lstStyle/>
          <a:p>
            <a:pPr algn="r"/>
            <a:r>
              <a:rPr lang="de-DE" sz="600"/>
              <a:t>3</a:t>
            </a:r>
          </a:p>
        </p:txBody>
      </p:sp>
      <p:sp>
        <p:nvSpPr>
          <p:cNvPr id="18" name="Textfeld 17">
            <a:extLst>
              <a:ext uri="{FF2B5EF4-FFF2-40B4-BE49-F238E27FC236}">
                <a16:creationId xmlns:a16="http://schemas.microsoft.com/office/drawing/2014/main" id="{9A259BD1-A3D8-2628-B36B-2A7032892618}"/>
              </a:ext>
            </a:extLst>
          </p:cNvPr>
          <p:cNvSpPr txBox="1"/>
          <p:nvPr/>
        </p:nvSpPr>
        <p:spPr>
          <a:xfrm>
            <a:off x="760941" y="2515148"/>
            <a:ext cx="178596" cy="92333"/>
          </a:xfrm>
          <a:prstGeom prst="rect">
            <a:avLst/>
          </a:prstGeom>
          <a:noFill/>
        </p:spPr>
        <p:txBody>
          <a:bodyPr wrap="square" lIns="0" tIns="0" rIns="36000" bIns="0" rtlCol="0">
            <a:spAutoFit/>
          </a:bodyPr>
          <a:lstStyle/>
          <a:p>
            <a:pPr algn="r"/>
            <a:r>
              <a:rPr lang="de-DE" sz="600"/>
              <a:t>20</a:t>
            </a:r>
          </a:p>
        </p:txBody>
      </p:sp>
      <p:sp>
        <p:nvSpPr>
          <p:cNvPr id="19" name="Textfeld 18">
            <a:extLst>
              <a:ext uri="{FF2B5EF4-FFF2-40B4-BE49-F238E27FC236}">
                <a16:creationId xmlns:a16="http://schemas.microsoft.com/office/drawing/2014/main" id="{282D7174-614F-E253-6A64-AC1C69753D2F}"/>
              </a:ext>
            </a:extLst>
          </p:cNvPr>
          <p:cNvSpPr txBox="1"/>
          <p:nvPr/>
        </p:nvSpPr>
        <p:spPr>
          <a:xfrm>
            <a:off x="760941" y="2588663"/>
            <a:ext cx="178596" cy="92333"/>
          </a:xfrm>
          <a:prstGeom prst="rect">
            <a:avLst/>
          </a:prstGeom>
          <a:noFill/>
        </p:spPr>
        <p:txBody>
          <a:bodyPr wrap="square" lIns="0" tIns="0" rIns="36000" bIns="0" rtlCol="0">
            <a:spAutoFit/>
          </a:bodyPr>
          <a:lstStyle/>
          <a:p>
            <a:pPr algn="r"/>
            <a:r>
              <a:rPr lang="de-DE" sz="600"/>
              <a:t>21</a:t>
            </a:r>
          </a:p>
        </p:txBody>
      </p:sp>
      <p:sp>
        <p:nvSpPr>
          <p:cNvPr id="20" name="Textfeld 19">
            <a:extLst>
              <a:ext uri="{FF2B5EF4-FFF2-40B4-BE49-F238E27FC236}">
                <a16:creationId xmlns:a16="http://schemas.microsoft.com/office/drawing/2014/main" id="{6720AAED-5277-29E7-7871-CC69581BAC8D}"/>
              </a:ext>
            </a:extLst>
          </p:cNvPr>
          <p:cNvSpPr txBox="1"/>
          <p:nvPr/>
        </p:nvSpPr>
        <p:spPr>
          <a:xfrm>
            <a:off x="760941" y="2662178"/>
            <a:ext cx="178596" cy="92333"/>
          </a:xfrm>
          <a:prstGeom prst="rect">
            <a:avLst/>
          </a:prstGeom>
          <a:noFill/>
        </p:spPr>
        <p:txBody>
          <a:bodyPr wrap="square" lIns="0" tIns="0" rIns="36000" bIns="0" rtlCol="0">
            <a:spAutoFit/>
          </a:bodyPr>
          <a:lstStyle/>
          <a:p>
            <a:pPr algn="r"/>
            <a:r>
              <a:rPr lang="de-DE" sz="600"/>
              <a:t>22</a:t>
            </a:r>
          </a:p>
        </p:txBody>
      </p:sp>
      <p:sp>
        <p:nvSpPr>
          <p:cNvPr id="21" name="Textfeld 20">
            <a:extLst>
              <a:ext uri="{FF2B5EF4-FFF2-40B4-BE49-F238E27FC236}">
                <a16:creationId xmlns:a16="http://schemas.microsoft.com/office/drawing/2014/main" id="{DD142B84-5C71-2CCD-03EC-3F79D2F017FB}"/>
              </a:ext>
            </a:extLst>
          </p:cNvPr>
          <p:cNvSpPr txBox="1"/>
          <p:nvPr/>
        </p:nvSpPr>
        <p:spPr>
          <a:xfrm>
            <a:off x="760941" y="2735693"/>
            <a:ext cx="178596" cy="92333"/>
          </a:xfrm>
          <a:prstGeom prst="rect">
            <a:avLst/>
          </a:prstGeom>
          <a:noFill/>
        </p:spPr>
        <p:txBody>
          <a:bodyPr wrap="square" lIns="0" tIns="0" rIns="36000" bIns="0" rtlCol="0">
            <a:spAutoFit/>
          </a:bodyPr>
          <a:lstStyle/>
          <a:p>
            <a:pPr algn="r"/>
            <a:r>
              <a:rPr lang="de-DE" sz="600"/>
              <a:t>23</a:t>
            </a:r>
          </a:p>
        </p:txBody>
      </p:sp>
      <p:sp>
        <p:nvSpPr>
          <p:cNvPr id="22" name="Textfeld 21">
            <a:extLst>
              <a:ext uri="{FF2B5EF4-FFF2-40B4-BE49-F238E27FC236}">
                <a16:creationId xmlns:a16="http://schemas.microsoft.com/office/drawing/2014/main" id="{0FC197ED-63FA-73DC-CA0E-6158524E570A}"/>
              </a:ext>
            </a:extLst>
          </p:cNvPr>
          <p:cNvSpPr txBox="1"/>
          <p:nvPr/>
        </p:nvSpPr>
        <p:spPr>
          <a:xfrm>
            <a:off x="760941" y="2809208"/>
            <a:ext cx="178596" cy="92333"/>
          </a:xfrm>
          <a:prstGeom prst="rect">
            <a:avLst/>
          </a:prstGeom>
          <a:noFill/>
        </p:spPr>
        <p:txBody>
          <a:bodyPr wrap="square" lIns="0" tIns="0" rIns="36000" bIns="0" rtlCol="0">
            <a:spAutoFit/>
          </a:bodyPr>
          <a:lstStyle/>
          <a:p>
            <a:pPr algn="r"/>
            <a:r>
              <a:rPr lang="de-DE" sz="600"/>
              <a:t>24</a:t>
            </a:r>
          </a:p>
        </p:txBody>
      </p:sp>
      <p:sp>
        <p:nvSpPr>
          <p:cNvPr id="23" name="Textfeld 22">
            <a:extLst>
              <a:ext uri="{FF2B5EF4-FFF2-40B4-BE49-F238E27FC236}">
                <a16:creationId xmlns:a16="http://schemas.microsoft.com/office/drawing/2014/main" id="{42A4CBF5-33C0-FBAD-77B5-F45B34A92F7E}"/>
              </a:ext>
            </a:extLst>
          </p:cNvPr>
          <p:cNvSpPr txBox="1"/>
          <p:nvPr/>
        </p:nvSpPr>
        <p:spPr>
          <a:xfrm>
            <a:off x="760941" y="2882723"/>
            <a:ext cx="178596" cy="92333"/>
          </a:xfrm>
          <a:prstGeom prst="rect">
            <a:avLst/>
          </a:prstGeom>
          <a:noFill/>
        </p:spPr>
        <p:txBody>
          <a:bodyPr wrap="square" lIns="0" tIns="0" rIns="36000" bIns="0" rtlCol="0">
            <a:spAutoFit/>
          </a:bodyPr>
          <a:lstStyle/>
          <a:p>
            <a:pPr algn="r"/>
            <a:r>
              <a:rPr lang="de-DE" sz="600"/>
              <a:t>25</a:t>
            </a:r>
          </a:p>
        </p:txBody>
      </p:sp>
      <p:sp>
        <p:nvSpPr>
          <p:cNvPr id="24" name="Textfeld 23">
            <a:extLst>
              <a:ext uri="{FF2B5EF4-FFF2-40B4-BE49-F238E27FC236}">
                <a16:creationId xmlns:a16="http://schemas.microsoft.com/office/drawing/2014/main" id="{61C8328B-7B75-202B-B651-FAD999B5ED31}"/>
              </a:ext>
            </a:extLst>
          </p:cNvPr>
          <p:cNvSpPr txBox="1"/>
          <p:nvPr/>
        </p:nvSpPr>
        <p:spPr>
          <a:xfrm>
            <a:off x="760941" y="2956238"/>
            <a:ext cx="178596" cy="92333"/>
          </a:xfrm>
          <a:prstGeom prst="rect">
            <a:avLst/>
          </a:prstGeom>
          <a:noFill/>
        </p:spPr>
        <p:txBody>
          <a:bodyPr wrap="square" lIns="0" tIns="0" rIns="36000" bIns="0" rtlCol="0">
            <a:spAutoFit/>
          </a:bodyPr>
          <a:lstStyle/>
          <a:p>
            <a:pPr algn="r"/>
            <a:r>
              <a:rPr lang="de-DE" sz="600"/>
              <a:t>26</a:t>
            </a:r>
          </a:p>
        </p:txBody>
      </p:sp>
      <p:sp>
        <p:nvSpPr>
          <p:cNvPr id="25" name="Textfeld 24">
            <a:extLst>
              <a:ext uri="{FF2B5EF4-FFF2-40B4-BE49-F238E27FC236}">
                <a16:creationId xmlns:a16="http://schemas.microsoft.com/office/drawing/2014/main" id="{4A2575AF-714D-A39E-E5F0-A5062E5CD657}"/>
              </a:ext>
            </a:extLst>
          </p:cNvPr>
          <p:cNvSpPr txBox="1"/>
          <p:nvPr/>
        </p:nvSpPr>
        <p:spPr>
          <a:xfrm>
            <a:off x="760941" y="3029753"/>
            <a:ext cx="178596" cy="92333"/>
          </a:xfrm>
          <a:prstGeom prst="rect">
            <a:avLst/>
          </a:prstGeom>
          <a:noFill/>
        </p:spPr>
        <p:txBody>
          <a:bodyPr wrap="square" lIns="0" tIns="0" rIns="36000" bIns="0" rtlCol="0">
            <a:spAutoFit/>
          </a:bodyPr>
          <a:lstStyle/>
          <a:p>
            <a:pPr algn="r"/>
            <a:r>
              <a:rPr lang="de-DE" sz="600"/>
              <a:t>27</a:t>
            </a:r>
          </a:p>
        </p:txBody>
      </p:sp>
      <p:sp>
        <p:nvSpPr>
          <p:cNvPr id="26" name="Textfeld 25">
            <a:extLst>
              <a:ext uri="{FF2B5EF4-FFF2-40B4-BE49-F238E27FC236}">
                <a16:creationId xmlns:a16="http://schemas.microsoft.com/office/drawing/2014/main" id="{306252D8-FF3D-3390-5F98-780D378AFEE4}"/>
              </a:ext>
            </a:extLst>
          </p:cNvPr>
          <p:cNvSpPr txBox="1"/>
          <p:nvPr/>
        </p:nvSpPr>
        <p:spPr>
          <a:xfrm>
            <a:off x="760941" y="3103268"/>
            <a:ext cx="178596" cy="92333"/>
          </a:xfrm>
          <a:prstGeom prst="rect">
            <a:avLst/>
          </a:prstGeom>
          <a:noFill/>
        </p:spPr>
        <p:txBody>
          <a:bodyPr wrap="square" lIns="0" tIns="0" rIns="36000" bIns="0" rtlCol="0">
            <a:spAutoFit/>
          </a:bodyPr>
          <a:lstStyle/>
          <a:p>
            <a:pPr algn="r"/>
            <a:r>
              <a:rPr lang="de-DE" sz="600"/>
              <a:t>28</a:t>
            </a:r>
          </a:p>
        </p:txBody>
      </p:sp>
      <p:sp>
        <p:nvSpPr>
          <p:cNvPr id="27" name="Textfeld 26">
            <a:extLst>
              <a:ext uri="{FF2B5EF4-FFF2-40B4-BE49-F238E27FC236}">
                <a16:creationId xmlns:a16="http://schemas.microsoft.com/office/drawing/2014/main" id="{452BD3CA-0BFF-464C-E209-4C6987576E6C}"/>
              </a:ext>
            </a:extLst>
          </p:cNvPr>
          <p:cNvSpPr txBox="1"/>
          <p:nvPr/>
        </p:nvSpPr>
        <p:spPr>
          <a:xfrm>
            <a:off x="760941" y="3176783"/>
            <a:ext cx="178596" cy="92333"/>
          </a:xfrm>
          <a:prstGeom prst="rect">
            <a:avLst/>
          </a:prstGeom>
          <a:noFill/>
        </p:spPr>
        <p:txBody>
          <a:bodyPr wrap="square" lIns="0" tIns="0" rIns="36000" bIns="0" rtlCol="0">
            <a:spAutoFit/>
          </a:bodyPr>
          <a:lstStyle/>
          <a:p>
            <a:pPr algn="r"/>
            <a:r>
              <a:rPr lang="de-DE" sz="600"/>
              <a:t>29</a:t>
            </a:r>
          </a:p>
        </p:txBody>
      </p:sp>
      <p:sp>
        <p:nvSpPr>
          <p:cNvPr id="28" name="Textfeld 27">
            <a:extLst>
              <a:ext uri="{FF2B5EF4-FFF2-40B4-BE49-F238E27FC236}">
                <a16:creationId xmlns:a16="http://schemas.microsoft.com/office/drawing/2014/main" id="{B413E2A0-074E-BAB1-9006-7A8932E47A74}"/>
              </a:ext>
            </a:extLst>
          </p:cNvPr>
          <p:cNvSpPr txBox="1"/>
          <p:nvPr/>
        </p:nvSpPr>
        <p:spPr>
          <a:xfrm>
            <a:off x="760941" y="3250298"/>
            <a:ext cx="178596" cy="92333"/>
          </a:xfrm>
          <a:prstGeom prst="rect">
            <a:avLst/>
          </a:prstGeom>
          <a:noFill/>
        </p:spPr>
        <p:txBody>
          <a:bodyPr wrap="square" lIns="0" tIns="0" rIns="36000" bIns="0" rtlCol="0">
            <a:spAutoFit/>
          </a:bodyPr>
          <a:lstStyle/>
          <a:p>
            <a:pPr algn="r"/>
            <a:r>
              <a:rPr lang="de-DE" sz="600"/>
              <a:t>30</a:t>
            </a:r>
          </a:p>
        </p:txBody>
      </p:sp>
      <p:sp>
        <p:nvSpPr>
          <p:cNvPr id="29" name="Textfeld 28">
            <a:extLst>
              <a:ext uri="{FF2B5EF4-FFF2-40B4-BE49-F238E27FC236}">
                <a16:creationId xmlns:a16="http://schemas.microsoft.com/office/drawing/2014/main" id="{09E035F9-3E80-119E-811F-F157BEFFB775}"/>
              </a:ext>
            </a:extLst>
          </p:cNvPr>
          <p:cNvSpPr txBox="1"/>
          <p:nvPr/>
        </p:nvSpPr>
        <p:spPr>
          <a:xfrm>
            <a:off x="760941" y="3323813"/>
            <a:ext cx="178596" cy="92333"/>
          </a:xfrm>
          <a:prstGeom prst="rect">
            <a:avLst/>
          </a:prstGeom>
          <a:noFill/>
        </p:spPr>
        <p:txBody>
          <a:bodyPr wrap="square" lIns="0" tIns="0" rIns="36000" bIns="0" rtlCol="0">
            <a:spAutoFit/>
          </a:bodyPr>
          <a:lstStyle/>
          <a:p>
            <a:pPr algn="r"/>
            <a:r>
              <a:rPr lang="de-DE" sz="600"/>
              <a:t>31</a:t>
            </a:r>
          </a:p>
        </p:txBody>
      </p:sp>
      <p:sp>
        <p:nvSpPr>
          <p:cNvPr id="30" name="Textfeld 29">
            <a:extLst>
              <a:ext uri="{FF2B5EF4-FFF2-40B4-BE49-F238E27FC236}">
                <a16:creationId xmlns:a16="http://schemas.microsoft.com/office/drawing/2014/main" id="{EDAC420F-4616-8581-769A-1AD0C70A483D}"/>
              </a:ext>
            </a:extLst>
          </p:cNvPr>
          <p:cNvSpPr txBox="1"/>
          <p:nvPr/>
        </p:nvSpPr>
        <p:spPr>
          <a:xfrm>
            <a:off x="760941" y="3397328"/>
            <a:ext cx="178596" cy="92333"/>
          </a:xfrm>
          <a:prstGeom prst="rect">
            <a:avLst/>
          </a:prstGeom>
          <a:noFill/>
        </p:spPr>
        <p:txBody>
          <a:bodyPr wrap="square" lIns="0" tIns="0" rIns="36000" bIns="0" rtlCol="0">
            <a:spAutoFit/>
          </a:bodyPr>
          <a:lstStyle/>
          <a:p>
            <a:pPr algn="r"/>
            <a:r>
              <a:rPr lang="de-DE" sz="600"/>
              <a:t>32</a:t>
            </a:r>
          </a:p>
        </p:txBody>
      </p:sp>
      <p:sp>
        <p:nvSpPr>
          <p:cNvPr id="31" name="Textfeld 30">
            <a:extLst>
              <a:ext uri="{FF2B5EF4-FFF2-40B4-BE49-F238E27FC236}">
                <a16:creationId xmlns:a16="http://schemas.microsoft.com/office/drawing/2014/main" id="{F9E5BA32-D599-54A2-4BAD-0D0E3D1CBE39}"/>
              </a:ext>
            </a:extLst>
          </p:cNvPr>
          <p:cNvSpPr txBox="1"/>
          <p:nvPr/>
        </p:nvSpPr>
        <p:spPr>
          <a:xfrm>
            <a:off x="760941" y="3470843"/>
            <a:ext cx="178596" cy="92333"/>
          </a:xfrm>
          <a:prstGeom prst="rect">
            <a:avLst/>
          </a:prstGeom>
          <a:noFill/>
        </p:spPr>
        <p:txBody>
          <a:bodyPr wrap="square" lIns="0" tIns="0" rIns="36000" bIns="0" rtlCol="0">
            <a:spAutoFit/>
          </a:bodyPr>
          <a:lstStyle/>
          <a:p>
            <a:pPr algn="r"/>
            <a:r>
              <a:rPr lang="de-DE" sz="600"/>
              <a:t>33</a:t>
            </a:r>
          </a:p>
        </p:txBody>
      </p:sp>
      <p:sp>
        <p:nvSpPr>
          <p:cNvPr id="32" name="Textfeld 31">
            <a:extLst>
              <a:ext uri="{FF2B5EF4-FFF2-40B4-BE49-F238E27FC236}">
                <a16:creationId xmlns:a16="http://schemas.microsoft.com/office/drawing/2014/main" id="{41937049-4649-FBB3-B8E0-A15359B53206}"/>
              </a:ext>
            </a:extLst>
          </p:cNvPr>
          <p:cNvSpPr txBox="1"/>
          <p:nvPr/>
        </p:nvSpPr>
        <p:spPr>
          <a:xfrm>
            <a:off x="760941" y="3544358"/>
            <a:ext cx="178596" cy="92333"/>
          </a:xfrm>
          <a:prstGeom prst="rect">
            <a:avLst/>
          </a:prstGeom>
          <a:noFill/>
        </p:spPr>
        <p:txBody>
          <a:bodyPr wrap="square" lIns="0" tIns="0" rIns="36000" bIns="0" rtlCol="0">
            <a:spAutoFit/>
          </a:bodyPr>
          <a:lstStyle/>
          <a:p>
            <a:pPr algn="r"/>
            <a:r>
              <a:rPr lang="de-DE" sz="600"/>
              <a:t>35</a:t>
            </a:r>
          </a:p>
        </p:txBody>
      </p:sp>
      <p:sp>
        <p:nvSpPr>
          <p:cNvPr id="33" name="Textfeld 32">
            <a:extLst>
              <a:ext uri="{FF2B5EF4-FFF2-40B4-BE49-F238E27FC236}">
                <a16:creationId xmlns:a16="http://schemas.microsoft.com/office/drawing/2014/main" id="{C87E8F1D-C805-BC4D-5F0C-38EF515FA1BB}"/>
              </a:ext>
            </a:extLst>
          </p:cNvPr>
          <p:cNvSpPr txBox="1"/>
          <p:nvPr/>
        </p:nvSpPr>
        <p:spPr>
          <a:xfrm>
            <a:off x="760941" y="3617873"/>
            <a:ext cx="178596" cy="92333"/>
          </a:xfrm>
          <a:prstGeom prst="rect">
            <a:avLst/>
          </a:prstGeom>
          <a:noFill/>
        </p:spPr>
        <p:txBody>
          <a:bodyPr wrap="square" lIns="0" tIns="0" rIns="36000" bIns="0" rtlCol="0">
            <a:spAutoFit/>
          </a:bodyPr>
          <a:lstStyle/>
          <a:p>
            <a:pPr algn="r"/>
            <a:r>
              <a:rPr lang="de-DE" sz="600"/>
              <a:t>34</a:t>
            </a:r>
          </a:p>
        </p:txBody>
      </p:sp>
      <p:sp>
        <p:nvSpPr>
          <p:cNvPr id="34" name="Textfeld 33">
            <a:extLst>
              <a:ext uri="{FF2B5EF4-FFF2-40B4-BE49-F238E27FC236}">
                <a16:creationId xmlns:a16="http://schemas.microsoft.com/office/drawing/2014/main" id="{A89197FE-E6A9-5C2C-EDEB-E99EBA68002A}"/>
              </a:ext>
            </a:extLst>
          </p:cNvPr>
          <p:cNvSpPr txBox="1"/>
          <p:nvPr/>
        </p:nvSpPr>
        <p:spPr>
          <a:xfrm>
            <a:off x="760941" y="3691388"/>
            <a:ext cx="178596" cy="92333"/>
          </a:xfrm>
          <a:prstGeom prst="rect">
            <a:avLst/>
          </a:prstGeom>
          <a:noFill/>
        </p:spPr>
        <p:txBody>
          <a:bodyPr wrap="square" lIns="0" tIns="0" rIns="36000" bIns="0" rtlCol="0">
            <a:spAutoFit/>
          </a:bodyPr>
          <a:lstStyle/>
          <a:p>
            <a:pPr algn="r"/>
            <a:r>
              <a:rPr lang="de-DE" sz="600"/>
              <a:t>36</a:t>
            </a:r>
          </a:p>
        </p:txBody>
      </p:sp>
      <p:sp>
        <p:nvSpPr>
          <p:cNvPr id="35" name="Textfeld 34">
            <a:extLst>
              <a:ext uri="{FF2B5EF4-FFF2-40B4-BE49-F238E27FC236}">
                <a16:creationId xmlns:a16="http://schemas.microsoft.com/office/drawing/2014/main" id="{93DE90B4-AE9F-BDEB-A044-CC55645954F9}"/>
              </a:ext>
            </a:extLst>
          </p:cNvPr>
          <p:cNvSpPr txBox="1"/>
          <p:nvPr/>
        </p:nvSpPr>
        <p:spPr>
          <a:xfrm>
            <a:off x="760941" y="3764903"/>
            <a:ext cx="178596" cy="92333"/>
          </a:xfrm>
          <a:prstGeom prst="rect">
            <a:avLst/>
          </a:prstGeom>
          <a:noFill/>
        </p:spPr>
        <p:txBody>
          <a:bodyPr wrap="square" lIns="0" tIns="0" rIns="36000" bIns="0" rtlCol="0">
            <a:spAutoFit/>
          </a:bodyPr>
          <a:lstStyle/>
          <a:p>
            <a:pPr algn="r"/>
            <a:r>
              <a:rPr lang="de-DE" sz="600"/>
              <a:t>37</a:t>
            </a:r>
          </a:p>
        </p:txBody>
      </p:sp>
      <p:sp>
        <p:nvSpPr>
          <p:cNvPr id="36" name="Textfeld 35">
            <a:extLst>
              <a:ext uri="{FF2B5EF4-FFF2-40B4-BE49-F238E27FC236}">
                <a16:creationId xmlns:a16="http://schemas.microsoft.com/office/drawing/2014/main" id="{3DE68989-64A5-8953-4559-B8CB28F8F8AE}"/>
              </a:ext>
            </a:extLst>
          </p:cNvPr>
          <p:cNvSpPr txBox="1"/>
          <p:nvPr/>
        </p:nvSpPr>
        <p:spPr>
          <a:xfrm>
            <a:off x="760941" y="3838418"/>
            <a:ext cx="178596" cy="92333"/>
          </a:xfrm>
          <a:prstGeom prst="rect">
            <a:avLst/>
          </a:prstGeom>
          <a:noFill/>
        </p:spPr>
        <p:txBody>
          <a:bodyPr wrap="square" lIns="0" tIns="0" rIns="36000" bIns="0" rtlCol="0">
            <a:spAutoFit/>
          </a:bodyPr>
          <a:lstStyle/>
          <a:p>
            <a:pPr algn="r"/>
            <a:r>
              <a:rPr lang="de-DE" sz="600"/>
              <a:t>38</a:t>
            </a:r>
          </a:p>
        </p:txBody>
      </p:sp>
      <p:sp>
        <p:nvSpPr>
          <p:cNvPr id="37" name="Textfeld 36">
            <a:extLst>
              <a:ext uri="{FF2B5EF4-FFF2-40B4-BE49-F238E27FC236}">
                <a16:creationId xmlns:a16="http://schemas.microsoft.com/office/drawing/2014/main" id="{B561272C-260C-8581-40C1-33C8EF51F277}"/>
              </a:ext>
            </a:extLst>
          </p:cNvPr>
          <p:cNvSpPr txBox="1"/>
          <p:nvPr/>
        </p:nvSpPr>
        <p:spPr>
          <a:xfrm>
            <a:off x="760941" y="3911933"/>
            <a:ext cx="178596" cy="92333"/>
          </a:xfrm>
          <a:prstGeom prst="rect">
            <a:avLst/>
          </a:prstGeom>
          <a:noFill/>
        </p:spPr>
        <p:txBody>
          <a:bodyPr wrap="square" lIns="0" tIns="0" rIns="36000" bIns="0" rtlCol="0">
            <a:spAutoFit/>
          </a:bodyPr>
          <a:lstStyle/>
          <a:p>
            <a:pPr algn="r"/>
            <a:r>
              <a:rPr lang="de-DE" sz="600"/>
              <a:t>9</a:t>
            </a:r>
          </a:p>
        </p:txBody>
      </p:sp>
      <p:sp>
        <p:nvSpPr>
          <p:cNvPr id="38" name="Textfeld 37">
            <a:extLst>
              <a:ext uri="{FF2B5EF4-FFF2-40B4-BE49-F238E27FC236}">
                <a16:creationId xmlns:a16="http://schemas.microsoft.com/office/drawing/2014/main" id="{757B76A3-A825-7832-3DF9-D30033D76F25}"/>
              </a:ext>
            </a:extLst>
          </p:cNvPr>
          <p:cNvSpPr txBox="1"/>
          <p:nvPr/>
        </p:nvSpPr>
        <p:spPr>
          <a:xfrm>
            <a:off x="760941" y="3985448"/>
            <a:ext cx="178596" cy="92333"/>
          </a:xfrm>
          <a:prstGeom prst="rect">
            <a:avLst/>
          </a:prstGeom>
          <a:noFill/>
        </p:spPr>
        <p:txBody>
          <a:bodyPr wrap="square" lIns="0" tIns="0" rIns="36000" bIns="0" rtlCol="0">
            <a:spAutoFit/>
          </a:bodyPr>
          <a:lstStyle/>
          <a:p>
            <a:pPr algn="r"/>
            <a:r>
              <a:rPr lang="de-DE" sz="600"/>
              <a:t>4</a:t>
            </a:r>
          </a:p>
        </p:txBody>
      </p:sp>
      <p:sp>
        <p:nvSpPr>
          <p:cNvPr id="39" name="Textfeld 38">
            <a:extLst>
              <a:ext uri="{FF2B5EF4-FFF2-40B4-BE49-F238E27FC236}">
                <a16:creationId xmlns:a16="http://schemas.microsoft.com/office/drawing/2014/main" id="{6F736D20-BD40-AE6D-B7BC-2597ABBCA32E}"/>
              </a:ext>
            </a:extLst>
          </p:cNvPr>
          <p:cNvSpPr txBox="1"/>
          <p:nvPr/>
        </p:nvSpPr>
        <p:spPr>
          <a:xfrm>
            <a:off x="760941" y="4058963"/>
            <a:ext cx="178596" cy="92333"/>
          </a:xfrm>
          <a:prstGeom prst="rect">
            <a:avLst/>
          </a:prstGeom>
          <a:noFill/>
        </p:spPr>
        <p:txBody>
          <a:bodyPr wrap="square" lIns="0" tIns="0" rIns="36000" bIns="0" rtlCol="0">
            <a:spAutoFit/>
          </a:bodyPr>
          <a:lstStyle/>
          <a:p>
            <a:pPr algn="r"/>
            <a:r>
              <a:rPr lang="de-DE" sz="600"/>
              <a:t>39</a:t>
            </a:r>
          </a:p>
        </p:txBody>
      </p:sp>
      <p:sp>
        <p:nvSpPr>
          <p:cNvPr id="40" name="Textfeld 39">
            <a:extLst>
              <a:ext uri="{FF2B5EF4-FFF2-40B4-BE49-F238E27FC236}">
                <a16:creationId xmlns:a16="http://schemas.microsoft.com/office/drawing/2014/main" id="{0AC2876E-A4D4-93BB-09BF-995D51627D04}"/>
              </a:ext>
            </a:extLst>
          </p:cNvPr>
          <p:cNvSpPr txBox="1"/>
          <p:nvPr/>
        </p:nvSpPr>
        <p:spPr>
          <a:xfrm>
            <a:off x="760941" y="4132478"/>
            <a:ext cx="178596" cy="92333"/>
          </a:xfrm>
          <a:prstGeom prst="rect">
            <a:avLst/>
          </a:prstGeom>
          <a:noFill/>
        </p:spPr>
        <p:txBody>
          <a:bodyPr wrap="square" lIns="0" tIns="0" rIns="36000" bIns="0" rtlCol="0">
            <a:spAutoFit/>
          </a:bodyPr>
          <a:lstStyle/>
          <a:p>
            <a:pPr algn="r"/>
            <a:r>
              <a:rPr lang="de-DE" sz="600"/>
              <a:t>40</a:t>
            </a:r>
          </a:p>
        </p:txBody>
      </p:sp>
      <p:sp>
        <p:nvSpPr>
          <p:cNvPr id="41" name="Textfeld 40">
            <a:extLst>
              <a:ext uri="{FF2B5EF4-FFF2-40B4-BE49-F238E27FC236}">
                <a16:creationId xmlns:a16="http://schemas.microsoft.com/office/drawing/2014/main" id="{910D9303-23C7-8898-1F17-54FD2D25A47C}"/>
              </a:ext>
            </a:extLst>
          </p:cNvPr>
          <p:cNvSpPr txBox="1"/>
          <p:nvPr/>
        </p:nvSpPr>
        <p:spPr>
          <a:xfrm>
            <a:off x="760941" y="4205993"/>
            <a:ext cx="178596" cy="92333"/>
          </a:xfrm>
          <a:prstGeom prst="rect">
            <a:avLst/>
          </a:prstGeom>
          <a:noFill/>
        </p:spPr>
        <p:txBody>
          <a:bodyPr wrap="square" lIns="0" tIns="0" rIns="36000" bIns="0" rtlCol="0">
            <a:spAutoFit/>
          </a:bodyPr>
          <a:lstStyle/>
          <a:p>
            <a:pPr algn="r"/>
            <a:r>
              <a:rPr lang="de-DE" sz="600"/>
              <a:t>41</a:t>
            </a:r>
          </a:p>
        </p:txBody>
      </p:sp>
      <p:sp>
        <p:nvSpPr>
          <p:cNvPr id="42" name="Textfeld 41">
            <a:extLst>
              <a:ext uri="{FF2B5EF4-FFF2-40B4-BE49-F238E27FC236}">
                <a16:creationId xmlns:a16="http://schemas.microsoft.com/office/drawing/2014/main" id="{D0BF237E-22B1-54A2-0757-3A83BF749494}"/>
              </a:ext>
            </a:extLst>
          </p:cNvPr>
          <p:cNvSpPr txBox="1"/>
          <p:nvPr/>
        </p:nvSpPr>
        <p:spPr>
          <a:xfrm>
            <a:off x="760941" y="4279508"/>
            <a:ext cx="178596" cy="92333"/>
          </a:xfrm>
          <a:prstGeom prst="rect">
            <a:avLst/>
          </a:prstGeom>
          <a:noFill/>
        </p:spPr>
        <p:txBody>
          <a:bodyPr wrap="square" lIns="0" tIns="0" rIns="36000" bIns="0" rtlCol="0">
            <a:spAutoFit/>
          </a:bodyPr>
          <a:lstStyle/>
          <a:p>
            <a:pPr algn="r"/>
            <a:r>
              <a:rPr lang="de-DE" sz="600"/>
              <a:t>42</a:t>
            </a:r>
          </a:p>
        </p:txBody>
      </p:sp>
      <p:sp>
        <p:nvSpPr>
          <p:cNvPr id="43" name="Textfeld 42">
            <a:extLst>
              <a:ext uri="{FF2B5EF4-FFF2-40B4-BE49-F238E27FC236}">
                <a16:creationId xmlns:a16="http://schemas.microsoft.com/office/drawing/2014/main" id="{DE189205-B161-A511-7DEE-32A8C4608DED}"/>
              </a:ext>
            </a:extLst>
          </p:cNvPr>
          <p:cNvSpPr txBox="1"/>
          <p:nvPr/>
        </p:nvSpPr>
        <p:spPr>
          <a:xfrm>
            <a:off x="760941" y="4353023"/>
            <a:ext cx="178596" cy="92333"/>
          </a:xfrm>
          <a:prstGeom prst="rect">
            <a:avLst/>
          </a:prstGeom>
          <a:noFill/>
        </p:spPr>
        <p:txBody>
          <a:bodyPr wrap="square" lIns="0" tIns="0" rIns="36000" bIns="0" rtlCol="0">
            <a:spAutoFit/>
          </a:bodyPr>
          <a:lstStyle/>
          <a:p>
            <a:pPr algn="r"/>
            <a:r>
              <a:rPr lang="de-DE" sz="600"/>
              <a:t>43</a:t>
            </a:r>
          </a:p>
        </p:txBody>
      </p:sp>
      <p:sp>
        <p:nvSpPr>
          <p:cNvPr id="44" name="Textfeld 43">
            <a:extLst>
              <a:ext uri="{FF2B5EF4-FFF2-40B4-BE49-F238E27FC236}">
                <a16:creationId xmlns:a16="http://schemas.microsoft.com/office/drawing/2014/main" id="{6687A035-AFBF-8592-946C-CEA6C7E48D49}"/>
              </a:ext>
            </a:extLst>
          </p:cNvPr>
          <p:cNvSpPr txBox="1"/>
          <p:nvPr/>
        </p:nvSpPr>
        <p:spPr>
          <a:xfrm>
            <a:off x="760941" y="4426538"/>
            <a:ext cx="178596" cy="92333"/>
          </a:xfrm>
          <a:prstGeom prst="rect">
            <a:avLst/>
          </a:prstGeom>
          <a:noFill/>
        </p:spPr>
        <p:txBody>
          <a:bodyPr wrap="square" lIns="0" tIns="0" rIns="36000" bIns="0" rtlCol="0">
            <a:spAutoFit/>
          </a:bodyPr>
          <a:lstStyle/>
          <a:p>
            <a:pPr algn="r"/>
            <a:r>
              <a:rPr lang="de-DE" sz="600"/>
              <a:t>44</a:t>
            </a:r>
          </a:p>
        </p:txBody>
      </p:sp>
      <p:sp>
        <p:nvSpPr>
          <p:cNvPr id="45" name="Textfeld 44">
            <a:extLst>
              <a:ext uri="{FF2B5EF4-FFF2-40B4-BE49-F238E27FC236}">
                <a16:creationId xmlns:a16="http://schemas.microsoft.com/office/drawing/2014/main" id="{410F2CE5-C8CF-2694-6A45-6FCF48BE86A7}"/>
              </a:ext>
            </a:extLst>
          </p:cNvPr>
          <p:cNvSpPr txBox="1"/>
          <p:nvPr/>
        </p:nvSpPr>
        <p:spPr>
          <a:xfrm>
            <a:off x="760941" y="4500053"/>
            <a:ext cx="178596" cy="92333"/>
          </a:xfrm>
          <a:prstGeom prst="rect">
            <a:avLst/>
          </a:prstGeom>
          <a:noFill/>
        </p:spPr>
        <p:txBody>
          <a:bodyPr wrap="square" lIns="0" tIns="0" rIns="36000" bIns="0" rtlCol="0">
            <a:spAutoFit/>
          </a:bodyPr>
          <a:lstStyle/>
          <a:p>
            <a:pPr algn="r"/>
            <a:r>
              <a:rPr lang="de-DE" sz="600"/>
              <a:t>45</a:t>
            </a:r>
          </a:p>
        </p:txBody>
      </p:sp>
      <p:sp>
        <p:nvSpPr>
          <p:cNvPr id="46" name="Textfeld 45">
            <a:extLst>
              <a:ext uri="{FF2B5EF4-FFF2-40B4-BE49-F238E27FC236}">
                <a16:creationId xmlns:a16="http://schemas.microsoft.com/office/drawing/2014/main" id="{C26E3BF3-3346-FFF1-FEE9-53B192DF81A1}"/>
              </a:ext>
            </a:extLst>
          </p:cNvPr>
          <p:cNvSpPr txBox="1"/>
          <p:nvPr/>
        </p:nvSpPr>
        <p:spPr>
          <a:xfrm>
            <a:off x="760941" y="4573568"/>
            <a:ext cx="178596" cy="92333"/>
          </a:xfrm>
          <a:prstGeom prst="rect">
            <a:avLst/>
          </a:prstGeom>
          <a:noFill/>
        </p:spPr>
        <p:txBody>
          <a:bodyPr wrap="square" lIns="0" tIns="0" rIns="36000" bIns="0" rtlCol="0">
            <a:spAutoFit/>
          </a:bodyPr>
          <a:lstStyle/>
          <a:p>
            <a:pPr algn="r"/>
            <a:r>
              <a:rPr lang="de-DE" sz="600"/>
              <a:t>46</a:t>
            </a:r>
          </a:p>
        </p:txBody>
      </p:sp>
      <p:sp>
        <p:nvSpPr>
          <p:cNvPr id="47" name="Textfeld 46">
            <a:extLst>
              <a:ext uri="{FF2B5EF4-FFF2-40B4-BE49-F238E27FC236}">
                <a16:creationId xmlns:a16="http://schemas.microsoft.com/office/drawing/2014/main" id="{5D0DE46D-EFD6-E6A9-D29D-B7AFF76D5B52}"/>
              </a:ext>
            </a:extLst>
          </p:cNvPr>
          <p:cNvSpPr txBox="1"/>
          <p:nvPr/>
        </p:nvSpPr>
        <p:spPr>
          <a:xfrm>
            <a:off x="760941" y="4647083"/>
            <a:ext cx="178596" cy="92333"/>
          </a:xfrm>
          <a:prstGeom prst="rect">
            <a:avLst/>
          </a:prstGeom>
          <a:noFill/>
        </p:spPr>
        <p:txBody>
          <a:bodyPr wrap="square" lIns="0" tIns="0" rIns="36000" bIns="0" rtlCol="0">
            <a:spAutoFit/>
          </a:bodyPr>
          <a:lstStyle/>
          <a:p>
            <a:pPr algn="r"/>
            <a:r>
              <a:rPr lang="de-DE" sz="600"/>
              <a:t>47</a:t>
            </a:r>
          </a:p>
        </p:txBody>
      </p:sp>
      <p:sp>
        <p:nvSpPr>
          <p:cNvPr id="48" name="Textfeld 47">
            <a:extLst>
              <a:ext uri="{FF2B5EF4-FFF2-40B4-BE49-F238E27FC236}">
                <a16:creationId xmlns:a16="http://schemas.microsoft.com/office/drawing/2014/main" id="{D7ECEFB7-8008-7A4E-359D-E7B0CC5789A8}"/>
              </a:ext>
            </a:extLst>
          </p:cNvPr>
          <p:cNvSpPr txBox="1"/>
          <p:nvPr/>
        </p:nvSpPr>
        <p:spPr>
          <a:xfrm>
            <a:off x="760941" y="4720598"/>
            <a:ext cx="178596" cy="92333"/>
          </a:xfrm>
          <a:prstGeom prst="rect">
            <a:avLst/>
          </a:prstGeom>
          <a:noFill/>
        </p:spPr>
        <p:txBody>
          <a:bodyPr wrap="square" lIns="0" tIns="0" rIns="36000" bIns="0" rtlCol="0">
            <a:spAutoFit/>
          </a:bodyPr>
          <a:lstStyle/>
          <a:p>
            <a:pPr algn="r"/>
            <a:r>
              <a:rPr lang="de-DE" sz="600"/>
              <a:t>48</a:t>
            </a:r>
          </a:p>
        </p:txBody>
      </p:sp>
      <p:sp>
        <p:nvSpPr>
          <p:cNvPr id="49" name="Textfeld 48">
            <a:extLst>
              <a:ext uri="{FF2B5EF4-FFF2-40B4-BE49-F238E27FC236}">
                <a16:creationId xmlns:a16="http://schemas.microsoft.com/office/drawing/2014/main" id="{E1B446F2-E15F-0A8E-6F0A-E4D0B4373B1E}"/>
              </a:ext>
            </a:extLst>
          </p:cNvPr>
          <p:cNvSpPr txBox="1"/>
          <p:nvPr/>
        </p:nvSpPr>
        <p:spPr>
          <a:xfrm>
            <a:off x="760941" y="4794113"/>
            <a:ext cx="178596" cy="92333"/>
          </a:xfrm>
          <a:prstGeom prst="rect">
            <a:avLst/>
          </a:prstGeom>
          <a:noFill/>
        </p:spPr>
        <p:txBody>
          <a:bodyPr wrap="square" lIns="0" tIns="0" rIns="36000" bIns="0" rtlCol="0">
            <a:spAutoFit/>
          </a:bodyPr>
          <a:lstStyle/>
          <a:p>
            <a:pPr algn="r"/>
            <a:r>
              <a:rPr lang="de-DE" sz="600"/>
              <a:t>49</a:t>
            </a:r>
          </a:p>
        </p:txBody>
      </p:sp>
      <p:sp>
        <p:nvSpPr>
          <p:cNvPr id="50" name="Textfeld 49">
            <a:extLst>
              <a:ext uri="{FF2B5EF4-FFF2-40B4-BE49-F238E27FC236}">
                <a16:creationId xmlns:a16="http://schemas.microsoft.com/office/drawing/2014/main" id="{9BCFF3AB-0AA2-2D75-2064-B92F5E822630}"/>
              </a:ext>
            </a:extLst>
          </p:cNvPr>
          <p:cNvSpPr txBox="1"/>
          <p:nvPr/>
        </p:nvSpPr>
        <p:spPr>
          <a:xfrm>
            <a:off x="760941" y="4867628"/>
            <a:ext cx="178596" cy="92333"/>
          </a:xfrm>
          <a:prstGeom prst="rect">
            <a:avLst/>
          </a:prstGeom>
          <a:noFill/>
        </p:spPr>
        <p:txBody>
          <a:bodyPr wrap="square" lIns="0" tIns="0" rIns="36000" bIns="0" rtlCol="0">
            <a:spAutoFit/>
          </a:bodyPr>
          <a:lstStyle/>
          <a:p>
            <a:pPr algn="r"/>
            <a:r>
              <a:rPr lang="de-DE" sz="600"/>
              <a:t>50</a:t>
            </a:r>
          </a:p>
        </p:txBody>
      </p:sp>
      <p:sp>
        <p:nvSpPr>
          <p:cNvPr id="51" name="Textfeld 50">
            <a:extLst>
              <a:ext uri="{FF2B5EF4-FFF2-40B4-BE49-F238E27FC236}">
                <a16:creationId xmlns:a16="http://schemas.microsoft.com/office/drawing/2014/main" id="{4271C052-375C-FAA9-EB83-209D64580C1E}"/>
              </a:ext>
            </a:extLst>
          </p:cNvPr>
          <p:cNvSpPr txBox="1"/>
          <p:nvPr/>
        </p:nvSpPr>
        <p:spPr>
          <a:xfrm>
            <a:off x="760941" y="4941143"/>
            <a:ext cx="178596" cy="92333"/>
          </a:xfrm>
          <a:prstGeom prst="rect">
            <a:avLst/>
          </a:prstGeom>
          <a:noFill/>
        </p:spPr>
        <p:txBody>
          <a:bodyPr wrap="square" lIns="0" tIns="0" rIns="36000" bIns="0" rtlCol="0">
            <a:spAutoFit/>
          </a:bodyPr>
          <a:lstStyle/>
          <a:p>
            <a:pPr algn="r"/>
            <a:r>
              <a:rPr lang="de-DE" sz="600"/>
              <a:t>51</a:t>
            </a:r>
          </a:p>
        </p:txBody>
      </p:sp>
      <p:sp>
        <p:nvSpPr>
          <p:cNvPr id="52" name="Textfeld 51">
            <a:extLst>
              <a:ext uri="{FF2B5EF4-FFF2-40B4-BE49-F238E27FC236}">
                <a16:creationId xmlns:a16="http://schemas.microsoft.com/office/drawing/2014/main" id="{A3B9A2DC-DB5D-503A-19DF-8817A4AFCEE8}"/>
              </a:ext>
            </a:extLst>
          </p:cNvPr>
          <p:cNvSpPr txBox="1"/>
          <p:nvPr/>
        </p:nvSpPr>
        <p:spPr>
          <a:xfrm>
            <a:off x="760941" y="5014658"/>
            <a:ext cx="178596" cy="92333"/>
          </a:xfrm>
          <a:prstGeom prst="rect">
            <a:avLst/>
          </a:prstGeom>
          <a:noFill/>
        </p:spPr>
        <p:txBody>
          <a:bodyPr wrap="square" lIns="0" tIns="0" rIns="36000" bIns="0" rtlCol="0">
            <a:spAutoFit/>
          </a:bodyPr>
          <a:lstStyle/>
          <a:p>
            <a:pPr algn="r"/>
            <a:r>
              <a:rPr lang="de-DE" sz="600"/>
              <a:t>52</a:t>
            </a:r>
          </a:p>
        </p:txBody>
      </p:sp>
      <p:sp>
        <p:nvSpPr>
          <p:cNvPr id="53" name="Textfeld 52">
            <a:extLst>
              <a:ext uri="{FF2B5EF4-FFF2-40B4-BE49-F238E27FC236}">
                <a16:creationId xmlns:a16="http://schemas.microsoft.com/office/drawing/2014/main" id="{A8EED000-68C3-FAD6-A889-F035BA94E97A}"/>
              </a:ext>
            </a:extLst>
          </p:cNvPr>
          <p:cNvSpPr txBox="1"/>
          <p:nvPr/>
        </p:nvSpPr>
        <p:spPr>
          <a:xfrm>
            <a:off x="760941" y="5088173"/>
            <a:ext cx="178596" cy="92333"/>
          </a:xfrm>
          <a:prstGeom prst="rect">
            <a:avLst/>
          </a:prstGeom>
          <a:noFill/>
        </p:spPr>
        <p:txBody>
          <a:bodyPr wrap="square" lIns="0" tIns="0" rIns="36000" bIns="0" rtlCol="0">
            <a:spAutoFit/>
          </a:bodyPr>
          <a:lstStyle/>
          <a:p>
            <a:pPr algn="r"/>
            <a:r>
              <a:rPr lang="de-DE" sz="600"/>
              <a:t>6</a:t>
            </a:r>
          </a:p>
        </p:txBody>
      </p:sp>
      <p:sp>
        <p:nvSpPr>
          <p:cNvPr id="54" name="Textfeld 53">
            <a:extLst>
              <a:ext uri="{FF2B5EF4-FFF2-40B4-BE49-F238E27FC236}">
                <a16:creationId xmlns:a16="http://schemas.microsoft.com/office/drawing/2014/main" id="{756DC91D-77F6-7835-72BE-DE13BAE01B00}"/>
              </a:ext>
            </a:extLst>
          </p:cNvPr>
          <p:cNvSpPr txBox="1"/>
          <p:nvPr/>
        </p:nvSpPr>
        <p:spPr>
          <a:xfrm>
            <a:off x="760941" y="5161688"/>
            <a:ext cx="178596" cy="92333"/>
          </a:xfrm>
          <a:prstGeom prst="rect">
            <a:avLst/>
          </a:prstGeom>
          <a:noFill/>
        </p:spPr>
        <p:txBody>
          <a:bodyPr wrap="square" lIns="0" tIns="0" rIns="36000" bIns="0" rtlCol="0">
            <a:spAutoFit/>
          </a:bodyPr>
          <a:lstStyle/>
          <a:p>
            <a:pPr algn="r"/>
            <a:r>
              <a:rPr lang="de-DE" sz="600"/>
              <a:t>53</a:t>
            </a:r>
          </a:p>
        </p:txBody>
      </p:sp>
      <p:sp>
        <p:nvSpPr>
          <p:cNvPr id="55" name="Textfeld 54">
            <a:extLst>
              <a:ext uri="{FF2B5EF4-FFF2-40B4-BE49-F238E27FC236}">
                <a16:creationId xmlns:a16="http://schemas.microsoft.com/office/drawing/2014/main" id="{D991A7C3-8B47-FD06-C454-061704B4AF5E}"/>
              </a:ext>
            </a:extLst>
          </p:cNvPr>
          <p:cNvSpPr txBox="1"/>
          <p:nvPr/>
        </p:nvSpPr>
        <p:spPr>
          <a:xfrm>
            <a:off x="760941" y="5235203"/>
            <a:ext cx="178596" cy="92333"/>
          </a:xfrm>
          <a:prstGeom prst="rect">
            <a:avLst/>
          </a:prstGeom>
          <a:noFill/>
        </p:spPr>
        <p:txBody>
          <a:bodyPr wrap="square" lIns="0" tIns="0" rIns="36000" bIns="0" rtlCol="0">
            <a:spAutoFit/>
          </a:bodyPr>
          <a:lstStyle/>
          <a:p>
            <a:pPr algn="r"/>
            <a:r>
              <a:rPr lang="de-DE" sz="600"/>
              <a:t>7</a:t>
            </a:r>
          </a:p>
        </p:txBody>
      </p:sp>
      <p:sp>
        <p:nvSpPr>
          <p:cNvPr id="56" name="Textfeld 55">
            <a:extLst>
              <a:ext uri="{FF2B5EF4-FFF2-40B4-BE49-F238E27FC236}">
                <a16:creationId xmlns:a16="http://schemas.microsoft.com/office/drawing/2014/main" id="{D568045E-A9A4-F479-1CBA-042773B2260C}"/>
              </a:ext>
            </a:extLst>
          </p:cNvPr>
          <p:cNvSpPr txBox="1"/>
          <p:nvPr/>
        </p:nvSpPr>
        <p:spPr>
          <a:xfrm>
            <a:off x="760941" y="5308718"/>
            <a:ext cx="178596" cy="92333"/>
          </a:xfrm>
          <a:prstGeom prst="rect">
            <a:avLst/>
          </a:prstGeom>
          <a:noFill/>
        </p:spPr>
        <p:txBody>
          <a:bodyPr wrap="square" lIns="0" tIns="0" rIns="36000" bIns="0" rtlCol="0">
            <a:spAutoFit/>
          </a:bodyPr>
          <a:lstStyle/>
          <a:p>
            <a:pPr algn="r"/>
            <a:r>
              <a:rPr lang="de-DE" sz="600"/>
              <a:t>54</a:t>
            </a:r>
          </a:p>
        </p:txBody>
      </p:sp>
      <p:sp>
        <p:nvSpPr>
          <p:cNvPr id="57" name="Textfeld 56">
            <a:extLst>
              <a:ext uri="{FF2B5EF4-FFF2-40B4-BE49-F238E27FC236}">
                <a16:creationId xmlns:a16="http://schemas.microsoft.com/office/drawing/2014/main" id="{5BCB0BD3-18E4-8AED-9735-00FAF2363282}"/>
              </a:ext>
            </a:extLst>
          </p:cNvPr>
          <p:cNvSpPr txBox="1"/>
          <p:nvPr/>
        </p:nvSpPr>
        <p:spPr>
          <a:xfrm>
            <a:off x="760941" y="5382233"/>
            <a:ext cx="178596" cy="92333"/>
          </a:xfrm>
          <a:prstGeom prst="rect">
            <a:avLst/>
          </a:prstGeom>
          <a:noFill/>
        </p:spPr>
        <p:txBody>
          <a:bodyPr wrap="square" lIns="0" tIns="0" rIns="36000" bIns="0" rtlCol="0">
            <a:spAutoFit/>
          </a:bodyPr>
          <a:lstStyle/>
          <a:p>
            <a:pPr algn="r"/>
            <a:r>
              <a:rPr lang="de-DE" sz="600"/>
              <a:t>1</a:t>
            </a:r>
          </a:p>
        </p:txBody>
      </p:sp>
      <p:sp>
        <p:nvSpPr>
          <p:cNvPr id="58" name="Textfeld 57">
            <a:extLst>
              <a:ext uri="{FF2B5EF4-FFF2-40B4-BE49-F238E27FC236}">
                <a16:creationId xmlns:a16="http://schemas.microsoft.com/office/drawing/2014/main" id="{FB55CE3B-D730-3A63-7F1F-4B7A6EC8B564}"/>
              </a:ext>
            </a:extLst>
          </p:cNvPr>
          <p:cNvSpPr txBox="1"/>
          <p:nvPr/>
        </p:nvSpPr>
        <p:spPr>
          <a:xfrm>
            <a:off x="760941" y="5455748"/>
            <a:ext cx="178596" cy="92333"/>
          </a:xfrm>
          <a:prstGeom prst="rect">
            <a:avLst/>
          </a:prstGeom>
          <a:noFill/>
        </p:spPr>
        <p:txBody>
          <a:bodyPr wrap="square" lIns="0" tIns="0" rIns="36000" bIns="0" rtlCol="0">
            <a:spAutoFit/>
          </a:bodyPr>
          <a:lstStyle/>
          <a:p>
            <a:pPr algn="r"/>
            <a:r>
              <a:rPr lang="de-DE" sz="600"/>
              <a:t>55</a:t>
            </a:r>
          </a:p>
        </p:txBody>
      </p:sp>
      <p:sp>
        <p:nvSpPr>
          <p:cNvPr id="59" name="Textfeld 58">
            <a:extLst>
              <a:ext uri="{FF2B5EF4-FFF2-40B4-BE49-F238E27FC236}">
                <a16:creationId xmlns:a16="http://schemas.microsoft.com/office/drawing/2014/main" id="{29D4A3C2-84F5-EFFD-6AFD-03E37F8D5E09}"/>
              </a:ext>
            </a:extLst>
          </p:cNvPr>
          <p:cNvSpPr txBox="1"/>
          <p:nvPr/>
        </p:nvSpPr>
        <p:spPr>
          <a:xfrm>
            <a:off x="760941" y="5529263"/>
            <a:ext cx="178596" cy="92333"/>
          </a:xfrm>
          <a:prstGeom prst="rect">
            <a:avLst/>
          </a:prstGeom>
          <a:noFill/>
        </p:spPr>
        <p:txBody>
          <a:bodyPr wrap="square" lIns="0" tIns="0" rIns="36000" bIns="0" rtlCol="0">
            <a:spAutoFit/>
          </a:bodyPr>
          <a:lstStyle/>
          <a:p>
            <a:pPr algn="r"/>
            <a:r>
              <a:rPr lang="de-DE" sz="600"/>
              <a:t>8</a:t>
            </a:r>
          </a:p>
        </p:txBody>
      </p:sp>
      <p:sp>
        <p:nvSpPr>
          <p:cNvPr id="60" name="Textfeld 59">
            <a:extLst>
              <a:ext uri="{FF2B5EF4-FFF2-40B4-BE49-F238E27FC236}">
                <a16:creationId xmlns:a16="http://schemas.microsoft.com/office/drawing/2014/main" id="{4CC2127C-4BA1-9532-88BB-B455D58AA300}"/>
              </a:ext>
            </a:extLst>
          </p:cNvPr>
          <p:cNvSpPr txBox="1"/>
          <p:nvPr/>
        </p:nvSpPr>
        <p:spPr>
          <a:xfrm>
            <a:off x="760941" y="5602778"/>
            <a:ext cx="178596" cy="92333"/>
          </a:xfrm>
          <a:prstGeom prst="rect">
            <a:avLst/>
          </a:prstGeom>
          <a:noFill/>
        </p:spPr>
        <p:txBody>
          <a:bodyPr wrap="square" lIns="0" tIns="0" rIns="36000" bIns="0" rtlCol="0">
            <a:spAutoFit/>
          </a:bodyPr>
          <a:lstStyle/>
          <a:p>
            <a:pPr algn="r"/>
            <a:r>
              <a:rPr lang="de-DE" sz="600"/>
              <a:t>5</a:t>
            </a:r>
          </a:p>
        </p:txBody>
      </p:sp>
      <p:sp>
        <p:nvSpPr>
          <p:cNvPr id="61" name="Textfeld 60">
            <a:extLst>
              <a:ext uri="{FF2B5EF4-FFF2-40B4-BE49-F238E27FC236}">
                <a16:creationId xmlns:a16="http://schemas.microsoft.com/office/drawing/2014/main" id="{02F539D2-19EE-AFFA-FAE7-32D4AACB63A2}"/>
              </a:ext>
            </a:extLst>
          </p:cNvPr>
          <p:cNvSpPr txBox="1"/>
          <p:nvPr/>
        </p:nvSpPr>
        <p:spPr>
          <a:xfrm>
            <a:off x="760941" y="5676293"/>
            <a:ext cx="178596" cy="92333"/>
          </a:xfrm>
          <a:prstGeom prst="rect">
            <a:avLst/>
          </a:prstGeom>
          <a:noFill/>
        </p:spPr>
        <p:txBody>
          <a:bodyPr wrap="square" lIns="0" tIns="0" rIns="36000" bIns="0" rtlCol="0">
            <a:spAutoFit/>
          </a:bodyPr>
          <a:lstStyle/>
          <a:p>
            <a:pPr algn="r"/>
            <a:r>
              <a:rPr lang="de-DE" sz="600"/>
              <a:t>2</a:t>
            </a:r>
          </a:p>
        </p:txBody>
      </p:sp>
      <p:sp>
        <p:nvSpPr>
          <p:cNvPr id="62" name="Textfeld 61">
            <a:extLst>
              <a:ext uri="{FF2B5EF4-FFF2-40B4-BE49-F238E27FC236}">
                <a16:creationId xmlns:a16="http://schemas.microsoft.com/office/drawing/2014/main" id="{DC47222E-D9C0-62A1-9CE2-B14A2315D313}"/>
              </a:ext>
            </a:extLst>
          </p:cNvPr>
          <p:cNvSpPr txBox="1"/>
          <p:nvPr/>
        </p:nvSpPr>
        <p:spPr>
          <a:xfrm>
            <a:off x="760941" y="5749808"/>
            <a:ext cx="178596" cy="92333"/>
          </a:xfrm>
          <a:prstGeom prst="rect">
            <a:avLst/>
          </a:prstGeom>
          <a:noFill/>
        </p:spPr>
        <p:txBody>
          <a:bodyPr wrap="square" lIns="0" tIns="0" rIns="36000" bIns="0" rtlCol="0">
            <a:spAutoFit/>
          </a:bodyPr>
          <a:lstStyle/>
          <a:p>
            <a:pPr algn="r"/>
            <a:r>
              <a:rPr lang="de-DE" sz="600"/>
              <a:t>56</a:t>
            </a:r>
          </a:p>
        </p:txBody>
      </p:sp>
      <p:sp>
        <p:nvSpPr>
          <p:cNvPr id="63" name="Textfeld 62">
            <a:extLst>
              <a:ext uri="{FF2B5EF4-FFF2-40B4-BE49-F238E27FC236}">
                <a16:creationId xmlns:a16="http://schemas.microsoft.com/office/drawing/2014/main" id="{D7AFF839-E877-D14B-4AE8-C47032C99AA9}"/>
              </a:ext>
            </a:extLst>
          </p:cNvPr>
          <p:cNvSpPr txBox="1"/>
          <p:nvPr/>
        </p:nvSpPr>
        <p:spPr>
          <a:xfrm>
            <a:off x="754591" y="5823340"/>
            <a:ext cx="178596" cy="92333"/>
          </a:xfrm>
          <a:prstGeom prst="rect">
            <a:avLst/>
          </a:prstGeom>
          <a:noFill/>
        </p:spPr>
        <p:txBody>
          <a:bodyPr wrap="square" lIns="0" tIns="0" rIns="36000" bIns="0" rtlCol="0">
            <a:spAutoFit/>
          </a:bodyPr>
          <a:lstStyle/>
          <a:p>
            <a:pPr algn="r"/>
            <a:r>
              <a:rPr lang="de-DE" sz="600"/>
              <a:t>57</a:t>
            </a:r>
          </a:p>
        </p:txBody>
      </p:sp>
      <p:cxnSp>
        <p:nvCxnSpPr>
          <p:cNvPr id="80" name="Gerader Verbinder 79">
            <a:extLst>
              <a:ext uri="{FF2B5EF4-FFF2-40B4-BE49-F238E27FC236}">
                <a16:creationId xmlns:a16="http://schemas.microsoft.com/office/drawing/2014/main" id="{849BD4CF-7737-5A0F-7350-54616807EA06}"/>
              </a:ext>
            </a:extLst>
          </p:cNvPr>
          <p:cNvCxnSpPr/>
          <p:nvPr/>
        </p:nvCxnSpPr>
        <p:spPr>
          <a:xfrm>
            <a:off x="920487" y="5934723"/>
            <a:ext cx="775532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Gerader Verbinder 81">
            <a:extLst>
              <a:ext uri="{FF2B5EF4-FFF2-40B4-BE49-F238E27FC236}">
                <a16:creationId xmlns:a16="http://schemas.microsoft.com/office/drawing/2014/main" id="{B33246F4-855C-D462-39B2-74A54FF3E2BA}"/>
              </a:ext>
            </a:extLst>
          </p:cNvPr>
          <p:cNvCxnSpPr>
            <a:cxnSpLocks/>
          </p:cNvCxnSpPr>
          <p:nvPr/>
        </p:nvCxnSpPr>
        <p:spPr>
          <a:xfrm>
            <a:off x="8557547" y="5934723"/>
            <a:ext cx="0" cy="374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Gerader Verbinder 83">
            <a:extLst>
              <a:ext uri="{FF2B5EF4-FFF2-40B4-BE49-F238E27FC236}">
                <a16:creationId xmlns:a16="http://schemas.microsoft.com/office/drawing/2014/main" id="{D15BF127-9F69-AAC0-1E50-D5DE01670B9E}"/>
              </a:ext>
            </a:extLst>
          </p:cNvPr>
          <p:cNvCxnSpPr>
            <a:cxnSpLocks/>
          </p:cNvCxnSpPr>
          <p:nvPr/>
        </p:nvCxnSpPr>
        <p:spPr>
          <a:xfrm>
            <a:off x="6657310" y="5934723"/>
            <a:ext cx="0" cy="374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Gerader Verbinder 84">
            <a:extLst>
              <a:ext uri="{FF2B5EF4-FFF2-40B4-BE49-F238E27FC236}">
                <a16:creationId xmlns:a16="http://schemas.microsoft.com/office/drawing/2014/main" id="{867A4278-10E0-8C9F-3176-A2C9A6FCD2F1}"/>
              </a:ext>
            </a:extLst>
          </p:cNvPr>
          <p:cNvCxnSpPr>
            <a:cxnSpLocks/>
          </p:cNvCxnSpPr>
          <p:nvPr/>
        </p:nvCxnSpPr>
        <p:spPr>
          <a:xfrm>
            <a:off x="4761835" y="5932018"/>
            <a:ext cx="0" cy="374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Gerader Verbinder 85">
            <a:extLst>
              <a:ext uri="{FF2B5EF4-FFF2-40B4-BE49-F238E27FC236}">
                <a16:creationId xmlns:a16="http://schemas.microsoft.com/office/drawing/2014/main" id="{613F4528-8028-96E5-6CC2-532E10FBF0F2}"/>
              </a:ext>
            </a:extLst>
          </p:cNvPr>
          <p:cNvCxnSpPr>
            <a:cxnSpLocks/>
          </p:cNvCxnSpPr>
          <p:nvPr/>
        </p:nvCxnSpPr>
        <p:spPr>
          <a:xfrm>
            <a:off x="2861598" y="5932018"/>
            <a:ext cx="0" cy="374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Gerader Verbinder 86">
            <a:extLst>
              <a:ext uri="{FF2B5EF4-FFF2-40B4-BE49-F238E27FC236}">
                <a16:creationId xmlns:a16="http://schemas.microsoft.com/office/drawing/2014/main" id="{3C6873F2-0D47-65D1-BA6B-1F822E7961D7}"/>
              </a:ext>
            </a:extLst>
          </p:cNvPr>
          <p:cNvCxnSpPr>
            <a:cxnSpLocks/>
          </p:cNvCxnSpPr>
          <p:nvPr/>
        </p:nvCxnSpPr>
        <p:spPr>
          <a:xfrm>
            <a:off x="944692" y="5932018"/>
            <a:ext cx="0" cy="374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9" name="Textfeld 88">
            <a:extLst>
              <a:ext uri="{FF2B5EF4-FFF2-40B4-BE49-F238E27FC236}">
                <a16:creationId xmlns:a16="http://schemas.microsoft.com/office/drawing/2014/main" id="{1EEC1281-16E5-F4B9-F5A2-40027DBBE66B}"/>
              </a:ext>
            </a:extLst>
          </p:cNvPr>
          <p:cNvSpPr txBox="1"/>
          <p:nvPr/>
        </p:nvSpPr>
        <p:spPr>
          <a:xfrm>
            <a:off x="2765158" y="5964923"/>
            <a:ext cx="178596" cy="153888"/>
          </a:xfrm>
          <a:prstGeom prst="rect">
            <a:avLst/>
          </a:prstGeom>
          <a:noFill/>
        </p:spPr>
        <p:txBody>
          <a:bodyPr wrap="square" lIns="0" tIns="0" rIns="0" bIns="0" rtlCol="0">
            <a:spAutoFit/>
          </a:bodyPr>
          <a:lstStyle/>
          <a:p>
            <a:pPr algn="ctr"/>
            <a:r>
              <a:rPr lang="de-DE" sz="1000"/>
              <a:t>10</a:t>
            </a:r>
          </a:p>
        </p:txBody>
      </p:sp>
      <p:sp>
        <p:nvSpPr>
          <p:cNvPr id="90" name="Textfeld 89">
            <a:extLst>
              <a:ext uri="{FF2B5EF4-FFF2-40B4-BE49-F238E27FC236}">
                <a16:creationId xmlns:a16="http://schemas.microsoft.com/office/drawing/2014/main" id="{20253252-1794-8547-37AE-352C11FCA82C}"/>
              </a:ext>
            </a:extLst>
          </p:cNvPr>
          <p:cNvSpPr txBox="1"/>
          <p:nvPr/>
        </p:nvSpPr>
        <p:spPr>
          <a:xfrm>
            <a:off x="4664601" y="5964923"/>
            <a:ext cx="178596" cy="153888"/>
          </a:xfrm>
          <a:prstGeom prst="rect">
            <a:avLst/>
          </a:prstGeom>
          <a:noFill/>
        </p:spPr>
        <p:txBody>
          <a:bodyPr wrap="square" lIns="0" tIns="0" rIns="0" bIns="0" rtlCol="0">
            <a:spAutoFit/>
          </a:bodyPr>
          <a:lstStyle/>
          <a:p>
            <a:pPr algn="ctr"/>
            <a:r>
              <a:rPr lang="de-DE" sz="1000"/>
              <a:t>20</a:t>
            </a:r>
          </a:p>
        </p:txBody>
      </p:sp>
      <p:sp>
        <p:nvSpPr>
          <p:cNvPr id="91" name="Textfeld 90">
            <a:extLst>
              <a:ext uri="{FF2B5EF4-FFF2-40B4-BE49-F238E27FC236}">
                <a16:creationId xmlns:a16="http://schemas.microsoft.com/office/drawing/2014/main" id="{131DA6D1-DE26-4CD6-2608-AE5DA228FA4B}"/>
              </a:ext>
            </a:extLst>
          </p:cNvPr>
          <p:cNvSpPr txBox="1"/>
          <p:nvPr/>
        </p:nvSpPr>
        <p:spPr>
          <a:xfrm>
            <a:off x="6564044" y="5964923"/>
            <a:ext cx="178596" cy="153888"/>
          </a:xfrm>
          <a:prstGeom prst="rect">
            <a:avLst/>
          </a:prstGeom>
          <a:noFill/>
        </p:spPr>
        <p:txBody>
          <a:bodyPr wrap="square" lIns="0" tIns="0" rIns="0" bIns="0" rtlCol="0">
            <a:spAutoFit/>
          </a:bodyPr>
          <a:lstStyle/>
          <a:p>
            <a:pPr algn="ctr"/>
            <a:r>
              <a:rPr lang="de-DE" sz="1000"/>
              <a:t>30</a:t>
            </a:r>
          </a:p>
        </p:txBody>
      </p:sp>
      <p:sp>
        <p:nvSpPr>
          <p:cNvPr id="92" name="Textfeld 91">
            <a:extLst>
              <a:ext uri="{FF2B5EF4-FFF2-40B4-BE49-F238E27FC236}">
                <a16:creationId xmlns:a16="http://schemas.microsoft.com/office/drawing/2014/main" id="{99E48897-EA48-DE7D-D30D-2464D75E3322}"/>
              </a:ext>
            </a:extLst>
          </p:cNvPr>
          <p:cNvSpPr txBox="1"/>
          <p:nvPr/>
        </p:nvSpPr>
        <p:spPr>
          <a:xfrm>
            <a:off x="8463487" y="5964923"/>
            <a:ext cx="178596" cy="153888"/>
          </a:xfrm>
          <a:prstGeom prst="rect">
            <a:avLst/>
          </a:prstGeom>
          <a:noFill/>
        </p:spPr>
        <p:txBody>
          <a:bodyPr wrap="square" lIns="0" tIns="0" rIns="0" bIns="0" rtlCol="0">
            <a:spAutoFit/>
          </a:bodyPr>
          <a:lstStyle/>
          <a:p>
            <a:pPr algn="ctr"/>
            <a:r>
              <a:rPr lang="de-DE" sz="1000"/>
              <a:t>40</a:t>
            </a:r>
          </a:p>
        </p:txBody>
      </p:sp>
      <p:sp>
        <p:nvSpPr>
          <p:cNvPr id="93" name="Textfeld 92">
            <a:extLst>
              <a:ext uri="{FF2B5EF4-FFF2-40B4-BE49-F238E27FC236}">
                <a16:creationId xmlns:a16="http://schemas.microsoft.com/office/drawing/2014/main" id="{2E489F40-61F8-0E21-22E5-1B1A9A5B5607}"/>
              </a:ext>
            </a:extLst>
          </p:cNvPr>
          <p:cNvSpPr txBox="1"/>
          <p:nvPr/>
        </p:nvSpPr>
        <p:spPr>
          <a:xfrm>
            <a:off x="855394" y="5964923"/>
            <a:ext cx="178596" cy="153888"/>
          </a:xfrm>
          <a:prstGeom prst="rect">
            <a:avLst/>
          </a:prstGeom>
          <a:noFill/>
        </p:spPr>
        <p:txBody>
          <a:bodyPr wrap="square" lIns="0" tIns="0" rIns="0" bIns="0" rtlCol="0">
            <a:spAutoFit/>
          </a:bodyPr>
          <a:lstStyle/>
          <a:p>
            <a:pPr algn="ctr"/>
            <a:r>
              <a:rPr lang="de-DE" sz="1000"/>
              <a:t>0</a:t>
            </a:r>
          </a:p>
        </p:txBody>
      </p:sp>
      <p:sp>
        <p:nvSpPr>
          <p:cNvPr id="94" name="Textfeld 93">
            <a:extLst>
              <a:ext uri="{FF2B5EF4-FFF2-40B4-BE49-F238E27FC236}">
                <a16:creationId xmlns:a16="http://schemas.microsoft.com/office/drawing/2014/main" id="{5575FDF4-FCE1-241D-9A0A-4DBEEBAB1F8C}"/>
              </a:ext>
            </a:extLst>
          </p:cNvPr>
          <p:cNvSpPr txBox="1"/>
          <p:nvPr/>
        </p:nvSpPr>
        <p:spPr>
          <a:xfrm>
            <a:off x="3566631" y="6117323"/>
            <a:ext cx="2374536" cy="184666"/>
          </a:xfrm>
          <a:prstGeom prst="rect">
            <a:avLst/>
          </a:prstGeom>
          <a:noFill/>
        </p:spPr>
        <p:txBody>
          <a:bodyPr wrap="square" lIns="0" tIns="0" rIns="0" bIns="0" rtlCol="0">
            <a:spAutoFit/>
          </a:bodyPr>
          <a:lstStyle/>
          <a:p>
            <a:pPr algn="ctr"/>
            <a:r>
              <a:rPr lang="de-DE" sz="1200" b="1"/>
              <a:t>Duration </a:t>
            </a:r>
            <a:r>
              <a:rPr lang="de-DE" sz="1200" b="1" err="1"/>
              <a:t>of</a:t>
            </a:r>
            <a:r>
              <a:rPr lang="de-DE" sz="1200" b="1"/>
              <a:t> </a:t>
            </a:r>
            <a:r>
              <a:rPr lang="de-DE" sz="1200" b="1" err="1"/>
              <a:t>treatment</a:t>
            </a:r>
            <a:r>
              <a:rPr lang="de-DE" sz="1200" b="1"/>
              <a:t>, </a:t>
            </a:r>
            <a:r>
              <a:rPr lang="de-DE" sz="1200" b="1" err="1"/>
              <a:t>months</a:t>
            </a:r>
            <a:endParaRPr lang="de-DE" sz="1200" b="1"/>
          </a:p>
        </p:txBody>
      </p:sp>
      <p:sp>
        <p:nvSpPr>
          <p:cNvPr id="95" name="Textfeld 94">
            <a:extLst>
              <a:ext uri="{FF2B5EF4-FFF2-40B4-BE49-F238E27FC236}">
                <a16:creationId xmlns:a16="http://schemas.microsoft.com/office/drawing/2014/main" id="{7331C667-2167-E298-63B8-B313C105E6A6}"/>
              </a:ext>
            </a:extLst>
          </p:cNvPr>
          <p:cNvSpPr txBox="1"/>
          <p:nvPr/>
        </p:nvSpPr>
        <p:spPr>
          <a:xfrm>
            <a:off x="416534" y="3023640"/>
            <a:ext cx="184666" cy="1303112"/>
          </a:xfrm>
          <a:prstGeom prst="rect">
            <a:avLst/>
          </a:prstGeom>
          <a:noFill/>
        </p:spPr>
        <p:txBody>
          <a:bodyPr vert="vert270" wrap="square" lIns="0" tIns="0" rIns="0" bIns="0" rtlCol="0">
            <a:spAutoFit/>
          </a:bodyPr>
          <a:lstStyle/>
          <a:p>
            <a:pPr algn="ctr"/>
            <a:r>
              <a:rPr lang="de-DE" sz="1200" b="1"/>
              <a:t>Patient ID</a:t>
            </a:r>
          </a:p>
        </p:txBody>
      </p:sp>
      <p:cxnSp>
        <p:nvCxnSpPr>
          <p:cNvPr id="97" name="Gerader Verbinder 96">
            <a:extLst>
              <a:ext uri="{FF2B5EF4-FFF2-40B4-BE49-F238E27FC236}">
                <a16:creationId xmlns:a16="http://schemas.microsoft.com/office/drawing/2014/main" id="{CCB0E48D-C8C4-7CD7-0C01-F27868F333E3}"/>
              </a:ext>
            </a:extLst>
          </p:cNvPr>
          <p:cNvCxnSpPr>
            <a:cxnSpLocks/>
            <a:stCxn id="6" idx="3"/>
          </p:cNvCxnSpPr>
          <p:nvPr/>
        </p:nvCxnSpPr>
        <p:spPr>
          <a:xfrm>
            <a:off x="939537" y="1826165"/>
            <a:ext cx="833829" cy="0"/>
          </a:xfrm>
          <a:prstGeom prst="line">
            <a:avLst/>
          </a:prstGeom>
          <a:ln w="5080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0" name="Gerader Verbinder 99">
            <a:extLst>
              <a:ext uri="{FF2B5EF4-FFF2-40B4-BE49-F238E27FC236}">
                <a16:creationId xmlns:a16="http://schemas.microsoft.com/office/drawing/2014/main" id="{1B431A58-E17B-CB93-1C05-34A1D4E52E70}"/>
              </a:ext>
            </a:extLst>
          </p:cNvPr>
          <p:cNvCxnSpPr/>
          <p:nvPr/>
        </p:nvCxnSpPr>
        <p:spPr>
          <a:xfrm>
            <a:off x="939537" y="1899679"/>
            <a:ext cx="951304" cy="0"/>
          </a:xfrm>
          <a:prstGeom prst="line">
            <a:avLst/>
          </a:prstGeom>
          <a:ln w="5080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2" name="Gerader Verbinder 101">
            <a:extLst>
              <a:ext uri="{FF2B5EF4-FFF2-40B4-BE49-F238E27FC236}">
                <a16:creationId xmlns:a16="http://schemas.microsoft.com/office/drawing/2014/main" id="{97D21616-C9BB-7254-3003-BDB49A064CC6}"/>
              </a:ext>
            </a:extLst>
          </p:cNvPr>
          <p:cNvCxnSpPr>
            <a:stCxn id="8" idx="3"/>
          </p:cNvCxnSpPr>
          <p:nvPr/>
        </p:nvCxnSpPr>
        <p:spPr>
          <a:xfrm flipV="1">
            <a:off x="939537" y="1973194"/>
            <a:ext cx="1110054" cy="1"/>
          </a:xfrm>
          <a:prstGeom prst="line">
            <a:avLst/>
          </a:prstGeom>
          <a:ln w="5080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6" name="Gerader Verbinder 105">
            <a:extLst>
              <a:ext uri="{FF2B5EF4-FFF2-40B4-BE49-F238E27FC236}">
                <a16:creationId xmlns:a16="http://schemas.microsoft.com/office/drawing/2014/main" id="{79ECF97A-9197-5B87-0249-736A04AEFCE1}"/>
              </a:ext>
            </a:extLst>
          </p:cNvPr>
          <p:cNvCxnSpPr>
            <a:stCxn id="12" idx="3"/>
          </p:cNvCxnSpPr>
          <p:nvPr/>
        </p:nvCxnSpPr>
        <p:spPr>
          <a:xfrm flipV="1">
            <a:off x="939537" y="2188471"/>
            <a:ext cx="1446604" cy="5269"/>
          </a:xfrm>
          <a:prstGeom prst="line">
            <a:avLst/>
          </a:prstGeom>
          <a:ln w="5080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8" name="Gerader Verbinder 107">
            <a:extLst>
              <a:ext uri="{FF2B5EF4-FFF2-40B4-BE49-F238E27FC236}">
                <a16:creationId xmlns:a16="http://schemas.microsoft.com/office/drawing/2014/main" id="{57E01103-2357-9502-44D9-DC98E9480C75}"/>
              </a:ext>
            </a:extLst>
          </p:cNvPr>
          <p:cNvCxnSpPr>
            <a:stCxn id="20" idx="3"/>
          </p:cNvCxnSpPr>
          <p:nvPr/>
        </p:nvCxnSpPr>
        <p:spPr>
          <a:xfrm flipV="1">
            <a:off x="939537" y="2708344"/>
            <a:ext cx="2510229" cy="1"/>
          </a:xfrm>
          <a:prstGeom prst="line">
            <a:avLst/>
          </a:prstGeom>
          <a:ln w="5080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0" name="Gerader Verbinder 109">
            <a:extLst>
              <a:ext uri="{FF2B5EF4-FFF2-40B4-BE49-F238E27FC236}">
                <a16:creationId xmlns:a16="http://schemas.microsoft.com/office/drawing/2014/main" id="{CFF66AA9-B5FF-165C-22AB-16186ABB9A10}"/>
              </a:ext>
            </a:extLst>
          </p:cNvPr>
          <p:cNvCxnSpPr>
            <a:stCxn id="14" idx="3"/>
          </p:cNvCxnSpPr>
          <p:nvPr/>
        </p:nvCxnSpPr>
        <p:spPr>
          <a:xfrm flipV="1">
            <a:off x="939537" y="2335501"/>
            <a:ext cx="1837129" cy="5269"/>
          </a:xfrm>
          <a:prstGeom prst="line">
            <a:avLst/>
          </a:prstGeom>
          <a:ln w="5080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2" name="Gerader Verbinder 111">
            <a:extLst>
              <a:ext uri="{FF2B5EF4-FFF2-40B4-BE49-F238E27FC236}">
                <a16:creationId xmlns:a16="http://schemas.microsoft.com/office/drawing/2014/main" id="{85675C4F-470A-9EAF-B2B2-DD5326B93086}"/>
              </a:ext>
            </a:extLst>
          </p:cNvPr>
          <p:cNvCxnSpPr>
            <a:stCxn id="21" idx="3"/>
          </p:cNvCxnSpPr>
          <p:nvPr/>
        </p:nvCxnSpPr>
        <p:spPr>
          <a:xfrm>
            <a:off x="939537" y="2781860"/>
            <a:ext cx="2532454" cy="2850"/>
          </a:xfrm>
          <a:prstGeom prst="line">
            <a:avLst/>
          </a:prstGeom>
          <a:ln w="5080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4" name="Gerader Verbinder 113">
            <a:extLst>
              <a:ext uri="{FF2B5EF4-FFF2-40B4-BE49-F238E27FC236}">
                <a16:creationId xmlns:a16="http://schemas.microsoft.com/office/drawing/2014/main" id="{78B6A143-64EB-07AB-5E67-A5B2B0B08F6E}"/>
              </a:ext>
            </a:extLst>
          </p:cNvPr>
          <p:cNvCxnSpPr/>
          <p:nvPr/>
        </p:nvCxnSpPr>
        <p:spPr>
          <a:xfrm>
            <a:off x="939537" y="2852524"/>
            <a:ext cx="2589604" cy="0"/>
          </a:xfrm>
          <a:prstGeom prst="line">
            <a:avLst/>
          </a:prstGeom>
          <a:ln w="5080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6" name="Gerader Verbinder 115">
            <a:extLst>
              <a:ext uri="{FF2B5EF4-FFF2-40B4-BE49-F238E27FC236}">
                <a16:creationId xmlns:a16="http://schemas.microsoft.com/office/drawing/2014/main" id="{405C6E61-4522-DA9E-E236-C36B2D571566}"/>
              </a:ext>
            </a:extLst>
          </p:cNvPr>
          <p:cNvCxnSpPr/>
          <p:nvPr/>
        </p:nvCxnSpPr>
        <p:spPr>
          <a:xfrm>
            <a:off x="939537" y="2928889"/>
            <a:ext cx="2675329" cy="0"/>
          </a:xfrm>
          <a:prstGeom prst="line">
            <a:avLst/>
          </a:prstGeom>
          <a:ln w="5080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8" name="Gerader Verbinder 117">
            <a:extLst>
              <a:ext uri="{FF2B5EF4-FFF2-40B4-BE49-F238E27FC236}">
                <a16:creationId xmlns:a16="http://schemas.microsoft.com/office/drawing/2014/main" id="{D3C15D4F-7695-62A5-9371-ABDB45B422D8}"/>
              </a:ext>
            </a:extLst>
          </p:cNvPr>
          <p:cNvCxnSpPr>
            <a:stCxn id="27" idx="3"/>
          </p:cNvCxnSpPr>
          <p:nvPr/>
        </p:nvCxnSpPr>
        <p:spPr>
          <a:xfrm flipV="1">
            <a:off x="939537" y="3222949"/>
            <a:ext cx="2824554" cy="1"/>
          </a:xfrm>
          <a:prstGeom prst="line">
            <a:avLst/>
          </a:prstGeom>
          <a:ln w="5080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0" name="Gerader Verbinder 119">
            <a:extLst>
              <a:ext uri="{FF2B5EF4-FFF2-40B4-BE49-F238E27FC236}">
                <a16:creationId xmlns:a16="http://schemas.microsoft.com/office/drawing/2014/main" id="{A203D767-A368-2CBD-2157-9DB50C148833}"/>
              </a:ext>
            </a:extLst>
          </p:cNvPr>
          <p:cNvCxnSpPr>
            <a:stCxn id="33" idx="3"/>
          </p:cNvCxnSpPr>
          <p:nvPr/>
        </p:nvCxnSpPr>
        <p:spPr>
          <a:xfrm flipV="1">
            <a:off x="939537" y="3658771"/>
            <a:ext cx="3199204" cy="5269"/>
          </a:xfrm>
          <a:prstGeom prst="line">
            <a:avLst/>
          </a:prstGeom>
          <a:ln w="5080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2" name="Gerader Verbinder 121">
            <a:extLst>
              <a:ext uri="{FF2B5EF4-FFF2-40B4-BE49-F238E27FC236}">
                <a16:creationId xmlns:a16="http://schemas.microsoft.com/office/drawing/2014/main" id="{94F53A63-32A8-3129-1FB3-CB36D74C129D}"/>
              </a:ext>
            </a:extLst>
          </p:cNvPr>
          <p:cNvCxnSpPr>
            <a:stCxn id="34" idx="3"/>
          </p:cNvCxnSpPr>
          <p:nvPr/>
        </p:nvCxnSpPr>
        <p:spPr>
          <a:xfrm>
            <a:off x="939537" y="3737555"/>
            <a:ext cx="3215079" cy="6774"/>
          </a:xfrm>
          <a:prstGeom prst="line">
            <a:avLst/>
          </a:prstGeom>
          <a:ln w="5080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4" name="Gerader Verbinder 123">
            <a:extLst>
              <a:ext uri="{FF2B5EF4-FFF2-40B4-BE49-F238E27FC236}">
                <a16:creationId xmlns:a16="http://schemas.microsoft.com/office/drawing/2014/main" id="{59746115-41C5-F82B-7204-7E562DE35B05}"/>
              </a:ext>
            </a:extLst>
          </p:cNvPr>
          <p:cNvCxnSpPr>
            <a:stCxn id="42" idx="3"/>
          </p:cNvCxnSpPr>
          <p:nvPr/>
        </p:nvCxnSpPr>
        <p:spPr>
          <a:xfrm>
            <a:off x="939537" y="4325675"/>
            <a:ext cx="4208854" cy="6021"/>
          </a:xfrm>
          <a:prstGeom prst="line">
            <a:avLst/>
          </a:prstGeom>
          <a:ln w="5080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6" name="Gerader Verbinder 125">
            <a:extLst>
              <a:ext uri="{FF2B5EF4-FFF2-40B4-BE49-F238E27FC236}">
                <a16:creationId xmlns:a16="http://schemas.microsoft.com/office/drawing/2014/main" id="{77BC16D0-7691-383B-CC16-64086FD94F47}"/>
              </a:ext>
            </a:extLst>
          </p:cNvPr>
          <p:cNvCxnSpPr>
            <a:stCxn id="44" idx="3"/>
          </p:cNvCxnSpPr>
          <p:nvPr/>
        </p:nvCxnSpPr>
        <p:spPr>
          <a:xfrm flipV="1">
            <a:off x="939537" y="4472418"/>
            <a:ext cx="4345379" cy="287"/>
          </a:xfrm>
          <a:prstGeom prst="line">
            <a:avLst/>
          </a:prstGeom>
          <a:ln w="5080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8" name="Gerader Verbinder 127">
            <a:extLst>
              <a:ext uri="{FF2B5EF4-FFF2-40B4-BE49-F238E27FC236}">
                <a16:creationId xmlns:a16="http://schemas.microsoft.com/office/drawing/2014/main" id="{8198D412-D2CE-5BC1-0DD6-EE82AC87F032}"/>
              </a:ext>
            </a:extLst>
          </p:cNvPr>
          <p:cNvCxnSpPr>
            <a:cxnSpLocks/>
            <a:stCxn id="47" idx="3"/>
          </p:cNvCxnSpPr>
          <p:nvPr/>
        </p:nvCxnSpPr>
        <p:spPr>
          <a:xfrm>
            <a:off x="939537" y="4693250"/>
            <a:ext cx="4678754" cy="0"/>
          </a:xfrm>
          <a:prstGeom prst="line">
            <a:avLst/>
          </a:prstGeom>
          <a:ln w="5080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1" name="Gerader Verbinder 130">
            <a:extLst>
              <a:ext uri="{FF2B5EF4-FFF2-40B4-BE49-F238E27FC236}">
                <a16:creationId xmlns:a16="http://schemas.microsoft.com/office/drawing/2014/main" id="{9197B7B4-4A41-2FB3-165E-1F178225F67B}"/>
              </a:ext>
            </a:extLst>
          </p:cNvPr>
          <p:cNvCxnSpPr>
            <a:stCxn id="48" idx="3"/>
          </p:cNvCxnSpPr>
          <p:nvPr/>
        </p:nvCxnSpPr>
        <p:spPr>
          <a:xfrm flipV="1">
            <a:off x="939537" y="4766764"/>
            <a:ext cx="4732729" cy="1"/>
          </a:xfrm>
          <a:prstGeom prst="line">
            <a:avLst/>
          </a:prstGeom>
          <a:ln w="5080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3" name="Gerader Verbinder 132">
            <a:extLst>
              <a:ext uri="{FF2B5EF4-FFF2-40B4-BE49-F238E27FC236}">
                <a16:creationId xmlns:a16="http://schemas.microsoft.com/office/drawing/2014/main" id="{1DA0A2B5-2A71-B270-A5FC-2CA101EE5744}"/>
              </a:ext>
            </a:extLst>
          </p:cNvPr>
          <p:cNvCxnSpPr>
            <a:stCxn id="49" idx="3"/>
          </p:cNvCxnSpPr>
          <p:nvPr/>
        </p:nvCxnSpPr>
        <p:spPr>
          <a:xfrm>
            <a:off x="939537" y="4840280"/>
            <a:ext cx="4808929" cy="2043"/>
          </a:xfrm>
          <a:prstGeom prst="line">
            <a:avLst/>
          </a:prstGeom>
          <a:ln w="5080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Gerader Verbinder 134">
            <a:extLst>
              <a:ext uri="{FF2B5EF4-FFF2-40B4-BE49-F238E27FC236}">
                <a16:creationId xmlns:a16="http://schemas.microsoft.com/office/drawing/2014/main" id="{41D703A8-8C9F-D7A4-F4C0-8B16AFEB8293}"/>
              </a:ext>
            </a:extLst>
          </p:cNvPr>
          <p:cNvCxnSpPr>
            <a:stCxn id="50" idx="3"/>
          </p:cNvCxnSpPr>
          <p:nvPr/>
        </p:nvCxnSpPr>
        <p:spPr>
          <a:xfrm>
            <a:off x="939537" y="4913795"/>
            <a:ext cx="4818454" cy="2850"/>
          </a:xfrm>
          <a:prstGeom prst="line">
            <a:avLst/>
          </a:prstGeom>
          <a:ln w="5080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7" name="Gerader Verbinder 136">
            <a:extLst>
              <a:ext uri="{FF2B5EF4-FFF2-40B4-BE49-F238E27FC236}">
                <a16:creationId xmlns:a16="http://schemas.microsoft.com/office/drawing/2014/main" id="{2BF18EE7-6DD9-3DF2-2403-2282FF2AF6B3}"/>
              </a:ext>
            </a:extLst>
          </p:cNvPr>
          <p:cNvCxnSpPr/>
          <p:nvPr/>
        </p:nvCxnSpPr>
        <p:spPr>
          <a:xfrm>
            <a:off x="939537" y="5352034"/>
            <a:ext cx="5691579" cy="0"/>
          </a:xfrm>
          <a:prstGeom prst="line">
            <a:avLst/>
          </a:prstGeom>
          <a:ln w="5080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9" name="Gerader Verbinder 138">
            <a:extLst>
              <a:ext uri="{FF2B5EF4-FFF2-40B4-BE49-F238E27FC236}">
                <a16:creationId xmlns:a16="http://schemas.microsoft.com/office/drawing/2014/main" id="{1BC17D08-EE11-5EE6-B808-DC6C0BB7683B}"/>
              </a:ext>
            </a:extLst>
          </p:cNvPr>
          <p:cNvCxnSpPr>
            <a:cxnSpLocks/>
            <a:stCxn id="58" idx="3"/>
          </p:cNvCxnSpPr>
          <p:nvPr/>
        </p:nvCxnSpPr>
        <p:spPr>
          <a:xfrm>
            <a:off x="939537" y="5501915"/>
            <a:ext cx="6351979" cy="0"/>
          </a:xfrm>
          <a:prstGeom prst="line">
            <a:avLst/>
          </a:prstGeom>
          <a:ln w="5080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2" name="Gerader Verbinder 141">
            <a:extLst>
              <a:ext uri="{FF2B5EF4-FFF2-40B4-BE49-F238E27FC236}">
                <a16:creationId xmlns:a16="http://schemas.microsoft.com/office/drawing/2014/main" id="{93C71E8B-D51A-71F4-5AA4-BBDC54DDCA65}"/>
              </a:ext>
            </a:extLst>
          </p:cNvPr>
          <p:cNvCxnSpPr>
            <a:cxnSpLocks/>
            <a:stCxn id="63" idx="3"/>
          </p:cNvCxnSpPr>
          <p:nvPr/>
        </p:nvCxnSpPr>
        <p:spPr>
          <a:xfrm>
            <a:off x="933187" y="5869507"/>
            <a:ext cx="7618804" cy="0"/>
          </a:xfrm>
          <a:prstGeom prst="line">
            <a:avLst/>
          </a:prstGeom>
          <a:ln w="5080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5" name="Gerader Verbinder 144">
            <a:extLst>
              <a:ext uri="{FF2B5EF4-FFF2-40B4-BE49-F238E27FC236}">
                <a16:creationId xmlns:a16="http://schemas.microsoft.com/office/drawing/2014/main" id="{F6FF3800-1116-CA09-F715-B4C2B18D15D2}"/>
              </a:ext>
            </a:extLst>
          </p:cNvPr>
          <p:cNvCxnSpPr>
            <a:stCxn id="59" idx="3"/>
          </p:cNvCxnSpPr>
          <p:nvPr/>
        </p:nvCxnSpPr>
        <p:spPr>
          <a:xfrm flipV="1">
            <a:off x="939537" y="5575429"/>
            <a:ext cx="6447229" cy="1"/>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47" name="Gerader Verbinder 146">
            <a:extLst>
              <a:ext uri="{FF2B5EF4-FFF2-40B4-BE49-F238E27FC236}">
                <a16:creationId xmlns:a16="http://schemas.microsoft.com/office/drawing/2014/main" id="{B925D314-4F4F-0B2C-8C9B-B8464C364EB9}"/>
              </a:ext>
            </a:extLst>
          </p:cNvPr>
          <p:cNvCxnSpPr>
            <a:stCxn id="60" idx="3"/>
          </p:cNvCxnSpPr>
          <p:nvPr/>
        </p:nvCxnSpPr>
        <p:spPr>
          <a:xfrm>
            <a:off x="939537" y="5648945"/>
            <a:ext cx="6523429" cy="2043"/>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49" name="Gerader Verbinder 148">
            <a:extLst>
              <a:ext uri="{FF2B5EF4-FFF2-40B4-BE49-F238E27FC236}">
                <a16:creationId xmlns:a16="http://schemas.microsoft.com/office/drawing/2014/main" id="{5FB3BD78-0B27-B9C4-4179-3D3682D0DC77}"/>
              </a:ext>
            </a:extLst>
          </p:cNvPr>
          <p:cNvCxnSpPr>
            <a:stCxn id="53" idx="3"/>
          </p:cNvCxnSpPr>
          <p:nvPr/>
        </p:nvCxnSpPr>
        <p:spPr>
          <a:xfrm flipV="1">
            <a:off x="939537" y="5133318"/>
            <a:ext cx="5347092" cy="1022"/>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51" name="Gerader Verbinder 150">
            <a:extLst>
              <a:ext uri="{FF2B5EF4-FFF2-40B4-BE49-F238E27FC236}">
                <a16:creationId xmlns:a16="http://schemas.microsoft.com/office/drawing/2014/main" id="{E20B9082-D640-046A-7002-23A923C142B9}"/>
              </a:ext>
            </a:extLst>
          </p:cNvPr>
          <p:cNvCxnSpPr>
            <a:stCxn id="55" idx="3"/>
          </p:cNvCxnSpPr>
          <p:nvPr/>
        </p:nvCxnSpPr>
        <p:spPr>
          <a:xfrm flipV="1">
            <a:off x="939537" y="5272463"/>
            <a:ext cx="5666179" cy="8907"/>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53" name="Gerader Verbinder 152">
            <a:extLst>
              <a:ext uri="{FF2B5EF4-FFF2-40B4-BE49-F238E27FC236}">
                <a16:creationId xmlns:a16="http://schemas.microsoft.com/office/drawing/2014/main" id="{AFE6AFA8-1E5D-18D3-0586-01392423562D}"/>
              </a:ext>
            </a:extLst>
          </p:cNvPr>
          <p:cNvCxnSpPr>
            <a:stCxn id="37" idx="3"/>
            <a:endCxn id="37" idx="3"/>
          </p:cNvCxnSpPr>
          <p:nvPr/>
        </p:nvCxnSpPr>
        <p:spPr>
          <a:xfrm>
            <a:off x="939537" y="3958100"/>
            <a:ext cx="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55" name="Gerader Verbinder 154">
            <a:extLst>
              <a:ext uri="{FF2B5EF4-FFF2-40B4-BE49-F238E27FC236}">
                <a16:creationId xmlns:a16="http://schemas.microsoft.com/office/drawing/2014/main" id="{08D9637D-C24E-F6C8-205B-D8C1E64975BF}"/>
              </a:ext>
            </a:extLst>
          </p:cNvPr>
          <p:cNvCxnSpPr>
            <a:stCxn id="37" idx="3"/>
          </p:cNvCxnSpPr>
          <p:nvPr/>
        </p:nvCxnSpPr>
        <p:spPr>
          <a:xfrm flipV="1">
            <a:off x="939537" y="3958099"/>
            <a:ext cx="3520674" cy="1"/>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57" name="Gerader Verbinder 156">
            <a:extLst>
              <a:ext uri="{FF2B5EF4-FFF2-40B4-BE49-F238E27FC236}">
                <a16:creationId xmlns:a16="http://schemas.microsoft.com/office/drawing/2014/main" id="{FD451ADD-5AD5-248D-70EF-B7B70FA4454A}"/>
              </a:ext>
            </a:extLst>
          </p:cNvPr>
          <p:cNvCxnSpPr>
            <a:stCxn id="5" idx="3"/>
          </p:cNvCxnSpPr>
          <p:nvPr/>
        </p:nvCxnSpPr>
        <p:spPr>
          <a:xfrm flipV="1">
            <a:off x="939537" y="1748743"/>
            <a:ext cx="670317" cy="3907"/>
          </a:xfrm>
          <a:prstGeom prst="line">
            <a:avLst/>
          </a:prstGeom>
          <a:ln w="508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9" name="Gerader Verbinder 158">
            <a:extLst>
              <a:ext uri="{FF2B5EF4-FFF2-40B4-BE49-F238E27FC236}">
                <a16:creationId xmlns:a16="http://schemas.microsoft.com/office/drawing/2014/main" id="{DEA39788-BFFC-A78A-27E6-88339DC8D650}"/>
              </a:ext>
            </a:extLst>
          </p:cNvPr>
          <p:cNvCxnSpPr>
            <a:stCxn id="9" idx="3"/>
          </p:cNvCxnSpPr>
          <p:nvPr/>
        </p:nvCxnSpPr>
        <p:spPr>
          <a:xfrm>
            <a:off x="939537" y="2046710"/>
            <a:ext cx="1110054" cy="3638"/>
          </a:xfrm>
          <a:prstGeom prst="line">
            <a:avLst/>
          </a:prstGeom>
          <a:ln w="508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1" name="Gerader Verbinder 160">
            <a:extLst>
              <a:ext uri="{FF2B5EF4-FFF2-40B4-BE49-F238E27FC236}">
                <a16:creationId xmlns:a16="http://schemas.microsoft.com/office/drawing/2014/main" id="{1E7ED285-4533-E062-CDF7-F79D4BDCEF32}"/>
              </a:ext>
            </a:extLst>
          </p:cNvPr>
          <p:cNvCxnSpPr>
            <a:stCxn id="10" idx="3"/>
          </p:cNvCxnSpPr>
          <p:nvPr/>
        </p:nvCxnSpPr>
        <p:spPr>
          <a:xfrm flipV="1">
            <a:off x="939537" y="2119203"/>
            <a:ext cx="1165617" cy="1022"/>
          </a:xfrm>
          <a:prstGeom prst="line">
            <a:avLst/>
          </a:prstGeom>
          <a:ln w="508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3" name="Gerader Verbinder 162">
            <a:extLst>
              <a:ext uri="{FF2B5EF4-FFF2-40B4-BE49-F238E27FC236}">
                <a16:creationId xmlns:a16="http://schemas.microsoft.com/office/drawing/2014/main" id="{9BCEBBC7-44EE-B9A4-314D-4C4209C41FE1}"/>
              </a:ext>
            </a:extLst>
          </p:cNvPr>
          <p:cNvCxnSpPr>
            <a:stCxn id="13" idx="3"/>
          </p:cNvCxnSpPr>
          <p:nvPr/>
        </p:nvCxnSpPr>
        <p:spPr>
          <a:xfrm flipV="1">
            <a:off x="939537" y="2265211"/>
            <a:ext cx="1670442" cy="2044"/>
          </a:xfrm>
          <a:prstGeom prst="line">
            <a:avLst/>
          </a:prstGeom>
          <a:ln w="508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5" name="Gerader Verbinder 164">
            <a:extLst>
              <a:ext uri="{FF2B5EF4-FFF2-40B4-BE49-F238E27FC236}">
                <a16:creationId xmlns:a16="http://schemas.microsoft.com/office/drawing/2014/main" id="{B348AA94-CDBD-CD35-FE3D-8E3E7646654F}"/>
              </a:ext>
            </a:extLst>
          </p:cNvPr>
          <p:cNvCxnSpPr>
            <a:stCxn id="15" idx="3"/>
          </p:cNvCxnSpPr>
          <p:nvPr/>
        </p:nvCxnSpPr>
        <p:spPr>
          <a:xfrm>
            <a:off x="939537" y="2414285"/>
            <a:ext cx="1837129" cy="2418"/>
          </a:xfrm>
          <a:prstGeom prst="line">
            <a:avLst/>
          </a:prstGeom>
          <a:ln w="508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7" name="Gerader Verbinder 166">
            <a:extLst>
              <a:ext uri="{FF2B5EF4-FFF2-40B4-BE49-F238E27FC236}">
                <a16:creationId xmlns:a16="http://schemas.microsoft.com/office/drawing/2014/main" id="{64596602-B44A-6F4B-C98E-739C0270F614}"/>
              </a:ext>
            </a:extLst>
          </p:cNvPr>
          <p:cNvCxnSpPr>
            <a:stCxn id="18" idx="3"/>
          </p:cNvCxnSpPr>
          <p:nvPr/>
        </p:nvCxnSpPr>
        <p:spPr>
          <a:xfrm>
            <a:off x="939537" y="2561315"/>
            <a:ext cx="2366364" cy="4481"/>
          </a:xfrm>
          <a:prstGeom prst="line">
            <a:avLst/>
          </a:prstGeom>
          <a:ln w="508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9" name="Gerader Verbinder 168">
            <a:extLst>
              <a:ext uri="{FF2B5EF4-FFF2-40B4-BE49-F238E27FC236}">
                <a16:creationId xmlns:a16="http://schemas.microsoft.com/office/drawing/2014/main" id="{97CDF6D8-7E2D-E228-84CE-04B5A1C6C017}"/>
              </a:ext>
            </a:extLst>
          </p:cNvPr>
          <p:cNvCxnSpPr>
            <a:stCxn id="19" idx="3"/>
          </p:cNvCxnSpPr>
          <p:nvPr/>
        </p:nvCxnSpPr>
        <p:spPr>
          <a:xfrm>
            <a:off x="939537" y="2634830"/>
            <a:ext cx="2461017" cy="5232"/>
          </a:xfrm>
          <a:prstGeom prst="line">
            <a:avLst/>
          </a:prstGeom>
          <a:ln w="508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1" name="Gerader Verbinder 170">
            <a:extLst>
              <a:ext uri="{FF2B5EF4-FFF2-40B4-BE49-F238E27FC236}">
                <a16:creationId xmlns:a16="http://schemas.microsoft.com/office/drawing/2014/main" id="{88F9C544-9D14-1D94-F505-30A1E7D3383C}"/>
              </a:ext>
            </a:extLst>
          </p:cNvPr>
          <p:cNvCxnSpPr>
            <a:stCxn id="24" idx="3"/>
          </p:cNvCxnSpPr>
          <p:nvPr/>
        </p:nvCxnSpPr>
        <p:spPr>
          <a:xfrm>
            <a:off x="939537" y="3002405"/>
            <a:ext cx="2784867" cy="11049"/>
          </a:xfrm>
          <a:prstGeom prst="line">
            <a:avLst/>
          </a:prstGeom>
          <a:ln w="508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3" name="Gerader Verbinder 172">
            <a:extLst>
              <a:ext uri="{FF2B5EF4-FFF2-40B4-BE49-F238E27FC236}">
                <a16:creationId xmlns:a16="http://schemas.microsoft.com/office/drawing/2014/main" id="{72E92F68-B342-3A27-3CB1-55F554FAD52E}"/>
              </a:ext>
            </a:extLst>
          </p:cNvPr>
          <p:cNvCxnSpPr>
            <a:stCxn id="25" idx="3"/>
          </p:cNvCxnSpPr>
          <p:nvPr/>
        </p:nvCxnSpPr>
        <p:spPr>
          <a:xfrm flipV="1">
            <a:off x="939537" y="3069612"/>
            <a:ext cx="2784867" cy="6308"/>
          </a:xfrm>
          <a:prstGeom prst="line">
            <a:avLst/>
          </a:prstGeom>
          <a:ln w="508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5" name="Gerader Verbinder 174">
            <a:extLst>
              <a:ext uri="{FF2B5EF4-FFF2-40B4-BE49-F238E27FC236}">
                <a16:creationId xmlns:a16="http://schemas.microsoft.com/office/drawing/2014/main" id="{82CC3A09-4188-4FDD-DDA1-0323EAC44A10}"/>
              </a:ext>
            </a:extLst>
          </p:cNvPr>
          <p:cNvCxnSpPr>
            <a:stCxn id="26" idx="3"/>
          </p:cNvCxnSpPr>
          <p:nvPr/>
        </p:nvCxnSpPr>
        <p:spPr>
          <a:xfrm>
            <a:off x="939537" y="3149435"/>
            <a:ext cx="2784867" cy="2536"/>
          </a:xfrm>
          <a:prstGeom prst="line">
            <a:avLst/>
          </a:prstGeom>
          <a:ln w="508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7" name="Gerader Verbinder 176">
            <a:extLst>
              <a:ext uri="{FF2B5EF4-FFF2-40B4-BE49-F238E27FC236}">
                <a16:creationId xmlns:a16="http://schemas.microsoft.com/office/drawing/2014/main" id="{A32192AF-ABD7-C7AA-4039-E2BAF94FE49D}"/>
              </a:ext>
            </a:extLst>
          </p:cNvPr>
          <p:cNvCxnSpPr>
            <a:stCxn id="28" idx="3"/>
          </p:cNvCxnSpPr>
          <p:nvPr/>
        </p:nvCxnSpPr>
        <p:spPr>
          <a:xfrm flipV="1">
            <a:off x="939537" y="3290443"/>
            <a:ext cx="2824554" cy="6022"/>
          </a:xfrm>
          <a:prstGeom prst="line">
            <a:avLst/>
          </a:prstGeom>
          <a:ln w="508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9" name="Gerader Verbinder 178">
            <a:extLst>
              <a:ext uri="{FF2B5EF4-FFF2-40B4-BE49-F238E27FC236}">
                <a16:creationId xmlns:a16="http://schemas.microsoft.com/office/drawing/2014/main" id="{70BFDD77-0A9F-7533-4083-EF7DDEF26823}"/>
              </a:ext>
            </a:extLst>
          </p:cNvPr>
          <p:cNvCxnSpPr/>
          <p:nvPr/>
        </p:nvCxnSpPr>
        <p:spPr>
          <a:xfrm>
            <a:off x="939537" y="3374441"/>
            <a:ext cx="2889877" cy="0"/>
          </a:xfrm>
          <a:prstGeom prst="line">
            <a:avLst/>
          </a:prstGeom>
          <a:ln w="508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1" name="Gerader Verbinder 180">
            <a:extLst>
              <a:ext uri="{FF2B5EF4-FFF2-40B4-BE49-F238E27FC236}">
                <a16:creationId xmlns:a16="http://schemas.microsoft.com/office/drawing/2014/main" id="{53F96F6D-5037-D0AD-7AF1-04EB499CA031}"/>
              </a:ext>
            </a:extLst>
          </p:cNvPr>
          <p:cNvCxnSpPr>
            <a:stCxn id="30" idx="3"/>
          </p:cNvCxnSpPr>
          <p:nvPr/>
        </p:nvCxnSpPr>
        <p:spPr>
          <a:xfrm flipV="1">
            <a:off x="939537" y="3443494"/>
            <a:ext cx="2889877" cy="1"/>
          </a:xfrm>
          <a:prstGeom prst="line">
            <a:avLst/>
          </a:prstGeom>
          <a:ln w="508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3" name="Gerader Verbinder 182">
            <a:extLst>
              <a:ext uri="{FF2B5EF4-FFF2-40B4-BE49-F238E27FC236}">
                <a16:creationId xmlns:a16="http://schemas.microsoft.com/office/drawing/2014/main" id="{66652EF1-1C83-F77A-FF7B-F9AEA81B9DD3}"/>
              </a:ext>
            </a:extLst>
          </p:cNvPr>
          <p:cNvCxnSpPr>
            <a:stCxn id="31" idx="3"/>
          </p:cNvCxnSpPr>
          <p:nvPr/>
        </p:nvCxnSpPr>
        <p:spPr>
          <a:xfrm>
            <a:off x="939537" y="3517010"/>
            <a:ext cx="3032517" cy="5690"/>
          </a:xfrm>
          <a:prstGeom prst="line">
            <a:avLst/>
          </a:prstGeom>
          <a:ln w="508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5" name="Gerader Verbinder 184">
            <a:extLst>
              <a:ext uri="{FF2B5EF4-FFF2-40B4-BE49-F238E27FC236}">
                <a16:creationId xmlns:a16="http://schemas.microsoft.com/office/drawing/2014/main" id="{5B726FA7-06C6-2AB1-967A-B7054D249A9A}"/>
              </a:ext>
            </a:extLst>
          </p:cNvPr>
          <p:cNvCxnSpPr>
            <a:stCxn id="32" idx="3"/>
          </p:cNvCxnSpPr>
          <p:nvPr/>
        </p:nvCxnSpPr>
        <p:spPr>
          <a:xfrm>
            <a:off x="939537" y="3590525"/>
            <a:ext cx="3199204" cy="286"/>
          </a:xfrm>
          <a:prstGeom prst="line">
            <a:avLst/>
          </a:prstGeom>
          <a:ln w="508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7" name="Gerader Verbinder 186">
            <a:extLst>
              <a:ext uri="{FF2B5EF4-FFF2-40B4-BE49-F238E27FC236}">
                <a16:creationId xmlns:a16="http://schemas.microsoft.com/office/drawing/2014/main" id="{7FA787E7-EFF0-822F-66E6-011BF5C75268}"/>
              </a:ext>
            </a:extLst>
          </p:cNvPr>
          <p:cNvCxnSpPr>
            <a:stCxn id="35" idx="3"/>
          </p:cNvCxnSpPr>
          <p:nvPr/>
        </p:nvCxnSpPr>
        <p:spPr>
          <a:xfrm flipV="1">
            <a:off x="939537" y="3806660"/>
            <a:ext cx="3261714" cy="4410"/>
          </a:xfrm>
          <a:prstGeom prst="line">
            <a:avLst/>
          </a:prstGeom>
          <a:ln w="508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9" name="Gerader Verbinder 188">
            <a:extLst>
              <a:ext uri="{FF2B5EF4-FFF2-40B4-BE49-F238E27FC236}">
                <a16:creationId xmlns:a16="http://schemas.microsoft.com/office/drawing/2014/main" id="{E1857585-22FE-A839-8163-B98177C33F52}"/>
              </a:ext>
            </a:extLst>
          </p:cNvPr>
          <p:cNvCxnSpPr>
            <a:stCxn id="36" idx="3"/>
          </p:cNvCxnSpPr>
          <p:nvPr/>
        </p:nvCxnSpPr>
        <p:spPr>
          <a:xfrm flipV="1">
            <a:off x="939537" y="3875678"/>
            <a:ext cx="3470667" cy="8907"/>
          </a:xfrm>
          <a:prstGeom prst="line">
            <a:avLst/>
          </a:prstGeom>
          <a:ln w="508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1" name="Gerader Verbinder 190">
            <a:extLst>
              <a:ext uri="{FF2B5EF4-FFF2-40B4-BE49-F238E27FC236}">
                <a16:creationId xmlns:a16="http://schemas.microsoft.com/office/drawing/2014/main" id="{0141100B-C555-E149-4295-327743B100FC}"/>
              </a:ext>
            </a:extLst>
          </p:cNvPr>
          <p:cNvCxnSpPr>
            <a:stCxn id="39" idx="3"/>
          </p:cNvCxnSpPr>
          <p:nvPr/>
        </p:nvCxnSpPr>
        <p:spPr>
          <a:xfrm>
            <a:off x="939537" y="4105130"/>
            <a:ext cx="3746892" cy="2026"/>
          </a:xfrm>
          <a:prstGeom prst="line">
            <a:avLst/>
          </a:prstGeom>
          <a:ln w="508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3" name="Gerader Verbinder 192">
            <a:extLst>
              <a:ext uri="{FF2B5EF4-FFF2-40B4-BE49-F238E27FC236}">
                <a16:creationId xmlns:a16="http://schemas.microsoft.com/office/drawing/2014/main" id="{B9E9618F-A2BF-3030-BFC2-E9AFF6A847A2}"/>
              </a:ext>
            </a:extLst>
          </p:cNvPr>
          <p:cNvCxnSpPr>
            <a:stCxn id="40" idx="3"/>
          </p:cNvCxnSpPr>
          <p:nvPr/>
        </p:nvCxnSpPr>
        <p:spPr>
          <a:xfrm flipV="1">
            <a:off x="939537" y="4174773"/>
            <a:ext cx="3846904" cy="3872"/>
          </a:xfrm>
          <a:prstGeom prst="line">
            <a:avLst/>
          </a:prstGeom>
          <a:ln w="508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5" name="Gerader Verbinder 194">
            <a:extLst>
              <a:ext uri="{FF2B5EF4-FFF2-40B4-BE49-F238E27FC236}">
                <a16:creationId xmlns:a16="http://schemas.microsoft.com/office/drawing/2014/main" id="{255909B7-E316-480E-8DDB-B9EAFD5D6B54}"/>
              </a:ext>
            </a:extLst>
          </p:cNvPr>
          <p:cNvCxnSpPr>
            <a:stCxn id="41" idx="3"/>
          </p:cNvCxnSpPr>
          <p:nvPr/>
        </p:nvCxnSpPr>
        <p:spPr>
          <a:xfrm>
            <a:off x="939537" y="4252160"/>
            <a:ext cx="4061217" cy="3585"/>
          </a:xfrm>
          <a:prstGeom prst="line">
            <a:avLst/>
          </a:prstGeom>
          <a:ln w="508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7" name="Gerader Verbinder 196">
            <a:extLst>
              <a:ext uri="{FF2B5EF4-FFF2-40B4-BE49-F238E27FC236}">
                <a16:creationId xmlns:a16="http://schemas.microsoft.com/office/drawing/2014/main" id="{542BAC19-707C-BB81-5A16-F1AD11BCB659}"/>
              </a:ext>
            </a:extLst>
          </p:cNvPr>
          <p:cNvCxnSpPr>
            <a:stCxn id="43" idx="3"/>
          </p:cNvCxnSpPr>
          <p:nvPr/>
        </p:nvCxnSpPr>
        <p:spPr>
          <a:xfrm>
            <a:off x="939537" y="4399190"/>
            <a:ext cx="4304104" cy="10456"/>
          </a:xfrm>
          <a:prstGeom prst="line">
            <a:avLst/>
          </a:prstGeom>
          <a:ln w="508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9" name="Gerader Verbinder 198">
            <a:extLst>
              <a:ext uri="{FF2B5EF4-FFF2-40B4-BE49-F238E27FC236}">
                <a16:creationId xmlns:a16="http://schemas.microsoft.com/office/drawing/2014/main" id="{B08C8168-51EF-380F-6BAA-72D5B17225F6}"/>
              </a:ext>
            </a:extLst>
          </p:cNvPr>
          <p:cNvCxnSpPr>
            <a:stCxn id="45" idx="3"/>
          </p:cNvCxnSpPr>
          <p:nvPr/>
        </p:nvCxnSpPr>
        <p:spPr>
          <a:xfrm flipV="1">
            <a:off x="939537" y="4531427"/>
            <a:ext cx="4546992" cy="14793"/>
          </a:xfrm>
          <a:prstGeom prst="line">
            <a:avLst/>
          </a:prstGeom>
          <a:ln w="508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1" name="Gerader Verbinder 200">
            <a:extLst>
              <a:ext uri="{FF2B5EF4-FFF2-40B4-BE49-F238E27FC236}">
                <a16:creationId xmlns:a16="http://schemas.microsoft.com/office/drawing/2014/main" id="{8369E820-6A9F-AC76-D448-7DCFEE255856}"/>
              </a:ext>
            </a:extLst>
          </p:cNvPr>
          <p:cNvCxnSpPr/>
          <p:nvPr/>
        </p:nvCxnSpPr>
        <p:spPr>
          <a:xfrm>
            <a:off x="939537" y="4628165"/>
            <a:ext cx="4666054" cy="0"/>
          </a:xfrm>
          <a:prstGeom prst="line">
            <a:avLst/>
          </a:prstGeom>
          <a:ln w="508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3" name="Gerader Verbinder 202">
            <a:extLst>
              <a:ext uri="{FF2B5EF4-FFF2-40B4-BE49-F238E27FC236}">
                <a16:creationId xmlns:a16="http://schemas.microsoft.com/office/drawing/2014/main" id="{7A899FC3-FA40-9866-5FFE-DE56B429AF4F}"/>
              </a:ext>
            </a:extLst>
          </p:cNvPr>
          <p:cNvCxnSpPr>
            <a:stCxn id="51" idx="3"/>
          </p:cNvCxnSpPr>
          <p:nvPr/>
        </p:nvCxnSpPr>
        <p:spPr>
          <a:xfrm flipV="1">
            <a:off x="939537" y="4987309"/>
            <a:ext cx="4927992" cy="1"/>
          </a:xfrm>
          <a:prstGeom prst="line">
            <a:avLst/>
          </a:prstGeom>
          <a:ln w="508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5" name="Gerader Verbinder 204">
            <a:extLst>
              <a:ext uri="{FF2B5EF4-FFF2-40B4-BE49-F238E27FC236}">
                <a16:creationId xmlns:a16="http://schemas.microsoft.com/office/drawing/2014/main" id="{3407FF6B-E082-C409-74A9-C76E9AFCAA79}"/>
              </a:ext>
            </a:extLst>
          </p:cNvPr>
          <p:cNvCxnSpPr>
            <a:stCxn id="52" idx="3"/>
          </p:cNvCxnSpPr>
          <p:nvPr/>
        </p:nvCxnSpPr>
        <p:spPr>
          <a:xfrm>
            <a:off x="939537" y="5060825"/>
            <a:ext cx="5170879" cy="1829"/>
          </a:xfrm>
          <a:prstGeom prst="line">
            <a:avLst/>
          </a:prstGeom>
          <a:ln w="508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7" name="Gerader Verbinder 206">
            <a:extLst>
              <a:ext uri="{FF2B5EF4-FFF2-40B4-BE49-F238E27FC236}">
                <a16:creationId xmlns:a16="http://schemas.microsoft.com/office/drawing/2014/main" id="{931D2819-5D2C-65C2-D1D0-AB653A615EB8}"/>
              </a:ext>
            </a:extLst>
          </p:cNvPr>
          <p:cNvCxnSpPr>
            <a:stCxn id="54" idx="3"/>
          </p:cNvCxnSpPr>
          <p:nvPr/>
        </p:nvCxnSpPr>
        <p:spPr>
          <a:xfrm>
            <a:off x="939537" y="5207855"/>
            <a:ext cx="5618554" cy="4344"/>
          </a:xfrm>
          <a:prstGeom prst="line">
            <a:avLst/>
          </a:prstGeom>
          <a:ln w="508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9" name="Gerader Verbinder 208">
            <a:extLst>
              <a:ext uri="{FF2B5EF4-FFF2-40B4-BE49-F238E27FC236}">
                <a16:creationId xmlns:a16="http://schemas.microsoft.com/office/drawing/2014/main" id="{991C018C-E9C1-A71A-F6AA-ACE340A1575B}"/>
              </a:ext>
            </a:extLst>
          </p:cNvPr>
          <p:cNvCxnSpPr/>
          <p:nvPr/>
        </p:nvCxnSpPr>
        <p:spPr>
          <a:xfrm>
            <a:off x="939537" y="5798020"/>
            <a:ext cx="6875854" cy="0"/>
          </a:xfrm>
          <a:prstGeom prst="line">
            <a:avLst/>
          </a:prstGeom>
          <a:ln w="508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1" name="Gerader Verbinder 210">
            <a:extLst>
              <a:ext uri="{FF2B5EF4-FFF2-40B4-BE49-F238E27FC236}">
                <a16:creationId xmlns:a16="http://schemas.microsoft.com/office/drawing/2014/main" id="{B284DE84-4210-9AFD-E66E-F28345B62E6E}"/>
              </a:ext>
            </a:extLst>
          </p:cNvPr>
          <p:cNvCxnSpPr/>
          <p:nvPr/>
        </p:nvCxnSpPr>
        <p:spPr>
          <a:xfrm>
            <a:off x="939537" y="2487799"/>
            <a:ext cx="2256229" cy="0"/>
          </a:xfrm>
          <a:prstGeom prst="line">
            <a:avLst/>
          </a:prstGeom>
          <a:ln w="508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5" name="Gerader Verbinder 214">
            <a:extLst>
              <a:ext uri="{FF2B5EF4-FFF2-40B4-BE49-F238E27FC236}">
                <a16:creationId xmlns:a16="http://schemas.microsoft.com/office/drawing/2014/main" id="{438E9F27-EDDB-4445-A98F-051227896AD9}"/>
              </a:ext>
            </a:extLst>
          </p:cNvPr>
          <p:cNvCxnSpPr>
            <a:stCxn id="38" idx="3"/>
          </p:cNvCxnSpPr>
          <p:nvPr/>
        </p:nvCxnSpPr>
        <p:spPr>
          <a:xfrm flipV="1">
            <a:off x="939537" y="4031614"/>
            <a:ext cx="3584967" cy="1"/>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7" name="Gerader Verbinder 216">
            <a:extLst>
              <a:ext uri="{FF2B5EF4-FFF2-40B4-BE49-F238E27FC236}">
                <a16:creationId xmlns:a16="http://schemas.microsoft.com/office/drawing/2014/main" id="{1686987A-62DE-7206-E0D2-E239AABC0274}"/>
              </a:ext>
            </a:extLst>
          </p:cNvPr>
          <p:cNvCxnSpPr>
            <a:stCxn id="57" idx="3"/>
          </p:cNvCxnSpPr>
          <p:nvPr/>
        </p:nvCxnSpPr>
        <p:spPr>
          <a:xfrm>
            <a:off x="939537" y="5428400"/>
            <a:ext cx="5875729" cy="823"/>
          </a:xfrm>
          <a:prstGeom prst="line">
            <a:avLst/>
          </a:prstGeom>
          <a:ln w="508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9" name="Gerader Verbinder 218">
            <a:extLst>
              <a:ext uri="{FF2B5EF4-FFF2-40B4-BE49-F238E27FC236}">
                <a16:creationId xmlns:a16="http://schemas.microsoft.com/office/drawing/2014/main" id="{CA82CB82-32D0-DAF0-9A7D-5AC252768A03}"/>
              </a:ext>
            </a:extLst>
          </p:cNvPr>
          <p:cNvCxnSpPr>
            <a:stCxn id="61" idx="3"/>
          </p:cNvCxnSpPr>
          <p:nvPr/>
        </p:nvCxnSpPr>
        <p:spPr>
          <a:xfrm>
            <a:off x="939537" y="5722460"/>
            <a:ext cx="6594867" cy="411"/>
          </a:xfrm>
          <a:prstGeom prst="line">
            <a:avLst/>
          </a:prstGeom>
          <a:ln w="508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20" name="Rechteck 219">
            <a:extLst>
              <a:ext uri="{FF2B5EF4-FFF2-40B4-BE49-F238E27FC236}">
                <a16:creationId xmlns:a16="http://schemas.microsoft.com/office/drawing/2014/main" id="{0B0604F9-4B8E-8EA7-918F-85ACC3A755E8}"/>
              </a:ext>
            </a:extLst>
          </p:cNvPr>
          <p:cNvSpPr/>
          <p:nvPr/>
        </p:nvSpPr>
        <p:spPr>
          <a:xfrm>
            <a:off x="5678712" y="1749151"/>
            <a:ext cx="92472" cy="9247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1" name="Rechteck 220">
            <a:extLst>
              <a:ext uri="{FF2B5EF4-FFF2-40B4-BE49-F238E27FC236}">
                <a16:creationId xmlns:a16="http://schemas.microsoft.com/office/drawing/2014/main" id="{2975ED72-F027-E6A7-9CFB-7A18374AF8BF}"/>
              </a:ext>
            </a:extLst>
          </p:cNvPr>
          <p:cNvSpPr/>
          <p:nvPr/>
        </p:nvSpPr>
        <p:spPr>
          <a:xfrm>
            <a:off x="5678712" y="1901143"/>
            <a:ext cx="92472" cy="92472"/>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2" name="Rechteck 221">
            <a:extLst>
              <a:ext uri="{FF2B5EF4-FFF2-40B4-BE49-F238E27FC236}">
                <a16:creationId xmlns:a16="http://schemas.microsoft.com/office/drawing/2014/main" id="{19F62AE3-0B6B-26A7-8FA7-F20BF41A3D92}"/>
              </a:ext>
            </a:extLst>
          </p:cNvPr>
          <p:cNvSpPr/>
          <p:nvPr/>
        </p:nvSpPr>
        <p:spPr>
          <a:xfrm>
            <a:off x="5678712" y="2053543"/>
            <a:ext cx="92472" cy="92472"/>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3" name="Rechteck 222">
            <a:extLst>
              <a:ext uri="{FF2B5EF4-FFF2-40B4-BE49-F238E27FC236}">
                <a16:creationId xmlns:a16="http://schemas.microsoft.com/office/drawing/2014/main" id="{7FD18A6B-4317-F71E-3D8C-85A69A009E75}"/>
              </a:ext>
            </a:extLst>
          </p:cNvPr>
          <p:cNvSpPr/>
          <p:nvPr/>
        </p:nvSpPr>
        <p:spPr>
          <a:xfrm>
            <a:off x="5678712" y="2205943"/>
            <a:ext cx="92472" cy="92472"/>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4" name="Rechteck 223">
            <a:extLst>
              <a:ext uri="{FF2B5EF4-FFF2-40B4-BE49-F238E27FC236}">
                <a16:creationId xmlns:a16="http://schemas.microsoft.com/office/drawing/2014/main" id="{FFA6A5AE-638B-1081-AB9D-305E0A65B202}"/>
              </a:ext>
            </a:extLst>
          </p:cNvPr>
          <p:cNvSpPr/>
          <p:nvPr/>
        </p:nvSpPr>
        <p:spPr>
          <a:xfrm>
            <a:off x="5678712" y="2358343"/>
            <a:ext cx="92472" cy="9247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5" name="Rechteck 224">
            <a:extLst>
              <a:ext uri="{FF2B5EF4-FFF2-40B4-BE49-F238E27FC236}">
                <a16:creationId xmlns:a16="http://schemas.microsoft.com/office/drawing/2014/main" id="{D8187885-8BE3-16BB-DEF2-1FF5633CC460}"/>
              </a:ext>
            </a:extLst>
          </p:cNvPr>
          <p:cNvSpPr/>
          <p:nvPr/>
        </p:nvSpPr>
        <p:spPr>
          <a:xfrm>
            <a:off x="5678712" y="2526289"/>
            <a:ext cx="92472" cy="92472"/>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7" name="Textfeld 226">
            <a:extLst>
              <a:ext uri="{FF2B5EF4-FFF2-40B4-BE49-F238E27FC236}">
                <a16:creationId xmlns:a16="http://schemas.microsoft.com/office/drawing/2014/main" id="{11A7F48B-BD4C-3B91-0503-0D9F5DA29B3F}"/>
              </a:ext>
            </a:extLst>
          </p:cNvPr>
          <p:cNvSpPr txBox="1"/>
          <p:nvPr/>
        </p:nvSpPr>
        <p:spPr>
          <a:xfrm>
            <a:off x="5821188" y="1718443"/>
            <a:ext cx="2793208" cy="153888"/>
          </a:xfrm>
          <a:prstGeom prst="rect">
            <a:avLst/>
          </a:prstGeom>
          <a:noFill/>
        </p:spPr>
        <p:txBody>
          <a:bodyPr wrap="square" lIns="0" tIns="0" rIns="0" bIns="0" rtlCol="0">
            <a:spAutoFit/>
          </a:bodyPr>
          <a:lstStyle/>
          <a:p>
            <a:r>
              <a:rPr lang="de-DE" sz="1000"/>
              <a:t>Zanubrutinib, </a:t>
            </a:r>
            <a:r>
              <a:rPr lang="de-DE" sz="1000" err="1"/>
              <a:t>acquired</a:t>
            </a:r>
            <a:r>
              <a:rPr lang="de-DE" sz="1000"/>
              <a:t> </a:t>
            </a:r>
            <a:r>
              <a:rPr lang="de-DE" sz="1000" i="1"/>
              <a:t>BTK</a:t>
            </a:r>
            <a:r>
              <a:rPr lang="de-DE" sz="1000"/>
              <a:t> </a:t>
            </a:r>
            <a:r>
              <a:rPr lang="de-DE" sz="1000" err="1"/>
              <a:t>mutation</a:t>
            </a:r>
            <a:r>
              <a:rPr lang="de-DE" sz="1000"/>
              <a:t> </a:t>
            </a:r>
            <a:r>
              <a:rPr lang="de-DE" sz="1000" err="1"/>
              <a:t>only</a:t>
            </a:r>
            <a:endParaRPr lang="de-DE" sz="1000"/>
          </a:p>
        </p:txBody>
      </p:sp>
      <p:sp>
        <p:nvSpPr>
          <p:cNvPr id="228" name="Textfeld 227">
            <a:extLst>
              <a:ext uri="{FF2B5EF4-FFF2-40B4-BE49-F238E27FC236}">
                <a16:creationId xmlns:a16="http://schemas.microsoft.com/office/drawing/2014/main" id="{70E8149C-AD50-3177-CE5B-9CB281703FB9}"/>
              </a:ext>
            </a:extLst>
          </p:cNvPr>
          <p:cNvSpPr txBox="1"/>
          <p:nvPr/>
        </p:nvSpPr>
        <p:spPr>
          <a:xfrm>
            <a:off x="5821188" y="1873871"/>
            <a:ext cx="3131156" cy="153888"/>
          </a:xfrm>
          <a:prstGeom prst="rect">
            <a:avLst/>
          </a:prstGeom>
          <a:noFill/>
        </p:spPr>
        <p:txBody>
          <a:bodyPr wrap="square" lIns="0" tIns="0" rIns="0" bIns="0" rtlCol="0">
            <a:spAutoFit/>
          </a:bodyPr>
          <a:lstStyle/>
          <a:p>
            <a:r>
              <a:rPr lang="de-DE" sz="1000"/>
              <a:t>Zanubrutinib, </a:t>
            </a:r>
            <a:r>
              <a:rPr lang="de-DE" sz="1000" err="1"/>
              <a:t>no</a:t>
            </a:r>
            <a:r>
              <a:rPr lang="de-DE" sz="1000"/>
              <a:t> </a:t>
            </a:r>
            <a:r>
              <a:rPr lang="de-DE" sz="1000" err="1"/>
              <a:t>acquired</a:t>
            </a:r>
            <a:r>
              <a:rPr lang="de-DE" sz="1000"/>
              <a:t> </a:t>
            </a:r>
            <a:r>
              <a:rPr lang="de-DE" sz="1000" i="1"/>
              <a:t>BTK</a:t>
            </a:r>
            <a:r>
              <a:rPr lang="de-DE" sz="1000"/>
              <a:t> </a:t>
            </a:r>
            <a:r>
              <a:rPr lang="de-DE" sz="1000" err="1"/>
              <a:t>or</a:t>
            </a:r>
            <a:r>
              <a:rPr lang="de-DE" sz="1000"/>
              <a:t> </a:t>
            </a:r>
            <a:r>
              <a:rPr lang="de-DE" sz="1000" i="1"/>
              <a:t>PLCG2</a:t>
            </a:r>
            <a:r>
              <a:rPr lang="de-DE" sz="1000"/>
              <a:t> </a:t>
            </a:r>
            <a:r>
              <a:rPr lang="de-DE" sz="1000" err="1"/>
              <a:t>mutations</a:t>
            </a:r>
            <a:endParaRPr lang="de-DE" sz="1000"/>
          </a:p>
        </p:txBody>
      </p:sp>
      <p:sp>
        <p:nvSpPr>
          <p:cNvPr id="229" name="Textfeld 228">
            <a:extLst>
              <a:ext uri="{FF2B5EF4-FFF2-40B4-BE49-F238E27FC236}">
                <a16:creationId xmlns:a16="http://schemas.microsoft.com/office/drawing/2014/main" id="{D4E691DD-D596-B5E1-C3FC-D0B4FA573ACD}"/>
              </a:ext>
            </a:extLst>
          </p:cNvPr>
          <p:cNvSpPr txBox="1"/>
          <p:nvPr/>
        </p:nvSpPr>
        <p:spPr>
          <a:xfrm>
            <a:off x="5821188" y="2029299"/>
            <a:ext cx="3131156" cy="153888"/>
          </a:xfrm>
          <a:prstGeom prst="rect">
            <a:avLst/>
          </a:prstGeom>
          <a:noFill/>
        </p:spPr>
        <p:txBody>
          <a:bodyPr wrap="square" lIns="0" tIns="0" rIns="0" bIns="0" rtlCol="0">
            <a:spAutoFit/>
          </a:bodyPr>
          <a:lstStyle/>
          <a:p>
            <a:r>
              <a:rPr lang="de-DE" sz="1000" err="1"/>
              <a:t>Ibrutinib</a:t>
            </a:r>
            <a:r>
              <a:rPr lang="de-DE" sz="1000"/>
              <a:t>, </a:t>
            </a:r>
            <a:r>
              <a:rPr lang="de-DE" sz="1000" err="1"/>
              <a:t>acquired</a:t>
            </a:r>
            <a:r>
              <a:rPr lang="de-DE" sz="1000"/>
              <a:t> </a:t>
            </a:r>
            <a:r>
              <a:rPr lang="de-DE" sz="1000" i="1"/>
              <a:t>BTK</a:t>
            </a:r>
            <a:r>
              <a:rPr lang="de-DE" sz="1000"/>
              <a:t> and </a:t>
            </a:r>
            <a:r>
              <a:rPr lang="de-DE" sz="1000" i="1"/>
              <a:t>PLCG2</a:t>
            </a:r>
            <a:r>
              <a:rPr lang="de-DE" sz="1000"/>
              <a:t> </a:t>
            </a:r>
            <a:r>
              <a:rPr lang="de-DE" sz="1000" err="1"/>
              <a:t>mutations</a:t>
            </a:r>
            <a:endParaRPr lang="de-DE" sz="1000"/>
          </a:p>
        </p:txBody>
      </p:sp>
      <p:sp>
        <p:nvSpPr>
          <p:cNvPr id="230" name="Textfeld 229">
            <a:extLst>
              <a:ext uri="{FF2B5EF4-FFF2-40B4-BE49-F238E27FC236}">
                <a16:creationId xmlns:a16="http://schemas.microsoft.com/office/drawing/2014/main" id="{CA0E5717-0FC1-4706-ABDB-87C6FA83176C}"/>
              </a:ext>
            </a:extLst>
          </p:cNvPr>
          <p:cNvSpPr txBox="1"/>
          <p:nvPr/>
        </p:nvSpPr>
        <p:spPr>
          <a:xfrm>
            <a:off x="5821188" y="2184727"/>
            <a:ext cx="3131156" cy="153888"/>
          </a:xfrm>
          <a:prstGeom prst="rect">
            <a:avLst/>
          </a:prstGeom>
          <a:noFill/>
        </p:spPr>
        <p:txBody>
          <a:bodyPr wrap="square" lIns="0" tIns="0" rIns="0" bIns="0" rtlCol="0">
            <a:spAutoFit/>
          </a:bodyPr>
          <a:lstStyle/>
          <a:p>
            <a:r>
              <a:rPr lang="de-DE" sz="1000" err="1"/>
              <a:t>Ibrutinib</a:t>
            </a:r>
            <a:r>
              <a:rPr lang="de-DE" sz="1000"/>
              <a:t>, </a:t>
            </a:r>
            <a:r>
              <a:rPr lang="de-DE" sz="1000" err="1"/>
              <a:t>acquired</a:t>
            </a:r>
            <a:r>
              <a:rPr lang="de-DE" sz="1000"/>
              <a:t> </a:t>
            </a:r>
            <a:r>
              <a:rPr lang="de-DE" sz="1000" i="1"/>
              <a:t>BTK</a:t>
            </a:r>
            <a:r>
              <a:rPr lang="de-DE" sz="1000"/>
              <a:t> </a:t>
            </a:r>
            <a:r>
              <a:rPr lang="de-DE" sz="1000" err="1"/>
              <a:t>mutation</a:t>
            </a:r>
            <a:r>
              <a:rPr lang="de-DE" sz="1000"/>
              <a:t> </a:t>
            </a:r>
            <a:r>
              <a:rPr lang="de-DE" sz="1000" err="1"/>
              <a:t>only</a:t>
            </a:r>
            <a:endParaRPr lang="de-DE" sz="1000"/>
          </a:p>
        </p:txBody>
      </p:sp>
      <p:sp>
        <p:nvSpPr>
          <p:cNvPr id="231" name="Textfeld 230">
            <a:extLst>
              <a:ext uri="{FF2B5EF4-FFF2-40B4-BE49-F238E27FC236}">
                <a16:creationId xmlns:a16="http://schemas.microsoft.com/office/drawing/2014/main" id="{219E02F2-445B-90C5-5DF8-9610372E7416}"/>
              </a:ext>
            </a:extLst>
          </p:cNvPr>
          <p:cNvSpPr txBox="1"/>
          <p:nvPr/>
        </p:nvSpPr>
        <p:spPr>
          <a:xfrm>
            <a:off x="5821188" y="2340155"/>
            <a:ext cx="3131156" cy="153888"/>
          </a:xfrm>
          <a:prstGeom prst="rect">
            <a:avLst/>
          </a:prstGeom>
          <a:noFill/>
        </p:spPr>
        <p:txBody>
          <a:bodyPr wrap="square" lIns="0" tIns="0" rIns="0" bIns="0" rtlCol="0">
            <a:spAutoFit/>
          </a:bodyPr>
          <a:lstStyle/>
          <a:p>
            <a:r>
              <a:rPr lang="de-DE" sz="1000" err="1"/>
              <a:t>Ibrutinib</a:t>
            </a:r>
            <a:r>
              <a:rPr lang="de-DE" sz="1000"/>
              <a:t>, </a:t>
            </a:r>
            <a:r>
              <a:rPr lang="de-DE" sz="1000" err="1"/>
              <a:t>acquired</a:t>
            </a:r>
            <a:r>
              <a:rPr lang="de-DE" sz="1000"/>
              <a:t> </a:t>
            </a:r>
            <a:r>
              <a:rPr lang="de-DE" sz="1000" i="1"/>
              <a:t>PLCG2</a:t>
            </a:r>
            <a:r>
              <a:rPr lang="de-DE" sz="1000"/>
              <a:t> </a:t>
            </a:r>
            <a:r>
              <a:rPr lang="de-DE" sz="1000" err="1"/>
              <a:t>mutation</a:t>
            </a:r>
            <a:r>
              <a:rPr lang="de-DE" sz="1000"/>
              <a:t> </a:t>
            </a:r>
            <a:r>
              <a:rPr lang="de-DE" sz="1000" err="1"/>
              <a:t>only</a:t>
            </a:r>
            <a:endParaRPr lang="de-DE" sz="1000"/>
          </a:p>
        </p:txBody>
      </p:sp>
      <p:sp>
        <p:nvSpPr>
          <p:cNvPr id="232" name="Textfeld 231">
            <a:extLst>
              <a:ext uri="{FF2B5EF4-FFF2-40B4-BE49-F238E27FC236}">
                <a16:creationId xmlns:a16="http://schemas.microsoft.com/office/drawing/2014/main" id="{049D3B9B-428C-553B-36C5-67B2CD918FA6}"/>
              </a:ext>
            </a:extLst>
          </p:cNvPr>
          <p:cNvSpPr txBox="1"/>
          <p:nvPr/>
        </p:nvSpPr>
        <p:spPr>
          <a:xfrm>
            <a:off x="5821188" y="2495581"/>
            <a:ext cx="3131156" cy="153888"/>
          </a:xfrm>
          <a:prstGeom prst="rect">
            <a:avLst/>
          </a:prstGeom>
          <a:noFill/>
        </p:spPr>
        <p:txBody>
          <a:bodyPr wrap="square" lIns="0" tIns="0" rIns="0" bIns="0" rtlCol="0">
            <a:spAutoFit/>
          </a:bodyPr>
          <a:lstStyle/>
          <a:p>
            <a:r>
              <a:rPr lang="de-DE" sz="1000" err="1"/>
              <a:t>Ibrutinib</a:t>
            </a:r>
            <a:r>
              <a:rPr lang="de-DE" sz="1000"/>
              <a:t>, </a:t>
            </a:r>
            <a:r>
              <a:rPr lang="de-DE" sz="1000" err="1"/>
              <a:t>no</a:t>
            </a:r>
            <a:r>
              <a:rPr lang="de-DE" sz="1000"/>
              <a:t> </a:t>
            </a:r>
            <a:r>
              <a:rPr lang="de-DE" sz="1000" err="1"/>
              <a:t>acquired</a:t>
            </a:r>
            <a:r>
              <a:rPr lang="de-DE" sz="1000"/>
              <a:t> </a:t>
            </a:r>
            <a:r>
              <a:rPr lang="de-DE" sz="1000" i="1"/>
              <a:t>BTK</a:t>
            </a:r>
            <a:r>
              <a:rPr lang="de-DE" sz="1000"/>
              <a:t> </a:t>
            </a:r>
            <a:r>
              <a:rPr lang="de-DE" sz="1000" err="1"/>
              <a:t>or</a:t>
            </a:r>
            <a:r>
              <a:rPr lang="de-DE" sz="1000"/>
              <a:t> </a:t>
            </a:r>
            <a:r>
              <a:rPr lang="de-DE" sz="1000" i="1"/>
              <a:t>PLCG2</a:t>
            </a:r>
            <a:r>
              <a:rPr lang="de-DE" sz="1000"/>
              <a:t> </a:t>
            </a:r>
            <a:r>
              <a:rPr lang="de-DE" sz="1000" err="1"/>
              <a:t>mutations</a:t>
            </a:r>
            <a:endParaRPr lang="de-DE" sz="1000"/>
          </a:p>
        </p:txBody>
      </p:sp>
    </p:spTree>
    <p:extLst>
      <p:ext uri="{BB962C8B-B14F-4D97-AF65-F5344CB8AC3E}">
        <p14:creationId xmlns:p14="http://schemas.microsoft.com/office/powerpoint/2010/main" val="3879400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A0E9AD1-0874-C0B6-C52A-4471885A07AC}"/>
              </a:ext>
            </a:extLst>
          </p:cNvPr>
          <p:cNvSpPr>
            <a:spLocks noGrp="1"/>
          </p:cNvSpPr>
          <p:nvPr>
            <p:ph type="ftr" sz="quarter" idx="10"/>
          </p:nvPr>
        </p:nvSpPr>
        <p:spPr>
          <a:xfrm>
            <a:off x="417758" y="6354934"/>
            <a:ext cx="8532812" cy="499769"/>
          </a:xfrm>
        </p:spPr>
        <p:txBody>
          <a:bodyPr/>
          <a:lstStyle/>
          <a:p>
            <a:r>
              <a:rPr lang="en-GB" b="1"/>
              <a:t>BTK, </a:t>
            </a:r>
            <a:r>
              <a:rPr lang="en-GB"/>
              <a:t>Bruton’s tyrosine kinase; </a:t>
            </a:r>
            <a:r>
              <a:rPr lang="en-GB" b="1"/>
              <a:t>CLL, </a:t>
            </a:r>
            <a:r>
              <a:rPr lang="en-GB"/>
              <a:t>chronic lymphocytic </a:t>
            </a:r>
            <a:r>
              <a:rPr lang="en-GB" err="1"/>
              <a:t>leukemia</a:t>
            </a:r>
            <a:r>
              <a:rPr lang="en-GB"/>
              <a:t>; </a:t>
            </a:r>
            <a:r>
              <a:rPr lang="en-GB" b="1"/>
              <a:t>CK, </a:t>
            </a:r>
            <a:r>
              <a:rPr lang="en-GB"/>
              <a:t>complex karyotype; </a:t>
            </a:r>
            <a:r>
              <a:rPr lang="en-GB" b="1"/>
              <a:t>CNV, </a:t>
            </a:r>
            <a:r>
              <a:rPr lang="en-GB"/>
              <a:t>copy number variant; </a:t>
            </a:r>
            <a:r>
              <a:rPr lang="en-GB" b="1"/>
              <a:t>del</a:t>
            </a:r>
            <a:r>
              <a:rPr lang="en-GB"/>
              <a:t>, deletion; </a:t>
            </a:r>
            <a:r>
              <a:rPr lang="en-GB" b="1"/>
              <a:t>DNA</a:t>
            </a:r>
            <a:r>
              <a:rPr lang="en-GB"/>
              <a:t>, deoxyribonucleic acid; </a:t>
            </a:r>
            <a:r>
              <a:rPr lang="en-GB" b="1" err="1"/>
              <a:t>ibr</a:t>
            </a:r>
            <a:r>
              <a:rPr lang="en-GB"/>
              <a:t>, ibrutinib; </a:t>
            </a:r>
            <a:r>
              <a:rPr lang="en-GB" b="1"/>
              <a:t>IGHV, </a:t>
            </a:r>
            <a:r>
              <a:rPr lang="en-US"/>
              <a:t>immunoglobulin heavy chain variable; </a:t>
            </a:r>
            <a:r>
              <a:rPr lang="en-GB" b="1"/>
              <a:t>PD</a:t>
            </a:r>
            <a:r>
              <a:rPr lang="en-GB"/>
              <a:t>, progressive disease; </a:t>
            </a:r>
            <a:r>
              <a:rPr lang="en-GB" b="1"/>
              <a:t>PLCG2, </a:t>
            </a:r>
            <a:r>
              <a:rPr lang="en-GB"/>
              <a:t>Phospholipase C gamma 2; </a:t>
            </a:r>
            <a:r>
              <a:rPr lang="en-GB" b="1"/>
              <a:t>RNA</a:t>
            </a:r>
            <a:r>
              <a:rPr lang="en-GB"/>
              <a:t>, ribonucleic acid; </a:t>
            </a:r>
            <a:r>
              <a:rPr lang="en-GB" b="1"/>
              <a:t>SC, </a:t>
            </a:r>
            <a:r>
              <a:rPr lang="en-GB"/>
              <a:t>screening; </a:t>
            </a:r>
            <a:r>
              <a:rPr lang="en-GB" b="1"/>
              <a:t>SNV, </a:t>
            </a:r>
            <a:r>
              <a:rPr lang="en-GB"/>
              <a:t>single nucleotide variant; </a:t>
            </a:r>
            <a:r>
              <a:rPr lang="en-GB" b="1" err="1"/>
              <a:t>zanu</a:t>
            </a:r>
            <a:r>
              <a:rPr lang="en-GB"/>
              <a:t>, </a:t>
            </a:r>
            <a:r>
              <a:rPr lang="en-GB" err="1"/>
              <a:t>zanubrutinib</a:t>
            </a:r>
            <a:r>
              <a:rPr lang="en-GB"/>
              <a:t>. </a:t>
            </a:r>
            <a:endParaRPr lang="en-GB" b="1"/>
          </a:p>
          <a:p>
            <a:r>
              <a:rPr lang="en-GB" b="1"/>
              <a:t>Brown et al, Abstract #1890 presented at ASH 2023. </a:t>
            </a:r>
            <a:endParaRPr lang="en-GB"/>
          </a:p>
        </p:txBody>
      </p:sp>
      <p:sp>
        <p:nvSpPr>
          <p:cNvPr id="3" name="Title 2">
            <a:extLst>
              <a:ext uri="{FF2B5EF4-FFF2-40B4-BE49-F238E27FC236}">
                <a16:creationId xmlns:a16="http://schemas.microsoft.com/office/drawing/2014/main" id="{A4A865EE-9638-5108-B5DA-ED99B55C1EC4}"/>
              </a:ext>
            </a:extLst>
          </p:cNvPr>
          <p:cNvSpPr>
            <a:spLocks noGrp="1"/>
          </p:cNvSpPr>
          <p:nvPr>
            <p:ph type="title"/>
          </p:nvPr>
        </p:nvSpPr>
        <p:spPr/>
        <p:txBody>
          <a:bodyPr/>
          <a:lstStyle/>
          <a:p>
            <a:r>
              <a:rPr lang="en-US"/>
              <a:t>Driver gene alterations and their molecular pathways by treatment arm</a:t>
            </a:r>
          </a:p>
        </p:txBody>
      </p:sp>
      <p:sp>
        <p:nvSpPr>
          <p:cNvPr id="8" name="TextBox 7">
            <a:extLst>
              <a:ext uri="{FF2B5EF4-FFF2-40B4-BE49-F238E27FC236}">
                <a16:creationId xmlns:a16="http://schemas.microsoft.com/office/drawing/2014/main" id="{FEC2F157-D0F6-82E9-39A5-2708B70155B3}"/>
              </a:ext>
            </a:extLst>
          </p:cNvPr>
          <p:cNvSpPr txBox="1"/>
          <p:nvPr/>
        </p:nvSpPr>
        <p:spPr>
          <a:xfrm>
            <a:off x="9234648" y="1665288"/>
            <a:ext cx="2540819" cy="4487209"/>
          </a:xfrm>
          <a:prstGeom prst="rect">
            <a:avLst/>
          </a:prstGeom>
          <a:solidFill>
            <a:schemeClr val="bg2"/>
          </a:solidFill>
        </p:spPr>
        <p:txBody>
          <a:bodyPr wrap="square" lIns="90000" tIns="108000" rIns="90000" bIns="46800" anchor="t" anchorCtr="0">
            <a:noAutofit/>
          </a:bodyPr>
          <a:lstStyle/>
          <a:p>
            <a:pPr marL="180975" indent="-180975">
              <a:spcAft>
                <a:spcPts val="600"/>
              </a:spcAft>
              <a:buClr>
                <a:schemeClr val="accent2"/>
              </a:buClr>
              <a:buFont typeface="Arial" panose="020B0604020202020204" pitchFamily="34" charset="0"/>
              <a:buChar char="•"/>
            </a:pPr>
            <a:r>
              <a:rPr lang="en-US" sz="1000"/>
              <a:t>Among the 48 patients who had baseline CLL driver gene mutations, 18 mutated driver genes were identified; the median number of driver genes mutated per patient was 3 (range, 1-5) </a:t>
            </a:r>
          </a:p>
          <a:p>
            <a:pPr marL="357188" lvl="1" indent="-168275">
              <a:spcAft>
                <a:spcPts val="600"/>
              </a:spcAft>
              <a:buClr>
                <a:schemeClr val="accent2"/>
              </a:buClr>
              <a:buFont typeface="Arial" panose="020B0604020202020204" pitchFamily="34" charset="0"/>
              <a:buChar char="•"/>
            </a:pPr>
            <a:r>
              <a:rPr lang="en-US" sz="1000"/>
              <a:t>Mutations were most frequently observed in </a:t>
            </a:r>
            <a:r>
              <a:rPr lang="en-US" sz="1000" i="1"/>
              <a:t>NOTCH1</a:t>
            </a:r>
            <a:r>
              <a:rPr lang="en-US" sz="1000"/>
              <a:t> (n=21), </a:t>
            </a:r>
            <a:r>
              <a:rPr lang="en-US" sz="1000" i="1"/>
              <a:t>TP53</a:t>
            </a:r>
            <a:r>
              <a:rPr lang="en-US" sz="1000"/>
              <a:t> (n=19), </a:t>
            </a:r>
            <a:r>
              <a:rPr lang="en-US" sz="1000" i="1"/>
              <a:t>BRAF</a:t>
            </a:r>
            <a:r>
              <a:rPr lang="en-US" sz="1000"/>
              <a:t> (n=10), </a:t>
            </a:r>
            <a:r>
              <a:rPr lang="en-US" sz="1000" i="1"/>
              <a:t>SF3B1</a:t>
            </a:r>
            <a:r>
              <a:rPr lang="en-US" sz="1000"/>
              <a:t> (n=8), and </a:t>
            </a:r>
            <a:r>
              <a:rPr lang="en-US" sz="1000" i="1"/>
              <a:t>ATM</a:t>
            </a:r>
            <a:r>
              <a:rPr lang="en-US" sz="1000"/>
              <a:t> (n=8) at baseline </a:t>
            </a:r>
          </a:p>
          <a:p>
            <a:pPr marL="357188" lvl="1" indent="-168275">
              <a:spcAft>
                <a:spcPts val="600"/>
              </a:spcAft>
              <a:buClr>
                <a:schemeClr val="accent2"/>
              </a:buClr>
              <a:buFont typeface="Arial" panose="020B0604020202020204" pitchFamily="34" charset="0"/>
              <a:buChar char="•"/>
            </a:pPr>
            <a:r>
              <a:rPr lang="en-US" sz="1000"/>
              <a:t>Acquired driver gene mutations were observed in 1 patient in the </a:t>
            </a:r>
            <a:r>
              <a:rPr lang="en-US" sz="1000" err="1"/>
              <a:t>zanubrutinib</a:t>
            </a:r>
            <a:r>
              <a:rPr lang="en-US" sz="1000"/>
              <a:t> arm (with </a:t>
            </a:r>
            <a:r>
              <a:rPr lang="en-US" sz="1000" i="1"/>
              <a:t>TP53</a:t>
            </a:r>
            <a:r>
              <a:rPr lang="en-US" sz="1000"/>
              <a:t> and </a:t>
            </a:r>
            <a:r>
              <a:rPr lang="en-US" sz="1000" i="1"/>
              <a:t>XPO1</a:t>
            </a:r>
            <a:r>
              <a:rPr lang="en-US" sz="1000"/>
              <a:t> mutation) and 5 patients in the ibrutinib arm (1 with </a:t>
            </a:r>
            <a:r>
              <a:rPr lang="en-US" sz="1000" i="1"/>
              <a:t>TP53</a:t>
            </a:r>
            <a:r>
              <a:rPr lang="en-US" sz="1000"/>
              <a:t>, 1 with </a:t>
            </a:r>
            <a:r>
              <a:rPr lang="en-US" sz="1000" i="1"/>
              <a:t>SETD2</a:t>
            </a:r>
            <a:r>
              <a:rPr lang="en-US" sz="1000"/>
              <a:t>, 1 with </a:t>
            </a:r>
            <a:r>
              <a:rPr lang="en-US" sz="1000" i="1"/>
              <a:t>SF3B1</a:t>
            </a:r>
            <a:r>
              <a:rPr lang="en-US" sz="1000"/>
              <a:t>, and 2 with </a:t>
            </a:r>
            <a:r>
              <a:rPr lang="en-US" sz="1000" i="1"/>
              <a:t>ASXL1</a:t>
            </a:r>
            <a:r>
              <a:rPr lang="en-US" sz="1000"/>
              <a:t> mutation)</a:t>
            </a:r>
          </a:p>
          <a:p>
            <a:pPr marL="180975" indent="-180975">
              <a:spcAft>
                <a:spcPts val="600"/>
              </a:spcAft>
              <a:buClr>
                <a:schemeClr val="accent2"/>
              </a:buClr>
              <a:buFont typeface="Arial" panose="020B0604020202020204" pitchFamily="34" charset="0"/>
              <a:buChar char="•"/>
            </a:pPr>
            <a:r>
              <a:rPr lang="en-US" sz="1000"/>
              <a:t>No associations between driver gene mutations and </a:t>
            </a:r>
            <a:r>
              <a:rPr lang="en-US" sz="1000" i="1"/>
              <a:t>BTK</a:t>
            </a:r>
            <a:r>
              <a:rPr lang="en-US" sz="1000"/>
              <a:t> mutational status were detected</a:t>
            </a:r>
          </a:p>
          <a:p>
            <a:pPr marL="180975" indent="-180975">
              <a:spcAft>
                <a:spcPts val="600"/>
              </a:spcAft>
              <a:buClr>
                <a:schemeClr val="accent2"/>
              </a:buClr>
              <a:buFont typeface="Arial" panose="020B0604020202020204" pitchFamily="34" charset="0"/>
              <a:buChar char="•"/>
            </a:pPr>
            <a:r>
              <a:rPr lang="en-US" sz="1000"/>
              <a:t>Driver gene mutations at either baseline or PD were not associated with del(17p), IGHV mutation, or CK status</a:t>
            </a:r>
          </a:p>
        </p:txBody>
      </p:sp>
      <p:graphicFrame>
        <p:nvGraphicFramePr>
          <p:cNvPr id="10" name="Tabelle 9">
            <a:extLst>
              <a:ext uri="{FF2B5EF4-FFF2-40B4-BE49-F238E27FC236}">
                <a16:creationId xmlns:a16="http://schemas.microsoft.com/office/drawing/2014/main" id="{CBC1D69B-626F-C7D1-3CFE-3C5C1269C2E6}"/>
              </a:ext>
            </a:extLst>
          </p:cNvPr>
          <p:cNvGraphicFramePr>
            <a:graphicFrameLocks noGrp="1"/>
          </p:cNvGraphicFramePr>
          <p:nvPr>
            <p:extLst>
              <p:ext uri="{D42A27DB-BD31-4B8C-83A1-F6EECF244321}">
                <p14:modId xmlns:p14="http://schemas.microsoft.com/office/powerpoint/2010/main" val="3719716385"/>
              </p:ext>
            </p:extLst>
          </p:nvPr>
        </p:nvGraphicFramePr>
        <p:xfrm>
          <a:off x="1410184" y="1676516"/>
          <a:ext cx="6868935" cy="4480560"/>
        </p:xfrm>
        <a:graphic>
          <a:graphicData uri="http://schemas.openxmlformats.org/drawingml/2006/table">
            <a:tbl>
              <a:tblPr firstRow="1" bandRow="1">
                <a:tableStyleId>{5C22544A-7EE6-4342-B048-85BDC9FD1C3A}</a:tableStyleId>
              </a:tblPr>
              <a:tblGrid>
                <a:gridCol w="523821">
                  <a:extLst>
                    <a:ext uri="{9D8B030D-6E8A-4147-A177-3AD203B41FA5}">
                      <a16:colId xmlns:a16="http://schemas.microsoft.com/office/drawing/2014/main" val="2119030671"/>
                    </a:ext>
                  </a:extLst>
                </a:gridCol>
                <a:gridCol w="69666">
                  <a:extLst>
                    <a:ext uri="{9D8B030D-6E8A-4147-A177-3AD203B41FA5}">
                      <a16:colId xmlns:a16="http://schemas.microsoft.com/office/drawing/2014/main" val="3833764884"/>
                    </a:ext>
                  </a:extLst>
                </a:gridCol>
                <a:gridCol w="69666">
                  <a:extLst>
                    <a:ext uri="{9D8B030D-6E8A-4147-A177-3AD203B41FA5}">
                      <a16:colId xmlns:a16="http://schemas.microsoft.com/office/drawing/2014/main" val="3351918075"/>
                    </a:ext>
                  </a:extLst>
                </a:gridCol>
                <a:gridCol w="69666">
                  <a:extLst>
                    <a:ext uri="{9D8B030D-6E8A-4147-A177-3AD203B41FA5}">
                      <a16:colId xmlns:a16="http://schemas.microsoft.com/office/drawing/2014/main" val="3240519856"/>
                    </a:ext>
                  </a:extLst>
                </a:gridCol>
                <a:gridCol w="69666">
                  <a:extLst>
                    <a:ext uri="{9D8B030D-6E8A-4147-A177-3AD203B41FA5}">
                      <a16:colId xmlns:a16="http://schemas.microsoft.com/office/drawing/2014/main" val="56105469"/>
                    </a:ext>
                  </a:extLst>
                </a:gridCol>
                <a:gridCol w="69666">
                  <a:extLst>
                    <a:ext uri="{9D8B030D-6E8A-4147-A177-3AD203B41FA5}">
                      <a16:colId xmlns:a16="http://schemas.microsoft.com/office/drawing/2014/main" val="4285197547"/>
                    </a:ext>
                  </a:extLst>
                </a:gridCol>
                <a:gridCol w="69666">
                  <a:extLst>
                    <a:ext uri="{9D8B030D-6E8A-4147-A177-3AD203B41FA5}">
                      <a16:colId xmlns:a16="http://schemas.microsoft.com/office/drawing/2014/main" val="3939659610"/>
                    </a:ext>
                  </a:extLst>
                </a:gridCol>
                <a:gridCol w="69666">
                  <a:extLst>
                    <a:ext uri="{9D8B030D-6E8A-4147-A177-3AD203B41FA5}">
                      <a16:colId xmlns:a16="http://schemas.microsoft.com/office/drawing/2014/main" val="1568484488"/>
                    </a:ext>
                  </a:extLst>
                </a:gridCol>
                <a:gridCol w="69666">
                  <a:extLst>
                    <a:ext uri="{9D8B030D-6E8A-4147-A177-3AD203B41FA5}">
                      <a16:colId xmlns:a16="http://schemas.microsoft.com/office/drawing/2014/main" val="1610861601"/>
                    </a:ext>
                  </a:extLst>
                </a:gridCol>
                <a:gridCol w="69666">
                  <a:extLst>
                    <a:ext uri="{9D8B030D-6E8A-4147-A177-3AD203B41FA5}">
                      <a16:colId xmlns:a16="http://schemas.microsoft.com/office/drawing/2014/main" val="236768495"/>
                    </a:ext>
                  </a:extLst>
                </a:gridCol>
                <a:gridCol w="69666">
                  <a:extLst>
                    <a:ext uri="{9D8B030D-6E8A-4147-A177-3AD203B41FA5}">
                      <a16:colId xmlns:a16="http://schemas.microsoft.com/office/drawing/2014/main" val="3280493636"/>
                    </a:ext>
                  </a:extLst>
                </a:gridCol>
                <a:gridCol w="69666">
                  <a:extLst>
                    <a:ext uri="{9D8B030D-6E8A-4147-A177-3AD203B41FA5}">
                      <a16:colId xmlns:a16="http://schemas.microsoft.com/office/drawing/2014/main" val="2469809716"/>
                    </a:ext>
                  </a:extLst>
                </a:gridCol>
                <a:gridCol w="69666">
                  <a:extLst>
                    <a:ext uri="{9D8B030D-6E8A-4147-A177-3AD203B41FA5}">
                      <a16:colId xmlns:a16="http://schemas.microsoft.com/office/drawing/2014/main" val="2945359369"/>
                    </a:ext>
                  </a:extLst>
                </a:gridCol>
                <a:gridCol w="69666">
                  <a:extLst>
                    <a:ext uri="{9D8B030D-6E8A-4147-A177-3AD203B41FA5}">
                      <a16:colId xmlns:a16="http://schemas.microsoft.com/office/drawing/2014/main" val="105904265"/>
                    </a:ext>
                  </a:extLst>
                </a:gridCol>
                <a:gridCol w="69666">
                  <a:extLst>
                    <a:ext uri="{9D8B030D-6E8A-4147-A177-3AD203B41FA5}">
                      <a16:colId xmlns:a16="http://schemas.microsoft.com/office/drawing/2014/main" val="436154677"/>
                    </a:ext>
                  </a:extLst>
                </a:gridCol>
                <a:gridCol w="69666">
                  <a:extLst>
                    <a:ext uri="{9D8B030D-6E8A-4147-A177-3AD203B41FA5}">
                      <a16:colId xmlns:a16="http://schemas.microsoft.com/office/drawing/2014/main" val="1339174077"/>
                    </a:ext>
                  </a:extLst>
                </a:gridCol>
                <a:gridCol w="69666">
                  <a:extLst>
                    <a:ext uri="{9D8B030D-6E8A-4147-A177-3AD203B41FA5}">
                      <a16:colId xmlns:a16="http://schemas.microsoft.com/office/drawing/2014/main" val="963134949"/>
                    </a:ext>
                  </a:extLst>
                </a:gridCol>
                <a:gridCol w="69666">
                  <a:extLst>
                    <a:ext uri="{9D8B030D-6E8A-4147-A177-3AD203B41FA5}">
                      <a16:colId xmlns:a16="http://schemas.microsoft.com/office/drawing/2014/main" val="3086488524"/>
                    </a:ext>
                  </a:extLst>
                </a:gridCol>
                <a:gridCol w="69666">
                  <a:extLst>
                    <a:ext uri="{9D8B030D-6E8A-4147-A177-3AD203B41FA5}">
                      <a16:colId xmlns:a16="http://schemas.microsoft.com/office/drawing/2014/main" val="3636888958"/>
                    </a:ext>
                  </a:extLst>
                </a:gridCol>
                <a:gridCol w="69666">
                  <a:extLst>
                    <a:ext uri="{9D8B030D-6E8A-4147-A177-3AD203B41FA5}">
                      <a16:colId xmlns:a16="http://schemas.microsoft.com/office/drawing/2014/main" val="1806840685"/>
                    </a:ext>
                  </a:extLst>
                </a:gridCol>
                <a:gridCol w="69666">
                  <a:extLst>
                    <a:ext uri="{9D8B030D-6E8A-4147-A177-3AD203B41FA5}">
                      <a16:colId xmlns:a16="http://schemas.microsoft.com/office/drawing/2014/main" val="645269287"/>
                    </a:ext>
                  </a:extLst>
                </a:gridCol>
                <a:gridCol w="69666">
                  <a:extLst>
                    <a:ext uri="{9D8B030D-6E8A-4147-A177-3AD203B41FA5}">
                      <a16:colId xmlns:a16="http://schemas.microsoft.com/office/drawing/2014/main" val="802803041"/>
                    </a:ext>
                  </a:extLst>
                </a:gridCol>
                <a:gridCol w="69666">
                  <a:extLst>
                    <a:ext uri="{9D8B030D-6E8A-4147-A177-3AD203B41FA5}">
                      <a16:colId xmlns:a16="http://schemas.microsoft.com/office/drawing/2014/main" val="2709064208"/>
                    </a:ext>
                  </a:extLst>
                </a:gridCol>
                <a:gridCol w="69666">
                  <a:extLst>
                    <a:ext uri="{9D8B030D-6E8A-4147-A177-3AD203B41FA5}">
                      <a16:colId xmlns:a16="http://schemas.microsoft.com/office/drawing/2014/main" val="2593984653"/>
                    </a:ext>
                  </a:extLst>
                </a:gridCol>
                <a:gridCol w="69666">
                  <a:extLst>
                    <a:ext uri="{9D8B030D-6E8A-4147-A177-3AD203B41FA5}">
                      <a16:colId xmlns:a16="http://schemas.microsoft.com/office/drawing/2014/main" val="1061471428"/>
                    </a:ext>
                  </a:extLst>
                </a:gridCol>
                <a:gridCol w="69666">
                  <a:extLst>
                    <a:ext uri="{9D8B030D-6E8A-4147-A177-3AD203B41FA5}">
                      <a16:colId xmlns:a16="http://schemas.microsoft.com/office/drawing/2014/main" val="1298720915"/>
                    </a:ext>
                  </a:extLst>
                </a:gridCol>
                <a:gridCol w="69666">
                  <a:extLst>
                    <a:ext uri="{9D8B030D-6E8A-4147-A177-3AD203B41FA5}">
                      <a16:colId xmlns:a16="http://schemas.microsoft.com/office/drawing/2014/main" val="3552956035"/>
                    </a:ext>
                  </a:extLst>
                </a:gridCol>
                <a:gridCol w="69666">
                  <a:extLst>
                    <a:ext uri="{9D8B030D-6E8A-4147-A177-3AD203B41FA5}">
                      <a16:colId xmlns:a16="http://schemas.microsoft.com/office/drawing/2014/main" val="204163882"/>
                    </a:ext>
                  </a:extLst>
                </a:gridCol>
                <a:gridCol w="69666">
                  <a:extLst>
                    <a:ext uri="{9D8B030D-6E8A-4147-A177-3AD203B41FA5}">
                      <a16:colId xmlns:a16="http://schemas.microsoft.com/office/drawing/2014/main" val="2369651190"/>
                    </a:ext>
                  </a:extLst>
                </a:gridCol>
                <a:gridCol w="69666">
                  <a:extLst>
                    <a:ext uri="{9D8B030D-6E8A-4147-A177-3AD203B41FA5}">
                      <a16:colId xmlns:a16="http://schemas.microsoft.com/office/drawing/2014/main" val="771143707"/>
                    </a:ext>
                  </a:extLst>
                </a:gridCol>
                <a:gridCol w="69666">
                  <a:extLst>
                    <a:ext uri="{9D8B030D-6E8A-4147-A177-3AD203B41FA5}">
                      <a16:colId xmlns:a16="http://schemas.microsoft.com/office/drawing/2014/main" val="2978459523"/>
                    </a:ext>
                  </a:extLst>
                </a:gridCol>
                <a:gridCol w="69666">
                  <a:extLst>
                    <a:ext uri="{9D8B030D-6E8A-4147-A177-3AD203B41FA5}">
                      <a16:colId xmlns:a16="http://schemas.microsoft.com/office/drawing/2014/main" val="3275250339"/>
                    </a:ext>
                  </a:extLst>
                </a:gridCol>
                <a:gridCol w="69666">
                  <a:extLst>
                    <a:ext uri="{9D8B030D-6E8A-4147-A177-3AD203B41FA5}">
                      <a16:colId xmlns:a16="http://schemas.microsoft.com/office/drawing/2014/main" val="1303288997"/>
                    </a:ext>
                  </a:extLst>
                </a:gridCol>
                <a:gridCol w="69666">
                  <a:extLst>
                    <a:ext uri="{9D8B030D-6E8A-4147-A177-3AD203B41FA5}">
                      <a16:colId xmlns:a16="http://schemas.microsoft.com/office/drawing/2014/main" val="1068729413"/>
                    </a:ext>
                  </a:extLst>
                </a:gridCol>
                <a:gridCol w="69666">
                  <a:extLst>
                    <a:ext uri="{9D8B030D-6E8A-4147-A177-3AD203B41FA5}">
                      <a16:colId xmlns:a16="http://schemas.microsoft.com/office/drawing/2014/main" val="1007306272"/>
                    </a:ext>
                  </a:extLst>
                </a:gridCol>
                <a:gridCol w="69666">
                  <a:extLst>
                    <a:ext uri="{9D8B030D-6E8A-4147-A177-3AD203B41FA5}">
                      <a16:colId xmlns:a16="http://schemas.microsoft.com/office/drawing/2014/main" val="737872513"/>
                    </a:ext>
                  </a:extLst>
                </a:gridCol>
                <a:gridCol w="69666">
                  <a:extLst>
                    <a:ext uri="{9D8B030D-6E8A-4147-A177-3AD203B41FA5}">
                      <a16:colId xmlns:a16="http://schemas.microsoft.com/office/drawing/2014/main" val="1171611389"/>
                    </a:ext>
                  </a:extLst>
                </a:gridCol>
                <a:gridCol w="69666">
                  <a:extLst>
                    <a:ext uri="{9D8B030D-6E8A-4147-A177-3AD203B41FA5}">
                      <a16:colId xmlns:a16="http://schemas.microsoft.com/office/drawing/2014/main" val="3389675415"/>
                    </a:ext>
                  </a:extLst>
                </a:gridCol>
                <a:gridCol w="69666">
                  <a:extLst>
                    <a:ext uri="{9D8B030D-6E8A-4147-A177-3AD203B41FA5}">
                      <a16:colId xmlns:a16="http://schemas.microsoft.com/office/drawing/2014/main" val="1448646258"/>
                    </a:ext>
                  </a:extLst>
                </a:gridCol>
                <a:gridCol w="69666">
                  <a:extLst>
                    <a:ext uri="{9D8B030D-6E8A-4147-A177-3AD203B41FA5}">
                      <a16:colId xmlns:a16="http://schemas.microsoft.com/office/drawing/2014/main" val="169192292"/>
                    </a:ext>
                  </a:extLst>
                </a:gridCol>
                <a:gridCol w="69666">
                  <a:extLst>
                    <a:ext uri="{9D8B030D-6E8A-4147-A177-3AD203B41FA5}">
                      <a16:colId xmlns:a16="http://schemas.microsoft.com/office/drawing/2014/main" val="973152966"/>
                    </a:ext>
                  </a:extLst>
                </a:gridCol>
                <a:gridCol w="69666">
                  <a:extLst>
                    <a:ext uri="{9D8B030D-6E8A-4147-A177-3AD203B41FA5}">
                      <a16:colId xmlns:a16="http://schemas.microsoft.com/office/drawing/2014/main" val="216229976"/>
                    </a:ext>
                  </a:extLst>
                </a:gridCol>
                <a:gridCol w="69666">
                  <a:extLst>
                    <a:ext uri="{9D8B030D-6E8A-4147-A177-3AD203B41FA5}">
                      <a16:colId xmlns:a16="http://schemas.microsoft.com/office/drawing/2014/main" val="3449942570"/>
                    </a:ext>
                  </a:extLst>
                </a:gridCol>
                <a:gridCol w="69666">
                  <a:extLst>
                    <a:ext uri="{9D8B030D-6E8A-4147-A177-3AD203B41FA5}">
                      <a16:colId xmlns:a16="http://schemas.microsoft.com/office/drawing/2014/main" val="2180069253"/>
                    </a:ext>
                  </a:extLst>
                </a:gridCol>
                <a:gridCol w="69666">
                  <a:extLst>
                    <a:ext uri="{9D8B030D-6E8A-4147-A177-3AD203B41FA5}">
                      <a16:colId xmlns:a16="http://schemas.microsoft.com/office/drawing/2014/main" val="2916822819"/>
                    </a:ext>
                  </a:extLst>
                </a:gridCol>
                <a:gridCol w="69666">
                  <a:extLst>
                    <a:ext uri="{9D8B030D-6E8A-4147-A177-3AD203B41FA5}">
                      <a16:colId xmlns:a16="http://schemas.microsoft.com/office/drawing/2014/main" val="1634275312"/>
                    </a:ext>
                  </a:extLst>
                </a:gridCol>
                <a:gridCol w="69666">
                  <a:extLst>
                    <a:ext uri="{9D8B030D-6E8A-4147-A177-3AD203B41FA5}">
                      <a16:colId xmlns:a16="http://schemas.microsoft.com/office/drawing/2014/main" val="389368311"/>
                    </a:ext>
                  </a:extLst>
                </a:gridCol>
                <a:gridCol w="69666">
                  <a:extLst>
                    <a:ext uri="{9D8B030D-6E8A-4147-A177-3AD203B41FA5}">
                      <a16:colId xmlns:a16="http://schemas.microsoft.com/office/drawing/2014/main" val="3194940161"/>
                    </a:ext>
                  </a:extLst>
                </a:gridCol>
                <a:gridCol w="69666">
                  <a:extLst>
                    <a:ext uri="{9D8B030D-6E8A-4147-A177-3AD203B41FA5}">
                      <a16:colId xmlns:a16="http://schemas.microsoft.com/office/drawing/2014/main" val="1844700939"/>
                    </a:ext>
                  </a:extLst>
                </a:gridCol>
                <a:gridCol w="69666">
                  <a:extLst>
                    <a:ext uri="{9D8B030D-6E8A-4147-A177-3AD203B41FA5}">
                      <a16:colId xmlns:a16="http://schemas.microsoft.com/office/drawing/2014/main" val="1190701456"/>
                    </a:ext>
                  </a:extLst>
                </a:gridCol>
                <a:gridCol w="69666">
                  <a:extLst>
                    <a:ext uri="{9D8B030D-6E8A-4147-A177-3AD203B41FA5}">
                      <a16:colId xmlns:a16="http://schemas.microsoft.com/office/drawing/2014/main" val="2612659989"/>
                    </a:ext>
                  </a:extLst>
                </a:gridCol>
                <a:gridCol w="69666">
                  <a:extLst>
                    <a:ext uri="{9D8B030D-6E8A-4147-A177-3AD203B41FA5}">
                      <a16:colId xmlns:a16="http://schemas.microsoft.com/office/drawing/2014/main" val="1580740507"/>
                    </a:ext>
                  </a:extLst>
                </a:gridCol>
                <a:gridCol w="69666">
                  <a:extLst>
                    <a:ext uri="{9D8B030D-6E8A-4147-A177-3AD203B41FA5}">
                      <a16:colId xmlns:a16="http://schemas.microsoft.com/office/drawing/2014/main" val="851784306"/>
                    </a:ext>
                  </a:extLst>
                </a:gridCol>
                <a:gridCol w="69666">
                  <a:extLst>
                    <a:ext uri="{9D8B030D-6E8A-4147-A177-3AD203B41FA5}">
                      <a16:colId xmlns:a16="http://schemas.microsoft.com/office/drawing/2014/main" val="3685738125"/>
                    </a:ext>
                  </a:extLst>
                </a:gridCol>
                <a:gridCol w="659236">
                  <a:extLst>
                    <a:ext uri="{9D8B030D-6E8A-4147-A177-3AD203B41FA5}">
                      <a16:colId xmlns:a16="http://schemas.microsoft.com/office/drawing/2014/main" val="4247899139"/>
                    </a:ext>
                  </a:extLst>
                </a:gridCol>
                <a:gridCol w="466904">
                  <a:extLst>
                    <a:ext uri="{9D8B030D-6E8A-4147-A177-3AD203B41FA5}">
                      <a16:colId xmlns:a16="http://schemas.microsoft.com/office/drawing/2014/main" val="1979832980"/>
                    </a:ext>
                  </a:extLst>
                </a:gridCol>
                <a:gridCol w="561796">
                  <a:extLst>
                    <a:ext uri="{9D8B030D-6E8A-4147-A177-3AD203B41FA5}">
                      <a16:colId xmlns:a16="http://schemas.microsoft.com/office/drawing/2014/main" val="2538958841"/>
                    </a:ext>
                  </a:extLst>
                </a:gridCol>
                <a:gridCol w="455988">
                  <a:extLst>
                    <a:ext uri="{9D8B030D-6E8A-4147-A177-3AD203B41FA5}">
                      <a16:colId xmlns:a16="http://schemas.microsoft.com/office/drawing/2014/main" val="830785783"/>
                    </a:ext>
                  </a:extLst>
                </a:gridCol>
                <a:gridCol w="508892">
                  <a:extLst>
                    <a:ext uri="{9D8B030D-6E8A-4147-A177-3AD203B41FA5}">
                      <a16:colId xmlns:a16="http://schemas.microsoft.com/office/drawing/2014/main" val="1388096209"/>
                    </a:ext>
                  </a:extLst>
                </a:gridCol>
              </a:tblGrid>
              <a:tr h="100504">
                <a:tc>
                  <a:txBody>
                    <a:bodyPr/>
                    <a:lstStyle/>
                    <a:p>
                      <a:pPr algn="r"/>
                      <a:r>
                        <a:rPr lang="de-DE" sz="700">
                          <a:solidFill>
                            <a:schemeClr val="bg1"/>
                          </a:solidFill>
                        </a:rPr>
                        <a:t>Alterations </a:t>
                      </a:r>
                    </a:p>
                  </a:txBody>
                  <a:tcPr marL="0" marR="36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25">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gridSpan="28">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de-DE" sz="700">
                          <a:solidFill>
                            <a:schemeClr val="bg1"/>
                          </a:solidFill>
                        </a:rPr>
                        <a:t>Arm</a:t>
                      </a:r>
                    </a:p>
                  </a:txBody>
                  <a:tcPr marL="3600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2">
                  <a:txBody>
                    <a:bodyPr/>
                    <a:lstStyle/>
                    <a:p>
                      <a:pPr algn="l"/>
                      <a:r>
                        <a:rPr lang="de-DE" sz="700">
                          <a:solidFill>
                            <a:schemeClr val="bg1"/>
                          </a:solidFill>
                        </a:rPr>
                        <a:t>Baseline mutation rate</a:t>
                      </a:r>
                    </a:p>
                  </a:txBody>
                  <a:tcPr marL="3600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de-DE" sz="700">
                          <a:solidFill>
                            <a:schemeClr val="bg1"/>
                          </a:solidFill>
                        </a:rPr>
                        <a:t>PD mutation rate</a:t>
                      </a:r>
                    </a:p>
                  </a:txBody>
                  <a:tcPr marL="3600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1933350"/>
                  </a:ext>
                </a:extLst>
              </a:tr>
              <a:tr h="87053">
                <a:tc>
                  <a:txBody>
                    <a:bodyPr/>
                    <a:lstStyle/>
                    <a:p>
                      <a:endParaRPr lang="de-DE" sz="700" i="1">
                        <a:solidFill>
                          <a:schemeClr val="tx1"/>
                        </a:solidFill>
                      </a:endParaRPr>
                    </a:p>
                  </a:txBody>
                  <a:tcPr marL="0" marR="36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7">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50000"/>
                        <a:lumOff val="5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gridSpan="5">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50000"/>
                        <a:lumOff val="50000"/>
                      </a:schemeClr>
                    </a:solidFill>
                  </a:tcPr>
                </a:tc>
                <a:tc gridSpan="8">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50000"/>
                        <a:lumOff val="50000"/>
                      </a:schemeClr>
                    </a:solidFill>
                  </a:tcPr>
                </a:tc>
                <a:tc gridSpan="5">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gridSpan="6">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gridSpan="7">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50000"/>
                        <a:lumOff val="50000"/>
                      </a:schemeClr>
                    </a:solidFill>
                  </a:tcPr>
                </a:tc>
                <a:tc gridSpan="6">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de-DE" sz="600" i="1">
                          <a:solidFill>
                            <a:schemeClr val="tx1"/>
                          </a:solidFill>
                        </a:rPr>
                        <a:t>BTK/PLCG2</a:t>
                      </a:r>
                      <a:r>
                        <a:rPr lang="de-DE" sz="600">
                          <a:solidFill>
                            <a:schemeClr val="tx1"/>
                          </a:solidFill>
                        </a:rPr>
                        <a:t> status</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a:r>
                        <a:rPr lang="de-DE" sz="700" err="1">
                          <a:solidFill>
                            <a:schemeClr val="bg1"/>
                          </a:solidFill>
                        </a:rPr>
                        <a:t>Zanu</a:t>
                      </a:r>
                      <a:endParaRPr lang="de-DE" sz="700">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de-DE" sz="700">
                          <a:solidFill>
                            <a:schemeClr val="bg1"/>
                          </a:solidFill>
                        </a:rPr>
                        <a:t>Ibr</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de-DE" sz="700" err="1">
                          <a:solidFill>
                            <a:schemeClr val="bg1"/>
                          </a:solidFill>
                        </a:rPr>
                        <a:t>Zanu</a:t>
                      </a:r>
                      <a:endParaRPr lang="de-DE" sz="700">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de-DE" sz="700">
                          <a:solidFill>
                            <a:schemeClr val="bg1"/>
                          </a:solidFill>
                        </a:rPr>
                        <a:t>Ibr</a:t>
                      </a:r>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595571401"/>
                  </a:ext>
                </a:extLst>
              </a:tr>
              <a:tr h="100504">
                <a:tc>
                  <a:txBody>
                    <a:bodyPr/>
                    <a:lstStyle/>
                    <a:p>
                      <a:pPr algn="r"/>
                      <a:r>
                        <a:rPr lang="de-DE" sz="700" i="1">
                          <a:solidFill>
                            <a:schemeClr val="tx1"/>
                          </a:solidFill>
                        </a:rPr>
                        <a:t>CCND2</a:t>
                      </a:r>
                    </a:p>
                  </a:txBody>
                  <a:tcPr marL="0" marR="36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19">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7%</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4%</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7916598"/>
                  </a:ext>
                </a:extLst>
              </a:tr>
              <a:tr h="100504">
                <a:tc>
                  <a:txBody>
                    <a:bodyPr/>
                    <a:lstStyle/>
                    <a:p>
                      <a:pPr algn="r"/>
                      <a:r>
                        <a:rPr lang="de-DE" sz="700" i="1">
                          <a:solidFill>
                            <a:schemeClr val="tx1"/>
                          </a:solidFill>
                        </a:rPr>
                        <a:t>CREBBP</a:t>
                      </a:r>
                    </a:p>
                  </a:txBody>
                  <a:tcPr marL="0" marR="36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4%</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4%</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4%</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9395610"/>
                  </a:ext>
                </a:extLst>
              </a:tr>
              <a:tr h="100504">
                <a:tc>
                  <a:txBody>
                    <a:bodyPr/>
                    <a:lstStyle/>
                    <a:p>
                      <a:pPr algn="r"/>
                      <a:r>
                        <a:rPr lang="de-DE" sz="700" i="1">
                          <a:solidFill>
                            <a:schemeClr val="tx1"/>
                          </a:solidFill>
                        </a:rPr>
                        <a:t>KMT2D</a:t>
                      </a:r>
                    </a:p>
                  </a:txBody>
                  <a:tcPr marL="0" marR="36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700"/>
                        <a:t>-</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4%</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4338514"/>
                  </a:ext>
                </a:extLst>
              </a:tr>
              <a:tr h="100504">
                <a:tc>
                  <a:txBody>
                    <a:bodyPr/>
                    <a:lstStyle/>
                    <a:p>
                      <a:pPr algn="r"/>
                      <a:r>
                        <a:rPr lang="de-DE" sz="700" i="1">
                          <a:solidFill>
                            <a:schemeClr val="tx1"/>
                          </a:solidFill>
                        </a:rPr>
                        <a:t>ARID1A</a:t>
                      </a:r>
                    </a:p>
                  </a:txBody>
                  <a:tcPr marL="0" marR="36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700"/>
                        <a:t>4%</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4%</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36907011"/>
                  </a:ext>
                </a:extLst>
              </a:tr>
              <a:tr h="100504">
                <a:tc>
                  <a:txBody>
                    <a:bodyPr/>
                    <a:lstStyle/>
                    <a:p>
                      <a:pPr algn="r"/>
                      <a:r>
                        <a:rPr lang="de-DE" sz="700" i="1">
                          <a:solidFill>
                            <a:schemeClr val="tx1"/>
                          </a:solidFill>
                        </a:rPr>
                        <a:t>ATM</a:t>
                      </a:r>
                    </a:p>
                  </a:txBody>
                  <a:tcPr marL="0" marR="36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8%</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21%</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8%</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14%</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57272459"/>
                  </a:ext>
                </a:extLst>
              </a:tr>
              <a:tr h="100504">
                <a:tc>
                  <a:txBody>
                    <a:bodyPr/>
                    <a:lstStyle/>
                    <a:p>
                      <a:pPr algn="r"/>
                      <a:r>
                        <a:rPr lang="de-DE" sz="700" i="1">
                          <a:solidFill>
                            <a:schemeClr val="tx1"/>
                          </a:solidFill>
                        </a:rPr>
                        <a:t>TP53</a:t>
                      </a:r>
                    </a:p>
                  </a:txBody>
                  <a:tcPr marL="0" marR="36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38%</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36%</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33%</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25%</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2055554"/>
                  </a:ext>
                </a:extLst>
              </a:tr>
              <a:tr h="100504">
                <a:tc>
                  <a:txBody>
                    <a:bodyPr/>
                    <a:lstStyle/>
                    <a:p>
                      <a:pPr algn="r"/>
                      <a:r>
                        <a:rPr lang="de-DE" sz="700" i="1">
                          <a:solidFill>
                            <a:schemeClr val="tx1"/>
                          </a:solidFill>
                        </a:rPr>
                        <a:t>BIRC3</a:t>
                      </a:r>
                    </a:p>
                  </a:txBody>
                  <a:tcPr marL="0" marR="36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13%</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4%</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8%</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7785211"/>
                  </a:ext>
                </a:extLst>
              </a:tr>
              <a:tr h="100504">
                <a:tc>
                  <a:txBody>
                    <a:bodyPr/>
                    <a:lstStyle/>
                    <a:p>
                      <a:pPr algn="r"/>
                      <a:r>
                        <a:rPr lang="de-DE" sz="700" i="1">
                          <a:solidFill>
                            <a:schemeClr val="tx1"/>
                          </a:solidFill>
                        </a:rPr>
                        <a:t>BRAF</a:t>
                      </a:r>
                    </a:p>
                  </a:txBody>
                  <a:tcPr marL="0" marR="36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21%</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18%</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21%</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11%</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2014305"/>
                  </a:ext>
                </a:extLst>
              </a:tr>
              <a:tr h="100504">
                <a:tc>
                  <a:txBody>
                    <a:bodyPr/>
                    <a:lstStyle/>
                    <a:p>
                      <a:pPr algn="r"/>
                      <a:r>
                        <a:rPr lang="de-DE" sz="700" i="1">
                          <a:solidFill>
                            <a:schemeClr val="tx1"/>
                          </a:solidFill>
                        </a:rPr>
                        <a:t>KRAS</a:t>
                      </a:r>
                    </a:p>
                  </a:txBody>
                  <a:tcPr marL="0" marR="36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8%</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7%</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8%</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8977286"/>
                  </a:ext>
                </a:extLst>
              </a:tr>
              <a:tr h="100504">
                <a:tc>
                  <a:txBody>
                    <a:bodyPr/>
                    <a:lstStyle/>
                    <a:p>
                      <a:pPr algn="r"/>
                      <a:r>
                        <a:rPr lang="de-DE" sz="700" i="1">
                          <a:solidFill>
                            <a:schemeClr val="tx1"/>
                          </a:solidFill>
                        </a:rPr>
                        <a:t>MAP2K1</a:t>
                      </a:r>
                    </a:p>
                  </a:txBody>
                  <a:tcPr marL="0" marR="36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8%</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4%</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79384782"/>
                  </a:ext>
                </a:extLst>
              </a:tr>
              <a:tr h="100504">
                <a:tc>
                  <a:txBody>
                    <a:bodyPr/>
                    <a:lstStyle/>
                    <a:p>
                      <a:pPr algn="r"/>
                      <a:r>
                        <a:rPr lang="de-DE" sz="700" i="1">
                          <a:solidFill>
                            <a:schemeClr val="tx1"/>
                          </a:solidFill>
                        </a:rPr>
                        <a:t>NRAS</a:t>
                      </a:r>
                    </a:p>
                  </a:txBody>
                  <a:tcPr marL="0" marR="36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4%</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4%</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83681057"/>
                  </a:ext>
                </a:extLst>
              </a:tr>
              <a:tr h="100504">
                <a:tc>
                  <a:txBody>
                    <a:bodyPr/>
                    <a:lstStyle/>
                    <a:p>
                      <a:pPr algn="r"/>
                      <a:r>
                        <a:rPr lang="de-DE" sz="700" i="1">
                          <a:solidFill>
                            <a:schemeClr val="tx1"/>
                          </a:solidFill>
                        </a:rPr>
                        <a:t>FBXW7</a:t>
                      </a:r>
                    </a:p>
                  </a:txBody>
                  <a:tcPr marL="0" marR="36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7%</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7%</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5489474"/>
                  </a:ext>
                </a:extLst>
              </a:tr>
              <a:tr h="100504">
                <a:tc>
                  <a:txBody>
                    <a:bodyPr/>
                    <a:lstStyle/>
                    <a:p>
                      <a:pPr algn="r"/>
                      <a:r>
                        <a:rPr lang="de-DE" sz="700" i="1">
                          <a:solidFill>
                            <a:schemeClr val="tx1"/>
                          </a:solidFill>
                        </a:rPr>
                        <a:t>NOTCH1</a:t>
                      </a:r>
                    </a:p>
                  </a:txBody>
                  <a:tcPr marL="0" marR="36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46%</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36%</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25%</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18%</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10770601"/>
                  </a:ext>
                </a:extLst>
              </a:tr>
              <a:tr h="100504">
                <a:tc>
                  <a:txBody>
                    <a:bodyPr/>
                    <a:lstStyle/>
                    <a:p>
                      <a:pPr algn="r"/>
                      <a:r>
                        <a:rPr lang="de-DE" sz="700" i="1">
                          <a:solidFill>
                            <a:schemeClr val="tx1"/>
                          </a:solidFill>
                        </a:rPr>
                        <a:t>PTPN11</a:t>
                      </a:r>
                    </a:p>
                  </a:txBody>
                  <a:tcPr marL="0" marR="36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4%</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4%</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71739321"/>
                  </a:ext>
                </a:extLst>
              </a:tr>
              <a:tr h="100504">
                <a:tc>
                  <a:txBody>
                    <a:bodyPr/>
                    <a:lstStyle/>
                    <a:p>
                      <a:pPr algn="r"/>
                      <a:r>
                        <a:rPr lang="de-DE" sz="700" i="1">
                          <a:solidFill>
                            <a:schemeClr val="tx1"/>
                          </a:solidFill>
                        </a:rPr>
                        <a:t>DDX3X</a:t>
                      </a:r>
                    </a:p>
                  </a:txBody>
                  <a:tcPr marL="0" marR="36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17%</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4%</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3021630"/>
                  </a:ext>
                </a:extLst>
              </a:tr>
              <a:tr h="100504">
                <a:tc>
                  <a:txBody>
                    <a:bodyPr/>
                    <a:lstStyle/>
                    <a:p>
                      <a:pPr algn="r"/>
                      <a:r>
                        <a:rPr lang="de-DE" sz="700" i="1">
                          <a:solidFill>
                            <a:schemeClr val="tx1"/>
                          </a:solidFill>
                        </a:rPr>
                        <a:t>SETD2</a:t>
                      </a:r>
                    </a:p>
                  </a:txBody>
                  <a:tcPr marL="0" marR="36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4%</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5975541"/>
                  </a:ext>
                </a:extLst>
              </a:tr>
              <a:tr h="100504">
                <a:tc>
                  <a:txBody>
                    <a:bodyPr/>
                    <a:lstStyle/>
                    <a:p>
                      <a:pPr algn="r"/>
                      <a:r>
                        <a:rPr lang="de-DE" sz="700" i="1">
                          <a:solidFill>
                            <a:schemeClr val="tx1"/>
                          </a:solidFill>
                        </a:rPr>
                        <a:t>SF3B1</a:t>
                      </a:r>
                    </a:p>
                  </a:txBody>
                  <a:tcPr marL="0" marR="36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13%</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18%</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8%</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18%</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6886583"/>
                  </a:ext>
                </a:extLst>
              </a:tr>
              <a:tr h="100504">
                <a:tc>
                  <a:txBody>
                    <a:bodyPr/>
                    <a:lstStyle/>
                    <a:p>
                      <a:pPr algn="r"/>
                      <a:r>
                        <a:rPr lang="de-DE" sz="700" i="1">
                          <a:solidFill>
                            <a:schemeClr val="tx1"/>
                          </a:solidFill>
                        </a:rPr>
                        <a:t>XPO1</a:t>
                      </a:r>
                    </a:p>
                  </a:txBody>
                  <a:tcPr marL="0" marR="36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8%</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18%</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13%</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18%</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6827412"/>
                  </a:ext>
                </a:extLst>
              </a:tr>
              <a:tr h="100504">
                <a:tc>
                  <a:txBody>
                    <a:bodyPr/>
                    <a:lstStyle/>
                    <a:p>
                      <a:pPr algn="r"/>
                      <a:r>
                        <a:rPr lang="de-DE" sz="700" i="1">
                          <a:solidFill>
                            <a:schemeClr val="tx1"/>
                          </a:solidFill>
                        </a:rPr>
                        <a:t>ASXL1</a:t>
                      </a:r>
                    </a:p>
                  </a:txBody>
                  <a:tcPr marL="0" marR="36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8%</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7%</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8%</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14%</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5559710"/>
                  </a:ext>
                </a:extLst>
              </a:tr>
              <a:tr h="100504">
                <a:tc>
                  <a:txBody>
                    <a:bodyPr/>
                    <a:lstStyle/>
                    <a:p>
                      <a:pPr algn="r"/>
                      <a:r>
                        <a:rPr lang="de-DE" sz="700" i="1">
                          <a:solidFill>
                            <a:schemeClr val="tx1"/>
                          </a:solidFill>
                        </a:rPr>
                        <a:t>CCND2</a:t>
                      </a:r>
                    </a:p>
                  </a:txBody>
                  <a:tcPr marL="0" marR="36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15">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38%</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4%</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25%</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4%</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3749869"/>
                  </a:ext>
                </a:extLst>
              </a:tr>
              <a:tr h="100504">
                <a:tc>
                  <a:txBody>
                    <a:bodyPr/>
                    <a:lstStyle/>
                    <a:p>
                      <a:pPr algn="r"/>
                      <a:r>
                        <a:rPr lang="de-DE" sz="700" i="1">
                          <a:solidFill>
                            <a:schemeClr val="tx1"/>
                          </a:solidFill>
                        </a:rPr>
                        <a:t>CDKN1B</a:t>
                      </a:r>
                    </a:p>
                  </a:txBody>
                  <a:tcPr marL="0" marR="36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4%</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13%</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4%</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3962309"/>
                  </a:ext>
                </a:extLst>
              </a:tr>
              <a:tr h="100504">
                <a:tc>
                  <a:txBody>
                    <a:bodyPr/>
                    <a:lstStyle/>
                    <a:p>
                      <a:pPr algn="r"/>
                      <a:r>
                        <a:rPr lang="de-DE" sz="700" i="1">
                          <a:solidFill>
                            <a:schemeClr val="tx1"/>
                          </a:solidFill>
                        </a:rPr>
                        <a:t>KMT2D</a:t>
                      </a:r>
                    </a:p>
                  </a:txBody>
                  <a:tcPr marL="0" marR="36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21%</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4%</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13%</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562312"/>
                  </a:ext>
                </a:extLst>
              </a:tr>
              <a:tr h="100504">
                <a:tc>
                  <a:txBody>
                    <a:bodyPr/>
                    <a:lstStyle/>
                    <a:p>
                      <a:pPr algn="r"/>
                      <a:r>
                        <a:rPr lang="de-DE" sz="700" i="1">
                          <a:solidFill>
                            <a:schemeClr val="tx1"/>
                          </a:solidFill>
                        </a:rPr>
                        <a:t>ATM</a:t>
                      </a:r>
                    </a:p>
                  </a:txBody>
                  <a:tcPr marL="0" marR="36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17%</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14%</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8%</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7%</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3096211"/>
                  </a:ext>
                </a:extLst>
              </a:tr>
              <a:tr h="100504">
                <a:tc>
                  <a:txBody>
                    <a:bodyPr/>
                    <a:lstStyle/>
                    <a:p>
                      <a:pPr algn="r"/>
                      <a:r>
                        <a:rPr lang="de-DE" sz="700" i="1">
                          <a:solidFill>
                            <a:schemeClr val="tx1"/>
                          </a:solidFill>
                        </a:rPr>
                        <a:t>TP53</a:t>
                      </a:r>
                    </a:p>
                  </a:txBody>
                  <a:tcPr marL="0" marR="36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8%</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14%</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4%</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2425007"/>
                  </a:ext>
                </a:extLst>
              </a:tr>
              <a:tr h="100504">
                <a:tc>
                  <a:txBody>
                    <a:bodyPr/>
                    <a:lstStyle/>
                    <a:p>
                      <a:pPr algn="r"/>
                      <a:r>
                        <a:rPr lang="de-DE" sz="700" i="1">
                          <a:solidFill>
                            <a:schemeClr val="tx1"/>
                          </a:solidFill>
                        </a:rPr>
                        <a:t>BIRC3</a:t>
                      </a:r>
                    </a:p>
                  </a:txBody>
                  <a:tcPr marL="0" marR="36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7%</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8671052"/>
                  </a:ext>
                </a:extLst>
              </a:tr>
              <a:tr h="100504">
                <a:tc>
                  <a:txBody>
                    <a:bodyPr/>
                    <a:lstStyle/>
                    <a:p>
                      <a:pPr algn="r"/>
                      <a:r>
                        <a:rPr lang="de-DE" sz="700" i="1">
                          <a:solidFill>
                            <a:schemeClr val="tx1"/>
                          </a:solidFill>
                        </a:rPr>
                        <a:t>KRAS</a:t>
                      </a:r>
                    </a:p>
                  </a:txBody>
                  <a:tcPr marL="0" marR="36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4%</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17%</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32675162"/>
                  </a:ext>
                </a:extLst>
              </a:tr>
              <a:tr h="100504">
                <a:tc>
                  <a:txBody>
                    <a:bodyPr/>
                    <a:lstStyle/>
                    <a:p>
                      <a:pPr algn="r"/>
                      <a:r>
                        <a:rPr lang="de-DE" sz="700" i="1">
                          <a:solidFill>
                            <a:schemeClr val="tx1"/>
                          </a:solidFill>
                        </a:rPr>
                        <a:t>MAP2K1</a:t>
                      </a:r>
                    </a:p>
                  </a:txBody>
                  <a:tcPr marL="0" marR="36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4%</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8928660"/>
                  </a:ext>
                </a:extLst>
              </a:tr>
              <a:tr h="100504">
                <a:tc>
                  <a:txBody>
                    <a:bodyPr/>
                    <a:lstStyle/>
                    <a:p>
                      <a:pPr algn="r"/>
                      <a:r>
                        <a:rPr lang="de-DE" sz="700" i="1">
                          <a:solidFill>
                            <a:schemeClr val="tx1"/>
                          </a:solidFill>
                        </a:rPr>
                        <a:t>NRAS</a:t>
                      </a:r>
                    </a:p>
                  </a:txBody>
                  <a:tcPr marL="0" marR="36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7%</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3344510"/>
                  </a:ext>
                </a:extLst>
              </a:tr>
              <a:tr h="100504">
                <a:tc>
                  <a:txBody>
                    <a:bodyPr/>
                    <a:lstStyle/>
                    <a:p>
                      <a:pPr algn="r"/>
                      <a:r>
                        <a:rPr lang="de-DE" sz="700" i="1">
                          <a:solidFill>
                            <a:schemeClr val="tx1"/>
                          </a:solidFill>
                        </a:rPr>
                        <a:t>TRAF3</a:t>
                      </a:r>
                    </a:p>
                  </a:txBody>
                  <a:tcPr marL="0" marR="36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4%</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0198068"/>
                  </a:ext>
                </a:extLst>
              </a:tr>
              <a:tr h="100504">
                <a:tc>
                  <a:txBody>
                    <a:bodyPr/>
                    <a:lstStyle/>
                    <a:p>
                      <a:pPr algn="r"/>
                      <a:r>
                        <a:rPr lang="de-DE" sz="700" i="1">
                          <a:solidFill>
                            <a:schemeClr val="tx1"/>
                          </a:solidFill>
                        </a:rPr>
                        <a:t>FBXW7</a:t>
                      </a:r>
                    </a:p>
                  </a:txBody>
                  <a:tcPr marL="0" marR="36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4%</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6001216"/>
                  </a:ext>
                </a:extLst>
              </a:tr>
              <a:tr h="100504">
                <a:tc>
                  <a:txBody>
                    <a:bodyPr/>
                    <a:lstStyle/>
                    <a:p>
                      <a:pPr algn="r"/>
                      <a:r>
                        <a:rPr lang="de-DE" sz="700" i="1">
                          <a:solidFill>
                            <a:schemeClr val="tx1"/>
                          </a:solidFill>
                        </a:rPr>
                        <a:t>NOTCH1</a:t>
                      </a:r>
                    </a:p>
                  </a:txBody>
                  <a:tcPr marL="0" marR="36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4%</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4%</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5509705"/>
                  </a:ext>
                </a:extLst>
              </a:tr>
              <a:tr h="100504">
                <a:tc>
                  <a:txBody>
                    <a:bodyPr/>
                    <a:lstStyle/>
                    <a:p>
                      <a:pPr algn="r"/>
                      <a:r>
                        <a:rPr lang="de-DE" sz="700" i="1">
                          <a:solidFill>
                            <a:schemeClr val="tx1"/>
                          </a:solidFill>
                        </a:rPr>
                        <a:t>PTPN11</a:t>
                      </a:r>
                    </a:p>
                  </a:txBody>
                  <a:tcPr marL="0" marR="36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8%</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4%</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4%</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769208"/>
                  </a:ext>
                </a:extLst>
              </a:tr>
              <a:tr h="100504">
                <a:tc>
                  <a:txBody>
                    <a:bodyPr/>
                    <a:lstStyle/>
                    <a:p>
                      <a:pPr algn="r"/>
                      <a:r>
                        <a:rPr lang="de-DE" sz="700" i="1">
                          <a:solidFill>
                            <a:schemeClr val="tx1"/>
                          </a:solidFill>
                        </a:rPr>
                        <a:t>SETD2</a:t>
                      </a:r>
                    </a:p>
                  </a:txBody>
                  <a:tcPr marL="0" marR="36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4%</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7%</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866209"/>
                  </a:ext>
                </a:extLst>
              </a:tr>
              <a:tr h="100504">
                <a:tc>
                  <a:txBody>
                    <a:bodyPr/>
                    <a:lstStyle/>
                    <a:p>
                      <a:pPr algn="r"/>
                      <a:r>
                        <a:rPr lang="de-DE" sz="700" i="1">
                          <a:solidFill>
                            <a:schemeClr val="tx1"/>
                          </a:solidFill>
                        </a:rPr>
                        <a:t>XPO1</a:t>
                      </a:r>
                    </a:p>
                  </a:txBody>
                  <a:tcPr marL="0" marR="36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DE" sz="700"/>
                        <a:t>4%</a:t>
                      </a:r>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5025604"/>
                  </a:ext>
                </a:extLst>
              </a:tr>
              <a:tr h="100504">
                <a:tc>
                  <a:txBody>
                    <a:bodyPr/>
                    <a:lstStyle/>
                    <a:p>
                      <a:pPr algn="r"/>
                      <a:r>
                        <a:rPr lang="de-DE" sz="700">
                          <a:solidFill>
                            <a:schemeClr val="tx1"/>
                          </a:solidFill>
                        </a:rPr>
                        <a:t>del(17p)</a:t>
                      </a:r>
                    </a:p>
                  </a:txBody>
                  <a:tcPr marL="0" marR="36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6">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12">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gridSpan="2">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gridSpan="9">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gridSpan="2">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gridSpan="18">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gridSpan="6">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8789252"/>
                  </a:ext>
                </a:extLst>
              </a:tr>
              <a:tr h="100504">
                <a:tc>
                  <a:txBody>
                    <a:bodyPr/>
                    <a:lstStyle/>
                    <a:p>
                      <a:pPr algn="r"/>
                      <a:r>
                        <a:rPr lang="de-DE" sz="700">
                          <a:solidFill>
                            <a:schemeClr val="tx1"/>
                          </a:solidFill>
                        </a:rPr>
                        <a:t>del(11q)</a:t>
                      </a:r>
                    </a:p>
                  </a:txBody>
                  <a:tcPr marL="0" marR="36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7">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gridSpan="2">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gridSpan="2">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gridSpan="2">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gridSpan="5">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gridSpan="11">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gridSpan="8">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gridSpan="4">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gridSpan="5">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3617558"/>
                  </a:ext>
                </a:extLst>
              </a:tr>
              <a:tr h="100504">
                <a:tc>
                  <a:txBody>
                    <a:bodyPr/>
                    <a:lstStyle/>
                    <a:p>
                      <a:pPr algn="r"/>
                      <a:r>
                        <a:rPr lang="de-DE" sz="700" err="1">
                          <a:solidFill>
                            <a:schemeClr val="tx1"/>
                          </a:solidFill>
                        </a:rPr>
                        <a:t>Trisomy</a:t>
                      </a:r>
                      <a:r>
                        <a:rPr lang="de-DE" sz="700">
                          <a:solidFill>
                            <a:schemeClr val="tx1"/>
                          </a:solidFill>
                        </a:rPr>
                        <a:t> 12</a:t>
                      </a:r>
                    </a:p>
                  </a:txBody>
                  <a:tcPr marL="0" marR="36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gridSpan="2">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gridSpan="2">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gridSpan="4">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gridSpan="4">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gridSpan="2">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gridSpan="2">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gridSpan="2">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gridSpan="2">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gridSpan="26">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5954873"/>
                  </a:ext>
                </a:extLst>
              </a:tr>
              <a:tr h="100504">
                <a:tc>
                  <a:txBody>
                    <a:bodyPr/>
                    <a:lstStyle/>
                    <a:p>
                      <a:pPr algn="r"/>
                      <a:r>
                        <a:rPr lang="de-DE" sz="700">
                          <a:solidFill>
                            <a:schemeClr val="tx1"/>
                          </a:solidFill>
                        </a:rPr>
                        <a:t>del(13q)</a:t>
                      </a:r>
                    </a:p>
                  </a:txBody>
                  <a:tcPr marL="0" marR="36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gridSpan="5">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gridSpan="3">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gridSpan="3">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gridSpan="2">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gridSpan="4">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gridSpan="5">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gridSpan="3">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gridSpan="2">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gridSpan="3">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gridSpan="3">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gridSpan="3">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gridSpan="4">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gridSpan="4">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9983679"/>
                  </a:ext>
                </a:extLst>
              </a:tr>
              <a:tr h="100504">
                <a:tc>
                  <a:txBody>
                    <a:bodyPr/>
                    <a:lstStyle/>
                    <a:p>
                      <a:pPr algn="r"/>
                      <a:r>
                        <a:rPr lang="de-DE" sz="700">
                          <a:solidFill>
                            <a:schemeClr val="tx1"/>
                          </a:solidFill>
                        </a:rPr>
                        <a:t>IGHV</a:t>
                      </a:r>
                    </a:p>
                  </a:txBody>
                  <a:tcPr marL="0" marR="36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gridSpan="2">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gridSpan="5">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gridSpan="2">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gridSpan="16">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gridSpan="9">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5">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gridSpan="4">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3289647"/>
                  </a:ext>
                </a:extLst>
              </a:tr>
              <a:tr h="100504">
                <a:tc>
                  <a:txBody>
                    <a:bodyPr/>
                    <a:lstStyle/>
                    <a:p>
                      <a:pPr algn="r"/>
                      <a:r>
                        <a:rPr lang="de-DE" sz="700">
                          <a:solidFill>
                            <a:schemeClr val="tx1"/>
                          </a:solidFill>
                        </a:rPr>
                        <a:t>CK</a:t>
                      </a:r>
                    </a:p>
                  </a:txBody>
                  <a:tcPr marL="0" marR="3600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de-DE" sz="40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gridSpan="4">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gridSpan="2">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gridSpan="2">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gridSpan="2">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gridSpan="5">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gridSpan="2">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gridSpan="2">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4">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de-DE" sz="400"/>
                    </a:p>
                  </a:txBody>
                  <a:tcPr marL="0" marR="0" marT="0" marB="0" anchor="ct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de-DE" sz="400" baseline="-25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e-DE" sz="400"/>
                    </a:p>
                  </a:txBody>
                  <a:tcPr marL="0" marR="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8474567"/>
                  </a:ext>
                </a:extLst>
              </a:tr>
            </a:tbl>
          </a:graphicData>
        </a:graphic>
      </p:graphicFrame>
      <p:sp>
        <p:nvSpPr>
          <p:cNvPr id="6" name="Textfeld 5">
            <a:extLst>
              <a:ext uri="{FF2B5EF4-FFF2-40B4-BE49-F238E27FC236}">
                <a16:creationId xmlns:a16="http://schemas.microsoft.com/office/drawing/2014/main" id="{11808396-16AA-3E03-1C5F-C827E44E3411}"/>
              </a:ext>
            </a:extLst>
          </p:cNvPr>
          <p:cNvSpPr txBox="1"/>
          <p:nvPr/>
        </p:nvSpPr>
        <p:spPr>
          <a:xfrm>
            <a:off x="-30933" y="2120900"/>
            <a:ext cx="1344001" cy="323850"/>
          </a:xfrm>
          <a:prstGeom prst="rect">
            <a:avLst/>
          </a:prstGeom>
          <a:noFill/>
        </p:spPr>
        <p:txBody>
          <a:bodyPr wrap="square" lIns="0" tIns="0" rIns="0" bIns="0" rtlCol="0" anchor="ctr">
            <a:noAutofit/>
          </a:bodyPr>
          <a:lstStyle/>
          <a:p>
            <a:pPr algn="r"/>
            <a:r>
              <a:rPr lang="de-DE" sz="700" b="1"/>
              <a:t>Chromatin </a:t>
            </a:r>
            <a:r>
              <a:rPr lang="de-DE" sz="700" b="1" err="1"/>
              <a:t>modification</a:t>
            </a:r>
            <a:endParaRPr lang="de-DE" sz="700" b="1"/>
          </a:p>
        </p:txBody>
      </p:sp>
      <p:sp>
        <p:nvSpPr>
          <p:cNvPr id="12" name="Textfeld 11">
            <a:extLst>
              <a:ext uri="{FF2B5EF4-FFF2-40B4-BE49-F238E27FC236}">
                <a16:creationId xmlns:a16="http://schemas.microsoft.com/office/drawing/2014/main" id="{9BC283B1-6CDE-4DBF-9CE4-2CDE1572DA3F}"/>
              </a:ext>
            </a:extLst>
          </p:cNvPr>
          <p:cNvSpPr txBox="1"/>
          <p:nvPr/>
        </p:nvSpPr>
        <p:spPr>
          <a:xfrm>
            <a:off x="565902" y="2015223"/>
            <a:ext cx="756938" cy="107722"/>
          </a:xfrm>
          <a:prstGeom prst="rect">
            <a:avLst/>
          </a:prstGeom>
          <a:noFill/>
        </p:spPr>
        <p:txBody>
          <a:bodyPr wrap="square" lIns="0" tIns="0" rIns="0" bIns="0" rtlCol="0">
            <a:spAutoFit/>
          </a:bodyPr>
          <a:lstStyle/>
          <a:p>
            <a:pPr algn="r"/>
            <a:r>
              <a:rPr lang="de-DE" sz="700" b="1" err="1"/>
              <a:t>Cell</a:t>
            </a:r>
            <a:r>
              <a:rPr lang="de-DE" sz="700" b="1"/>
              <a:t> </a:t>
            </a:r>
            <a:r>
              <a:rPr lang="de-DE" sz="700" b="1" err="1"/>
              <a:t>cycling</a:t>
            </a:r>
            <a:endParaRPr lang="de-DE" sz="700" b="1"/>
          </a:p>
        </p:txBody>
      </p:sp>
      <p:sp>
        <p:nvSpPr>
          <p:cNvPr id="13" name="Textfeld 12">
            <a:extLst>
              <a:ext uri="{FF2B5EF4-FFF2-40B4-BE49-F238E27FC236}">
                <a16:creationId xmlns:a16="http://schemas.microsoft.com/office/drawing/2014/main" id="{BCAD5EFF-6A23-13FF-0AB1-7C721FC8C053}"/>
              </a:ext>
            </a:extLst>
          </p:cNvPr>
          <p:cNvSpPr txBox="1"/>
          <p:nvPr/>
        </p:nvSpPr>
        <p:spPr>
          <a:xfrm>
            <a:off x="732627" y="2454519"/>
            <a:ext cx="580442" cy="225425"/>
          </a:xfrm>
          <a:prstGeom prst="rect">
            <a:avLst/>
          </a:prstGeom>
          <a:noFill/>
        </p:spPr>
        <p:txBody>
          <a:bodyPr wrap="square" lIns="0" tIns="0" rIns="0" bIns="0" rtlCol="0" anchor="ctr">
            <a:noAutofit/>
          </a:bodyPr>
          <a:lstStyle/>
          <a:p>
            <a:pPr algn="r"/>
            <a:r>
              <a:rPr lang="de-DE" sz="700" b="1"/>
              <a:t>DNA </a:t>
            </a:r>
            <a:r>
              <a:rPr lang="de-DE" sz="700" b="1" err="1"/>
              <a:t>damage</a:t>
            </a:r>
            <a:endParaRPr lang="de-DE" sz="700" b="1"/>
          </a:p>
        </p:txBody>
      </p:sp>
      <p:sp>
        <p:nvSpPr>
          <p:cNvPr id="14" name="Textfeld 13">
            <a:extLst>
              <a:ext uri="{FF2B5EF4-FFF2-40B4-BE49-F238E27FC236}">
                <a16:creationId xmlns:a16="http://schemas.microsoft.com/office/drawing/2014/main" id="{274AA649-B79D-CB1B-6A45-7BFA4A3E11D7}"/>
              </a:ext>
            </a:extLst>
          </p:cNvPr>
          <p:cNvSpPr txBox="1"/>
          <p:nvPr/>
        </p:nvSpPr>
        <p:spPr>
          <a:xfrm>
            <a:off x="-138394" y="2634762"/>
            <a:ext cx="1480771" cy="117491"/>
          </a:xfrm>
          <a:prstGeom prst="rect">
            <a:avLst/>
          </a:prstGeom>
          <a:noFill/>
        </p:spPr>
        <p:txBody>
          <a:bodyPr wrap="square" lIns="0" tIns="0" rIns="0" bIns="0" rtlCol="0">
            <a:noAutofit/>
          </a:bodyPr>
          <a:lstStyle/>
          <a:p>
            <a:pPr algn="r"/>
            <a:r>
              <a:rPr lang="de-DE" sz="700" b="1"/>
              <a:t>Inflammation </a:t>
            </a:r>
            <a:r>
              <a:rPr lang="de-DE" sz="700" b="1" err="1"/>
              <a:t>signaling</a:t>
            </a:r>
            <a:endParaRPr lang="de-DE" sz="700" b="1"/>
          </a:p>
        </p:txBody>
      </p:sp>
      <p:sp>
        <p:nvSpPr>
          <p:cNvPr id="15" name="Textfeld 14">
            <a:extLst>
              <a:ext uri="{FF2B5EF4-FFF2-40B4-BE49-F238E27FC236}">
                <a16:creationId xmlns:a16="http://schemas.microsoft.com/office/drawing/2014/main" id="{2C205317-EC45-454B-4104-28FDB0EE7707}"/>
              </a:ext>
            </a:extLst>
          </p:cNvPr>
          <p:cNvSpPr txBox="1"/>
          <p:nvPr/>
        </p:nvSpPr>
        <p:spPr>
          <a:xfrm>
            <a:off x="686800" y="2752465"/>
            <a:ext cx="626269" cy="418872"/>
          </a:xfrm>
          <a:prstGeom prst="rect">
            <a:avLst/>
          </a:prstGeom>
          <a:noFill/>
        </p:spPr>
        <p:txBody>
          <a:bodyPr wrap="square" lIns="0" tIns="0" rIns="0" bIns="0" rtlCol="0" anchor="ctr">
            <a:noAutofit/>
          </a:bodyPr>
          <a:lstStyle/>
          <a:p>
            <a:pPr algn="r"/>
            <a:r>
              <a:rPr lang="de-DE" sz="700" b="1"/>
              <a:t>MAPK </a:t>
            </a:r>
            <a:r>
              <a:rPr lang="de-DE" sz="700" b="1" err="1"/>
              <a:t>signaling</a:t>
            </a:r>
            <a:endParaRPr lang="de-DE" sz="700" b="1"/>
          </a:p>
        </p:txBody>
      </p:sp>
      <p:sp>
        <p:nvSpPr>
          <p:cNvPr id="16" name="Geschweifte Klammer links 15">
            <a:extLst>
              <a:ext uri="{FF2B5EF4-FFF2-40B4-BE49-F238E27FC236}">
                <a16:creationId xmlns:a16="http://schemas.microsoft.com/office/drawing/2014/main" id="{C36C6678-0EBF-2AB0-9DDA-D6B16A39D5B7}"/>
              </a:ext>
            </a:extLst>
          </p:cNvPr>
          <p:cNvSpPr/>
          <p:nvPr/>
        </p:nvSpPr>
        <p:spPr>
          <a:xfrm>
            <a:off x="1327604" y="2125419"/>
            <a:ext cx="53975" cy="288000"/>
          </a:xfrm>
          <a:prstGeom prst="leftBrac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8" name="Geschweifte Klammer links 17">
            <a:extLst>
              <a:ext uri="{FF2B5EF4-FFF2-40B4-BE49-F238E27FC236}">
                <a16:creationId xmlns:a16="http://schemas.microsoft.com/office/drawing/2014/main" id="{2646092D-1950-5135-8C07-2300A45F37CD}"/>
              </a:ext>
            </a:extLst>
          </p:cNvPr>
          <p:cNvSpPr/>
          <p:nvPr/>
        </p:nvSpPr>
        <p:spPr>
          <a:xfrm>
            <a:off x="1331570" y="2444263"/>
            <a:ext cx="45719" cy="180000"/>
          </a:xfrm>
          <a:prstGeom prst="leftBrac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9" name="Geschweifte Klammer links 18">
            <a:extLst>
              <a:ext uri="{FF2B5EF4-FFF2-40B4-BE49-F238E27FC236}">
                <a16:creationId xmlns:a16="http://schemas.microsoft.com/office/drawing/2014/main" id="{4C3CD1DA-1BD5-9893-8FF6-62142D135AE2}"/>
              </a:ext>
            </a:extLst>
          </p:cNvPr>
          <p:cNvSpPr/>
          <p:nvPr/>
        </p:nvSpPr>
        <p:spPr>
          <a:xfrm>
            <a:off x="1337373" y="2758587"/>
            <a:ext cx="53975" cy="396000"/>
          </a:xfrm>
          <a:prstGeom prst="leftBrac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0" name="Textfeld 19">
            <a:extLst>
              <a:ext uri="{FF2B5EF4-FFF2-40B4-BE49-F238E27FC236}">
                <a16:creationId xmlns:a16="http://schemas.microsoft.com/office/drawing/2014/main" id="{BFA79BBF-602B-DC89-292B-D8DD6DE0FECE}"/>
              </a:ext>
            </a:extLst>
          </p:cNvPr>
          <p:cNvSpPr txBox="1"/>
          <p:nvPr/>
        </p:nvSpPr>
        <p:spPr>
          <a:xfrm>
            <a:off x="300367" y="3190874"/>
            <a:ext cx="1022471" cy="232166"/>
          </a:xfrm>
          <a:prstGeom prst="rect">
            <a:avLst/>
          </a:prstGeom>
          <a:noFill/>
        </p:spPr>
        <p:txBody>
          <a:bodyPr wrap="square" lIns="0" tIns="0" rIns="0" bIns="0" rtlCol="0" anchor="ctr">
            <a:noAutofit/>
          </a:bodyPr>
          <a:lstStyle/>
          <a:p>
            <a:pPr algn="r"/>
            <a:r>
              <a:rPr lang="de-DE" sz="700" b="1"/>
              <a:t>NOTCH </a:t>
            </a:r>
            <a:r>
              <a:rPr lang="de-DE" sz="700" b="1" err="1"/>
              <a:t>signaling</a:t>
            </a:r>
            <a:endParaRPr lang="de-DE" sz="700" b="1"/>
          </a:p>
        </p:txBody>
      </p:sp>
      <p:sp>
        <p:nvSpPr>
          <p:cNvPr id="22" name="Geschweifte Klammer links 21">
            <a:extLst>
              <a:ext uri="{FF2B5EF4-FFF2-40B4-BE49-F238E27FC236}">
                <a16:creationId xmlns:a16="http://schemas.microsoft.com/office/drawing/2014/main" id="{ACBA6588-086B-2293-F1EC-4DE176545575}"/>
              </a:ext>
            </a:extLst>
          </p:cNvPr>
          <p:cNvSpPr/>
          <p:nvPr/>
        </p:nvSpPr>
        <p:spPr>
          <a:xfrm>
            <a:off x="1331570" y="3194602"/>
            <a:ext cx="45719" cy="180000"/>
          </a:xfrm>
          <a:prstGeom prst="leftBrac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3" name="Textfeld 22">
            <a:extLst>
              <a:ext uri="{FF2B5EF4-FFF2-40B4-BE49-F238E27FC236}">
                <a16:creationId xmlns:a16="http://schemas.microsoft.com/office/drawing/2014/main" id="{D223E922-DC41-8FE8-4A6E-6B55C3207B8D}"/>
              </a:ext>
            </a:extLst>
          </p:cNvPr>
          <p:cNvSpPr txBox="1"/>
          <p:nvPr/>
        </p:nvSpPr>
        <p:spPr>
          <a:xfrm>
            <a:off x="642290" y="3432810"/>
            <a:ext cx="700087" cy="88621"/>
          </a:xfrm>
          <a:prstGeom prst="rect">
            <a:avLst/>
          </a:prstGeom>
          <a:noFill/>
        </p:spPr>
        <p:txBody>
          <a:bodyPr wrap="square" lIns="0" tIns="0" rIns="0" bIns="0" rtlCol="0" anchor="ctr">
            <a:noAutofit/>
          </a:bodyPr>
          <a:lstStyle/>
          <a:p>
            <a:pPr algn="r"/>
            <a:r>
              <a:rPr lang="de-DE" sz="700" b="1"/>
              <a:t>Phosphatase</a:t>
            </a:r>
          </a:p>
        </p:txBody>
      </p:sp>
      <p:sp>
        <p:nvSpPr>
          <p:cNvPr id="24" name="Textfeld 23">
            <a:extLst>
              <a:ext uri="{FF2B5EF4-FFF2-40B4-BE49-F238E27FC236}">
                <a16:creationId xmlns:a16="http://schemas.microsoft.com/office/drawing/2014/main" id="{52FE9265-04B4-8EF5-17EC-1881A3B2E08A}"/>
              </a:ext>
            </a:extLst>
          </p:cNvPr>
          <p:cNvSpPr txBox="1"/>
          <p:nvPr/>
        </p:nvSpPr>
        <p:spPr>
          <a:xfrm>
            <a:off x="768007" y="3522112"/>
            <a:ext cx="554831" cy="415132"/>
          </a:xfrm>
          <a:prstGeom prst="rect">
            <a:avLst/>
          </a:prstGeom>
          <a:noFill/>
        </p:spPr>
        <p:txBody>
          <a:bodyPr wrap="square" lIns="0" tIns="0" rIns="0" bIns="0" rtlCol="0" anchor="ctr">
            <a:noAutofit/>
          </a:bodyPr>
          <a:lstStyle/>
          <a:p>
            <a:pPr algn="r"/>
            <a:r>
              <a:rPr lang="de-DE" sz="700" b="1"/>
              <a:t>RNA </a:t>
            </a:r>
            <a:r>
              <a:rPr lang="de-DE" sz="700" b="1" err="1"/>
              <a:t>splicing</a:t>
            </a:r>
            <a:endParaRPr lang="de-DE" sz="700" b="1"/>
          </a:p>
        </p:txBody>
      </p:sp>
      <p:sp>
        <p:nvSpPr>
          <p:cNvPr id="25" name="Geschweifte Klammer links 24">
            <a:extLst>
              <a:ext uri="{FF2B5EF4-FFF2-40B4-BE49-F238E27FC236}">
                <a16:creationId xmlns:a16="http://schemas.microsoft.com/office/drawing/2014/main" id="{5924780B-B3CB-5122-870B-C151D3474D95}"/>
              </a:ext>
            </a:extLst>
          </p:cNvPr>
          <p:cNvSpPr/>
          <p:nvPr/>
        </p:nvSpPr>
        <p:spPr>
          <a:xfrm>
            <a:off x="1351108" y="3525841"/>
            <a:ext cx="45719" cy="396000"/>
          </a:xfrm>
          <a:prstGeom prst="leftBrac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6" name="Textfeld 25">
            <a:extLst>
              <a:ext uri="{FF2B5EF4-FFF2-40B4-BE49-F238E27FC236}">
                <a16:creationId xmlns:a16="http://schemas.microsoft.com/office/drawing/2014/main" id="{2D0233FB-BF04-AB9B-D3AC-EB20D26ADE09}"/>
              </a:ext>
            </a:extLst>
          </p:cNvPr>
          <p:cNvSpPr txBox="1"/>
          <p:nvPr/>
        </p:nvSpPr>
        <p:spPr>
          <a:xfrm>
            <a:off x="-198641" y="3933163"/>
            <a:ext cx="1541017" cy="106592"/>
          </a:xfrm>
          <a:prstGeom prst="rect">
            <a:avLst/>
          </a:prstGeom>
          <a:noFill/>
        </p:spPr>
        <p:txBody>
          <a:bodyPr wrap="square" lIns="0" tIns="0" rIns="0" bIns="0" rtlCol="0" anchor="ctr">
            <a:noAutofit/>
          </a:bodyPr>
          <a:lstStyle/>
          <a:p>
            <a:pPr algn="r"/>
            <a:r>
              <a:rPr lang="de-DE" sz="700" b="1" err="1"/>
              <a:t>Transcriptional</a:t>
            </a:r>
            <a:r>
              <a:rPr lang="de-DE" sz="700" b="1"/>
              <a:t> </a:t>
            </a:r>
            <a:r>
              <a:rPr lang="de-DE" sz="700" b="1" err="1"/>
              <a:t>regulation</a:t>
            </a:r>
            <a:endParaRPr lang="de-DE" sz="700" b="1"/>
          </a:p>
        </p:txBody>
      </p:sp>
      <p:sp>
        <p:nvSpPr>
          <p:cNvPr id="27" name="Textfeld 26">
            <a:extLst>
              <a:ext uri="{FF2B5EF4-FFF2-40B4-BE49-F238E27FC236}">
                <a16:creationId xmlns:a16="http://schemas.microsoft.com/office/drawing/2014/main" id="{224B6D6B-7150-ABC3-9091-64773AA5B9C9}"/>
              </a:ext>
            </a:extLst>
          </p:cNvPr>
          <p:cNvSpPr txBox="1"/>
          <p:nvPr/>
        </p:nvSpPr>
        <p:spPr>
          <a:xfrm>
            <a:off x="281988" y="4064619"/>
            <a:ext cx="1031081" cy="218150"/>
          </a:xfrm>
          <a:prstGeom prst="rect">
            <a:avLst/>
          </a:prstGeom>
          <a:noFill/>
        </p:spPr>
        <p:txBody>
          <a:bodyPr wrap="square" lIns="0" tIns="0" rIns="0" bIns="0" rtlCol="0" anchor="ctr">
            <a:noAutofit/>
          </a:bodyPr>
          <a:lstStyle/>
          <a:p>
            <a:pPr algn="r"/>
            <a:r>
              <a:rPr lang="de-DE" sz="700" b="1" err="1"/>
              <a:t>Cell</a:t>
            </a:r>
            <a:r>
              <a:rPr lang="de-DE" sz="700" b="1"/>
              <a:t> </a:t>
            </a:r>
            <a:r>
              <a:rPr lang="de-DE" sz="700" b="1" err="1"/>
              <a:t>cycling</a:t>
            </a:r>
            <a:endParaRPr lang="de-DE" sz="700" b="1"/>
          </a:p>
        </p:txBody>
      </p:sp>
      <p:sp>
        <p:nvSpPr>
          <p:cNvPr id="28" name="Geschweifte Klammer links 27">
            <a:extLst>
              <a:ext uri="{FF2B5EF4-FFF2-40B4-BE49-F238E27FC236}">
                <a16:creationId xmlns:a16="http://schemas.microsoft.com/office/drawing/2014/main" id="{F3F75A15-C7A9-6D35-4252-36477A8E0465}"/>
              </a:ext>
            </a:extLst>
          </p:cNvPr>
          <p:cNvSpPr/>
          <p:nvPr/>
        </p:nvSpPr>
        <p:spPr>
          <a:xfrm>
            <a:off x="1341339" y="4047092"/>
            <a:ext cx="45719" cy="209307"/>
          </a:xfrm>
          <a:prstGeom prst="leftBrac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9" name="Textfeld 28">
            <a:extLst>
              <a:ext uri="{FF2B5EF4-FFF2-40B4-BE49-F238E27FC236}">
                <a16:creationId xmlns:a16="http://schemas.microsoft.com/office/drawing/2014/main" id="{673E3F57-A17D-D8BE-0158-AB564229FC76}"/>
              </a:ext>
            </a:extLst>
          </p:cNvPr>
          <p:cNvSpPr txBox="1"/>
          <p:nvPr/>
        </p:nvSpPr>
        <p:spPr>
          <a:xfrm>
            <a:off x="321065" y="4264156"/>
            <a:ext cx="1031081" cy="98766"/>
          </a:xfrm>
          <a:prstGeom prst="rect">
            <a:avLst/>
          </a:prstGeom>
          <a:noFill/>
        </p:spPr>
        <p:txBody>
          <a:bodyPr wrap="square" lIns="0" tIns="0" rIns="0" bIns="0" rtlCol="0" anchor="ctr">
            <a:noAutofit/>
          </a:bodyPr>
          <a:lstStyle/>
          <a:p>
            <a:pPr algn="r"/>
            <a:r>
              <a:rPr lang="de-DE" sz="700" b="1" spc="-20"/>
              <a:t>Chromatin </a:t>
            </a:r>
            <a:r>
              <a:rPr lang="de-DE" sz="700" b="1" spc="-20" err="1"/>
              <a:t>modification</a:t>
            </a:r>
            <a:endParaRPr lang="de-DE" sz="700" b="1" spc="-20"/>
          </a:p>
        </p:txBody>
      </p:sp>
      <p:sp>
        <p:nvSpPr>
          <p:cNvPr id="30" name="Textfeld 29">
            <a:extLst>
              <a:ext uri="{FF2B5EF4-FFF2-40B4-BE49-F238E27FC236}">
                <a16:creationId xmlns:a16="http://schemas.microsoft.com/office/drawing/2014/main" id="{1FA77C21-21FE-789B-CFD9-8005A376EAE4}"/>
              </a:ext>
            </a:extLst>
          </p:cNvPr>
          <p:cNvSpPr txBox="1"/>
          <p:nvPr/>
        </p:nvSpPr>
        <p:spPr>
          <a:xfrm>
            <a:off x="311296" y="4371555"/>
            <a:ext cx="1031081" cy="212461"/>
          </a:xfrm>
          <a:prstGeom prst="rect">
            <a:avLst/>
          </a:prstGeom>
          <a:noFill/>
        </p:spPr>
        <p:txBody>
          <a:bodyPr wrap="square" lIns="0" tIns="0" rIns="0" bIns="0" rtlCol="0" anchor="ctr">
            <a:noAutofit/>
          </a:bodyPr>
          <a:lstStyle/>
          <a:p>
            <a:pPr algn="r"/>
            <a:r>
              <a:rPr lang="de-DE" sz="700" b="1"/>
              <a:t>DNA </a:t>
            </a:r>
            <a:r>
              <a:rPr lang="de-DE" sz="700" b="1" err="1"/>
              <a:t>damage</a:t>
            </a:r>
            <a:endParaRPr lang="de-DE" sz="700" b="1"/>
          </a:p>
        </p:txBody>
      </p:sp>
      <p:sp>
        <p:nvSpPr>
          <p:cNvPr id="31" name="Geschweifte Klammer links 30">
            <a:extLst>
              <a:ext uri="{FF2B5EF4-FFF2-40B4-BE49-F238E27FC236}">
                <a16:creationId xmlns:a16="http://schemas.microsoft.com/office/drawing/2014/main" id="{605607D4-4199-8783-707D-F57929DC7D6D}"/>
              </a:ext>
            </a:extLst>
          </p:cNvPr>
          <p:cNvSpPr/>
          <p:nvPr/>
        </p:nvSpPr>
        <p:spPr>
          <a:xfrm>
            <a:off x="1351108" y="4363554"/>
            <a:ext cx="45719" cy="180000"/>
          </a:xfrm>
          <a:prstGeom prst="leftBrac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34" name="Textfeld 33">
            <a:extLst>
              <a:ext uri="{FF2B5EF4-FFF2-40B4-BE49-F238E27FC236}">
                <a16:creationId xmlns:a16="http://schemas.microsoft.com/office/drawing/2014/main" id="{A8DBCCDE-B906-A5C8-9CF8-678269FFD0F3}"/>
              </a:ext>
            </a:extLst>
          </p:cNvPr>
          <p:cNvSpPr txBox="1"/>
          <p:nvPr/>
        </p:nvSpPr>
        <p:spPr>
          <a:xfrm>
            <a:off x="-294702" y="4611077"/>
            <a:ext cx="1637078" cy="107722"/>
          </a:xfrm>
          <a:prstGeom prst="rect">
            <a:avLst/>
          </a:prstGeom>
          <a:noFill/>
        </p:spPr>
        <p:txBody>
          <a:bodyPr wrap="square" lIns="0" tIns="0" rIns="0" bIns="0" rtlCol="0">
            <a:noAutofit/>
          </a:bodyPr>
          <a:lstStyle/>
          <a:p>
            <a:pPr algn="r"/>
            <a:r>
              <a:rPr lang="de-DE" sz="700" b="1"/>
              <a:t>Inflammation </a:t>
            </a:r>
            <a:r>
              <a:rPr lang="de-DE" sz="700" b="1" err="1"/>
              <a:t>signaling</a:t>
            </a:r>
            <a:endParaRPr lang="de-DE" sz="700" b="1"/>
          </a:p>
        </p:txBody>
      </p:sp>
      <p:sp>
        <p:nvSpPr>
          <p:cNvPr id="36" name="Textfeld 35">
            <a:extLst>
              <a:ext uri="{FF2B5EF4-FFF2-40B4-BE49-F238E27FC236}">
                <a16:creationId xmlns:a16="http://schemas.microsoft.com/office/drawing/2014/main" id="{F64AC8CE-6CF7-B64C-B27E-3FC00171B3A3}"/>
              </a:ext>
            </a:extLst>
          </p:cNvPr>
          <p:cNvSpPr txBox="1"/>
          <p:nvPr/>
        </p:nvSpPr>
        <p:spPr>
          <a:xfrm>
            <a:off x="494800" y="4716872"/>
            <a:ext cx="818270" cy="330768"/>
          </a:xfrm>
          <a:prstGeom prst="rect">
            <a:avLst/>
          </a:prstGeom>
          <a:noFill/>
        </p:spPr>
        <p:txBody>
          <a:bodyPr wrap="square" lIns="0" tIns="0" rIns="0" bIns="0" rtlCol="0" anchor="ctr">
            <a:noAutofit/>
          </a:bodyPr>
          <a:lstStyle/>
          <a:p>
            <a:pPr algn="r"/>
            <a:r>
              <a:rPr lang="de-DE" sz="700" b="1"/>
              <a:t>MAPK </a:t>
            </a:r>
            <a:r>
              <a:rPr lang="de-DE" sz="700" b="1" err="1"/>
              <a:t>signaling</a:t>
            </a:r>
            <a:endParaRPr lang="de-DE" sz="700" b="1"/>
          </a:p>
        </p:txBody>
      </p:sp>
      <p:sp>
        <p:nvSpPr>
          <p:cNvPr id="37" name="Geschweifte Klammer links 36">
            <a:extLst>
              <a:ext uri="{FF2B5EF4-FFF2-40B4-BE49-F238E27FC236}">
                <a16:creationId xmlns:a16="http://schemas.microsoft.com/office/drawing/2014/main" id="{257C4FD2-8CCF-2736-CA14-E02AB633CFEF}"/>
              </a:ext>
            </a:extLst>
          </p:cNvPr>
          <p:cNvSpPr/>
          <p:nvPr/>
        </p:nvSpPr>
        <p:spPr>
          <a:xfrm>
            <a:off x="1351108" y="4719337"/>
            <a:ext cx="45719" cy="288000"/>
          </a:xfrm>
          <a:prstGeom prst="leftBrac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38" name="Textfeld 37">
            <a:extLst>
              <a:ext uri="{FF2B5EF4-FFF2-40B4-BE49-F238E27FC236}">
                <a16:creationId xmlns:a16="http://schemas.microsoft.com/office/drawing/2014/main" id="{EEC15E3B-0A32-365A-09B5-E0727201AC36}"/>
              </a:ext>
            </a:extLst>
          </p:cNvPr>
          <p:cNvSpPr txBox="1"/>
          <p:nvPr/>
        </p:nvSpPr>
        <p:spPr>
          <a:xfrm>
            <a:off x="311296" y="5328575"/>
            <a:ext cx="1031081" cy="98766"/>
          </a:xfrm>
          <a:prstGeom prst="rect">
            <a:avLst/>
          </a:prstGeom>
          <a:noFill/>
        </p:spPr>
        <p:txBody>
          <a:bodyPr wrap="square" lIns="0" tIns="0" rIns="0" bIns="0" rtlCol="0" anchor="ctr">
            <a:noAutofit/>
          </a:bodyPr>
          <a:lstStyle/>
          <a:p>
            <a:pPr algn="r"/>
            <a:r>
              <a:rPr lang="de-DE" sz="700" b="1"/>
              <a:t>Phosphatase</a:t>
            </a:r>
          </a:p>
        </p:txBody>
      </p:sp>
      <p:sp>
        <p:nvSpPr>
          <p:cNvPr id="39" name="Textfeld 38">
            <a:extLst>
              <a:ext uri="{FF2B5EF4-FFF2-40B4-BE49-F238E27FC236}">
                <a16:creationId xmlns:a16="http://schemas.microsoft.com/office/drawing/2014/main" id="{2FA579E9-513D-4BC3-0174-9FC99B9E59EF}"/>
              </a:ext>
            </a:extLst>
          </p:cNvPr>
          <p:cNvSpPr txBox="1"/>
          <p:nvPr/>
        </p:nvSpPr>
        <p:spPr>
          <a:xfrm>
            <a:off x="252681" y="5106874"/>
            <a:ext cx="1031081" cy="212461"/>
          </a:xfrm>
          <a:prstGeom prst="rect">
            <a:avLst/>
          </a:prstGeom>
          <a:noFill/>
        </p:spPr>
        <p:txBody>
          <a:bodyPr wrap="square" lIns="0" tIns="0" rIns="0" bIns="0" rtlCol="0" anchor="ctr">
            <a:noAutofit/>
          </a:bodyPr>
          <a:lstStyle/>
          <a:p>
            <a:pPr algn="r"/>
            <a:r>
              <a:rPr lang="de-DE" sz="700" b="1"/>
              <a:t>NOTCH </a:t>
            </a:r>
            <a:r>
              <a:rPr lang="de-DE" sz="700" b="1" err="1"/>
              <a:t>signaling</a:t>
            </a:r>
            <a:endParaRPr lang="de-DE" sz="700" b="1"/>
          </a:p>
        </p:txBody>
      </p:sp>
      <p:sp>
        <p:nvSpPr>
          <p:cNvPr id="40" name="Geschweifte Klammer links 39">
            <a:extLst>
              <a:ext uri="{FF2B5EF4-FFF2-40B4-BE49-F238E27FC236}">
                <a16:creationId xmlns:a16="http://schemas.microsoft.com/office/drawing/2014/main" id="{7CA8BD11-A3B8-DAFA-75FF-4E3D1E25ABC1}"/>
              </a:ext>
            </a:extLst>
          </p:cNvPr>
          <p:cNvSpPr/>
          <p:nvPr/>
        </p:nvSpPr>
        <p:spPr>
          <a:xfrm>
            <a:off x="1312031" y="5106503"/>
            <a:ext cx="45719" cy="180000"/>
          </a:xfrm>
          <a:prstGeom prst="leftBrac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41" name="Textfeld 40">
            <a:extLst>
              <a:ext uri="{FF2B5EF4-FFF2-40B4-BE49-F238E27FC236}">
                <a16:creationId xmlns:a16="http://schemas.microsoft.com/office/drawing/2014/main" id="{DCE4480A-05DC-897E-DE21-0248F6EE285B}"/>
              </a:ext>
            </a:extLst>
          </p:cNvPr>
          <p:cNvSpPr txBox="1"/>
          <p:nvPr/>
        </p:nvSpPr>
        <p:spPr>
          <a:xfrm>
            <a:off x="311296" y="5433349"/>
            <a:ext cx="1031081" cy="212461"/>
          </a:xfrm>
          <a:prstGeom prst="rect">
            <a:avLst/>
          </a:prstGeom>
          <a:noFill/>
        </p:spPr>
        <p:txBody>
          <a:bodyPr wrap="square" lIns="0" tIns="0" rIns="0" bIns="0" rtlCol="0" anchor="ctr">
            <a:noAutofit/>
          </a:bodyPr>
          <a:lstStyle/>
          <a:p>
            <a:pPr algn="r"/>
            <a:r>
              <a:rPr lang="de-DE" sz="700" b="1"/>
              <a:t>RNA </a:t>
            </a:r>
            <a:r>
              <a:rPr lang="de-DE" sz="700" b="1" err="1"/>
              <a:t>splicing</a:t>
            </a:r>
            <a:endParaRPr lang="de-DE" sz="700" b="1"/>
          </a:p>
        </p:txBody>
      </p:sp>
      <p:sp>
        <p:nvSpPr>
          <p:cNvPr id="42" name="Geschweifte Klammer links 41">
            <a:extLst>
              <a:ext uri="{FF2B5EF4-FFF2-40B4-BE49-F238E27FC236}">
                <a16:creationId xmlns:a16="http://schemas.microsoft.com/office/drawing/2014/main" id="{C7324B56-2428-85DA-44BC-59BF07144B12}"/>
              </a:ext>
            </a:extLst>
          </p:cNvPr>
          <p:cNvSpPr/>
          <p:nvPr/>
        </p:nvSpPr>
        <p:spPr>
          <a:xfrm>
            <a:off x="1351108" y="5432735"/>
            <a:ext cx="45719" cy="180000"/>
          </a:xfrm>
          <a:prstGeom prst="leftBrac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43" name="Textfeld 42">
            <a:extLst>
              <a:ext uri="{FF2B5EF4-FFF2-40B4-BE49-F238E27FC236}">
                <a16:creationId xmlns:a16="http://schemas.microsoft.com/office/drawing/2014/main" id="{A0893DAF-F4DA-4097-127D-8F48C5C9BE3F}"/>
              </a:ext>
            </a:extLst>
          </p:cNvPr>
          <p:cNvSpPr txBox="1"/>
          <p:nvPr/>
        </p:nvSpPr>
        <p:spPr>
          <a:xfrm>
            <a:off x="311296" y="5833643"/>
            <a:ext cx="1031081" cy="212461"/>
          </a:xfrm>
          <a:prstGeom prst="rect">
            <a:avLst/>
          </a:prstGeom>
          <a:noFill/>
        </p:spPr>
        <p:txBody>
          <a:bodyPr wrap="square" lIns="0" tIns="0" rIns="0" bIns="0" rtlCol="0" anchor="ctr">
            <a:noAutofit/>
          </a:bodyPr>
          <a:lstStyle/>
          <a:p>
            <a:pPr algn="r"/>
            <a:r>
              <a:rPr lang="de-DE" sz="700" b="1"/>
              <a:t>Baseline</a:t>
            </a:r>
            <a:br>
              <a:rPr lang="de-DE" sz="700" b="1"/>
            </a:br>
            <a:r>
              <a:rPr lang="de-DE" sz="700" b="1" err="1"/>
              <a:t>alteration</a:t>
            </a:r>
            <a:r>
              <a:rPr lang="de-DE" sz="700" b="1"/>
              <a:t> </a:t>
            </a:r>
            <a:r>
              <a:rPr lang="de-DE" sz="700" b="1" err="1"/>
              <a:t>status</a:t>
            </a:r>
            <a:endParaRPr lang="de-DE" sz="700" b="1"/>
          </a:p>
        </p:txBody>
      </p:sp>
      <p:sp>
        <p:nvSpPr>
          <p:cNvPr id="44" name="Geschweifte Klammer links 43">
            <a:extLst>
              <a:ext uri="{FF2B5EF4-FFF2-40B4-BE49-F238E27FC236}">
                <a16:creationId xmlns:a16="http://schemas.microsoft.com/office/drawing/2014/main" id="{2F02A4A5-41C4-1013-E193-1CCD2B1536D8}"/>
              </a:ext>
            </a:extLst>
          </p:cNvPr>
          <p:cNvSpPr/>
          <p:nvPr/>
        </p:nvSpPr>
        <p:spPr>
          <a:xfrm>
            <a:off x="1341339" y="5637522"/>
            <a:ext cx="45719" cy="612000"/>
          </a:xfrm>
          <a:prstGeom prst="leftBrac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nvGrpSpPr>
          <p:cNvPr id="62" name="Gruppieren 61">
            <a:extLst>
              <a:ext uri="{FF2B5EF4-FFF2-40B4-BE49-F238E27FC236}">
                <a16:creationId xmlns:a16="http://schemas.microsoft.com/office/drawing/2014/main" id="{8B2C067B-460D-B36E-7A96-B2B93B63DFFB}"/>
              </a:ext>
            </a:extLst>
          </p:cNvPr>
          <p:cNvGrpSpPr/>
          <p:nvPr/>
        </p:nvGrpSpPr>
        <p:grpSpPr>
          <a:xfrm>
            <a:off x="8452545" y="1667433"/>
            <a:ext cx="571501" cy="646720"/>
            <a:chOff x="8445500" y="2038350"/>
            <a:chExt cx="571501" cy="646720"/>
          </a:xfrm>
        </p:grpSpPr>
        <p:sp>
          <p:nvSpPr>
            <p:cNvPr id="51" name="Rechteck 50">
              <a:extLst>
                <a:ext uri="{FF2B5EF4-FFF2-40B4-BE49-F238E27FC236}">
                  <a16:creationId xmlns:a16="http://schemas.microsoft.com/office/drawing/2014/main" id="{E628688A-9198-41AE-4314-03FDEAACB2F9}"/>
                </a:ext>
              </a:extLst>
            </p:cNvPr>
            <p:cNvSpPr/>
            <p:nvPr/>
          </p:nvSpPr>
          <p:spPr>
            <a:xfrm>
              <a:off x="8445500" y="2038350"/>
              <a:ext cx="495301" cy="826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de-DE" sz="600" b="1" err="1">
                  <a:solidFill>
                    <a:schemeClr val="tx1"/>
                  </a:solidFill>
                </a:rPr>
                <a:t>Alterations</a:t>
              </a:r>
              <a:endParaRPr lang="de-DE" sz="600" b="1">
                <a:solidFill>
                  <a:schemeClr val="tx1"/>
                </a:solidFill>
              </a:endParaRPr>
            </a:p>
          </p:txBody>
        </p:sp>
        <p:grpSp>
          <p:nvGrpSpPr>
            <p:cNvPr id="57" name="Gruppieren 56">
              <a:extLst>
                <a:ext uri="{FF2B5EF4-FFF2-40B4-BE49-F238E27FC236}">
                  <a16:creationId xmlns:a16="http://schemas.microsoft.com/office/drawing/2014/main" id="{099E53FA-DD34-EAFD-A268-B0442F3E1C20}"/>
                </a:ext>
              </a:extLst>
            </p:cNvPr>
            <p:cNvGrpSpPr/>
            <p:nvPr/>
          </p:nvGrpSpPr>
          <p:grpSpPr>
            <a:xfrm>
              <a:off x="8445500" y="2156840"/>
              <a:ext cx="571501" cy="76718"/>
              <a:chOff x="8445500" y="2152188"/>
              <a:chExt cx="571501" cy="76718"/>
            </a:xfrm>
          </p:grpSpPr>
          <p:sp>
            <p:nvSpPr>
              <p:cNvPr id="46" name="Rechteck 45">
                <a:extLst>
                  <a:ext uri="{FF2B5EF4-FFF2-40B4-BE49-F238E27FC236}">
                    <a16:creationId xmlns:a16="http://schemas.microsoft.com/office/drawing/2014/main" id="{EFDA7365-6603-1C83-E2EE-541643A1988A}"/>
                  </a:ext>
                </a:extLst>
              </p:cNvPr>
              <p:cNvSpPr/>
              <p:nvPr/>
            </p:nvSpPr>
            <p:spPr>
              <a:xfrm>
                <a:off x="8445500" y="2152188"/>
                <a:ext cx="75682" cy="75682"/>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Rechteck 51">
                <a:extLst>
                  <a:ext uri="{FF2B5EF4-FFF2-40B4-BE49-F238E27FC236}">
                    <a16:creationId xmlns:a16="http://schemas.microsoft.com/office/drawing/2014/main" id="{2B10F05F-C130-C1C8-7ABD-DFDB11E1F84C}"/>
                  </a:ext>
                </a:extLst>
              </p:cNvPr>
              <p:cNvSpPr/>
              <p:nvPr/>
            </p:nvSpPr>
            <p:spPr>
              <a:xfrm>
                <a:off x="8521700" y="2153224"/>
                <a:ext cx="495301" cy="756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r>
                  <a:rPr lang="de-DE" sz="600">
                    <a:solidFill>
                      <a:schemeClr val="tx1"/>
                    </a:solidFill>
                  </a:rPr>
                  <a:t>SC</a:t>
                </a:r>
              </a:p>
            </p:txBody>
          </p:sp>
        </p:grpSp>
        <p:grpSp>
          <p:nvGrpSpPr>
            <p:cNvPr id="58" name="Gruppieren 57">
              <a:extLst>
                <a:ext uri="{FF2B5EF4-FFF2-40B4-BE49-F238E27FC236}">
                  <a16:creationId xmlns:a16="http://schemas.microsoft.com/office/drawing/2014/main" id="{0E16E9C8-2051-F7A9-99FF-72034C7CD282}"/>
                </a:ext>
              </a:extLst>
            </p:cNvPr>
            <p:cNvGrpSpPr/>
            <p:nvPr/>
          </p:nvGrpSpPr>
          <p:grpSpPr>
            <a:xfrm>
              <a:off x="8445500" y="2269442"/>
              <a:ext cx="571501" cy="76718"/>
              <a:chOff x="8445500" y="2266488"/>
              <a:chExt cx="571501" cy="76718"/>
            </a:xfrm>
          </p:grpSpPr>
          <p:sp>
            <p:nvSpPr>
              <p:cNvPr id="47" name="Rechteck 46">
                <a:extLst>
                  <a:ext uri="{FF2B5EF4-FFF2-40B4-BE49-F238E27FC236}">
                    <a16:creationId xmlns:a16="http://schemas.microsoft.com/office/drawing/2014/main" id="{D90AF734-8DC4-2FE9-D740-E9DA263D3ACB}"/>
                  </a:ext>
                </a:extLst>
              </p:cNvPr>
              <p:cNvSpPr/>
              <p:nvPr/>
            </p:nvSpPr>
            <p:spPr>
              <a:xfrm>
                <a:off x="8445500" y="2266488"/>
                <a:ext cx="75682" cy="7568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Rechteck 52">
                <a:extLst>
                  <a:ext uri="{FF2B5EF4-FFF2-40B4-BE49-F238E27FC236}">
                    <a16:creationId xmlns:a16="http://schemas.microsoft.com/office/drawing/2014/main" id="{C6390D98-1619-B7C0-38C3-32733DB7A40B}"/>
                  </a:ext>
                </a:extLst>
              </p:cNvPr>
              <p:cNvSpPr/>
              <p:nvPr/>
            </p:nvSpPr>
            <p:spPr>
              <a:xfrm>
                <a:off x="8521700" y="2267524"/>
                <a:ext cx="495301" cy="756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r>
                  <a:rPr lang="de-DE" sz="600">
                    <a:solidFill>
                      <a:schemeClr val="tx1"/>
                    </a:solidFill>
                  </a:rPr>
                  <a:t>PD</a:t>
                </a:r>
              </a:p>
            </p:txBody>
          </p:sp>
        </p:grpSp>
        <p:grpSp>
          <p:nvGrpSpPr>
            <p:cNvPr id="59" name="Gruppieren 58">
              <a:extLst>
                <a:ext uri="{FF2B5EF4-FFF2-40B4-BE49-F238E27FC236}">
                  <a16:creationId xmlns:a16="http://schemas.microsoft.com/office/drawing/2014/main" id="{CA7E9034-3518-18E7-F4AA-2CA962890997}"/>
                </a:ext>
              </a:extLst>
            </p:cNvPr>
            <p:cNvGrpSpPr/>
            <p:nvPr/>
          </p:nvGrpSpPr>
          <p:grpSpPr>
            <a:xfrm>
              <a:off x="8445500" y="2382044"/>
              <a:ext cx="571501" cy="76718"/>
              <a:chOff x="8445500" y="2380788"/>
              <a:chExt cx="571501" cy="76718"/>
            </a:xfrm>
          </p:grpSpPr>
          <p:sp>
            <p:nvSpPr>
              <p:cNvPr id="48" name="Rechteck 47">
                <a:extLst>
                  <a:ext uri="{FF2B5EF4-FFF2-40B4-BE49-F238E27FC236}">
                    <a16:creationId xmlns:a16="http://schemas.microsoft.com/office/drawing/2014/main" id="{67070ED7-DE1F-FF43-B63A-65445203A1C8}"/>
                  </a:ext>
                </a:extLst>
              </p:cNvPr>
              <p:cNvSpPr/>
              <p:nvPr/>
            </p:nvSpPr>
            <p:spPr>
              <a:xfrm>
                <a:off x="8445500" y="2380788"/>
                <a:ext cx="75682" cy="75682"/>
              </a:xfrm>
              <a:prstGeom prst="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Rechteck 53">
                <a:extLst>
                  <a:ext uri="{FF2B5EF4-FFF2-40B4-BE49-F238E27FC236}">
                    <a16:creationId xmlns:a16="http://schemas.microsoft.com/office/drawing/2014/main" id="{DEC795A9-5264-3B0A-CFB0-286C55A2C849}"/>
                  </a:ext>
                </a:extLst>
              </p:cNvPr>
              <p:cNvSpPr/>
              <p:nvPr/>
            </p:nvSpPr>
            <p:spPr>
              <a:xfrm>
                <a:off x="8521700" y="2381824"/>
                <a:ext cx="495301" cy="756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r>
                  <a:rPr lang="de-DE" sz="600">
                    <a:solidFill>
                      <a:schemeClr val="tx1"/>
                    </a:solidFill>
                  </a:rPr>
                  <a:t>SC + PD</a:t>
                </a:r>
              </a:p>
            </p:txBody>
          </p:sp>
        </p:grpSp>
        <p:grpSp>
          <p:nvGrpSpPr>
            <p:cNvPr id="60" name="Gruppieren 59">
              <a:extLst>
                <a:ext uri="{FF2B5EF4-FFF2-40B4-BE49-F238E27FC236}">
                  <a16:creationId xmlns:a16="http://schemas.microsoft.com/office/drawing/2014/main" id="{AE2504F5-B155-5B91-47D7-7D6B46C72150}"/>
                </a:ext>
              </a:extLst>
            </p:cNvPr>
            <p:cNvGrpSpPr/>
            <p:nvPr/>
          </p:nvGrpSpPr>
          <p:grpSpPr>
            <a:xfrm>
              <a:off x="8445500" y="2494646"/>
              <a:ext cx="571501" cy="76718"/>
              <a:chOff x="8445500" y="2495088"/>
              <a:chExt cx="571501" cy="76718"/>
            </a:xfrm>
          </p:grpSpPr>
          <p:sp>
            <p:nvSpPr>
              <p:cNvPr id="49" name="Rechteck 48">
                <a:extLst>
                  <a:ext uri="{FF2B5EF4-FFF2-40B4-BE49-F238E27FC236}">
                    <a16:creationId xmlns:a16="http://schemas.microsoft.com/office/drawing/2014/main" id="{C4DBC1CB-CBFE-7643-7892-CB1651B8DE46}"/>
                  </a:ext>
                </a:extLst>
              </p:cNvPr>
              <p:cNvSpPr/>
              <p:nvPr/>
            </p:nvSpPr>
            <p:spPr>
              <a:xfrm>
                <a:off x="8445500" y="2495088"/>
                <a:ext cx="75682" cy="75682"/>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Rechteck 54">
                <a:extLst>
                  <a:ext uri="{FF2B5EF4-FFF2-40B4-BE49-F238E27FC236}">
                    <a16:creationId xmlns:a16="http://schemas.microsoft.com/office/drawing/2014/main" id="{952348C3-FC39-F5E7-571F-D6E73889244E}"/>
                  </a:ext>
                </a:extLst>
              </p:cNvPr>
              <p:cNvSpPr/>
              <p:nvPr/>
            </p:nvSpPr>
            <p:spPr>
              <a:xfrm>
                <a:off x="8521700" y="2496124"/>
                <a:ext cx="495301" cy="756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r>
                  <a:rPr lang="de-DE" sz="600">
                    <a:solidFill>
                      <a:schemeClr val="tx1"/>
                    </a:solidFill>
                  </a:rPr>
                  <a:t>SNV</a:t>
                </a:r>
              </a:p>
            </p:txBody>
          </p:sp>
        </p:grpSp>
        <p:grpSp>
          <p:nvGrpSpPr>
            <p:cNvPr id="61" name="Gruppieren 60">
              <a:extLst>
                <a:ext uri="{FF2B5EF4-FFF2-40B4-BE49-F238E27FC236}">
                  <a16:creationId xmlns:a16="http://schemas.microsoft.com/office/drawing/2014/main" id="{DFEED3CA-6F76-8752-C9C9-70907F5CF251}"/>
                </a:ext>
              </a:extLst>
            </p:cNvPr>
            <p:cNvGrpSpPr/>
            <p:nvPr/>
          </p:nvGrpSpPr>
          <p:grpSpPr>
            <a:xfrm>
              <a:off x="8445500" y="2607249"/>
              <a:ext cx="571501" cy="77821"/>
              <a:chOff x="8445500" y="2607249"/>
              <a:chExt cx="571501" cy="77821"/>
            </a:xfrm>
          </p:grpSpPr>
          <p:sp>
            <p:nvSpPr>
              <p:cNvPr id="50" name="Rechteck 49">
                <a:extLst>
                  <a:ext uri="{FF2B5EF4-FFF2-40B4-BE49-F238E27FC236}">
                    <a16:creationId xmlns:a16="http://schemas.microsoft.com/office/drawing/2014/main" id="{640D8B0E-7BC1-F15D-D96D-A5AC692F31A3}"/>
                  </a:ext>
                </a:extLst>
              </p:cNvPr>
              <p:cNvSpPr/>
              <p:nvPr/>
            </p:nvSpPr>
            <p:spPr>
              <a:xfrm>
                <a:off x="8445500" y="2609388"/>
                <a:ext cx="75682" cy="7568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Rechteck 55">
                <a:extLst>
                  <a:ext uri="{FF2B5EF4-FFF2-40B4-BE49-F238E27FC236}">
                    <a16:creationId xmlns:a16="http://schemas.microsoft.com/office/drawing/2014/main" id="{FAA6B57B-7319-4F35-90D5-655695EA7DFC}"/>
                  </a:ext>
                </a:extLst>
              </p:cNvPr>
              <p:cNvSpPr/>
              <p:nvPr/>
            </p:nvSpPr>
            <p:spPr>
              <a:xfrm>
                <a:off x="8521700" y="2607249"/>
                <a:ext cx="495301" cy="756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r>
                  <a:rPr lang="de-DE" sz="600">
                    <a:solidFill>
                      <a:schemeClr val="tx1"/>
                    </a:solidFill>
                  </a:rPr>
                  <a:t>CNV</a:t>
                </a:r>
              </a:p>
            </p:txBody>
          </p:sp>
        </p:grpSp>
      </p:grpSp>
      <p:grpSp>
        <p:nvGrpSpPr>
          <p:cNvPr id="63" name="Gruppieren 62">
            <a:extLst>
              <a:ext uri="{FF2B5EF4-FFF2-40B4-BE49-F238E27FC236}">
                <a16:creationId xmlns:a16="http://schemas.microsoft.com/office/drawing/2014/main" id="{E169E572-C178-E84F-656C-42E0DC9BC238}"/>
              </a:ext>
            </a:extLst>
          </p:cNvPr>
          <p:cNvGrpSpPr/>
          <p:nvPr/>
        </p:nvGrpSpPr>
        <p:grpSpPr>
          <a:xfrm>
            <a:off x="8452545" y="2405905"/>
            <a:ext cx="571501" cy="307810"/>
            <a:chOff x="8445500" y="2038350"/>
            <a:chExt cx="571501" cy="307810"/>
          </a:xfrm>
        </p:grpSpPr>
        <p:sp>
          <p:nvSpPr>
            <p:cNvPr id="64" name="Rechteck 63">
              <a:extLst>
                <a:ext uri="{FF2B5EF4-FFF2-40B4-BE49-F238E27FC236}">
                  <a16:creationId xmlns:a16="http://schemas.microsoft.com/office/drawing/2014/main" id="{CB17254F-3A21-1E34-8D04-A96D19CDF15F}"/>
                </a:ext>
              </a:extLst>
            </p:cNvPr>
            <p:cNvSpPr/>
            <p:nvPr/>
          </p:nvSpPr>
          <p:spPr>
            <a:xfrm>
              <a:off x="8445500" y="2038350"/>
              <a:ext cx="495301" cy="826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de-DE" sz="600" b="1">
                  <a:solidFill>
                    <a:schemeClr val="tx1"/>
                  </a:solidFill>
                </a:rPr>
                <a:t>Arm</a:t>
              </a:r>
            </a:p>
          </p:txBody>
        </p:sp>
        <p:grpSp>
          <p:nvGrpSpPr>
            <p:cNvPr id="65" name="Gruppieren 64">
              <a:extLst>
                <a:ext uri="{FF2B5EF4-FFF2-40B4-BE49-F238E27FC236}">
                  <a16:creationId xmlns:a16="http://schemas.microsoft.com/office/drawing/2014/main" id="{464DDB4A-6108-5AA9-6D28-40B54FE95813}"/>
                </a:ext>
              </a:extLst>
            </p:cNvPr>
            <p:cNvGrpSpPr/>
            <p:nvPr/>
          </p:nvGrpSpPr>
          <p:grpSpPr>
            <a:xfrm>
              <a:off x="8445500" y="2156840"/>
              <a:ext cx="571501" cy="76718"/>
              <a:chOff x="8445500" y="2152188"/>
              <a:chExt cx="571501" cy="76718"/>
            </a:xfrm>
          </p:grpSpPr>
          <p:sp>
            <p:nvSpPr>
              <p:cNvPr id="78" name="Rechteck 77">
                <a:extLst>
                  <a:ext uri="{FF2B5EF4-FFF2-40B4-BE49-F238E27FC236}">
                    <a16:creationId xmlns:a16="http://schemas.microsoft.com/office/drawing/2014/main" id="{8531C17E-63ED-D3DE-EAB1-4C207DD68D35}"/>
                  </a:ext>
                </a:extLst>
              </p:cNvPr>
              <p:cNvSpPr/>
              <p:nvPr/>
            </p:nvSpPr>
            <p:spPr>
              <a:xfrm>
                <a:off x="8445500" y="2152188"/>
                <a:ext cx="75682" cy="7568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Rechteck 78">
                <a:extLst>
                  <a:ext uri="{FF2B5EF4-FFF2-40B4-BE49-F238E27FC236}">
                    <a16:creationId xmlns:a16="http://schemas.microsoft.com/office/drawing/2014/main" id="{86D5F801-7135-7D52-C655-CEC42EC98F87}"/>
                  </a:ext>
                </a:extLst>
              </p:cNvPr>
              <p:cNvSpPr/>
              <p:nvPr/>
            </p:nvSpPr>
            <p:spPr>
              <a:xfrm>
                <a:off x="8521700" y="2153224"/>
                <a:ext cx="495301" cy="756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r>
                  <a:rPr lang="de-DE" sz="600" err="1">
                    <a:solidFill>
                      <a:schemeClr val="tx1"/>
                    </a:solidFill>
                  </a:rPr>
                  <a:t>Ibrutinib</a:t>
                </a:r>
                <a:endParaRPr lang="de-DE" sz="600">
                  <a:solidFill>
                    <a:schemeClr val="tx1"/>
                  </a:solidFill>
                </a:endParaRPr>
              </a:p>
            </p:txBody>
          </p:sp>
        </p:grpSp>
        <p:grpSp>
          <p:nvGrpSpPr>
            <p:cNvPr id="66" name="Gruppieren 65">
              <a:extLst>
                <a:ext uri="{FF2B5EF4-FFF2-40B4-BE49-F238E27FC236}">
                  <a16:creationId xmlns:a16="http://schemas.microsoft.com/office/drawing/2014/main" id="{EADD83B5-0A68-34B9-6FBF-2A32B317EFE1}"/>
                </a:ext>
              </a:extLst>
            </p:cNvPr>
            <p:cNvGrpSpPr/>
            <p:nvPr/>
          </p:nvGrpSpPr>
          <p:grpSpPr>
            <a:xfrm>
              <a:off x="8445500" y="2269442"/>
              <a:ext cx="571501" cy="76718"/>
              <a:chOff x="8445500" y="2266488"/>
              <a:chExt cx="571501" cy="76718"/>
            </a:xfrm>
          </p:grpSpPr>
          <p:sp>
            <p:nvSpPr>
              <p:cNvPr id="76" name="Rechteck 75">
                <a:extLst>
                  <a:ext uri="{FF2B5EF4-FFF2-40B4-BE49-F238E27FC236}">
                    <a16:creationId xmlns:a16="http://schemas.microsoft.com/office/drawing/2014/main" id="{944B2565-6886-FEFE-AD0D-65820D46B4C8}"/>
                  </a:ext>
                </a:extLst>
              </p:cNvPr>
              <p:cNvSpPr/>
              <p:nvPr/>
            </p:nvSpPr>
            <p:spPr>
              <a:xfrm>
                <a:off x="8445500" y="2266488"/>
                <a:ext cx="75682" cy="7568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Rechteck 76">
                <a:extLst>
                  <a:ext uri="{FF2B5EF4-FFF2-40B4-BE49-F238E27FC236}">
                    <a16:creationId xmlns:a16="http://schemas.microsoft.com/office/drawing/2014/main" id="{FD67B658-2518-2CCE-8F5C-3BD32B0985C8}"/>
                  </a:ext>
                </a:extLst>
              </p:cNvPr>
              <p:cNvSpPr/>
              <p:nvPr/>
            </p:nvSpPr>
            <p:spPr>
              <a:xfrm>
                <a:off x="8521700" y="2267524"/>
                <a:ext cx="495301" cy="756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r>
                  <a:rPr lang="de-DE" sz="600" err="1">
                    <a:solidFill>
                      <a:schemeClr val="tx1"/>
                    </a:solidFill>
                  </a:rPr>
                  <a:t>Zanubrutinib</a:t>
                </a:r>
                <a:endParaRPr lang="de-DE" sz="600">
                  <a:solidFill>
                    <a:schemeClr val="tx1"/>
                  </a:solidFill>
                </a:endParaRPr>
              </a:p>
            </p:txBody>
          </p:sp>
        </p:grpSp>
      </p:grpSp>
      <p:grpSp>
        <p:nvGrpSpPr>
          <p:cNvPr id="80" name="Gruppieren 79">
            <a:extLst>
              <a:ext uri="{FF2B5EF4-FFF2-40B4-BE49-F238E27FC236}">
                <a16:creationId xmlns:a16="http://schemas.microsoft.com/office/drawing/2014/main" id="{C07B0395-722C-5391-5397-E46A15F4C2D6}"/>
              </a:ext>
            </a:extLst>
          </p:cNvPr>
          <p:cNvGrpSpPr/>
          <p:nvPr/>
        </p:nvGrpSpPr>
        <p:grpSpPr>
          <a:xfrm>
            <a:off x="8452545" y="2829925"/>
            <a:ext cx="1032135" cy="660245"/>
            <a:chOff x="8445500" y="1911119"/>
            <a:chExt cx="1032135" cy="660245"/>
          </a:xfrm>
        </p:grpSpPr>
        <p:sp>
          <p:nvSpPr>
            <p:cNvPr id="81" name="Rechteck 80">
              <a:extLst>
                <a:ext uri="{FF2B5EF4-FFF2-40B4-BE49-F238E27FC236}">
                  <a16:creationId xmlns:a16="http://schemas.microsoft.com/office/drawing/2014/main" id="{0F07BC41-61E2-EDD4-3C81-D8A14F58C810}"/>
                </a:ext>
              </a:extLst>
            </p:cNvPr>
            <p:cNvSpPr/>
            <p:nvPr/>
          </p:nvSpPr>
          <p:spPr>
            <a:xfrm>
              <a:off x="8445501" y="1911119"/>
              <a:ext cx="1032134" cy="2098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de-DE" sz="600" b="1" i="1">
                  <a:solidFill>
                    <a:schemeClr val="tx1"/>
                  </a:solidFill>
                </a:rPr>
                <a:t>BTK/PLCG2 </a:t>
              </a:r>
              <a:br>
                <a:rPr lang="de-DE" sz="600" b="1">
                  <a:solidFill>
                    <a:schemeClr val="tx1"/>
                  </a:solidFill>
                </a:rPr>
              </a:br>
              <a:r>
                <a:rPr lang="de-DE" sz="600" b="1" err="1">
                  <a:solidFill>
                    <a:schemeClr val="tx1"/>
                  </a:solidFill>
                </a:rPr>
                <a:t>mutation</a:t>
              </a:r>
              <a:r>
                <a:rPr lang="de-DE" sz="600" b="1">
                  <a:solidFill>
                    <a:schemeClr val="tx1"/>
                  </a:solidFill>
                </a:rPr>
                <a:t> </a:t>
              </a:r>
              <a:r>
                <a:rPr lang="de-DE" sz="600" b="1" err="1">
                  <a:solidFill>
                    <a:schemeClr val="tx1"/>
                  </a:solidFill>
                </a:rPr>
                <a:t>status</a:t>
              </a:r>
              <a:endParaRPr lang="de-DE" sz="600" b="1">
                <a:solidFill>
                  <a:schemeClr val="tx1"/>
                </a:solidFill>
              </a:endParaRPr>
            </a:p>
          </p:txBody>
        </p:sp>
        <p:grpSp>
          <p:nvGrpSpPr>
            <p:cNvPr id="82" name="Gruppieren 81">
              <a:extLst>
                <a:ext uri="{FF2B5EF4-FFF2-40B4-BE49-F238E27FC236}">
                  <a16:creationId xmlns:a16="http://schemas.microsoft.com/office/drawing/2014/main" id="{DE29CD83-1ADD-BF70-93A8-6808363846B5}"/>
                </a:ext>
              </a:extLst>
            </p:cNvPr>
            <p:cNvGrpSpPr/>
            <p:nvPr/>
          </p:nvGrpSpPr>
          <p:grpSpPr>
            <a:xfrm>
              <a:off x="8445500" y="2156840"/>
              <a:ext cx="571501" cy="76718"/>
              <a:chOff x="8445500" y="2152188"/>
              <a:chExt cx="571501" cy="76718"/>
            </a:xfrm>
          </p:grpSpPr>
          <p:sp>
            <p:nvSpPr>
              <p:cNvPr id="95" name="Rechteck 94">
                <a:extLst>
                  <a:ext uri="{FF2B5EF4-FFF2-40B4-BE49-F238E27FC236}">
                    <a16:creationId xmlns:a16="http://schemas.microsoft.com/office/drawing/2014/main" id="{73D6FFB4-DB63-F646-B260-77583D19746B}"/>
                  </a:ext>
                </a:extLst>
              </p:cNvPr>
              <p:cNvSpPr/>
              <p:nvPr/>
            </p:nvSpPr>
            <p:spPr>
              <a:xfrm>
                <a:off x="8445500" y="2152188"/>
                <a:ext cx="75682" cy="75682"/>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6" name="Rechteck 95">
                <a:extLst>
                  <a:ext uri="{FF2B5EF4-FFF2-40B4-BE49-F238E27FC236}">
                    <a16:creationId xmlns:a16="http://schemas.microsoft.com/office/drawing/2014/main" id="{A19A7EC9-DEDA-A174-7B7D-0D2BE9C915A8}"/>
                  </a:ext>
                </a:extLst>
              </p:cNvPr>
              <p:cNvSpPr/>
              <p:nvPr/>
            </p:nvSpPr>
            <p:spPr>
              <a:xfrm>
                <a:off x="8521700" y="2153224"/>
                <a:ext cx="495301" cy="756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r>
                  <a:rPr lang="de-DE" sz="600" i="1">
                    <a:solidFill>
                      <a:schemeClr val="tx1"/>
                    </a:solidFill>
                  </a:rPr>
                  <a:t>BTK</a:t>
                </a:r>
              </a:p>
            </p:txBody>
          </p:sp>
        </p:grpSp>
        <p:grpSp>
          <p:nvGrpSpPr>
            <p:cNvPr id="83" name="Gruppieren 82">
              <a:extLst>
                <a:ext uri="{FF2B5EF4-FFF2-40B4-BE49-F238E27FC236}">
                  <a16:creationId xmlns:a16="http://schemas.microsoft.com/office/drawing/2014/main" id="{C1BA71D0-E2EB-072E-9A54-79FC0E006F24}"/>
                </a:ext>
              </a:extLst>
            </p:cNvPr>
            <p:cNvGrpSpPr/>
            <p:nvPr/>
          </p:nvGrpSpPr>
          <p:grpSpPr>
            <a:xfrm>
              <a:off x="8445500" y="2269442"/>
              <a:ext cx="782103" cy="76718"/>
              <a:chOff x="8445500" y="2266488"/>
              <a:chExt cx="782103" cy="76718"/>
            </a:xfrm>
          </p:grpSpPr>
          <p:sp>
            <p:nvSpPr>
              <p:cNvPr id="93" name="Rechteck 92">
                <a:extLst>
                  <a:ext uri="{FF2B5EF4-FFF2-40B4-BE49-F238E27FC236}">
                    <a16:creationId xmlns:a16="http://schemas.microsoft.com/office/drawing/2014/main" id="{D2A7BADC-1BC4-9FD8-9639-98B4CAC346FB}"/>
                  </a:ext>
                </a:extLst>
              </p:cNvPr>
              <p:cNvSpPr/>
              <p:nvPr/>
            </p:nvSpPr>
            <p:spPr>
              <a:xfrm>
                <a:off x="8445500" y="2266488"/>
                <a:ext cx="75682" cy="75682"/>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4" name="Rechteck 93">
                <a:extLst>
                  <a:ext uri="{FF2B5EF4-FFF2-40B4-BE49-F238E27FC236}">
                    <a16:creationId xmlns:a16="http://schemas.microsoft.com/office/drawing/2014/main" id="{A2D804BB-7546-A336-C540-AB829412357E}"/>
                  </a:ext>
                </a:extLst>
              </p:cNvPr>
              <p:cNvSpPr/>
              <p:nvPr/>
            </p:nvSpPr>
            <p:spPr>
              <a:xfrm>
                <a:off x="8521700" y="2267524"/>
                <a:ext cx="705903" cy="756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r>
                  <a:rPr lang="de-DE" sz="600" i="1">
                    <a:solidFill>
                      <a:schemeClr val="tx1"/>
                    </a:solidFill>
                  </a:rPr>
                  <a:t>BTK</a:t>
                </a:r>
                <a:r>
                  <a:rPr lang="de-DE" sz="600">
                    <a:solidFill>
                      <a:schemeClr val="tx1"/>
                    </a:solidFill>
                  </a:rPr>
                  <a:t> and PLCG2</a:t>
                </a:r>
              </a:p>
            </p:txBody>
          </p:sp>
        </p:grpSp>
        <p:grpSp>
          <p:nvGrpSpPr>
            <p:cNvPr id="84" name="Gruppieren 83">
              <a:extLst>
                <a:ext uri="{FF2B5EF4-FFF2-40B4-BE49-F238E27FC236}">
                  <a16:creationId xmlns:a16="http://schemas.microsoft.com/office/drawing/2014/main" id="{38010020-2713-12C3-733C-33E93D197F6A}"/>
                </a:ext>
              </a:extLst>
            </p:cNvPr>
            <p:cNvGrpSpPr/>
            <p:nvPr/>
          </p:nvGrpSpPr>
          <p:grpSpPr>
            <a:xfrm>
              <a:off x="8445500" y="2382044"/>
              <a:ext cx="571501" cy="76718"/>
              <a:chOff x="8445500" y="2380788"/>
              <a:chExt cx="571501" cy="76718"/>
            </a:xfrm>
          </p:grpSpPr>
          <p:sp>
            <p:nvSpPr>
              <p:cNvPr id="91" name="Rechteck 90">
                <a:extLst>
                  <a:ext uri="{FF2B5EF4-FFF2-40B4-BE49-F238E27FC236}">
                    <a16:creationId xmlns:a16="http://schemas.microsoft.com/office/drawing/2014/main" id="{EBF773D6-0E3F-F998-4209-6906561B8D69}"/>
                  </a:ext>
                </a:extLst>
              </p:cNvPr>
              <p:cNvSpPr/>
              <p:nvPr/>
            </p:nvSpPr>
            <p:spPr>
              <a:xfrm>
                <a:off x="8445500" y="2380788"/>
                <a:ext cx="75682" cy="75682"/>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Rechteck 91">
                <a:extLst>
                  <a:ext uri="{FF2B5EF4-FFF2-40B4-BE49-F238E27FC236}">
                    <a16:creationId xmlns:a16="http://schemas.microsoft.com/office/drawing/2014/main" id="{D3B3B190-64DC-9561-6348-871BD713743D}"/>
                  </a:ext>
                </a:extLst>
              </p:cNvPr>
              <p:cNvSpPr/>
              <p:nvPr/>
            </p:nvSpPr>
            <p:spPr>
              <a:xfrm>
                <a:off x="8521700" y="2381824"/>
                <a:ext cx="495301" cy="756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r>
                  <a:rPr lang="de-DE" sz="600" i="1">
                    <a:solidFill>
                      <a:schemeClr val="tx1"/>
                    </a:solidFill>
                  </a:rPr>
                  <a:t>PLCG2</a:t>
                </a:r>
              </a:p>
            </p:txBody>
          </p:sp>
        </p:grpSp>
        <p:grpSp>
          <p:nvGrpSpPr>
            <p:cNvPr id="85" name="Gruppieren 84">
              <a:extLst>
                <a:ext uri="{FF2B5EF4-FFF2-40B4-BE49-F238E27FC236}">
                  <a16:creationId xmlns:a16="http://schemas.microsoft.com/office/drawing/2014/main" id="{B6E7990B-E764-147B-7204-8E5984B2E4B4}"/>
                </a:ext>
              </a:extLst>
            </p:cNvPr>
            <p:cNvGrpSpPr/>
            <p:nvPr/>
          </p:nvGrpSpPr>
          <p:grpSpPr>
            <a:xfrm>
              <a:off x="8445500" y="2494646"/>
              <a:ext cx="571501" cy="76718"/>
              <a:chOff x="8445500" y="2495088"/>
              <a:chExt cx="571501" cy="76718"/>
            </a:xfrm>
          </p:grpSpPr>
          <p:sp>
            <p:nvSpPr>
              <p:cNvPr id="89" name="Rechteck 88">
                <a:extLst>
                  <a:ext uri="{FF2B5EF4-FFF2-40B4-BE49-F238E27FC236}">
                    <a16:creationId xmlns:a16="http://schemas.microsoft.com/office/drawing/2014/main" id="{A14F74B4-9AAF-9340-1142-2DCED94D68C7}"/>
                  </a:ext>
                </a:extLst>
              </p:cNvPr>
              <p:cNvSpPr/>
              <p:nvPr/>
            </p:nvSpPr>
            <p:spPr>
              <a:xfrm>
                <a:off x="8445500" y="2495088"/>
                <a:ext cx="75682" cy="75682"/>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 name="Rechteck 89">
                <a:extLst>
                  <a:ext uri="{FF2B5EF4-FFF2-40B4-BE49-F238E27FC236}">
                    <a16:creationId xmlns:a16="http://schemas.microsoft.com/office/drawing/2014/main" id="{8AC89D8C-07FB-91F0-F2BA-FA3EA709FE7F}"/>
                  </a:ext>
                </a:extLst>
              </p:cNvPr>
              <p:cNvSpPr/>
              <p:nvPr/>
            </p:nvSpPr>
            <p:spPr>
              <a:xfrm>
                <a:off x="8521700" y="2496124"/>
                <a:ext cx="495301" cy="756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r>
                  <a:rPr lang="de-DE" sz="600">
                    <a:solidFill>
                      <a:schemeClr val="tx1"/>
                    </a:solidFill>
                  </a:rPr>
                  <a:t>Wild type</a:t>
                </a:r>
              </a:p>
            </p:txBody>
          </p:sp>
        </p:grpSp>
      </p:grpSp>
      <p:grpSp>
        <p:nvGrpSpPr>
          <p:cNvPr id="97" name="Gruppieren 96">
            <a:extLst>
              <a:ext uri="{FF2B5EF4-FFF2-40B4-BE49-F238E27FC236}">
                <a16:creationId xmlns:a16="http://schemas.microsoft.com/office/drawing/2014/main" id="{0D9FE009-309D-B664-CF2D-0ABBA423BAFC}"/>
              </a:ext>
            </a:extLst>
          </p:cNvPr>
          <p:cNvGrpSpPr/>
          <p:nvPr/>
        </p:nvGrpSpPr>
        <p:grpSpPr>
          <a:xfrm>
            <a:off x="8452545" y="3624382"/>
            <a:ext cx="571501" cy="307810"/>
            <a:chOff x="8445500" y="2038350"/>
            <a:chExt cx="571501" cy="307810"/>
          </a:xfrm>
        </p:grpSpPr>
        <p:sp>
          <p:nvSpPr>
            <p:cNvPr id="98" name="Rechteck 97">
              <a:extLst>
                <a:ext uri="{FF2B5EF4-FFF2-40B4-BE49-F238E27FC236}">
                  <a16:creationId xmlns:a16="http://schemas.microsoft.com/office/drawing/2014/main" id="{99F943A0-3F42-1A05-F0F3-0021AFA4CFC6}"/>
                </a:ext>
              </a:extLst>
            </p:cNvPr>
            <p:cNvSpPr/>
            <p:nvPr/>
          </p:nvSpPr>
          <p:spPr>
            <a:xfrm>
              <a:off x="8445500" y="2038350"/>
              <a:ext cx="495301" cy="826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de-DE" sz="600" b="1">
                  <a:solidFill>
                    <a:schemeClr val="tx1"/>
                  </a:solidFill>
                </a:rPr>
                <a:t>del(17p)</a:t>
              </a:r>
            </a:p>
          </p:txBody>
        </p:sp>
        <p:grpSp>
          <p:nvGrpSpPr>
            <p:cNvPr id="99" name="Gruppieren 98">
              <a:extLst>
                <a:ext uri="{FF2B5EF4-FFF2-40B4-BE49-F238E27FC236}">
                  <a16:creationId xmlns:a16="http://schemas.microsoft.com/office/drawing/2014/main" id="{ABDAE941-6413-0BD1-CC6E-524045C0D9A0}"/>
                </a:ext>
              </a:extLst>
            </p:cNvPr>
            <p:cNvGrpSpPr/>
            <p:nvPr/>
          </p:nvGrpSpPr>
          <p:grpSpPr>
            <a:xfrm>
              <a:off x="8445500" y="2156840"/>
              <a:ext cx="571501" cy="76718"/>
              <a:chOff x="8445500" y="2152188"/>
              <a:chExt cx="571501" cy="76718"/>
            </a:xfrm>
          </p:grpSpPr>
          <p:sp>
            <p:nvSpPr>
              <p:cNvPr id="103" name="Rechteck 102">
                <a:extLst>
                  <a:ext uri="{FF2B5EF4-FFF2-40B4-BE49-F238E27FC236}">
                    <a16:creationId xmlns:a16="http://schemas.microsoft.com/office/drawing/2014/main" id="{68918D41-CF03-B5D3-8A59-D25C3A32C9C4}"/>
                  </a:ext>
                </a:extLst>
              </p:cNvPr>
              <p:cNvSpPr/>
              <p:nvPr/>
            </p:nvSpPr>
            <p:spPr>
              <a:xfrm>
                <a:off x="8445500" y="2152188"/>
                <a:ext cx="75682" cy="75682"/>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4" name="Rechteck 103">
                <a:extLst>
                  <a:ext uri="{FF2B5EF4-FFF2-40B4-BE49-F238E27FC236}">
                    <a16:creationId xmlns:a16="http://schemas.microsoft.com/office/drawing/2014/main" id="{EC37CBDA-3888-B650-7570-63F460BE52EC}"/>
                  </a:ext>
                </a:extLst>
              </p:cNvPr>
              <p:cNvSpPr/>
              <p:nvPr/>
            </p:nvSpPr>
            <p:spPr>
              <a:xfrm>
                <a:off x="8521700" y="2153224"/>
                <a:ext cx="495301" cy="756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r>
                  <a:rPr lang="de-DE" sz="600" err="1">
                    <a:solidFill>
                      <a:schemeClr val="tx1"/>
                    </a:solidFill>
                  </a:rPr>
                  <a:t>With</a:t>
                </a:r>
                <a:endParaRPr lang="de-DE" sz="600">
                  <a:solidFill>
                    <a:schemeClr val="tx1"/>
                  </a:solidFill>
                </a:endParaRPr>
              </a:p>
            </p:txBody>
          </p:sp>
        </p:grpSp>
        <p:grpSp>
          <p:nvGrpSpPr>
            <p:cNvPr id="100" name="Gruppieren 99">
              <a:extLst>
                <a:ext uri="{FF2B5EF4-FFF2-40B4-BE49-F238E27FC236}">
                  <a16:creationId xmlns:a16="http://schemas.microsoft.com/office/drawing/2014/main" id="{10E152C6-FB97-8BE3-6417-2518F7BC98F9}"/>
                </a:ext>
              </a:extLst>
            </p:cNvPr>
            <p:cNvGrpSpPr/>
            <p:nvPr/>
          </p:nvGrpSpPr>
          <p:grpSpPr>
            <a:xfrm>
              <a:off x="8445500" y="2269442"/>
              <a:ext cx="571501" cy="76718"/>
              <a:chOff x="8445500" y="2266488"/>
              <a:chExt cx="571501" cy="76718"/>
            </a:xfrm>
          </p:grpSpPr>
          <p:sp>
            <p:nvSpPr>
              <p:cNvPr id="101" name="Rechteck 100">
                <a:extLst>
                  <a:ext uri="{FF2B5EF4-FFF2-40B4-BE49-F238E27FC236}">
                    <a16:creationId xmlns:a16="http://schemas.microsoft.com/office/drawing/2014/main" id="{9B949A66-739F-1F88-4403-269EFA85440B}"/>
                  </a:ext>
                </a:extLst>
              </p:cNvPr>
              <p:cNvSpPr/>
              <p:nvPr/>
            </p:nvSpPr>
            <p:spPr>
              <a:xfrm>
                <a:off x="8445500" y="2266488"/>
                <a:ext cx="75682" cy="75682"/>
              </a:xfrm>
              <a:prstGeom prst="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2" name="Rechteck 101">
                <a:extLst>
                  <a:ext uri="{FF2B5EF4-FFF2-40B4-BE49-F238E27FC236}">
                    <a16:creationId xmlns:a16="http://schemas.microsoft.com/office/drawing/2014/main" id="{7E660294-E15E-EAB1-1148-3E9A74C0A1B2}"/>
                  </a:ext>
                </a:extLst>
              </p:cNvPr>
              <p:cNvSpPr/>
              <p:nvPr/>
            </p:nvSpPr>
            <p:spPr>
              <a:xfrm>
                <a:off x="8521700" y="2267524"/>
                <a:ext cx="495301" cy="756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r>
                  <a:rPr lang="de-DE" sz="600" err="1">
                    <a:solidFill>
                      <a:schemeClr val="tx1"/>
                    </a:solidFill>
                  </a:rPr>
                  <a:t>Without</a:t>
                </a:r>
                <a:endParaRPr lang="de-DE" sz="600">
                  <a:solidFill>
                    <a:schemeClr val="tx1"/>
                  </a:solidFill>
                </a:endParaRPr>
              </a:p>
            </p:txBody>
          </p:sp>
        </p:grpSp>
      </p:grpSp>
      <p:grpSp>
        <p:nvGrpSpPr>
          <p:cNvPr id="105" name="Gruppieren 104">
            <a:extLst>
              <a:ext uri="{FF2B5EF4-FFF2-40B4-BE49-F238E27FC236}">
                <a16:creationId xmlns:a16="http://schemas.microsoft.com/office/drawing/2014/main" id="{A34606E0-FAEC-9B0B-114B-026260074CCA}"/>
              </a:ext>
            </a:extLst>
          </p:cNvPr>
          <p:cNvGrpSpPr/>
          <p:nvPr/>
        </p:nvGrpSpPr>
        <p:grpSpPr>
          <a:xfrm>
            <a:off x="8452545" y="4070352"/>
            <a:ext cx="571501" cy="307810"/>
            <a:chOff x="8445500" y="2038350"/>
            <a:chExt cx="571501" cy="307810"/>
          </a:xfrm>
        </p:grpSpPr>
        <p:sp>
          <p:nvSpPr>
            <p:cNvPr id="106" name="Rechteck 105">
              <a:extLst>
                <a:ext uri="{FF2B5EF4-FFF2-40B4-BE49-F238E27FC236}">
                  <a16:creationId xmlns:a16="http://schemas.microsoft.com/office/drawing/2014/main" id="{9354F825-8B8E-B38A-D442-77381D7287A2}"/>
                </a:ext>
              </a:extLst>
            </p:cNvPr>
            <p:cNvSpPr/>
            <p:nvPr/>
          </p:nvSpPr>
          <p:spPr>
            <a:xfrm>
              <a:off x="8445500" y="2038350"/>
              <a:ext cx="495301" cy="826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de-DE" sz="600" b="1">
                  <a:solidFill>
                    <a:schemeClr val="tx1"/>
                  </a:solidFill>
                </a:rPr>
                <a:t>del(11q)</a:t>
              </a:r>
            </a:p>
          </p:txBody>
        </p:sp>
        <p:grpSp>
          <p:nvGrpSpPr>
            <p:cNvPr id="107" name="Gruppieren 106">
              <a:extLst>
                <a:ext uri="{FF2B5EF4-FFF2-40B4-BE49-F238E27FC236}">
                  <a16:creationId xmlns:a16="http://schemas.microsoft.com/office/drawing/2014/main" id="{0BE119A0-2F10-6F10-1B21-D3AC20711999}"/>
                </a:ext>
              </a:extLst>
            </p:cNvPr>
            <p:cNvGrpSpPr/>
            <p:nvPr/>
          </p:nvGrpSpPr>
          <p:grpSpPr>
            <a:xfrm>
              <a:off x="8445500" y="2156840"/>
              <a:ext cx="571501" cy="76718"/>
              <a:chOff x="8445500" y="2152188"/>
              <a:chExt cx="571501" cy="76718"/>
            </a:xfrm>
          </p:grpSpPr>
          <p:sp>
            <p:nvSpPr>
              <p:cNvPr id="111" name="Rechteck 110">
                <a:extLst>
                  <a:ext uri="{FF2B5EF4-FFF2-40B4-BE49-F238E27FC236}">
                    <a16:creationId xmlns:a16="http://schemas.microsoft.com/office/drawing/2014/main" id="{E3496030-8361-F45E-4956-DC2BB5F51767}"/>
                  </a:ext>
                </a:extLst>
              </p:cNvPr>
              <p:cNvSpPr/>
              <p:nvPr/>
            </p:nvSpPr>
            <p:spPr>
              <a:xfrm>
                <a:off x="8445500" y="2152188"/>
                <a:ext cx="75682" cy="75682"/>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2" name="Rechteck 111">
                <a:extLst>
                  <a:ext uri="{FF2B5EF4-FFF2-40B4-BE49-F238E27FC236}">
                    <a16:creationId xmlns:a16="http://schemas.microsoft.com/office/drawing/2014/main" id="{D4E7EEEC-415B-24A0-997F-EE5F339C044B}"/>
                  </a:ext>
                </a:extLst>
              </p:cNvPr>
              <p:cNvSpPr/>
              <p:nvPr/>
            </p:nvSpPr>
            <p:spPr>
              <a:xfrm>
                <a:off x="8521700" y="2153224"/>
                <a:ext cx="495301" cy="756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r>
                  <a:rPr lang="de-DE" sz="600" err="1">
                    <a:solidFill>
                      <a:schemeClr val="tx1"/>
                    </a:solidFill>
                  </a:rPr>
                  <a:t>With</a:t>
                </a:r>
                <a:endParaRPr lang="de-DE" sz="600">
                  <a:solidFill>
                    <a:schemeClr val="tx1"/>
                  </a:solidFill>
                </a:endParaRPr>
              </a:p>
            </p:txBody>
          </p:sp>
        </p:grpSp>
        <p:grpSp>
          <p:nvGrpSpPr>
            <p:cNvPr id="108" name="Gruppieren 107">
              <a:extLst>
                <a:ext uri="{FF2B5EF4-FFF2-40B4-BE49-F238E27FC236}">
                  <a16:creationId xmlns:a16="http://schemas.microsoft.com/office/drawing/2014/main" id="{7643EAA8-CA7F-D851-2C18-15D64B9A7D7D}"/>
                </a:ext>
              </a:extLst>
            </p:cNvPr>
            <p:cNvGrpSpPr/>
            <p:nvPr/>
          </p:nvGrpSpPr>
          <p:grpSpPr>
            <a:xfrm>
              <a:off x="8445500" y="2269442"/>
              <a:ext cx="571501" cy="76718"/>
              <a:chOff x="8445500" y="2266488"/>
              <a:chExt cx="571501" cy="76718"/>
            </a:xfrm>
          </p:grpSpPr>
          <p:sp>
            <p:nvSpPr>
              <p:cNvPr id="109" name="Rechteck 108">
                <a:extLst>
                  <a:ext uri="{FF2B5EF4-FFF2-40B4-BE49-F238E27FC236}">
                    <a16:creationId xmlns:a16="http://schemas.microsoft.com/office/drawing/2014/main" id="{245F688F-972F-9523-0559-12522A5804DB}"/>
                  </a:ext>
                </a:extLst>
              </p:cNvPr>
              <p:cNvSpPr/>
              <p:nvPr/>
            </p:nvSpPr>
            <p:spPr>
              <a:xfrm>
                <a:off x="8445500" y="2266488"/>
                <a:ext cx="75682" cy="75682"/>
              </a:xfrm>
              <a:prstGeom prst="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0" name="Rechteck 109">
                <a:extLst>
                  <a:ext uri="{FF2B5EF4-FFF2-40B4-BE49-F238E27FC236}">
                    <a16:creationId xmlns:a16="http://schemas.microsoft.com/office/drawing/2014/main" id="{B2828E41-D4A0-A593-5FEB-B7EE3158BD67}"/>
                  </a:ext>
                </a:extLst>
              </p:cNvPr>
              <p:cNvSpPr/>
              <p:nvPr/>
            </p:nvSpPr>
            <p:spPr>
              <a:xfrm>
                <a:off x="8521700" y="2267524"/>
                <a:ext cx="495301" cy="756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r>
                  <a:rPr lang="de-DE" sz="600" err="1">
                    <a:solidFill>
                      <a:schemeClr val="tx1"/>
                    </a:solidFill>
                  </a:rPr>
                  <a:t>Without</a:t>
                </a:r>
                <a:endParaRPr lang="de-DE" sz="600">
                  <a:solidFill>
                    <a:schemeClr val="tx1"/>
                  </a:solidFill>
                </a:endParaRPr>
              </a:p>
            </p:txBody>
          </p:sp>
        </p:grpSp>
      </p:grpSp>
      <p:grpSp>
        <p:nvGrpSpPr>
          <p:cNvPr id="113" name="Gruppieren 112">
            <a:extLst>
              <a:ext uri="{FF2B5EF4-FFF2-40B4-BE49-F238E27FC236}">
                <a16:creationId xmlns:a16="http://schemas.microsoft.com/office/drawing/2014/main" id="{04F71B0A-85A4-739E-4AB3-D1552A75AE85}"/>
              </a:ext>
            </a:extLst>
          </p:cNvPr>
          <p:cNvGrpSpPr/>
          <p:nvPr/>
        </p:nvGrpSpPr>
        <p:grpSpPr>
          <a:xfrm>
            <a:off x="8452545" y="4515856"/>
            <a:ext cx="571501" cy="307810"/>
            <a:chOff x="8445500" y="2038350"/>
            <a:chExt cx="571501" cy="307810"/>
          </a:xfrm>
        </p:grpSpPr>
        <p:sp>
          <p:nvSpPr>
            <p:cNvPr id="114" name="Rechteck 113">
              <a:extLst>
                <a:ext uri="{FF2B5EF4-FFF2-40B4-BE49-F238E27FC236}">
                  <a16:creationId xmlns:a16="http://schemas.microsoft.com/office/drawing/2014/main" id="{143DB8EA-CCFB-E616-3EA7-F97B77DA125C}"/>
                </a:ext>
              </a:extLst>
            </p:cNvPr>
            <p:cNvSpPr/>
            <p:nvPr/>
          </p:nvSpPr>
          <p:spPr>
            <a:xfrm>
              <a:off x="8445500" y="2038350"/>
              <a:ext cx="495301" cy="826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de-DE" sz="600" b="1" err="1">
                  <a:solidFill>
                    <a:schemeClr val="tx1"/>
                  </a:solidFill>
                </a:rPr>
                <a:t>Trisomy</a:t>
              </a:r>
              <a:r>
                <a:rPr lang="de-DE" sz="600" b="1">
                  <a:solidFill>
                    <a:schemeClr val="tx1"/>
                  </a:solidFill>
                </a:rPr>
                <a:t> 12</a:t>
              </a:r>
            </a:p>
          </p:txBody>
        </p:sp>
        <p:grpSp>
          <p:nvGrpSpPr>
            <p:cNvPr id="115" name="Gruppieren 114">
              <a:extLst>
                <a:ext uri="{FF2B5EF4-FFF2-40B4-BE49-F238E27FC236}">
                  <a16:creationId xmlns:a16="http://schemas.microsoft.com/office/drawing/2014/main" id="{CDB0F1C7-26A3-E6DE-5920-A23E9D1AD267}"/>
                </a:ext>
              </a:extLst>
            </p:cNvPr>
            <p:cNvGrpSpPr/>
            <p:nvPr/>
          </p:nvGrpSpPr>
          <p:grpSpPr>
            <a:xfrm>
              <a:off x="8445500" y="2156840"/>
              <a:ext cx="571501" cy="76718"/>
              <a:chOff x="8445500" y="2152188"/>
              <a:chExt cx="571501" cy="76718"/>
            </a:xfrm>
          </p:grpSpPr>
          <p:sp>
            <p:nvSpPr>
              <p:cNvPr id="119" name="Rechteck 118">
                <a:extLst>
                  <a:ext uri="{FF2B5EF4-FFF2-40B4-BE49-F238E27FC236}">
                    <a16:creationId xmlns:a16="http://schemas.microsoft.com/office/drawing/2014/main" id="{8B47DD94-3D2A-32DA-529D-3D7FECE6B92B}"/>
                  </a:ext>
                </a:extLst>
              </p:cNvPr>
              <p:cNvSpPr/>
              <p:nvPr/>
            </p:nvSpPr>
            <p:spPr>
              <a:xfrm>
                <a:off x="8445500" y="2152188"/>
                <a:ext cx="75682" cy="75682"/>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0" name="Rechteck 119">
                <a:extLst>
                  <a:ext uri="{FF2B5EF4-FFF2-40B4-BE49-F238E27FC236}">
                    <a16:creationId xmlns:a16="http://schemas.microsoft.com/office/drawing/2014/main" id="{054338D5-F8FA-9B99-631E-AC2925B74C30}"/>
                  </a:ext>
                </a:extLst>
              </p:cNvPr>
              <p:cNvSpPr/>
              <p:nvPr/>
            </p:nvSpPr>
            <p:spPr>
              <a:xfrm>
                <a:off x="8521700" y="2153224"/>
                <a:ext cx="495301" cy="756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r>
                  <a:rPr lang="de-DE" sz="600" err="1">
                    <a:solidFill>
                      <a:schemeClr val="tx1"/>
                    </a:solidFill>
                  </a:rPr>
                  <a:t>With</a:t>
                </a:r>
                <a:endParaRPr lang="de-DE" sz="600">
                  <a:solidFill>
                    <a:schemeClr val="tx1"/>
                  </a:solidFill>
                </a:endParaRPr>
              </a:p>
            </p:txBody>
          </p:sp>
        </p:grpSp>
        <p:grpSp>
          <p:nvGrpSpPr>
            <p:cNvPr id="116" name="Gruppieren 115">
              <a:extLst>
                <a:ext uri="{FF2B5EF4-FFF2-40B4-BE49-F238E27FC236}">
                  <a16:creationId xmlns:a16="http://schemas.microsoft.com/office/drawing/2014/main" id="{BB3A6F9F-82C8-2F3A-9BD5-CE6892138920}"/>
                </a:ext>
              </a:extLst>
            </p:cNvPr>
            <p:cNvGrpSpPr/>
            <p:nvPr/>
          </p:nvGrpSpPr>
          <p:grpSpPr>
            <a:xfrm>
              <a:off x="8445500" y="2269442"/>
              <a:ext cx="571501" cy="76718"/>
              <a:chOff x="8445500" y="2266488"/>
              <a:chExt cx="571501" cy="76718"/>
            </a:xfrm>
          </p:grpSpPr>
          <p:sp>
            <p:nvSpPr>
              <p:cNvPr id="117" name="Rechteck 116">
                <a:extLst>
                  <a:ext uri="{FF2B5EF4-FFF2-40B4-BE49-F238E27FC236}">
                    <a16:creationId xmlns:a16="http://schemas.microsoft.com/office/drawing/2014/main" id="{8AE35F50-195D-056C-09D4-66B82F1601BD}"/>
                  </a:ext>
                </a:extLst>
              </p:cNvPr>
              <p:cNvSpPr/>
              <p:nvPr/>
            </p:nvSpPr>
            <p:spPr>
              <a:xfrm>
                <a:off x="8445500" y="2266488"/>
                <a:ext cx="75682" cy="75682"/>
              </a:xfrm>
              <a:prstGeom prst="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8" name="Rechteck 117">
                <a:extLst>
                  <a:ext uri="{FF2B5EF4-FFF2-40B4-BE49-F238E27FC236}">
                    <a16:creationId xmlns:a16="http://schemas.microsoft.com/office/drawing/2014/main" id="{AA38B69E-66A8-0CFD-CC34-602F0D260675}"/>
                  </a:ext>
                </a:extLst>
              </p:cNvPr>
              <p:cNvSpPr/>
              <p:nvPr/>
            </p:nvSpPr>
            <p:spPr>
              <a:xfrm>
                <a:off x="8521700" y="2267524"/>
                <a:ext cx="495301" cy="756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r>
                  <a:rPr lang="de-DE" sz="600" err="1">
                    <a:solidFill>
                      <a:schemeClr val="tx1"/>
                    </a:solidFill>
                  </a:rPr>
                  <a:t>Without</a:t>
                </a:r>
                <a:endParaRPr lang="de-DE" sz="600">
                  <a:solidFill>
                    <a:schemeClr val="tx1"/>
                  </a:solidFill>
                </a:endParaRPr>
              </a:p>
            </p:txBody>
          </p:sp>
        </p:grpSp>
      </p:grpSp>
      <p:grpSp>
        <p:nvGrpSpPr>
          <p:cNvPr id="121" name="Gruppieren 120">
            <a:extLst>
              <a:ext uri="{FF2B5EF4-FFF2-40B4-BE49-F238E27FC236}">
                <a16:creationId xmlns:a16="http://schemas.microsoft.com/office/drawing/2014/main" id="{F3FBB205-9209-C310-0BCD-F733C0F16CDB}"/>
              </a:ext>
            </a:extLst>
          </p:cNvPr>
          <p:cNvGrpSpPr/>
          <p:nvPr/>
        </p:nvGrpSpPr>
        <p:grpSpPr>
          <a:xfrm>
            <a:off x="8452545" y="4958333"/>
            <a:ext cx="571501" cy="307810"/>
            <a:chOff x="8445500" y="2038350"/>
            <a:chExt cx="571501" cy="307810"/>
          </a:xfrm>
        </p:grpSpPr>
        <p:sp>
          <p:nvSpPr>
            <p:cNvPr id="122" name="Rechteck 121">
              <a:extLst>
                <a:ext uri="{FF2B5EF4-FFF2-40B4-BE49-F238E27FC236}">
                  <a16:creationId xmlns:a16="http://schemas.microsoft.com/office/drawing/2014/main" id="{8BEE8E12-F6CA-EE96-DF90-A9BBE2E3E886}"/>
                </a:ext>
              </a:extLst>
            </p:cNvPr>
            <p:cNvSpPr/>
            <p:nvPr/>
          </p:nvSpPr>
          <p:spPr>
            <a:xfrm>
              <a:off x="8445500" y="2038350"/>
              <a:ext cx="495301" cy="826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de-DE" sz="600" b="1">
                  <a:solidFill>
                    <a:schemeClr val="tx1"/>
                  </a:solidFill>
                </a:rPr>
                <a:t>del(13q)</a:t>
              </a:r>
            </a:p>
          </p:txBody>
        </p:sp>
        <p:grpSp>
          <p:nvGrpSpPr>
            <p:cNvPr id="123" name="Gruppieren 122">
              <a:extLst>
                <a:ext uri="{FF2B5EF4-FFF2-40B4-BE49-F238E27FC236}">
                  <a16:creationId xmlns:a16="http://schemas.microsoft.com/office/drawing/2014/main" id="{5D256E45-C695-DF14-83C8-5F91DBAD0EB7}"/>
                </a:ext>
              </a:extLst>
            </p:cNvPr>
            <p:cNvGrpSpPr/>
            <p:nvPr/>
          </p:nvGrpSpPr>
          <p:grpSpPr>
            <a:xfrm>
              <a:off x="8445500" y="2156840"/>
              <a:ext cx="571501" cy="76718"/>
              <a:chOff x="8445500" y="2152188"/>
              <a:chExt cx="571501" cy="76718"/>
            </a:xfrm>
          </p:grpSpPr>
          <p:sp>
            <p:nvSpPr>
              <p:cNvPr id="127" name="Rechteck 126">
                <a:extLst>
                  <a:ext uri="{FF2B5EF4-FFF2-40B4-BE49-F238E27FC236}">
                    <a16:creationId xmlns:a16="http://schemas.microsoft.com/office/drawing/2014/main" id="{A8683F2D-9D43-E08C-8483-4684CA364674}"/>
                  </a:ext>
                </a:extLst>
              </p:cNvPr>
              <p:cNvSpPr/>
              <p:nvPr/>
            </p:nvSpPr>
            <p:spPr>
              <a:xfrm>
                <a:off x="8445500" y="2152188"/>
                <a:ext cx="75682" cy="75682"/>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8" name="Rechteck 127">
                <a:extLst>
                  <a:ext uri="{FF2B5EF4-FFF2-40B4-BE49-F238E27FC236}">
                    <a16:creationId xmlns:a16="http://schemas.microsoft.com/office/drawing/2014/main" id="{155EADD0-A1E1-EFC6-8CC5-DA4C1081488E}"/>
                  </a:ext>
                </a:extLst>
              </p:cNvPr>
              <p:cNvSpPr/>
              <p:nvPr/>
            </p:nvSpPr>
            <p:spPr>
              <a:xfrm>
                <a:off x="8521700" y="2153224"/>
                <a:ext cx="495301" cy="756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r>
                  <a:rPr lang="de-DE" sz="600" err="1">
                    <a:solidFill>
                      <a:schemeClr val="tx1"/>
                    </a:solidFill>
                  </a:rPr>
                  <a:t>With</a:t>
                </a:r>
                <a:endParaRPr lang="de-DE" sz="600">
                  <a:solidFill>
                    <a:schemeClr val="tx1"/>
                  </a:solidFill>
                </a:endParaRPr>
              </a:p>
            </p:txBody>
          </p:sp>
        </p:grpSp>
        <p:grpSp>
          <p:nvGrpSpPr>
            <p:cNvPr id="124" name="Gruppieren 123">
              <a:extLst>
                <a:ext uri="{FF2B5EF4-FFF2-40B4-BE49-F238E27FC236}">
                  <a16:creationId xmlns:a16="http://schemas.microsoft.com/office/drawing/2014/main" id="{089D6EFE-0D97-5388-DB60-4266480F4E7E}"/>
                </a:ext>
              </a:extLst>
            </p:cNvPr>
            <p:cNvGrpSpPr/>
            <p:nvPr/>
          </p:nvGrpSpPr>
          <p:grpSpPr>
            <a:xfrm>
              <a:off x="8445500" y="2269442"/>
              <a:ext cx="571501" cy="76718"/>
              <a:chOff x="8445500" y="2266488"/>
              <a:chExt cx="571501" cy="76718"/>
            </a:xfrm>
          </p:grpSpPr>
          <p:sp>
            <p:nvSpPr>
              <p:cNvPr id="125" name="Rechteck 124">
                <a:extLst>
                  <a:ext uri="{FF2B5EF4-FFF2-40B4-BE49-F238E27FC236}">
                    <a16:creationId xmlns:a16="http://schemas.microsoft.com/office/drawing/2014/main" id="{57654E8F-7304-8202-9D30-7B236C26C2A3}"/>
                  </a:ext>
                </a:extLst>
              </p:cNvPr>
              <p:cNvSpPr/>
              <p:nvPr/>
            </p:nvSpPr>
            <p:spPr>
              <a:xfrm>
                <a:off x="8445500" y="2266488"/>
                <a:ext cx="75682" cy="75682"/>
              </a:xfrm>
              <a:prstGeom prst="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6" name="Rechteck 125">
                <a:extLst>
                  <a:ext uri="{FF2B5EF4-FFF2-40B4-BE49-F238E27FC236}">
                    <a16:creationId xmlns:a16="http://schemas.microsoft.com/office/drawing/2014/main" id="{444592B0-3859-5BFF-227F-8D0CFC71AC2E}"/>
                  </a:ext>
                </a:extLst>
              </p:cNvPr>
              <p:cNvSpPr/>
              <p:nvPr/>
            </p:nvSpPr>
            <p:spPr>
              <a:xfrm>
                <a:off x="8521700" y="2267524"/>
                <a:ext cx="495301" cy="756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r>
                  <a:rPr lang="de-DE" sz="600" err="1">
                    <a:solidFill>
                      <a:schemeClr val="tx1"/>
                    </a:solidFill>
                  </a:rPr>
                  <a:t>Without</a:t>
                </a:r>
                <a:endParaRPr lang="de-DE" sz="600">
                  <a:solidFill>
                    <a:schemeClr val="tx1"/>
                  </a:solidFill>
                </a:endParaRPr>
              </a:p>
            </p:txBody>
          </p:sp>
        </p:grpSp>
      </p:grpSp>
      <p:grpSp>
        <p:nvGrpSpPr>
          <p:cNvPr id="129" name="Gruppieren 128">
            <a:extLst>
              <a:ext uri="{FF2B5EF4-FFF2-40B4-BE49-F238E27FC236}">
                <a16:creationId xmlns:a16="http://schemas.microsoft.com/office/drawing/2014/main" id="{F0816D6F-FAF2-6815-47D5-452346D905AF}"/>
              </a:ext>
            </a:extLst>
          </p:cNvPr>
          <p:cNvGrpSpPr/>
          <p:nvPr/>
        </p:nvGrpSpPr>
        <p:grpSpPr>
          <a:xfrm>
            <a:off x="8452545" y="5407524"/>
            <a:ext cx="571501" cy="307810"/>
            <a:chOff x="8445500" y="2038350"/>
            <a:chExt cx="571501" cy="307810"/>
          </a:xfrm>
        </p:grpSpPr>
        <p:sp>
          <p:nvSpPr>
            <p:cNvPr id="130" name="Rechteck 129">
              <a:extLst>
                <a:ext uri="{FF2B5EF4-FFF2-40B4-BE49-F238E27FC236}">
                  <a16:creationId xmlns:a16="http://schemas.microsoft.com/office/drawing/2014/main" id="{1B96D1AF-8BFF-13F9-CF0B-E14AD4F41C04}"/>
                </a:ext>
              </a:extLst>
            </p:cNvPr>
            <p:cNvSpPr/>
            <p:nvPr/>
          </p:nvSpPr>
          <p:spPr>
            <a:xfrm>
              <a:off x="8445500" y="2038350"/>
              <a:ext cx="495301" cy="826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de-DE" sz="600" b="1">
                  <a:solidFill>
                    <a:schemeClr val="tx1"/>
                  </a:solidFill>
                </a:rPr>
                <a:t>IGHV</a:t>
              </a:r>
            </a:p>
          </p:txBody>
        </p:sp>
        <p:grpSp>
          <p:nvGrpSpPr>
            <p:cNvPr id="131" name="Gruppieren 130">
              <a:extLst>
                <a:ext uri="{FF2B5EF4-FFF2-40B4-BE49-F238E27FC236}">
                  <a16:creationId xmlns:a16="http://schemas.microsoft.com/office/drawing/2014/main" id="{A57C349D-46D3-BAE2-77C1-989E1FA31B14}"/>
                </a:ext>
              </a:extLst>
            </p:cNvPr>
            <p:cNvGrpSpPr/>
            <p:nvPr/>
          </p:nvGrpSpPr>
          <p:grpSpPr>
            <a:xfrm>
              <a:off x="8445500" y="2156840"/>
              <a:ext cx="571501" cy="76718"/>
              <a:chOff x="8445500" y="2152188"/>
              <a:chExt cx="571501" cy="76718"/>
            </a:xfrm>
          </p:grpSpPr>
          <p:sp>
            <p:nvSpPr>
              <p:cNvPr id="135" name="Rechteck 134">
                <a:extLst>
                  <a:ext uri="{FF2B5EF4-FFF2-40B4-BE49-F238E27FC236}">
                    <a16:creationId xmlns:a16="http://schemas.microsoft.com/office/drawing/2014/main" id="{2CCCAC08-9E45-42D8-4806-6996BA2BCC84}"/>
                  </a:ext>
                </a:extLst>
              </p:cNvPr>
              <p:cNvSpPr/>
              <p:nvPr/>
            </p:nvSpPr>
            <p:spPr>
              <a:xfrm>
                <a:off x="8445500" y="2152188"/>
                <a:ext cx="75682" cy="75682"/>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6" name="Rechteck 135">
                <a:extLst>
                  <a:ext uri="{FF2B5EF4-FFF2-40B4-BE49-F238E27FC236}">
                    <a16:creationId xmlns:a16="http://schemas.microsoft.com/office/drawing/2014/main" id="{0BED6CF3-7DC1-20C6-950D-44C52D05205E}"/>
                  </a:ext>
                </a:extLst>
              </p:cNvPr>
              <p:cNvSpPr/>
              <p:nvPr/>
            </p:nvSpPr>
            <p:spPr>
              <a:xfrm>
                <a:off x="8521700" y="2153224"/>
                <a:ext cx="495301" cy="756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r>
                  <a:rPr lang="de-DE" sz="600" err="1">
                    <a:solidFill>
                      <a:schemeClr val="tx1"/>
                    </a:solidFill>
                  </a:rPr>
                  <a:t>Mutated</a:t>
                </a:r>
                <a:endParaRPr lang="de-DE" sz="600">
                  <a:solidFill>
                    <a:schemeClr val="tx1"/>
                  </a:solidFill>
                </a:endParaRPr>
              </a:p>
            </p:txBody>
          </p:sp>
        </p:grpSp>
        <p:grpSp>
          <p:nvGrpSpPr>
            <p:cNvPr id="132" name="Gruppieren 131">
              <a:extLst>
                <a:ext uri="{FF2B5EF4-FFF2-40B4-BE49-F238E27FC236}">
                  <a16:creationId xmlns:a16="http://schemas.microsoft.com/office/drawing/2014/main" id="{3C76155D-A2FE-B93F-33E6-81900DE20606}"/>
                </a:ext>
              </a:extLst>
            </p:cNvPr>
            <p:cNvGrpSpPr/>
            <p:nvPr/>
          </p:nvGrpSpPr>
          <p:grpSpPr>
            <a:xfrm>
              <a:off x="8445500" y="2269442"/>
              <a:ext cx="571501" cy="76718"/>
              <a:chOff x="8445500" y="2266488"/>
              <a:chExt cx="571501" cy="76718"/>
            </a:xfrm>
          </p:grpSpPr>
          <p:sp>
            <p:nvSpPr>
              <p:cNvPr id="133" name="Rechteck 132">
                <a:extLst>
                  <a:ext uri="{FF2B5EF4-FFF2-40B4-BE49-F238E27FC236}">
                    <a16:creationId xmlns:a16="http://schemas.microsoft.com/office/drawing/2014/main" id="{9AB442C1-D95B-6A28-844A-7590264890F2}"/>
                  </a:ext>
                </a:extLst>
              </p:cNvPr>
              <p:cNvSpPr/>
              <p:nvPr/>
            </p:nvSpPr>
            <p:spPr>
              <a:xfrm>
                <a:off x="8445500" y="2266488"/>
                <a:ext cx="75682" cy="75682"/>
              </a:xfrm>
              <a:prstGeom prst="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4" name="Rechteck 133">
                <a:extLst>
                  <a:ext uri="{FF2B5EF4-FFF2-40B4-BE49-F238E27FC236}">
                    <a16:creationId xmlns:a16="http://schemas.microsoft.com/office/drawing/2014/main" id="{7318EC3E-7938-C03B-8B1E-7A0D7AC88501}"/>
                  </a:ext>
                </a:extLst>
              </p:cNvPr>
              <p:cNvSpPr/>
              <p:nvPr/>
            </p:nvSpPr>
            <p:spPr>
              <a:xfrm>
                <a:off x="8521700" y="2267524"/>
                <a:ext cx="495301" cy="756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r>
                  <a:rPr lang="de-DE" sz="600" err="1">
                    <a:solidFill>
                      <a:schemeClr val="tx1"/>
                    </a:solidFill>
                  </a:rPr>
                  <a:t>Unmutated</a:t>
                </a:r>
                <a:endParaRPr lang="de-DE" sz="600">
                  <a:solidFill>
                    <a:schemeClr val="tx1"/>
                  </a:solidFill>
                </a:endParaRPr>
              </a:p>
            </p:txBody>
          </p:sp>
        </p:grpSp>
      </p:grpSp>
      <p:grpSp>
        <p:nvGrpSpPr>
          <p:cNvPr id="137" name="Gruppieren 136">
            <a:extLst>
              <a:ext uri="{FF2B5EF4-FFF2-40B4-BE49-F238E27FC236}">
                <a16:creationId xmlns:a16="http://schemas.microsoft.com/office/drawing/2014/main" id="{E967522C-326D-5F20-4D28-2E1A775E40C4}"/>
              </a:ext>
            </a:extLst>
          </p:cNvPr>
          <p:cNvGrpSpPr/>
          <p:nvPr/>
        </p:nvGrpSpPr>
        <p:grpSpPr>
          <a:xfrm>
            <a:off x="8452545" y="5850229"/>
            <a:ext cx="571501" cy="307810"/>
            <a:chOff x="8445500" y="2038350"/>
            <a:chExt cx="571501" cy="307810"/>
          </a:xfrm>
        </p:grpSpPr>
        <p:sp>
          <p:nvSpPr>
            <p:cNvPr id="138" name="Rechteck 137">
              <a:extLst>
                <a:ext uri="{FF2B5EF4-FFF2-40B4-BE49-F238E27FC236}">
                  <a16:creationId xmlns:a16="http://schemas.microsoft.com/office/drawing/2014/main" id="{2BAB404C-7A2D-B2D5-1B25-821B8D96FAC4}"/>
                </a:ext>
              </a:extLst>
            </p:cNvPr>
            <p:cNvSpPr/>
            <p:nvPr/>
          </p:nvSpPr>
          <p:spPr>
            <a:xfrm>
              <a:off x="8445500" y="2038350"/>
              <a:ext cx="495301" cy="826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de-DE" sz="600" b="1">
                  <a:solidFill>
                    <a:schemeClr val="tx1"/>
                  </a:solidFill>
                </a:rPr>
                <a:t>CK</a:t>
              </a:r>
            </a:p>
          </p:txBody>
        </p:sp>
        <p:grpSp>
          <p:nvGrpSpPr>
            <p:cNvPr id="139" name="Gruppieren 138">
              <a:extLst>
                <a:ext uri="{FF2B5EF4-FFF2-40B4-BE49-F238E27FC236}">
                  <a16:creationId xmlns:a16="http://schemas.microsoft.com/office/drawing/2014/main" id="{045BDD63-6C70-C986-A98D-92AC666E4AD1}"/>
                </a:ext>
              </a:extLst>
            </p:cNvPr>
            <p:cNvGrpSpPr/>
            <p:nvPr/>
          </p:nvGrpSpPr>
          <p:grpSpPr>
            <a:xfrm>
              <a:off x="8445500" y="2156840"/>
              <a:ext cx="571501" cy="76718"/>
              <a:chOff x="8445500" y="2152188"/>
              <a:chExt cx="571501" cy="76718"/>
            </a:xfrm>
          </p:grpSpPr>
          <p:sp>
            <p:nvSpPr>
              <p:cNvPr id="143" name="Rechteck 142">
                <a:extLst>
                  <a:ext uri="{FF2B5EF4-FFF2-40B4-BE49-F238E27FC236}">
                    <a16:creationId xmlns:a16="http://schemas.microsoft.com/office/drawing/2014/main" id="{F163D30E-9DD5-B76C-3A8C-EFE9171BC6A3}"/>
                  </a:ext>
                </a:extLst>
              </p:cNvPr>
              <p:cNvSpPr/>
              <p:nvPr/>
            </p:nvSpPr>
            <p:spPr>
              <a:xfrm>
                <a:off x="8445500" y="2152188"/>
                <a:ext cx="75682" cy="75682"/>
              </a:xfrm>
              <a:prstGeom prst="rect">
                <a:avLst/>
              </a:prstGeom>
              <a:solidFill>
                <a:schemeClr val="tx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4" name="Rechteck 143">
                <a:extLst>
                  <a:ext uri="{FF2B5EF4-FFF2-40B4-BE49-F238E27FC236}">
                    <a16:creationId xmlns:a16="http://schemas.microsoft.com/office/drawing/2014/main" id="{C7EB7389-B51C-B77C-F13C-9CB038B4FF08}"/>
                  </a:ext>
                </a:extLst>
              </p:cNvPr>
              <p:cNvSpPr/>
              <p:nvPr/>
            </p:nvSpPr>
            <p:spPr>
              <a:xfrm>
                <a:off x="8521700" y="2153224"/>
                <a:ext cx="495301" cy="756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r>
                  <a:rPr lang="de-DE" sz="600">
                    <a:solidFill>
                      <a:schemeClr val="tx1"/>
                    </a:solidFill>
                  </a:rPr>
                  <a:t>&lt;3</a:t>
                </a:r>
              </a:p>
            </p:txBody>
          </p:sp>
        </p:grpSp>
        <p:grpSp>
          <p:nvGrpSpPr>
            <p:cNvPr id="140" name="Gruppieren 139">
              <a:extLst>
                <a:ext uri="{FF2B5EF4-FFF2-40B4-BE49-F238E27FC236}">
                  <a16:creationId xmlns:a16="http://schemas.microsoft.com/office/drawing/2014/main" id="{3E60A1F1-4586-87EC-8D9B-AE33BB6BAD9D}"/>
                </a:ext>
              </a:extLst>
            </p:cNvPr>
            <p:cNvGrpSpPr/>
            <p:nvPr/>
          </p:nvGrpSpPr>
          <p:grpSpPr>
            <a:xfrm>
              <a:off x="8445500" y="2269442"/>
              <a:ext cx="571501" cy="76718"/>
              <a:chOff x="8445500" y="2266488"/>
              <a:chExt cx="571501" cy="76718"/>
            </a:xfrm>
          </p:grpSpPr>
          <p:sp>
            <p:nvSpPr>
              <p:cNvPr id="141" name="Rechteck 140">
                <a:extLst>
                  <a:ext uri="{FF2B5EF4-FFF2-40B4-BE49-F238E27FC236}">
                    <a16:creationId xmlns:a16="http://schemas.microsoft.com/office/drawing/2014/main" id="{34C70D8D-9D8A-DDC6-BB1D-775BDE6138A3}"/>
                  </a:ext>
                </a:extLst>
              </p:cNvPr>
              <p:cNvSpPr/>
              <p:nvPr/>
            </p:nvSpPr>
            <p:spPr>
              <a:xfrm>
                <a:off x="8445500" y="2266488"/>
                <a:ext cx="75682" cy="75682"/>
              </a:xfrm>
              <a:prstGeom prst="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2" name="Rechteck 141">
                <a:extLst>
                  <a:ext uri="{FF2B5EF4-FFF2-40B4-BE49-F238E27FC236}">
                    <a16:creationId xmlns:a16="http://schemas.microsoft.com/office/drawing/2014/main" id="{7B62AC4E-1F43-B2EB-9A8C-52C241D5ED4C}"/>
                  </a:ext>
                </a:extLst>
              </p:cNvPr>
              <p:cNvSpPr/>
              <p:nvPr/>
            </p:nvSpPr>
            <p:spPr>
              <a:xfrm>
                <a:off x="8521700" y="2267524"/>
                <a:ext cx="495301" cy="756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r>
                  <a:rPr lang="de-DE" sz="600">
                    <a:solidFill>
                      <a:schemeClr val="tx1"/>
                    </a:solidFill>
                    <a:latin typeface="Arial" panose="020B0604020202020204" pitchFamily="34" charset="0"/>
                    <a:cs typeface="Arial" panose="020B0604020202020204" pitchFamily="34" charset="0"/>
                  </a:rPr>
                  <a:t>≥</a:t>
                </a:r>
                <a:r>
                  <a:rPr lang="de-DE" sz="600">
                    <a:solidFill>
                      <a:schemeClr val="tx1"/>
                    </a:solidFill>
                  </a:rPr>
                  <a:t>3</a:t>
                </a:r>
              </a:p>
            </p:txBody>
          </p:sp>
        </p:grpSp>
      </p:grpSp>
      <p:sp>
        <p:nvSpPr>
          <p:cNvPr id="9" name="Textfeld 8">
            <a:extLst>
              <a:ext uri="{FF2B5EF4-FFF2-40B4-BE49-F238E27FC236}">
                <a16:creationId xmlns:a16="http://schemas.microsoft.com/office/drawing/2014/main" id="{67C64E48-C2BF-2150-9FCE-E880344DAA17}"/>
              </a:ext>
            </a:extLst>
          </p:cNvPr>
          <p:cNvSpPr txBox="1"/>
          <p:nvPr/>
        </p:nvSpPr>
        <p:spPr>
          <a:xfrm>
            <a:off x="281989" y="4960336"/>
            <a:ext cx="1031081" cy="212461"/>
          </a:xfrm>
          <a:prstGeom prst="rect">
            <a:avLst/>
          </a:prstGeom>
          <a:noFill/>
        </p:spPr>
        <p:txBody>
          <a:bodyPr wrap="square" lIns="0" tIns="0" rIns="0" bIns="0" rtlCol="0" anchor="ctr">
            <a:noAutofit/>
          </a:bodyPr>
          <a:lstStyle/>
          <a:p>
            <a:pPr algn="r"/>
            <a:r>
              <a:rPr lang="de-DE" sz="700" b="1" err="1"/>
              <a:t>NFkB</a:t>
            </a:r>
            <a:endParaRPr lang="de-DE" sz="700" b="1" err="1">
              <a:cs typeface="Arial"/>
            </a:endParaRPr>
          </a:p>
        </p:txBody>
      </p:sp>
    </p:spTree>
    <p:extLst>
      <p:ext uri="{BB962C8B-B14F-4D97-AF65-F5344CB8AC3E}">
        <p14:creationId xmlns:p14="http://schemas.microsoft.com/office/powerpoint/2010/main" val="3547305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A8E8383B-5329-44DC-9F98-8A5BA015CD6C}"/>
              </a:ext>
            </a:extLst>
          </p:cNvPr>
          <p:cNvSpPr>
            <a:spLocks noChangeArrowheads="1"/>
          </p:cNvSpPr>
          <p:nvPr/>
        </p:nvSpPr>
        <p:spPr bwMode="auto">
          <a:xfrm>
            <a:off x="769938" y="29098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endParaRPr kumimoji="0" lang="en-US" altLang="en-US" sz="1800" b="0" i="0" u="none" strike="noStrike" kern="1200" cap="none" spc="0" normalizeH="0" baseline="0" noProof="0">
              <a:ln>
                <a:noFill/>
              </a:ln>
              <a:solidFill>
                <a:srgbClr val="4E4F4E"/>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4E4F4E"/>
              </a:solidFill>
              <a:effectLst/>
              <a:uLnTx/>
              <a:uFillTx/>
              <a:latin typeface="Arial" panose="020B0604020202020204" pitchFamily="34" charset="0"/>
              <a:ea typeface="+mn-ea"/>
              <a:cs typeface="+mn-cs"/>
            </a:endParaRPr>
          </a:p>
        </p:txBody>
      </p:sp>
      <p:sp>
        <p:nvSpPr>
          <p:cNvPr id="5" name="Titel 4">
            <a:extLst>
              <a:ext uri="{FF2B5EF4-FFF2-40B4-BE49-F238E27FC236}">
                <a16:creationId xmlns:a16="http://schemas.microsoft.com/office/drawing/2014/main" id="{CCC299C4-2C36-6049-968C-5EFE59940FA6}"/>
              </a:ext>
            </a:extLst>
          </p:cNvPr>
          <p:cNvSpPr>
            <a:spLocks noGrp="1"/>
          </p:cNvSpPr>
          <p:nvPr>
            <p:ph type="title"/>
          </p:nvPr>
        </p:nvSpPr>
        <p:spPr/>
        <p:txBody>
          <a:bodyPr/>
          <a:lstStyle/>
          <a:p>
            <a:r>
              <a:rPr lang="de-DE"/>
              <a:t>Contents (i)</a:t>
            </a:r>
          </a:p>
        </p:txBody>
      </p:sp>
      <p:sp>
        <p:nvSpPr>
          <p:cNvPr id="11" name="Fußzeilenplatzhalter 10">
            <a:extLst>
              <a:ext uri="{FF2B5EF4-FFF2-40B4-BE49-F238E27FC236}">
                <a16:creationId xmlns:a16="http://schemas.microsoft.com/office/drawing/2014/main" id="{7FD85BBB-B470-A846-9055-FF0BFB810736}"/>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srgbClr val="4E4F4E"/>
              </a:solidFill>
              <a:effectLst/>
              <a:uLnTx/>
              <a:uFillTx/>
              <a:latin typeface="Arial" panose="020B0604020202020204"/>
              <a:ea typeface="+mn-ea"/>
              <a:cs typeface="+mn-cs"/>
            </a:endParaRPr>
          </a:p>
        </p:txBody>
      </p:sp>
      <p:graphicFrame>
        <p:nvGraphicFramePr>
          <p:cNvPr id="9" name="Table 3">
            <a:extLst>
              <a:ext uri="{FF2B5EF4-FFF2-40B4-BE49-F238E27FC236}">
                <a16:creationId xmlns:a16="http://schemas.microsoft.com/office/drawing/2014/main" id="{39A495A4-6594-5E43-8092-033DF6084EA0}"/>
              </a:ext>
            </a:extLst>
          </p:cNvPr>
          <p:cNvGraphicFramePr>
            <a:graphicFrameLocks noGrp="1"/>
          </p:cNvGraphicFramePr>
          <p:nvPr>
            <p:extLst>
              <p:ext uri="{D42A27DB-BD31-4B8C-83A1-F6EECF244321}">
                <p14:modId xmlns:p14="http://schemas.microsoft.com/office/powerpoint/2010/main" val="1809990282"/>
              </p:ext>
            </p:extLst>
          </p:nvPr>
        </p:nvGraphicFramePr>
        <p:xfrm>
          <a:off x="407988" y="1665289"/>
          <a:ext cx="11376025" cy="3390757"/>
        </p:xfrm>
        <a:graphic>
          <a:graphicData uri="http://schemas.openxmlformats.org/drawingml/2006/table">
            <a:tbl>
              <a:tblPr firstRow="1" bandRow="1">
                <a:tableStyleId>{21E4AEA4-8DFA-4A89-87EB-49C32662AFE0}</a:tableStyleId>
              </a:tblPr>
              <a:tblGrid>
                <a:gridCol w="1137143">
                  <a:extLst>
                    <a:ext uri="{9D8B030D-6E8A-4147-A177-3AD203B41FA5}">
                      <a16:colId xmlns:a16="http://schemas.microsoft.com/office/drawing/2014/main" val="2369725370"/>
                    </a:ext>
                  </a:extLst>
                </a:gridCol>
                <a:gridCol w="6983039">
                  <a:extLst>
                    <a:ext uri="{9D8B030D-6E8A-4147-A177-3AD203B41FA5}">
                      <a16:colId xmlns:a16="http://schemas.microsoft.com/office/drawing/2014/main" val="3851562108"/>
                    </a:ext>
                  </a:extLst>
                </a:gridCol>
                <a:gridCol w="1412750">
                  <a:extLst>
                    <a:ext uri="{9D8B030D-6E8A-4147-A177-3AD203B41FA5}">
                      <a16:colId xmlns:a16="http://schemas.microsoft.com/office/drawing/2014/main" val="359418087"/>
                    </a:ext>
                  </a:extLst>
                </a:gridCol>
                <a:gridCol w="1843093">
                  <a:extLst>
                    <a:ext uri="{9D8B030D-6E8A-4147-A177-3AD203B41FA5}">
                      <a16:colId xmlns:a16="http://schemas.microsoft.com/office/drawing/2014/main" val="1352664065"/>
                    </a:ext>
                  </a:extLst>
                </a:gridCol>
              </a:tblGrid>
              <a:tr h="281797">
                <a:tc>
                  <a:txBody>
                    <a:bodyPr/>
                    <a:lstStyle/>
                    <a:p>
                      <a:pPr algn="ctr"/>
                      <a:r>
                        <a:rPr lang="en-US" sz="1200"/>
                        <a:t>Slide numbers</a:t>
                      </a:r>
                    </a:p>
                  </a:txBody>
                  <a:tcPr anchor="ctr"/>
                </a:tc>
                <a:tc>
                  <a:txBody>
                    <a:bodyPr/>
                    <a:lstStyle/>
                    <a:p>
                      <a:pPr marL="0" algn="ctr" defTabSz="914400" rtl="0" eaLnBrk="1" latinLnBrk="0" hangingPunct="1"/>
                      <a:r>
                        <a:rPr lang="en-US" sz="1200" b="1" kern="1200">
                          <a:solidFill>
                            <a:schemeClr val="lt1"/>
                          </a:solidFill>
                        </a:rPr>
                        <a:t>Study </a:t>
                      </a:r>
                      <a:endParaRPr lang="en-US" sz="1200" b="1" kern="1200">
                        <a:solidFill>
                          <a:schemeClr val="lt1"/>
                        </a:solidFill>
                        <a:latin typeface="+mn-lt"/>
                        <a:ea typeface="+mn-ea"/>
                        <a:cs typeface="+mn-cs"/>
                      </a:endParaRPr>
                    </a:p>
                  </a:txBody>
                  <a:tcPr anchor="ctr"/>
                </a:tc>
                <a:tc>
                  <a:txBody>
                    <a:bodyPr/>
                    <a:lstStyle/>
                    <a:p>
                      <a:pPr marL="0" algn="ctr" defTabSz="914400" rtl="0" eaLnBrk="1" latinLnBrk="0" hangingPunct="1"/>
                      <a:r>
                        <a:rPr lang="en-US" sz="1200" b="1" kern="1200">
                          <a:solidFill>
                            <a:schemeClr val="lt1"/>
                          </a:solidFill>
                        </a:rPr>
                        <a:t>Abstract Number</a:t>
                      </a:r>
                      <a:endParaRPr lang="en-US" sz="1200" b="1" kern="1200">
                        <a:solidFill>
                          <a:schemeClr val="lt1"/>
                        </a:solidFill>
                        <a:latin typeface="+mn-lt"/>
                        <a:ea typeface="+mn-ea"/>
                        <a:cs typeface="+mn-cs"/>
                      </a:endParaRPr>
                    </a:p>
                  </a:txBody>
                  <a:tcPr marL="36000" marR="36000" anchor="ctr"/>
                </a:tc>
                <a:tc>
                  <a:txBody>
                    <a:bodyPr/>
                    <a:lstStyle/>
                    <a:p>
                      <a:pPr marL="0" algn="ctr" defTabSz="914400" rtl="0" eaLnBrk="1" latinLnBrk="0" hangingPunct="1"/>
                      <a:r>
                        <a:rPr lang="en-US" sz="1200" b="1" kern="1200">
                          <a:solidFill>
                            <a:schemeClr val="lt1"/>
                          </a:solidFill>
                        </a:rPr>
                        <a:t>Presenter</a:t>
                      </a:r>
                      <a:endParaRPr lang="en-US" sz="1200" b="1" kern="1200">
                        <a:solidFill>
                          <a:schemeClr val="lt1"/>
                        </a:solidFill>
                        <a:latin typeface="+mn-lt"/>
                        <a:ea typeface="+mn-ea"/>
                        <a:cs typeface="+mn-cs"/>
                      </a:endParaRPr>
                    </a:p>
                  </a:txBody>
                  <a:tcPr anchor="ctr"/>
                </a:tc>
                <a:extLst>
                  <a:ext uri="{0D108BD9-81ED-4DB2-BD59-A6C34878D82A}">
                    <a16:rowId xmlns:a16="http://schemas.microsoft.com/office/drawing/2014/main" val="3483188175"/>
                  </a:ext>
                </a:extLst>
              </a:tr>
              <a:tr h="281797">
                <a:tc>
                  <a:txBody>
                    <a:bodyPr/>
                    <a:lstStyle/>
                    <a:p>
                      <a:pPr algn="ctr" fontAlgn="base"/>
                      <a:r>
                        <a:rPr lang="en-US" sz="1200" b="0" i="0">
                          <a:solidFill>
                            <a:schemeClr val="tx1"/>
                          </a:solidFill>
                          <a:effectLst/>
                          <a:latin typeface="+mj-lt"/>
                        </a:rPr>
                        <a:t>4-12</a:t>
                      </a:r>
                    </a:p>
                  </a:txBody>
                  <a:tcPr anchor="ct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a:solidFill>
                            <a:schemeClr val="tx1"/>
                          </a:solidFill>
                          <a:effectLst/>
                          <a:latin typeface="+mj-lt"/>
                        </a:rPr>
                        <a:t>Extended follow-up of ALPINE randomized Phase 3 study confirms sustained superior progression-free survival of zanubrutinib versus ibrutinib for treatment of relapsed/refractory chronic lymphocytic leukemia and small lymphocytic lymphoma (R/R CLL/SLL)</a:t>
                      </a:r>
                    </a:p>
                  </a:txBody>
                  <a:tcPr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a:solidFill>
                            <a:schemeClr val="tx1"/>
                          </a:solidFill>
                          <a:effectLst/>
                          <a:latin typeface="+mj-lt"/>
                        </a:rPr>
                        <a:t>202</a:t>
                      </a:r>
                    </a:p>
                  </a:txBody>
                  <a:tcPr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kern="1200">
                          <a:solidFill>
                            <a:schemeClr val="tx1"/>
                          </a:solidFill>
                          <a:effectLst/>
                          <a:latin typeface="+mj-lt"/>
                          <a:ea typeface="+mn-ea"/>
                          <a:cs typeface="+mn-cs"/>
                        </a:rPr>
                        <a:t>Jennifer Brown</a:t>
                      </a:r>
                    </a:p>
                  </a:txBody>
                  <a:tcPr anchor="ctr"/>
                </a:tc>
                <a:extLst>
                  <a:ext uri="{0D108BD9-81ED-4DB2-BD59-A6C34878D82A}">
                    <a16:rowId xmlns:a16="http://schemas.microsoft.com/office/drawing/2014/main" val="3073187361"/>
                  </a:ext>
                </a:extLst>
              </a:tr>
              <a:tr h="281797">
                <a:tc>
                  <a:txBody>
                    <a:bodyPr/>
                    <a:lstStyle/>
                    <a:p>
                      <a:pPr algn="ctr" fontAlgn="base"/>
                      <a:r>
                        <a:rPr lang="en-US" sz="1200" b="0" i="0">
                          <a:solidFill>
                            <a:schemeClr val="tx1"/>
                          </a:solidFill>
                          <a:effectLst/>
                          <a:latin typeface="+mj-lt"/>
                        </a:rPr>
                        <a:t>13-21</a:t>
                      </a:r>
                    </a:p>
                  </a:txBody>
                  <a:tcPr anchor="ct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Acquired Mutations in Patients (Pts) with Relapsed/Refractory (R/R) Chronic Lymphocytic Leukemia (CLL) That Progressed in the ALPINE Study</a:t>
                      </a:r>
                    </a:p>
                  </a:txBody>
                  <a:tcPr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a:solidFill>
                            <a:schemeClr val="tx1"/>
                          </a:solidFill>
                          <a:effectLst/>
                          <a:latin typeface="+mj-lt"/>
                        </a:rPr>
                        <a:t>1890</a:t>
                      </a:r>
                    </a:p>
                  </a:txBody>
                  <a:tcPr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Jennifer Brown</a:t>
                      </a:r>
                    </a:p>
                  </a:txBody>
                  <a:tcPr anchor="ctr"/>
                </a:tc>
                <a:extLst>
                  <a:ext uri="{0D108BD9-81ED-4DB2-BD59-A6C34878D82A}">
                    <a16:rowId xmlns:a16="http://schemas.microsoft.com/office/drawing/2014/main" val="3375744713"/>
                  </a:ext>
                </a:extLst>
              </a:tr>
              <a:tr h="281797">
                <a:tc>
                  <a:txBody>
                    <a:bodyPr/>
                    <a:lstStyle/>
                    <a:p>
                      <a:pPr algn="ctr" fontAlgn="base"/>
                      <a:r>
                        <a:rPr lang="en-US" sz="1200" b="0" i="0">
                          <a:solidFill>
                            <a:schemeClr val="tx1"/>
                          </a:solidFill>
                          <a:effectLst/>
                          <a:latin typeface="+mj-lt"/>
                        </a:rPr>
                        <a:t>22-28</a:t>
                      </a:r>
                    </a:p>
                  </a:txBody>
                  <a:tcPr anchor="ct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Extended Follow-up and Resistance Mutations in CLL Patients Treated with Acalabrutinib</a:t>
                      </a:r>
                    </a:p>
                  </a:txBody>
                  <a:tcPr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a:solidFill>
                            <a:schemeClr val="tx1"/>
                          </a:solidFill>
                          <a:effectLst/>
                          <a:latin typeface="+mj-lt"/>
                        </a:rPr>
                        <a:t>1891</a:t>
                      </a:r>
                    </a:p>
                  </a:txBody>
                  <a:tcPr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kern="1200">
                          <a:solidFill>
                            <a:schemeClr val="tx1"/>
                          </a:solidFill>
                          <a:effectLst/>
                          <a:latin typeface="+mj-lt"/>
                          <a:ea typeface="+mn-ea"/>
                          <a:cs typeface="+mn-cs"/>
                        </a:rPr>
                        <a:t>Clare Sun</a:t>
                      </a:r>
                    </a:p>
                  </a:txBody>
                  <a:tcPr anchor="ctr"/>
                </a:tc>
                <a:extLst>
                  <a:ext uri="{0D108BD9-81ED-4DB2-BD59-A6C34878D82A}">
                    <a16:rowId xmlns:a16="http://schemas.microsoft.com/office/drawing/2014/main" val="3819257182"/>
                  </a:ext>
                </a:extLst>
              </a:tr>
              <a:tr h="281797">
                <a:tc>
                  <a:txBody>
                    <a:bodyPr/>
                    <a:lstStyle/>
                    <a:p>
                      <a:pPr algn="ctr" fontAlgn="base"/>
                      <a:r>
                        <a:rPr lang="en-US" sz="1200" b="0" i="0">
                          <a:solidFill>
                            <a:schemeClr val="tx1"/>
                          </a:solidFill>
                          <a:effectLst/>
                          <a:latin typeface="+mj-lt"/>
                        </a:rPr>
                        <a:t>29-37</a:t>
                      </a:r>
                    </a:p>
                  </a:txBody>
                  <a:tcPr anchor="ct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Broad superiority of zanubrutinib (zanu) over bendamustine + rituximab (BR) across multiple high-risk factors: Biomarker subgroup analysis in the Phase 3 SEQUOIA study in patients with treatment-naive (TN) chronic lymphocytic leukemia (CLL)/small lymphocytic lymphoma (SLL) without del(17p)</a:t>
                      </a:r>
                    </a:p>
                  </a:txBody>
                  <a:tcPr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a:solidFill>
                            <a:schemeClr val="tx1"/>
                          </a:solidFill>
                          <a:effectLst/>
                          <a:latin typeface="+mj-lt"/>
                        </a:rPr>
                        <a:t>1902</a:t>
                      </a:r>
                    </a:p>
                  </a:txBody>
                  <a:tcPr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kern="1200" err="1">
                          <a:solidFill>
                            <a:schemeClr val="tx1"/>
                          </a:solidFill>
                          <a:effectLst/>
                          <a:latin typeface="+mj-lt"/>
                          <a:ea typeface="+mn-ea"/>
                          <a:cs typeface="+mn-cs"/>
                        </a:rPr>
                        <a:t>Linlin</a:t>
                      </a:r>
                      <a:r>
                        <a:rPr lang="en-US" sz="1200" b="0" i="0" kern="1200">
                          <a:solidFill>
                            <a:schemeClr val="tx1"/>
                          </a:solidFill>
                          <a:effectLst/>
                          <a:latin typeface="+mj-lt"/>
                          <a:ea typeface="+mn-ea"/>
                          <a:cs typeface="+mn-cs"/>
                        </a:rPr>
                        <a:t> Xu</a:t>
                      </a:r>
                    </a:p>
                  </a:txBody>
                  <a:tcPr anchor="ctr"/>
                </a:tc>
                <a:extLst>
                  <a:ext uri="{0D108BD9-81ED-4DB2-BD59-A6C34878D82A}">
                    <a16:rowId xmlns:a16="http://schemas.microsoft.com/office/drawing/2014/main" val="821058421"/>
                  </a:ext>
                </a:extLst>
              </a:tr>
              <a:tr h="394516">
                <a:tc>
                  <a:txBody>
                    <a:bodyPr/>
                    <a:lstStyle/>
                    <a:p>
                      <a:pPr algn="ctr" fontAlgn="base"/>
                      <a:r>
                        <a:rPr lang="en-US" sz="1200" b="0" i="0">
                          <a:solidFill>
                            <a:schemeClr val="tx1"/>
                          </a:solidFill>
                          <a:effectLst/>
                          <a:latin typeface="+mj-lt"/>
                        </a:rPr>
                        <a:t>38-45</a:t>
                      </a:r>
                    </a:p>
                  </a:txBody>
                  <a:tcPr anchor="ct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err="1">
                          <a:solidFill>
                            <a:schemeClr val="tx1"/>
                          </a:solidFill>
                          <a:effectLst/>
                          <a:latin typeface="+mn-lt"/>
                          <a:ea typeface="+mn-ea"/>
                          <a:cs typeface="+mn-cs"/>
                        </a:rPr>
                        <a:t>Pirtobrutinib</a:t>
                      </a:r>
                      <a:r>
                        <a:rPr lang="en-US" sz="1200" b="0" i="0" kern="1200">
                          <a:solidFill>
                            <a:schemeClr val="tx1"/>
                          </a:solidFill>
                          <a:effectLst/>
                          <a:latin typeface="+mn-lt"/>
                          <a:ea typeface="+mn-ea"/>
                          <a:cs typeface="+mn-cs"/>
                        </a:rPr>
                        <a:t> in Post-</a:t>
                      </a:r>
                      <a:r>
                        <a:rPr lang="en-US" sz="1200" b="0" i="0" kern="1200" err="1">
                          <a:solidFill>
                            <a:schemeClr val="tx1"/>
                          </a:solidFill>
                          <a:effectLst/>
                          <a:latin typeface="+mn-lt"/>
                          <a:ea typeface="+mn-ea"/>
                          <a:cs typeface="+mn-cs"/>
                        </a:rPr>
                        <a:t>cBTKi</a:t>
                      </a:r>
                      <a:r>
                        <a:rPr lang="en-US" sz="1200" b="0" i="0" kern="1200">
                          <a:solidFill>
                            <a:schemeClr val="tx1"/>
                          </a:solidFill>
                          <a:effectLst/>
                          <a:latin typeface="+mn-lt"/>
                          <a:ea typeface="+mn-ea"/>
                          <a:cs typeface="+mn-cs"/>
                        </a:rPr>
                        <a:t> CLL/SLL: ~30 Months Follow-up and Subgroup Analysis With/Without Prior BCL2i from the Phase 1/2 BRUIN Study</a:t>
                      </a:r>
                    </a:p>
                  </a:txBody>
                  <a:tcPr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a:solidFill>
                            <a:schemeClr val="tx1"/>
                          </a:solidFill>
                          <a:effectLst/>
                          <a:latin typeface="+mj-lt"/>
                        </a:rPr>
                        <a:t>325</a:t>
                      </a:r>
                    </a:p>
                  </a:txBody>
                  <a:tcPr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kern="1200">
                          <a:solidFill>
                            <a:schemeClr val="tx1"/>
                          </a:solidFill>
                          <a:effectLst/>
                          <a:latin typeface="+mj-lt"/>
                          <a:ea typeface="+mn-ea"/>
                          <a:cs typeface="+mn-cs"/>
                        </a:rPr>
                        <a:t>Jennifer A. </a:t>
                      </a:r>
                      <a:r>
                        <a:rPr lang="en-US" sz="1200" b="0" i="0" kern="1200" err="1">
                          <a:solidFill>
                            <a:schemeClr val="tx1"/>
                          </a:solidFill>
                          <a:effectLst/>
                          <a:latin typeface="+mj-lt"/>
                          <a:ea typeface="+mn-ea"/>
                          <a:cs typeface="+mn-cs"/>
                        </a:rPr>
                        <a:t>Woyach</a:t>
                      </a:r>
                      <a:endParaRPr lang="en-US" sz="1200" b="0" i="0" kern="1200">
                        <a:solidFill>
                          <a:schemeClr val="tx1"/>
                        </a:solidFill>
                        <a:effectLst/>
                        <a:latin typeface="+mj-lt"/>
                        <a:ea typeface="+mn-ea"/>
                        <a:cs typeface="+mn-cs"/>
                      </a:endParaRPr>
                    </a:p>
                  </a:txBody>
                  <a:tcPr anchor="ctr"/>
                </a:tc>
                <a:extLst>
                  <a:ext uri="{0D108BD9-81ED-4DB2-BD59-A6C34878D82A}">
                    <a16:rowId xmlns:a16="http://schemas.microsoft.com/office/drawing/2014/main" val="842912487"/>
                  </a:ext>
                </a:extLst>
              </a:tr>
              <a:tr h="394516">
                <a:tc>
                  <a:txBody>
                    <a:bodyPr/>
                    <a:lstStyle/>
                    <a:p>
                      <a:pPr algn="ctr" fontAlgn="base"/>
                      <a:r>
                        <a:rPr lang="en-US" sz="1200" b="0" i="0">
                          <a:solidFill>
                            <a:schemeClr val="tx1"/>
                          </a:solidFill>
                          <a:effectLst/>
                          <a:latin typeface="+mj-lt"/>
                        </a:rPr>
                        <a:t>46-53</a:t>
                      </a:r>
                    </a:p>
                  </a:txBody>
                  <a:tcPr anchor="ct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Fixed-Duration Pirtobrutinib Combined with Venetoclax ± Rituximab in Relapsed/Refractory Chronic Lymphocytic Leukemia: Updated Results, Including MRD Data, from the BRUIN Phase 1b Study</a:t>
                      </a:r>
                    </a:p>
                  </a:txBody>
                  <a:tcPr anchor="ctr"/>
                </a:tc>
                <a:tc>
                  <a:txBody>
                    <a:bodyPr/>
                    <a:lstStyle/>
                    <a:p>
                      <a:pPr algn="ctr" fontAlgn="base"/>
                      <a:r>
                        <a:rPr lang="en-US" sz="1200" b="0" i="0">
                          <a:solidFill>
                            <a:schemeClr val="tx1"/>
                          </a:solidFill>
                          <a:effectLst/>
                          <a:latin typeface="+mj-lt"/>
                        </a:rPr>
                        <a:t>3269</a:t>
                      </a:r>
                    </a:p>
                  </a:txBody>
                  <a:tcPr anchor="ctr"/>
                </a:tc>
                <a:tc>
                  <a:txBody>
                    <a:bodyPr/>
                    <a:lstStyle/>
                    <a:p>
                      <a:pPr algn="ctr" fontAlgn="base"/>
                      <a:r>
                        <a:rPr lang="en-US" sz="1200" b="0" i="0" kern="1200">
                          <a:solidFill>
                            <a:schemeClr val="tx1"/>
                          </a:solidFill>
                          <a:effectLst/>
                          <a:latin typeface="+mj-lt"/>
                          <a:ea typeface="+mn-ea"/>
                          <a:cs typeface="+mn-cs"/>
                        </a:rPr>
                        <a:t>Lindsey E. </a:t>
                      </a:r>
                      <a:r>
                        <a:rPr lang="en-US" sz="1200" b="0" i="0" kern="1200" err="1">
                          <a:solidFill>
                            <a:schemeClr val="tx1"/>
                          </a:solidFill>
                          <a:effectLst/>
                          <a:latin typeface="+mj-lt"/>
                          <a:ea typeface="+mn-ea"/>
                          <a:cs typeface="+mn-cs"/>
                        </a:rPr>
                        <a:t>Roeker</a:t>
                      </a:r>
                      <a:endParaRPr lang="en-US" sz="1200" b="0" i="0" kern="1200">
                        <a:solidFill>
                          <a:schemeClr val="tx1"/>
                        </a:solidFill>
                        <a:effectLst/>
                        <a:latin typeface="+mj-lt"/>
                        <a:ea typeface="+mn-ea"/>
                        <a:cs typeface="+mn-cs"/>
                      </a:endParaRPr>
                    </a:p>
                  </a:txBody>
                  <a:tcPr anchor="ctr"/>
                </a:tc>
                <a:extLst>
                  <a:ext uri="{0D108BD9-81ED-4DB2-BD59-A6C34878D82A}">
                    <a16:rowId xmlns:a16="http://schemas.microsoft.com/office/drawing/2014/main" val="2782633134"/>
                  </a:ext>
                </a:extLst>
              </a:tr>
            </a:tbl>
          </a:graphicData>
        </a:graphic>
      </p:graphicFrame>
    </p:spTree>
    <p:extLst>
      <p:ext uri="{BB962C8B-B14F-4D97-AF65-F5344CB8AC3E}">
        <p14:creationId xmlns:p14="http://schemas.microsoft.com/office/powerpoint/2010/main" val="3486765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CA45FC9-BE91-D635-798C-B2D7980F730C}"/>
              </a:ext>
            </a:extLst>
          </p:cNvPr>
          <p:cNvSpPr>
            <a:spLocks noGrp="1"/>
          </p:cNvSpPr>
          <p:nvPr>
            <p:ph type="ftr" sz="quarter" idx="10"/>
          </p:nvPr>
        </p:nvSpPr>
        <p:spPr>
          <a:xfrm>
            <a:off x="407989" y="6006353"/>
            <a:ext cx="8532812" cy="662735"/>
          </a:xfrm>
        </p:spPr>
        <p:txBody>
          <a:bodyPr/>
          <a:lstStyle/>
          <a:p>
            <a:r>
              <a:rPr lang="en-GB" baseline="30000" err="1"/>
              <a:t>a</a:t>
            </a:r>
            <a:r>
              <a:rPr lang="en-GB" err="1"/>
              <a:t>One</a:t>
            </a:r>
            <a:r>
              <a:rPr lang="en-GB"/>
              <a:t> patient in the </a:t>
            </a:r>
            <a:r>
              <a:rPr lang="en-GB" err="1"/>
              <a:t>zanubrutinib</a:t>
            </a:r>
            <a:r>
              <a:rPr lang="en-GB"/>
              <a:t> arm was co-administered </a:t>
            </a:r>
            <a:r>
              <a:rPr lang="en-GB" err="1"/>
              <a:t>venetoclax</a:t>
            </a:r>
            <a:r>
              <a:rPr lang="en-GB"/>
              <a:t>. </a:t>
            </a:r>
            <a:r>
              <a:rPr lang="en-GB" baseline="30000" err="1"/>
              <a:t>b</a:t>
            </a:r>
            <a:r>
              <a:rPr lang="en-GB" err="1"/>
              <a:t>One</a:t>
            </a:r>
            <a:r>
              <a:rPr lang="en-GB"/>
              <a:t> patient in the ibrutinib arm was co-administered mCD20Ab. </a:t>
            </a:r>
            <a:r>
              <a:rPr lang="en-GB" baseline="30000" err="1"/>
              <a:t>c</a:t>
            </a:r>
            <a:r>
              <a:rPr lang="en-GB" err="1"/>
              <a:t>Two</a:t>
            </a:r>
            <a:r>
              <a:rPr lang="en-GB"/>
              <a:t> patients were co-administered a </a:t>
            </a:r>
            <a:r>
              <a:rPr lang="en-GB" err="1"/>
              <a:t>cBTK</a:t>
            </a:r>
            <a:r>
              <a:rPr lang="en-GB"/>
              <a:t> inhibitor and 1 patient a noncovalent BTK inhibitor. </a:t>
            </a:r>
            <a:r>
              <a:rPr lang="en-GB" baseline="30000" err="1"/>
              <a:t>d</a:t>
            </a:r>
            <a:r>
              <a:rPr lang="en-GB" err="1"/>
              <a:t>Two</a:t>
            </a:r>
            <a:r>
              <a:rPr lang="en-GB"/>
              <a:t> patients (1 in each arm) were treated with a spleen tyrosine kinase inhibitor and 1 patient with rituximab plus a PI3K-</a:t>
            </a:r>
            <a:r>
              <a:rPr lang="el-GR"/>
              <a:t>δ </a:t>
            </a:r>
            <a:r>
              <a:rPr lang="en-GB"/>
              <a:t>inhibitor. </a:t>
            </a:r>
          </a:p>
          <a:p>
            <a:r>
              <a:rPr lang="en-GB" b="1"/>
              <a:t>AE, </a:t>
            </a:r>
            <a:r>
              <a:rPr lang="en-GB"/>
              <a:t>adverse event; </a:t>
            </a:r>
            <a:r>
              <a:rPr lang="en-GB" b="1"/>
              <a:t>BCL2i,</a:t>
            </a:r>
            <a:r>
              <a:rPr lang="en-GB"/>
              <a:t> B-cell lymphoma 2 inhibitor; </a:t>
            </a:r>
            <a:r>
              <a:rPr lang="en-GB" b="1"/>
              <a:t>BTK, </a:t>
            </a:r>
            <a:r>
              <a:rPr lang="en-GB"/>
              <a:t>Bruton’s tyrosine kinase; </a:t>
            </a:r>
            <a:r>
              <a:rPr lang="en-GB" b="1" err="1"/>
              <a:t>cBTK</a:t>
            </a:r>
            <a:r>
              <a:rPr lang="en-GB" b="1"/>
              <a:t>, </a:t>
            </a:r>
            <a:r>
              <a:rPr lang="en-GB"/>
              <a:t>covalent Bruton’s tyrosine kinase; </a:t>
            </a:r>
            <a:r>
              <a:rPr lang="en-GB" b="1"/>
              <a:t>mCD20Ab,</a:t>
            </a:r>
            <a:r>
              <a:rPr lang="en-GB"/>
              <a:t> monoclonal CD20 antibody; </a:t>
            </a:r>
            <a:r>
              <a:rPr lang="en-GB" b="1"/>
              <a:t>N/A,</a:t>
            </a:r>
            <a:r>
              <a:rPr lang="en-GB"/>
              <a:t> not applicable; </a:t>
            </a:r>
            <a:r>
              <a:rPr lang="en-GB" b="1"/>
              <a:t>RT, </a:t>
            </a:r>
            <a:r>
              <a:rPr lang="en-GB"/>
              <a:t>Richter transformation; </a:t>
            </a:r>
            <a:r>
              <a:rPr lang="en-GB" b="1"/>
              <a:t>PLCG2, </a:t>
            </a:r>
            <a:r>
              <a:rPr lang="en-GB"/>
              <a:t>Phospholipase C gamma 2; </a:t>
            </a:r>
            <a:r>
              <a:rPr lang="en-GB" b="1"/>
              <a:t>PD, </a:t>
            </a:r>
            <a:r>
              <a:rPr lang="en-GB"/>
              <a:t>progressive disease.</a:t>
            </a:r>
          </a:p>
          <a:p>
            <a:r>
              <a:rPr lang="en-GB" b="1"/>
              <a:t>Brown et al, Abstract #1890 presented at ASH 2023. </a:t>
            </a:r>
            <a:endParaRPr lang="en-GB"/>
          </a:p>
        </p:txBody>
      </p:sp>
      <p:sp>
        <p:nvSpPr>
          <p:cNvPr id="2" name="Title 1">
            <a:extLst>
              <a:ext uri="{FF2B5EF4-FFF2-40B4-BE49-F238E27FC236}">
                <a16:creationId xmlns:a16="http://schemas.microsoft.com/office/drawing/2014/main" id="{C7D28BA1-FAFD-C953-E57B-3D231F3AE7FC}"/>
              </a:ext>
            </a:extLst>
          </p:cNvPr>
          <p:cNvSpPr>
            <a:spLocks noGrp="1"/>
          </p:cNvSpPr>
          <p:nvPr>
            <p:ph type="title"/>
          </p:nvPr>
        </p:nvSpPr>
        <p:spPr/>
        <p:txBody>
          <a:bodyPr>
            <a:normAutofit/>
          </a:bodyPr>
          <a:lstStyle/>
          <a:p>
            <a:r>
              <a:rPr lang="en-US"/>
              <a:t>Next line of treatment after discontinuation of study treatment </a:t>
            </a:r>
          </a:p>
        </p:txBody>
      </p:sp>
      <p:graphicFrame>
        <p:nvGraphicFramePr>
          <p:cNvPr id="10" name="Content Placeholder 9">
            <a:extLst>
              <a:ext uri="{FF2B5EF4-FFF2-40B4-BE49-F238E27FC236}">
                <a16:creationId xmlns:a16="http://schemas.microsoft.com/office/drawing/2014/main" id="{D3F20D3D-3E72-D2EF-CF5F-765D21EAE328}"/>
              </a:ext>
            </a:extLst>
          </p:cNvPr>
          <p:cNvGraphicFramePr>
            <a:graphicFrameLocks noGrp="1"/>
          </p:cNvGraphicFramePr>
          <p:nvPr>
            <p:ph idx="1"/>
            <p:extLst>
              <p:ext uri="{D42A27DB-BD31-4B8C-83A1-F6EECF244321}">
                <p14:modId xmlns:p14="http://schemas.microsoft.com/office/powerpoint/2010/main" val="3644908250"/>
              </p:ext>
            </p:extLst>
          </p:nvPr>
        </p:nvGraphicFramePr>
        <p:xfrm>
          <a:off x="407989" y="1665290"/>
          <a:ext cx="11368084" cy="3739185"/>
        </p:xfrm>
        <a:graphic>
          <a:graphicData uri="http://schemas.openxmlformats.org/drawingml/2006/table">
            <a:tbl>
              <a:tblPr firstRow="1" bandRow="1">
                <a:tableStyleId>{5C22544A-7EE6-4342-B048-85BDC9FD1C3A}</a:tableStyleId>
              </a:tblPr>
              <a:tblGrid>
                <a:gridCol w="2236840">
                  <a:extLst>
                    <a:ext uri="{9D8B030D-6E8A-4147-A177-3AD203B41FA5}">
                      <a16:colId xmlns:a16="http://schemas.microsoft.com/office/drawing/2014/main" val="1468072713"/>
                    </a:ext>
                  </a:extLst>
                </a:gridCol>
                <a:gridCol w="803868">
                  <a:extLst>
                    <a:ext uri="{9D8B030D-6E8A-4147-A177-3AD203B41FA5}">
                      <a16:colId xmlns:a16="http://schemas.microsoft.com/office/drawing/2014/main" val="910794858"/>
                    </a:ext>
                  </a:extLst>
                </a:gridCol>
                <a:gridCol w="3780142">
                  <a:extLst>
                    <a:ext uri="{9D8B030D-6E8A-4147-A177-3AD203B41FA5}">
                      <a16:colId xmlns:a16="http://schemas.microsoft.com/office/drawing/2014/main" val="13968444"/>
                    </a:ext>
                  </a:extLst>
                </a:gridCol>
                <a:gridCol w="811955">
                  <a:extLst>
                    <a:ext uri="{9D8B030D-6E8A-4147-A177-3AD203B41FA5}">
                      <a16:colId xmlns:a16="http://schemas.microsoft.com/office/drawing/2014/main" val="1678215373"/>
                    </a:ext>
                  </a:extLst>
                </a:gridCol>
                <a:gridCol w="3735279">
                  <a:extLst>
                    <a:ext uri="{9D8B030D-6E8A-4147-A177-3AD203B41FA5}">
                      <a16:colId xmlns:a16="http://schemas.microsoft.com/office/drawing/2014/main" val="4040497958"/>
                    </a:ext>
                  </a:extLst>
                </a:gridCol>
              </a:tblGrid>
              <a:tr h="325292">
                <a:tc>
                  <a:txBody>
                    <a:bodyPr/>
                    <a:lstStyle/>
                    <a:p>
                      <a:pPr fontAlgn="b"/>
                      <a:r>
                        <a:rPr lang="en-GB" sz="1000" b="1">
                          <a:effectLst/>
                        </a:rPr>
                        <a:t>Next line of treatment after discontinuing study treatment</a:t>
                      </a:r>
                    </a:p>
                  </a:txBody>
                  <a:tcPr marT="18000" marB="18000" anchor="ctr"/>
                </a:tc>
                <a:tc>
                  <a:txBody>
                    <a:bodyPr/>
                    <a:lstStyle/>
                    <a:p>
                      <a:pPr algn="ctr" fontAlgn="b"/>
                      <a:r>
                        <a:rPr lang="en-GB" sz="1000" b="1">
                          <a:effectLst/>
                        </a:rPr>
                        <a:t>Patients, n</a:t>
                      </a:r>
                    </a:p>
                  </a:txBody>
                  <a:tcPr marL="72000" marR="72000" marT="18000" marB="18000" anchor="ctr"/>
                </a:tc>
                <a:tc>
                  <a:txBody>
                    <a:bodyPr/>
                    <a:lstStyle/>
                    <a:p>
                      <a:pPr algn="ctr" fontAlgn="b"/>
                      <a:r>
                        <a:rPr lang="en-GB" sz="1000" b="1">
                          <a:effectLst/>
                        </a:rPr>
                        <a:t>Zanubrutinib (n=26)</a:t>
                      </a:r>
                    </a:p>
                    <a:p>
                      <a:pPr algn="ctr" fontAlgn="b"/>
                      <a:r>
                        <a:rPr lang="en-GB" sz="1000" b="1">
                          <a:effectLst/>
                        </a:rPr>
                        <a:t>Outcome</a:t>
                      </a:r>
                    </a:p>
                  </a:txBody>
                  <a:tcPr marT="18000" marB="1800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000" b="1">
                          <a:effectLst/>
                        </a:rPr>
                        <a:t>Patients, n</a:t>
                      </a:r>
                    </a:p>
                  </a:txBody>
                  <a:tcPr marL="72000" marR="72000" marT="18000" marB="18000" anchor="ctr">
                    <a:solidFill>
                      <a:schemeClr val="accent2"/>
                    </a:solidFill>
                  </a:tcPr>
                </a:tc>
                <a:tc>
                  <a:txBody>
                    <a:bodyPr/>
                    <a:lstStyle/>
                    <a:p>
                      <a:pPr algn="ctr" fontAlgn="b"/>
                      <a:r>
                        <a:rPr lang="en-GB" sz="1000" b="1">
                          <a:effectLst/>
                        </a:rPr>
                        <a:t>Ibrutinib (n=31)</a:t>
                      </a:r>
                    </a:p>
                    <a:p>
                      <a:pPr algn="ctr" fontAlgn="b"/>
                      <a:r>
                        <a:rPr lang="en-GB" sz="1000" b="1">
                          <a:effectLst/>
                        </a:rPr>
                        <a:t>Outcome</a:t>
                      </a:r>
                    </a:p>
                  </a:txBody>
                  <a:tcPr marT="18000" marB="18000" anchor="ctr">
                    <a:solidFill>
                      <a:schemeClr val="accent2"/>
                    </a:solidFill>
                  </a:tcPr>
                </a:tc>
                <a:extLst>
                  <a:ext uri="{0D108BD9-81ED-4DB2-BD59-A6C34878D82A}">
                    <a16:rowId xmlns:a16="http://schemas.microsoft.com/office/drawing/2014/main" val="3345482935"/>
                  </a:ext>
                </a:extLst>
              </a:tr>
              <a:tr h="179827">
                <a:tc>
                  <a:txBody>
                    <a:bodyPr/>
                    <a:lstStyle/>
                    <a:p>
                      <a:pPr fontAlgn="base"/>
                      <a:r>
                        <a:rPr lang="en-GB" sz="1000">
                          <a:effectLst/>
                        </a:rPr>
                        <a:t>Chemotherapy</a:t>
                      </a:r>
                    </a:p>
                  </a:txBody>
                  <a:tcPr marT="0" marB="0" anchor="ctr"/>
                </a:tc>
                <a:tc>
                  <a:txBody>
                    <a:bodyPr/>
                    <a:lstStyle/>
                    <a:p>
                      <a:pPr algn="ctr" fontAlgn="base"/>
                      <a:r>
                        <a:rPr lang="en-GB" sz="1000">
                          <a:effectLst/>
                        </a:rPr>
                        <a:t>1</a:t>
                      </a:r>
                    </a:p>
                  </a:txBody>
                  <a:tcPr marL="72000" marR="72000" marT="0" marB="0" anchor="ctr"/>
                </a:tc>
                <a:tc>
                  <a:txBody>
                    <a:bodyPr/>
                    <a:lstStyle/>
                    <a:p>
                      <a:pPr algn="ctr" fontAlgn="base"/>
                      <a:r>
                        <a:rPr lang="en-GB" sz="1000">
                          <a:effectLst/>
                        </a:rPr>
                        <a:t>Ongoing/completed</a:t>
                      </a:r>
                    </a:p>
                  </a:txBody>
                  <a:tcPr marT="0" marB="0" anchor="ctr"/>
                </a:tc>
                <a:tc>
                  <a:txBody>
                    <a:bodyPr/>
                    <a:lstStyle/>
                    <a:p>
                      <a:pPr algn="ctr" fontAlgn="base"/>
                      <a:r>
                        <a:rPr lang="en-GB" sz="1000">
                          <a:effectLst/>
                        </a:rPr>
                        <a:t>0</a:t>
                      </a:r>
                    </a:p>
                  </a:txBody>
                  <a:tcPr marL="72000" marR="72000" marT="0" marB="0" anchor="ctr"/>
                </a:tc>
                <a:tc>
                  <a:txBody>
                    <a:bodyPr/>
                    <a:lstStyle/>
                    <a:p>
                      <a:pPr algn="ctr" fontAlgn="base"/>
                      <a:r>
                        <a:rPr lang="en-GB" sz="1000">
                          <a:effectLst/>
                        </a:rPr>
                        <a:t>N/A</a:t>
                      </a:r>
                    </a:p>
                  </a:txBody>
                  <a:tcPr marT="0" marB="0" anchor="ctr"/>
                </a:tc>
                <a:extLst>
                  <a:ext uri="{0D108BD9-81ED-4DB2-BD59-A6C34878D82A}">
                    <a16:rowId xmlns:a16="http://schemas.microsoft.com/office/drawing/2014/main" val="2263898260"/>
                  </a:ext>
                </a:extLst>
              </a:tr>
              <a:tr h="470757">
                <a:tc>
                  <a:txBody>
                    <a:bodyPr/>
                    <a:lstStyle/>
                    <a:p>
                      <a:pPr fontAlgn="base"/>
                      <a:r>
                        <a:rPr lang="en-GB" sz="1000">
                          <a:effectLst/>
                        </a:rPr>
                        <a:t>Chemoimmunotherapy</a:t>
                      </a:r>
                      <a:r>
                        <a:rPr lang="en-GB" sz="1000" baseline="30000">
                          <a:effectLst/>
                        </a:rPr>
                        <a:t>a</a:t>
                      </a:r>
                      <a:endParaRPr lang="en-GB" sz="1000" baseline="30000" err="1">
                        <a:effectLst/>
                      </a:endParaRPr>
                    </a:p>
                  </a:txBody>
                  <a:tcPr marT="0" marB="0" anchor="ctr"/>
                </a:tc>
                <a:tc>
                  <a:txBody>
                    <a:bodyPr/>
                    <a:lstStyle/>
                    <a:p>
                      <a:pPr algn="ctr" fontAlgn="base"/>
                      <a:r>
                        <a:rPr lang="en-GB" sz="1000">
                          <a:effectLst/>
                        </a:rPr>
                        <a:t>4</a:t>
                      </a:r>
                    </a:p>
                  </a:txBody>
                  <a:tcPr marL="72000" marR="72000" marT="0" marB="0" anchor="ctr"/>
                </a:tc>
                <a:tc>
                  <a:txBody>
                    <a:bodyPr/>
                    <a:lstStyle/>
                    <a:p>
                      <a:pPr algn="ctr" fontAlgn="base"/>
                      <a:r>
                        <a:rPr lang="en-GB" sz="1000">
                          <a:effectLst/>
                        </a:rPr>
                        <a:t>Ongoing/completed, n=2 (</a:t>
                      </a:r>
                      <a:r>
                        <a:rPr lang="en-GB" sz="1000" i="1">
                          <a:effectLst/>
                        </a:rPr>
                        <a:t>BTK </a:t>
                      </a:r>
                      <a:r>
                        <a:rPr lang="en-GB" sz="1000">
                          <a:effectLst/>
                        </a:rPr>
                        <a:t>C481 mutation, n=1; RT when completing study treatment, n=1); discontinued due to AE, n=2</a:t>
                      </a:r>
                    </a:p>
                  </a:txBody>
                  <a:tcPr marT="0" marB="0" anchor="ctr"/>
                </a:tc>
                <a:tc>
                  <a:txBody>
                    <a:bodyPr/>
                    <a:lstStyle/>
                    <a:p>
                      <a:pPr algn="ctr" fontAlgn="base"/>
                      <a:r>
                        <a:rPr lang="en-GB" sz="1000">
                          <a:effectLst/>
                        </a:rPr>
                        <a:t>3</a:t>
                      </a:r>
                    </a:p>
                  </a:txBody>
                  <a:tcPr marL="72000" marR="72000" marT="0" marB="0" anchor="ctr"/>
                </a:tc>
                <a:tc>
                  <a:txBody>
                    <a:bodyPr/>
                    <a:lstStyle/>
                    <a:p>
                      <a:pPr algn="ctr" fontAlgn="base"/>
                      <a:r>
                        <a:rPr lang="en-GB" sz="1000">
                          <a:effectLst/>
                        </a:rPr>
                        <a:t>Ongoing/completed</a:t>
                      </a:r>
                    </a:p>
                  </a:txBody>
                  <a:tcPr marT="0" marB="0" anchor="ctr"/>
                </a:tc>
                <a:extLst>
                  <a:ext uri="{0D108BD9-81ED-4DB2-BD59-A6C34878D82A}">
                    <a16:rowId xmlns:a16="http://schemas.microsoft.com/office/drawing/2014/main" val="488863141"/>
                  </a:ext>
                </a:extLst>
              </a:tr>
              <a:tr h="325292">
                <a:tc>
                  <a:txBody>
                    <a:bodyPr/>
                    <a:lstStyle/>
                    <a:p>
                      <a:pPr fontAlgn="base"/>
                      <a:r>
                        <a:rPr lang="en-GB" sz="1000">
                          <a:effectLst/>
                        </a:rPr>
                        <a:t>cBTK inhibitor therapy</a:t>
                      </a:r>
                    </a:p>
                  </a:txBody>
                  <a:tcPr marT="0" marB="0" anchor="ctr"/>
                </a:tc>
                <a:tc>
                  <a:txBody>
                    <a:bodyPr/>
                    <a:lstStyle/>
                    <a:p>
                      <a:pPr algn="ctr" fontAlgn="base"/>
                      <a:r>
                        <a:rPr lang="en-GB" sz="1000">
                          <a:effectLst/>
                        </a:rPr>
                        <a:t>2</a:t>
                      </a:r>
                    </a:p>
                  </a:txBody>
                  <a:tcPr marL="72000" marR="72000" marT="0" marB="0" anchor="ctr"/>
                </a:tc>
                <a:tc>
                  <a:txBody>
                    <a:bodyPr/>
                    <a:lstStyle/>
                    <a:p>
                      <a:pPr algn="ctr" fontAlgn="base"/>
                      <a:r>
                        <a:rPr lang="en-GB" sz="1000">
                          <a:effectLst/>
                        </a:rPr>
                        <a:t>Ongoing/completed, n=1; PD, n=1</a:t>
                      </a:r>
                    </a:p>
                  </a:txBody>
                  <a:tcPr marT="0" marB="0" anchor="ctr"/>
                </a:tc>
                <a:tc>
                  <a:txBody>
                    <a:bodyPr/>
                    <a:lstStyle/>
                    <a:p>
                      <a:pPr algn="ctr" fontAlgn="base"/>
                      <a:r>
                        <a:rPr lang="en-GB" sz="1000">
                          <a:effectLst/>
                        </a:rPr>
                        <a:t>5</a:t>
                      </a:r>
                    </a:p>
                  </a:txBody>
                  <a:tcPr marL="72000" marR="72000" marT="0" marB="0" anchor="ctr"/>
                </a:tc>
                <a:tc>
                  <a:txBody>
                    <a:bodyPr/>
                    <a:lstStyle/>
                    <a:p>
                      <a:pPr algn="ctr" fontAlgn="base"/>
                      <a:r>
                        <a:rPr lang="en-GB" sz="1000">
                          <a:effectLst/>
                        </a:rPr>
                        <a:t>Ongoing/completed, n=3; PD, n=1 (</a:t>
                      </a:r>
                      <a:r>
                        <a:rPr lang="en-GB" sz="1000" i="1">
                          <a:effectLst/>
                        </a:rPr>
                        <a:t>BTK C481 </a:t>
                      </a:r>
                      <a:r>
                        <a:rPr lang="en-GB" sz="1000">
                          <a:effectLst/>
                        </a:rPr>
                        <a:t>mutation); discontinued due to AE, n=1</a:t>
                      </a:r>
                    </a:p>
                  </a:txBody>
                  <a:tcPr marT="0" marB="0" anchor="ctr"/>
                </a:tc>
                <a:extLst>
                  <a:ext uri="{0D108BD9-81ED-4DB2-BD59-A6C34878D82A}">
                    <a16:rowId xmlns:a16="http://schemas.microsoft.com/office/drawing/2014/main" val="2259301062"/>
                  </a:ext>
                </a:extLst>
              </a:tr>
              <a:tr h="325292">
                <a:tc>
                  <a:txBody>
                    <a:bodyPr/>
                    <a:lstStyle/>
                    <a:p>
                      <a:pPr fontAlgn="base"/>
                      <a:r>
                        <a:rPr lang="en-GB" sz="1000">
                          <a:effectLst/>
                        </a:rPr>
                        <a:t>Noncovalent BTK inhibitor therapy</a:t>
                      </a:r>
                      <a:r>
                        <a:rPr lang="en-GB" sz="1000" baseline="30000">
                          <a:effectLst/>
                        </a:rPr>
                        <a:t>b</a:t>
                      </a:r>
                      <a:endParaRPr lang="en-GB" sz="1000" baseline="30000" err="1">
                        <a:effectLst/>
                      </a:endParaRPr>
                    </a:p>
                  </a:txBody>
                  <a:tcPr marT="0" marB="0" anchor="ctr"/>
                </a:tc>
                <a:tc>
                  <a:txBody>
                    <a:bodyPr/>
                    <a:lstStyle/>
                    <a:p>
                      <a:pPr algn="ctr" fontAlgn="base"/>
                      <a:r>
                        <a:rPr lang="en-GB" sz="1000">
                          <a:effectLst/>
                        </a:rPr>
                        <a:t>2</a:t>
                      </a:r>
                    </a:p>
                  </a:txBody>
                  <a:tcPr marL="72000" marR="72000" marT="0" marB="0" anchor="ctr"/>
                </a:tc>
                <a:tc>
                  <a:txBody>
                    <a:bodyPr/>
                    <a:lstStyle/>
                    <a:p>
                      <a:pPr algn="ctr" fontAlgn="base"/>
                      <a:r>
                        <a:rPr lang="en-GB" sz="1000">
                          <a:effectLst/>
                        </a:rPr>
                        <a:t>Ongoing/completed, n=1; PD, n=1 (</a:t>
                      </a:r>
                      <a:r>
                        <a:rPr lang="en-GB" sz="1000" i="1">
                          <a:effectLst/>
                        </a:rPr>
                        <a:t>BTK</a:t>
                      </a:r>
                      <a:r>
                        <a:rPr lang="en-GB" sz="1000">
                          <a:effectLst/>
                        </a:rPr>
                        <a:t> C481 and L528 mutations)</a:t>
                      </a:r>
                    </a:p>
                  </a:txBody>
                  <a:tcPr marT="0" marB="0" anchor="ctr"/>
                </a:tc>
                <a:tc>
                  <a:txBody>
                    <a:bodyPr/>
                    <a:lstStyle/>
                    <a:p>
                      <a:pPr algn="ctr" fontAlgn="base"/>
                      <a:r>
                        <a:rPr lang="en-GB" sz="1000">
                          <a:effectLst/>
                        </a:rPr>
                        <a:t>2</a:t>
                      </a:r>
                    </a:p>
                  </a:txBody>
                  <a:tcPr marL="72000" marR="72000" marT="0" marB="0" anchor="ctr"/>
                </a:tc>
                <a:tc>
                  <a:txBody>
                    <a:bodyPr/>
                    <a:lstStyle/>
                    <a:p>
                      <a:pPr algn="ctr" fontAlgn="base"/>
                      <a:r>
                        <a:rPr lang="en-GB" sz="1000">
                          <a:effectLst/>
                        </a:rPr>
                        <a:t>Ongoing/completed, n=1; death, n=1</a:t>
                      </a:r>
                    </a:p>
                  </a:txBody>
                  <a:tcPr marT="0" marB="0" anchor="ctr"/>
                </a:tc>
                <a:extLst>
                  <a:ext uri="{0D108BD9-81ED-4DB2-BD59-A6C34878D82A}">
                    <a16:rowId xmlns:a16="http://schemas.microsoft.com/office/drawing/2014/main" val="848918409"/>
                  </a:ext>
                </a:extLst>
              </a:tr>
              <a:tr h="325292">
                <a:tc>
                  <a:txBody>
                    <a:bodyPr/>
                    <a:lstStyle/>
                    <a:p>
                      <a:pPr fontAlgn="base"/>
                      <a:r>
                        <a:rPr lang="en-GB" sz="1000">
                          <a:effectLst/>
                        </a:rPr>
                        <a:t>BCL2i monotherapy</a:t>
                      </a:r>
                    </a:p>
                  </a:txBody>
                  <a:tcPr marT="0" marB="0" anchor="ctr"/>
                </a:tc>
                <a:tc>
                  <a:txBody>
                    <a:bodyPr/>
                    <a:lstStyle/>
                    <a:p>
                      <a:pPr algn="ctr" fontAlgn="base"/>
                      <a:r>
                        <a:rPr lang="en-GB" sz="1000">
                          <a:effectLst/>
                        </a:rPr>
                        <a:t>3</a:t>
                      </a:r>
                    </a:p>
                  </a:txBody>
                  <a:tcPr marL="72000" marR="72000" marT="0" marB="0" anchor="ctr"/>
                </a:tc>
                <a:tc>
                  <a:txBody>
                    <a:bodyPr/>
                    <a:lstStyle/>
                    <a:p>
                      <a:pPr algn="ctr" fontAlgn="base"/>
                      <a:r>
                        <a:rPr lang="en-GB" sz="1000">
                          <a:effectLst/>
                        </a:rPr>
                        <a:t>Ongoing/completed, n=2; discontinued due to AE, n=1</a:t>
                      </a:r>
                    </a:p>
                  </a:txBody>
                  <a:tcPr marT="0" marB="0" anchor="ctr"/>
                </a:tc>
                <a:tc>
                  <a:txBody>
                    <a:bodyPr/>
                    <a:lstStyle/>
                    <a:p>
                      <a:pPr algn="ctr" fontAlgn="base"/>
                      <a:r>
                        <a:rPr lang="en-GB" sz="1000">
                          <a:effectLst/>
                        </a:rPr>
                        <a:t>5</a:t>
                      </a:r>
                    </a:p>
                  </a:txBody>
                  <a:tcPr marL="72000" marR="72000" marT="0" marB="0" anchor="ctr"/>
                </a:tc>
                <a:tc>
                  <a:txBody>
                    <a:bodyPr/>
                    <a:lstStyle/>
                    <a:p>
                      <a:pPr algn="ctr" fontAlgn="base"/>
                      <a:r>
                        <a:rPr lang="en-GB" sz="1000">
                          <a:effectLst/>
                        </a:rPr>
                        <a:t>Ongoing/completed, n=2 (</a:t>
                      </a:r>
                      <a:r>
                        <a:rPr lang="en-GB" sz="1000" i="1">
                          <a:effectLst/>
                        </a:rPr>
                        <a:t>BTK</a:t>
                      </a:r>
                      <a:r>
                        <a:rPr lang="en-GB" sz="1000">
                          <a:effectLst/>
                        </a:rPr>
                        <a:t> C481 mutation, n=1); PD, n=1; discontinued due to AE, n=1; death, n=1</a:t>
                      </a:r>
                    </a:p>
                  </a:txBody>
                  <a:tcPr marT="0" marB="0" anchor="ctr"/>
                </a:tc>
                <a:extLst>
                  <a:ext uri="{0D108BD9-81ED-4DB2-BD59-A6C34878D82A}">
                    <a16:rowId xmlns:a16="http://schemas.microsoft.com/office/drawing/2014/main" val="2227176827"/>
                  </a:ext>
                </a:extLst>
              </a:tr>
              <a:tr h="325292">
                <a:tc>
                  <a:txBody>
                    <a:bodyPr/>
                    <a:lstStyle/>
                    <a:p>
                      <a:pPr fontAlgn="base"/>
                      <a:r>
                        <a:rPr lang="en-GB" sz="1000">
                          <a:effectLst/>
                        </a:rPr>
                        <a:t>BCL2i plus mCD20Ab therapy</a:t>
                      </a:r>
                    </a:p>
                  </a:txBody>
                  <a:tcPr marT="0" marB="0" anchor="ctr"/>
                </a:tc>
                <a:tc>
                  <a:txBody>
                    <a:bodyPr/>
                    <a:lstStyle/>
                    <a:p>
                      <a:pPr algn="ctr" fontAlgn="base"/>
                      <a:r>
                        <a:rPr lang="en-GB" sz="1000">
                          <a:effectLst/>
                        </a:rPr>
                        <a:t>3</a:t>
                      </a:r>
                    </a:p>
                  </a:txBody>
                  <a:tcPr marL="72000" marR="72000" marT="0" marB="0" anchor="ctr"/>
                </a:tc>
                <a:tc>
                  <a:txBody>
                    <a:bodyPr/>
                    <a:lstStyle/>
                    <a:p>
                      <a:pPr algn="ctr" fontAlgn="base"/>
                      <a:r>
                        <a:rPr lang="en-GB" sz="1000">
                          <a:effectLst/>
                        </a:rPr>
                        <a:t>PD, n=1 (</a:t>
                      </a:r>
                      <a:r>
                        <a:rPr lang="en-GB" sz="1000" i="1">
                          <a:effectLst/>
                        </a:rPr>
                        <a:t>BTK</a:t>
                      </a:r>
                      <a:r>
                        <a:rPr lang="en-GB" sz="1000">
                          <a:effectLst/>
                        </a:rPr>
                        <a:t> L528 mutation); discontinued due to AE, n=1 (</a:t>
                      </a:r>
                      <a:r>
                        <a:rPr lang="en-GB" sz="1000" i="1">
                          <a:effectLst/>
                        </a:rPr>
                        <a:t>BTK</a:t>
                      </a:r>
                      <a:r>
                        <a:rPr lang="en-GB" sz="1000">
                          <a:effectLst/>
                        </a:rPr>
                        <a:t> C481 mutation); death, n=1</a:t>
                      </a:r>
                    </a:p>
                  </a:txBody>
                  <a:tcPr marT="0" marB="0" anchor="ctr"/>
                </a:tc>
                <a:tc>
                  <a:txBody>
                    <a:bodyPr/>
                    <a:lstStyle/>
                    <a:p>
                      <a:pPr algn="ctr" fontAlgn="base"/>
                      <a:r>
                        <a:rPr lang="en-GB" sz="1000">
                          <a:effectLst/>
                        </a:rPr>
                        <a:t>2</a:t>
                      </a:r>
                    </a:p>
                  </a:txBody>
                  <a:tcPr marL="72000" marR="72000" marT="0" marB="0" anchor="ctr"/>
                </a:tc>
                <a:tc>
                  <a:txBody>
                    <a:bodyPr/>
                    <a:lstStyle/>
                    <a:p>
                      <a:pPr algn="ctr" fontAlgn="base"/>
                      <a:r>
                        <a:rPr lang="en-GB" sz="1000">
                          <a:effectLst/>
                        </a:rPr>
                        <a:t>Ongoing/completed, n=1; PD, n=1 (</a:t>
                      </a:r>
                      <a:r>
                        <a:rPr lang="en-GB" sz="1000" i="1">
                          <a:effectLst/>
                        </a:rPr>
                        <a:t>PLCG2</a:t>
                      </a:r>
                      <a:r>
                        <a:rPr lang="en-GB" sz="1000">
                          <a:effectLst/>
                        </a:rPr>
                        <a:t> mutation)</a:t>
                      </a:r>
                    </a:p>
                  </a:txBody>
                  <a:tcPr marT="0" marB="0" anchor="ctr"/>
                </a:tc>
                <a:extLst>
                  <a:ext uri="{0D108BD9-81ED-4DB2-BD59-A6C34878D82A}">
                    <a16:rowId xmlns:a16="http://schemas.microsoft.com/office/drawing/2014/main" val="2140938591"/>
                  </a:ext>
                </a:extLst>
              </a:tr>
              <a:tr h="470757">
                <a:tc>
                  <a:txBody>
                    <a:bodyPr/>
                    <a:lstStyle/>
                    <a:p>
                      <a:pPr fontAlgn="base"/>
                      <a:r>
                        <a:rPr lang="en-GB" sz="1000">
                          <a:effectLst/>
                        </a:rPr>
                        <a:t>BCL2i plus BTK inhibitor therapy</a:t>
                      </a:r>
                      <a:r>
                        <a:rPr lang="en-GB" sz="1000" baseline="30000">
                          <a:effectLst/>
                        </a:rPr>
                        <a:t>c</a:t>
                      </a:r>
                      <a:endParaRPr lang="en-GB" sz="1000" baseline="30000" err="1">
                        <a:effectLst/>
                      </a:endParaRPr>
                    </a:p>
                  </a:txBody>
                  <a:tcPr marT="0" marB="0" anchor="ctr"/>
                </a:tc>
                <a:tc>
                  <a:txBody>
                    <a:bodyPr/>
                    <a:lstStyle/>
                    <a:p>
                      <a:pPr algn="ctr" fontAlgn="base"/>
                      <a:r>
                        <a:rPr lang="en-GB" sz="1000">
                          <a:effectLst/>
                        </a:rPr>
                        <a:t>0</a:t>
                      </a:r>
                    </a:p>
                  </a:txBody>
                  <a:tcPr marL="72000" marR="72000" marT="0" marB="0" anchor="ctr"/>
                </a:tc>
                <a:tc>
                  <a:txBody>
                    <a:bodyPr/>
                    <a:lstStyle/>
                    <a:p>
                      <a:pPr algn="ctr" fontAlgn="base"/>
                      <a:r>
                        <a:rPr lang="en-GB" sz="1000">
                          <a:effectLst/>
                        </a:rPr>
                        <a:t>N/A</a:t>
                      </a:r>
                    </a:p>
                  </a:txBody>
                  <a:tcPr marT="0" marB="0" anchor="ctr"/>
                </a:tc>
                <a:tc>
                  <a:txBody>
                    <a:bodyPr/>
                    <a:lstStyle/>
                    <a:p>
                      <a:pPr algn="ctr" fontAlgn="base"/>
                      <a:r>
                        <a:rPr lang="en-GB" sz="1000">
                          <a:effectLst/>
                        </a:rPr>
                        <a:t>3</a:t>
                      </a:r>
                    </a:p>
                  </a:txBody>
                  <a:tcPr marL="72000" marR="72000" marT="0" marB="0" anchor="ctr"/>
                </a:tc>
                <a:tc>
                  <a:txBody>
                    <a:bodyPr/>
                    <a:lstStyle/>
                    <a:p>
                      <a:pPr algn="ctr" fontAlgn="base"/>
                      <a:r>
                        <a:rPr lang="en-GB" sz="1000">
                          <a:effectLst/>
                        </a:rPr>
                        <a:t>Patients, n=3 Outcome: Ongoing/completed, n=1; PD, n=1 (RT when completing study treatment); discontinued due to AE, n=1 (</a:t>
                      </a:r>
                      <a:r>
                        <a:rPr lang="en-GB" sz="1000" i="1">
                          <a:effectLst/>
                        </a:rPr>
                        <a:t>BTK</a:t>
                      </a:r>
                      <a:r>
                        <a:rPr lang="en-GB" sz="1000">
                          <a:effectLst/>
                        </a:rPr>
                        <a:t> C481 and </a:t>
                      </a:r>
                      <a:r>
                        <a:rPr lang="en-GB" sz="1000" i="1">
                          <a:effectLst/>
                        </a:rPr>
                        <a:t>PLCG2</a:t>
                      </a:r>
                      <a:r>
                        <a:rPr lang="en-GB" sz="1000">
                          <a:effectLst/>
                        </a:rPr>
                        <a:t> mutations)</a:t>
                      </a:r>
                    </a:p>
                  </a:txBody>
                  <a:tcPr marT="0" marB="0" anchor="ctr"/>
                </a:tc>
                <a:extLst>
                  <a:ext uri="{0D108BD9-81ED-4DB2-BD59-A6C34878D82A}">
                    <a16:rowId xmlns:a16="http://schemas.microsoft.com/office/drawing/2014/main" val="2318044498"/>
                  </a:ext>
                </a:extLst>
              </a:tr>
              <a:tr h="325292">
                <a:tc>
                  <a:txBody>
                    <a:bodyPr/>
                    <a:lstStyle/>
                    <a:p>
                      <a:pPr fontAlgn="base"/>
                      <a:r>
                        <a:rPr lang="en-GB" sz="1000">
                          <a:effectLst/>
                        </a:rPr>
                        <a:t>mCD20Ab plus BCL2i plus noncovalent BTK inhibitor</a:t>
                      </a:r>
                    </a:p>
                  </a:txBody>
                  <a:tcPr marT="0" marB="0" anchor="ctr"/>
                </a:tc>
                <a:tc>
                  <a:txBody>
                    <a:bodyPr/>
                    <a:lstStyle/>
                    <a:p>
                      <a:pPr algn="ctr" fontAlgn="base"/>
                      <a:r>
                        <a:rPr lang="en-GB" sz="1000">
                          <a:effectLst/>
                        </a:rPr>
                        <a:t>1</a:t>
                      </a:r>
                    </a:p>
                  </a:txBody>
                  <a:tcPr marL="72000" marR="72000" marT="0" marB="0" anchor="ctr"/>
                </a:tc>
                <a:tc>
                  <a:txBody>
                    <a:bodyPr/>
                    <a:lstStyle/>
                    <a:p>
                      <a:pPr algn="ctr" fontAlgn="base"/>
                      <a:r>
                        <a:rPr lang="en-GB" sz="1000">
                          <a:effectLst/>
                        </a:rPr>
                        <a:t>Ongoing/completed</a:t>
                      </a:r>
                    </a:p>
                  </a:txBody>
                  <a:tcPr marT="0" marB="0" anchor="ctr"/>
                </a:tc>
                <a:tc>
                  <a:txBody>
                    <a:bodyPr/>
                    <a:lstStyle/>
                    <a:p>
                      <a:pPr algn="ctr" fontAlgn="base"/>
                      <a:r>
                        <a:rPr lang="en-GB" sz="1000">
                          <a:effectLst/>
                        </a:rPr>
                        <a:t>0</a:t>
                      </a:r>
                    </a:p>
                  </a:txBody>
                  <a:tcPr marL="72000" marR="72000" marT="0" marB="0" anchor="ctr"/>
                </a:tc>
                <a:tc>
                  <a:txBody>
                    <a:bodyPr/>
                    <a:lstStyle/>
                    <a:p>
                      <a:pPr algn="ctr" fontAlgn="base"/>
                      <a:r>
                        <a:rPr lang="en-GB" sz="1000">
                          <a:effectLst/>
                        </a:rPr>
                        <a:t>N/A</a:t>
                      </a:r>
                    </a:p>
                  </a:txBody>
                  <a:tcPr marT="0" marB="0" anchor="ctr"/>
                </a:tc>
                <a:extLst>
                  <a:ext uri="{0D108BD9-81ED-4DB2-BD59-A6C34878D82A}">
                    <a16:rowId xmlns:a16="http://schemas.microsoft.com/office/drawing/2014/main" val="855194889"/>
                  </a:ext>
                </a:extLst>
              </a:tr>
              <a:tr h="325292">
                <a:tc>
                  <a:txBody>
                    <a:bodyPr/>
                    <a:lstStyle/>
                    <a:p>
                      <a:pPr fontAlgn="base"/>
                      <a:r>
                        <a:rPr lang="en-GB" sz="1000">
                          <a:effectLst/>
                        </a:rPr>
                        <a:t>Other</a:t>
                      </a:r>
                      <a:r>
                        <a:rPr lang="en-GB" sz="1000" baseline="30000">
                          <a:effectLst/>
                        </a:rPr>
                        <a:t>d</a:t>
                      </a:r>
                      <a:endParaRPr lang="en-GB" sz="1000" baseline="30000" err="1">
                        <a:effectLst/>
                      </a:endParaRPr>
                    </a:p>
                  </a:txBody>
                  <a:tcPr marT="0" marB="0" anchor="ctr"/>
                </a:tc>
                <a:tc>
                  <a:txBody>
                    <a:bodyPr/>
                    <a:lstStyle/>
                    <a:p>
                      <a:pPr algn="ctr" fontAlgn="base"/>
                      <a:r>
                        <a:rPr lang="en-GB" sz="1000">
                          <a:effectLst/>
                        </a:rPr>
                        <a:t>2</a:t>
                      </a:r>
                    </a:p>
                  </a:txBody>
                  <a:tcPr marL="72000" marR="72000" marT="0" marB="0" anchor="ctr"/>
                </a:tc>
                <a:tc>
                  <a:txBody>
                    <a:bodyPr/>
                    <a:lstStyle/>
                    <a:p>
                      <a:pPr algn="ctr" fontAlgn="base"/>
                      <a:r>
                        <a:rPr lang="en-GB" sz="1000">
                          <a:effectLst/>
                        </a:rPr>
                        <a:t>Ongoing/completed, n=1; unknown, n=1 (BTK C481 and A428 mutations)</a:t>
                      </a:r>
                    </a:p>
                  </a:txBody>
                  <a:tcPr marT="0" marB="0" anchor="ctr"/>
                </a:tc>
                <a:tc>
                  <a:txBody>
                    <a:bodyPr/>
                    <a:lstStyle/>
                    <a:p>
                      <a:pPr algn="ctr" fontAlgn="base"/>
                      <a:r>
                        <a:rPr lang="en-GB" sz="1000">
                          <a:effectLst/>
                        </a:rPr>
                        <a:t>1</a:t>
                      </a:r>
                    </a:p>
                  </a:txBody>
                  <a:tcPr marL="72000" marR="72000" marT="0" marB="0" anchor="ctr"/>
                </a:tc>
                <a:tc>
                  <a:txBody>
                    <a:bodyPr/>
                    <a:lstStyle/>
                    <a:p>
                      <a:pPr algn="ctr" fontAlgn="base"/>
                      <a:r>
                        <a:rPr lang="en-GB" sz="1000">
                          <a:effectLst/>
                        </a:rPr>
                        <a:t>PD</a:t>
                      </a:r>
                    </a:p>
                  </a:txBody>
                  <a:tcPr marT="0" marB="0" anchor="ctr"/>
                </a:tc>
                <a:extLst>
                  <a:ext uri="{0D108BD9-81ED-4DB2-BD59-A6C34878D82A}">
                    <a16:rowId xmlns:a16="http://schemas.microsoft.com/office/drawing/2014/main" val="2401467557"/>
                  </a:ext>
                </a:extLst>
              </a:tr>
              <a:tr h="325292">
                <a:tc>
                  <a:txBody>
                    <a:bodyPr/>
                    <a:lstStyle/>
                    <a:p>
                      <a:pPr fontAlgn="base"/>
                      <a:r>
                        <a:rPr lang="en-GB" sz="1000">
                          <a:effectLst/>
                        </a:rPr>
                        <a:t>No known treatment after study treatment discontinuation</a:t>
                      </a:r>
                    </a:p>
                  </a:txBody>
                  <a:tcPr marT="0" marB="0" anchor="ctr"/>
                </a:tc>
                <a:tc>
                  <a:txBody>
                    <a:bodyPr/>
                    <a:lstStyle/>
                    <a:p>
                      <a:pPr algn="ctr" fontAlgn="base"/>
                      <a:r>
                        <a:rPr lang="en-GB" sz="1000">
                          <a:effectLst/>
                        </a:rPr>
                        <a:t>8</a:t>
                      </a:r>
                    </a:p>
                  </a:txBody>
                  <a:tcPr marL="72000" marR="72000" marT="0" marB="0" anchor="ctr"/>
                </a:tc>
                <a:tc>
                  <a:txBody>
                    <a:bodyPr/>
                    <a:lstStyle/>
                    <a:p>
                      <a:pPr algn="ctr" fontAlgn="base"/>
                      <a:r>
                        <a:rPr lang="en-GB" sz="1000">
                          <a:effectLst/>
                        </a:rPr>
                        <a:t>(RT when completing study treatment, n=1)</a:t>
                      </a:r>
                    </a:p>
                  </a:txBody>
                  <a:tcPr marT="0" marB="0" anchor="ctr"/>
                </a:tc>
                <a:tc>
                  <a:txBody>
                    <a:bodyPr/>
                    <a:lstStyle/>
                    <a:p>
                      <a:pPr algn="ctr" fontAlgn="base"/>
                      <a:r>
                        <a:rPr lang="en-GB" sz="1000">
                          <a:effectLst/>
                        </a:rPr>
                        <a:t>10</a:t>
                      </a:r>
                    </a:p>
                  </a:txBody>
                  <a:tcPr marL="72000" marR="72000" marT="0" marB="0" anchor="ctr"/>
                </a:tc>
                <a:tc>
                  <a:txBody>
                    <a:bodyPr/>
                    <a:lstStyle/>
                    <a:p>
                      <a:pPr algn="ctr" fontAlgn="base"/>
                      <a:r>
                        <a:rPr lang="en-GB" sz="1000">
                          <a:effectLst/>
                        </a:rPr>
                        <a:t>(RT when completing study treatment, n=1)</a:t>
                      </a:r>
                    </a:p>
                  </a:txBody>
                  <a:tcPr marT="0" marB="0" anchor="ctr"/>
                </a:tc>
                <a:extLst>
                  <a:ext uri="{0D108BD9-81ED-4DB2-BD59-A6C34878D82A}">
                    <a16:rowId xmlns:a16="http://schemas.microsoft.com/office/drawing/2014/main" val="3242427838"/>
                  </a:ext>
                </a:extLst>
              </a:tr>
            </a:tbl>
          </a:graphicData>
        </a:graphic>
      </p:graphicFrame>
      <p:sp>
        <p:nvSpPr>
          <p:cNvPr id="6" name="TextBox 5">
            <a:extLst>
              <a:ext uri="{FF2B5EF4-FFF2-40B4-BE49-F238E27FC236}">
                <a16:creationId xmlns:a16="http://schemas.microsoft.com/office/drawing/2014/main" id="{B589A480-3149-8D4A-8643-B77A6E1E9D8D}"/>
              </a:ext>
            </a:extLst>
          </p:cNvPr>
          <p:cNvSpPr txBox="1"/>
          <p:nvPr/>
        </p:nvSpPr>
        <p:spPr>
          <a:xfrm>
            <a:off x="407989" y="5513107"/>
            <a:ext cx="11376021" cy="430887"/>
          </a:xfrm>
          <a:prstGeom prst="rect">
            <a:avLst/>
          </a:prstGeom>
          <a:solidFill>
            <a:schemeClr val="bg2"/>
          </a:solidFill>
        </p:spPr>
        <p:txBody>
          <a:bodyPr wrap="square" anchor="ctr">
            <a:spAutoFit/>
          </a:bodyPr>
          <a:lstStyle/>
          <a:p>
            <a:pPr marL="285750" indent="-285750">
              <a:buClr>
                <a:schemeClr val="accent2"/>
              </a:buClr>
              <a:buFont typeface="Arial" panose="020B0604020202020204" pitchFamily="34" charset="0"/>
              <a:buChar char="•"/>
            </a:pPr>
            <a:r>
              <a:rPr lang="en-US" sz="1100"/>
              <a:t>The majority of patients in this study population received additional treatment following study treatment discontinuation (zanubrutinib, 18/26 [69.2%]; ibrutinib, 21/31 [67.7%]), including all patients with acquired </a:t>
            </a:r>
            <a:r>
              <a:rPr lang="en-US" sz="1100" i="1"/>
              <a:t>BTK</a:t>
            </a:r>
            <a:r>
              <a:rPr lang="en-US" sz="1100"/>
              <a:t> and/or </a:t>
            </a:r>
            <a:r>
              <a:rPr lang="en-US" sz="1100" i="1"/>
              <a:t>PLCG2</a:t>
            </a:r>
            <a:r>
              <a:rPr lang="en-US" sz="1100"/>
              <a:t> mutations</a:t>
            </a:r>
          </a:p>
        </p:txBody>
      </p:sp>
    </p:spTree>
    <p:extLst>
      <p:ext uri="{BB962C8B-B14F-4D97-AF65-F5344CB8AC3E}">
        <p14:creationId xmlns:p14="http://schemas.microsoft.com/office/powerpoint/2010/main" val="33273379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32E496E-770D-D142-C616-30D8BEB446F8}"/>
              </a:ext>
            </a:extLst>
          </p:cNvPr>
          <p:cNvSpPr>
            <a:spLocks noGrp="1"/>
          </p:cNvSpPr>
          <p:nvPr>
            <p:ph type="ftr" sz="quarter" idx="10"/>
          </p:nvPr>
        </p:nvSpPr>
        <p:spPr/>
        <p:txBody>
          <a:bodyPr/>
          <a:lstStyle/>
          <a:p>
            <a:r>
              <a:rPr lang="en-GB" b="1"/>
              <a:t>BTK, </a:t>
            </a:r>
            <a:r>
              <a:rPr lang="en-GB"/>
              <a:t>Bruton’s tyrosine kinase</a:t>
            </a:r>
            <a:r>
              <a:rPr lang="en-GB" b="1"/>
              <a:t>; </a:t>
            </a:r>
            <a:r>
              <a:rPr lang="en-GB" b="1" err="1"/>
              <a:t>cBTK</a:t>
            </a:r>
            <a:r>
              <a:rPr lang="en-GB" b="1"/>
              <a:t>, </a:t>
            </a:r>
            <a:r>
              <a:rPr lang="en-GB"/>
              <a:t>covalent Bruton’s tyrosine kinase</a:t>
            </a:r>
            <a:r>
              <a:rPr lang="en-GB" b="1"/>
              <a:t>; CLL, </a:t>
            </a:r>
            <a:r>
              <a:rPr lang="en-GB"/>
              <a:t>chronic lymphocytic </a:t>
            </a:r>
            <a:r>
              <a:rPr lang="en-GB" err="1"/>
              <a:t>leukemia</a:t>
            </a:r>
            <a:r>
              <a:rPr lang="en-GB"/>
              <a:t>; </a:t>
            </a:r>
            <a:r>
              <a:rPr lang="en-GB" b="1"/>
              <a:t>PLCG2, </a:t>
            </a:r>
            <a:r>
              <a:rPr lang="en-GB"/>
              <a:t>Phospholipase C gamma 2; </a:t>
            </a:r>
            <a:r>
              <a:rPr lang="en-GB" b="1"/>
              <a:t>PD,</a:t>
            </a:r>
            <a:r>
              <a:rPr lang="en-GB"/>
              <a:t> progressive disease</a:t>
            </a:r>
            <a:r>
              <a:rPr lang="en-GB" b="1"/>
              <a:t>. </a:t>
            </a:r>
          </a:p>
          <a:p>
            <a:r>
              <a:rPr lang="en-GB" b="1"/>
              <a:t>Brown et al, Abstract #1890 presented at ASH 2023. </a:t>
            </a:r>
            <a:endParaRPr lang="en-GB"/>
          </a:p>
        </p:txBody>
      </p:sp>
      <p:sp>
        <p:nvSpPr>
          <p:cNvPr id="3" name="Title 2">
            <a:extLst>
              <a:ext uri="{FF2B5EF4-FFF2-40B4-BE49-F238E27FC236}">
                <a16:creationId xmlns:a16="http://schemas.microsoft.com/office/drawing/2014/main" id="{E14DAA7D-5FB5-98C5-EF4F-3B98AA8DDDDB}"/>
              </a:ext>
            </a:extLst>
          </p:cNvPr>
          <p:cNvSpPr>
            <a:spLocks noGrp="1"/>
          </p:cNvSpPr>
          <p:nvPr>
            <p:ph type="title"/>
          </p:nvPr>
        </p:nvSpPr>
        <p:spPr/>
        <p:txBody>
          <a:bodyPr/>
          <a:lstStyle/>
          <a:p>
            <a:r>
              <a:rPr lang="en-US"/>
              <a:t>Conclusions</a:t>
            </a:r>
          </a:p>
        </p:txBody>
      </p:sp>
      <p:sp>
        <p:nvSpPr>
          <p:cNvPr id="12" name="Content Placeholder 11">
            <a:extLst>
              <a:ext uri="{FF2B5EF4-FFF2-40B4-BE49-F238E27FC236}">
                <a16:creationId xmlns:a16="http://schemas.microsoft.com/office/drawing/2014/main" id="{5347D869-3920-4E62-1B9E-2ED164C83C34}"/>
              </a:ext>
            </a:extLst>
          </p:cNvPr>
          <p:cNvSpPr>
            <a:spLocks noGrp="1"/>
          </p:cNvSpPr>
          <p:nvPr>
            <p:ph idx="1"/>
          </p:nvPr>
        </p:nvSpPr>
        <p:spPr/>
        <p:txBody>
          <a:bodyPr/>
          <a:lstStyle/>
          <a:p>
            <a:r>
              <a:rPr lang="en-US"/>
              <a:t>Of the patients who progressed in ALPINE and were included in this analysis, most (82.6%) did not acquire </a:t>
            </a:r>
            <a:r>
              <a:rPr lang="en-US" i="1"/>
              <a:t>BTK</a:t>
            </a:r>
            <a:r>
              <a:rPr lang="en-US"/>
              <a:t> or </a:t>
            </a:r>
            <a:r>
              <a:rPr lang="en-US" i="1"/>
              <a:t>PLCG2</a:t>
            </a:r>
            <a:r>
              <a:rPr lang="en-US"/>
              <a:t> mutations</a:t>
            </a:r>
          </a:p>
          <a:p>
            <a:r>
              <a:rPr lang="en-US"/>
              <a:t>Among the 24 patients in this analysis who progressed on </a:t>
            </a:r>
            <a:r>
              <a:rPr lang="en-US" err="1"/>
              <a:t>zanubrutinib</a:t>
            </a:r>
            <a:r>
              <a:rPr lang="en-US"/>
              <a:t>, 5 acquired </a:t>
            </a:r>
            <a:r>
              <a:rPr lang="en-US" i="1"/>
              <a:t>BTK</a:t>
            </a:r>
            <a:r>
              <a:rPr lang="en-US"/>
              <a:t> mutations </a:t>
            </a:r>
          </a:p>
          <a:p>
            <a:r>
              <a:rPr lang="en-US"/>
              <a:t>These data suggest that </a:t>
            </a:r>
            <a:r>
              <a:rPr lang="en-US" i="1"/>
              <a:t>BTK</a:t>
            </a:r>
            <a:r>
              <a:rPr lang="en-US"/>
              <a:t> and/or </a:t>
            </a:r>
            <a:r>
              <a:rPr lang="en-US" i="1"/>
              <a:t>PLCG2</a:t>
            </a:r>
            <a:r>
              <a:rPr lang="en-US"/>
              <a:t> mutations are not the main factors driving PD in this population</a:t>
            </a:r>
          </a:p>
          <a:p>
            <a:r>
              <a:rPr lang="en-US"/>
              <a:t>Given the low incidence to date of non-C481 mutations in patients with PD in ALPINE, patients with CLL who have been treated with </a:t>
            </a:r>
            <a:r>
              <a:rPr lang="en-US" err="1"/>
              <a:t>cBTK</a:t>
            </a:r>
            <a:r>
              <a:rPr lang="en-US"/>
              <a:t> inhibitors are likely to remain sensitive to other BTK-targeting therapies</a:t>
            </a:r>
          </a:p>
        </p:txBody>
      </p:sp>
    </p:spTree>
    <p:extLst>
      <p:ext uri="{BB962C8B-B14F-4D97-AF65-F5344CB8AC3E}">
        <p14:creationId xmlns:p14="http://schemas.microsoft.com/office/powerpoint/2010/main" val="34942137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BEC83-3843-C8C4-EABC-7EA8FC0C5513}"/>
              </a:ext>
            </a:extLst>
          </p:cNvPr>
          <p:cNvSpPr>
            <a:spLocks noGrp="1"/>
          </p:cNvSpPr>
          <p:nvPr>
            <p:ph type="title"/>
          </p:nvPr>
        </p:nvSpPr>
        <p:spPr/>
        <p:txBody>
          <a:bodyPr/>
          <a:lstStyle/>
          <a:p>
            <a:r>
              <a:rPr lang="en-US"/>
              <a:t>Acalabrutinib in CLL</a:t>
            </a:r>
          </a:p>
        </p:txBody>
      </p:sp>
      <p:sp>
        <p:nvSpPr>
          <p:cNvPr id="3" name="Text Placeholder 2">
            <a:extLst>
              <a:ext uri="{FF2B5EF4-FFF2-40B4-BE49-F238E27FC236}">
                <a16:creationId xmlns:a16="http://schemas.microsoft.com/office/drawing/2014/main" id="{EFD3E586-3252-7CF6-8A84-8A41C8403056}"/>
              </a:ext>
            </a:extLst>
          </p:cNvPr>
          <p:cNvSpPr>
            <a:spLocks noGrp="1"/>
          </p:cNvSpPr>
          <p:nvPr>
            <p:ph type="body" idx="1"/>
          </p:nvPr>
        </p:nvSpPr>
        <p:spPr/>
        <p:txBody>
          <a:bodyPr/>
          <a:lstStyle/>
          <a:p>
            <a:r>
              <a:rPr lang="en-US"/>
              <a:t>Extended follow-up and resistance mutations</a:t>
            </a:r>
          </a:p>
        </p:txBody>
      </p:sp>
    </p:spTree>
    <p:extLst>
      <p:ext uri="{BB962C8B-B14F-4D97-AF65-F5344CB8AC3E}">
        <p14:creationId xmlns:p14="http://schemas.microsoft.com/office/powerpoint/2010/main" val="5384030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8E501CD4-26F3-BD1C-91E0-384A9D6B5B14}"/>
              </a:ext>
            </a:extLst>
          </p:cNvPr>
          <p:cNvSpPr>
            <a:spLocks noGrp="1"/>
          </p:cNvSpPr>
          <p:nvPr>
            <p:ph type="title"/>
          </p:nvPr>
        </p:nvSpPr>
        <p:spPr/>
        <p:txBody>
          <a:bodyPr/>
          <a:lstStyle/>
          <a:p>
            <a:r>
              <a:rPr lang="en-US"/>
              <a:t>Acalabrutinib in CLL – Extended follow-up and resistance mutations background  </a:t>
            </a:r>
          </a:p>
        </p:txBody>
      </p:sp>
      <p:sp>
        <p:nvSpPr>
          <p:cNvPr id="13" name="Content Placeholder 12">
            <a:extLst>
              <a:ext uri="{FF2B5EF4-FFF2-40B4-BE49-F238E27FC236}">
                <a16:creationId xmlns:a16="http://schemas.microsoft.com/office/drawing/2014/main" id="{718CF0A3-516C-98C9-BB71-E5FBE1673332}"/>
              </a:ext>
            </a:extLst>
          </p:cNvPr>
          <p:cNvSpPr>
            <a:spLocks noGrp="1"/>
          </p:cNvSpPr>
          <p:nvPr>
            <p:ph idx="1"/>
          </p:nvPr>
        </p:nvSpPr>
        <p:spPr/>
        <p:txBody>
          <a:bodyPr vert="horz" lIns="0" tIns="0" rIns="0" bIns="0" rtlCol="0" anchor="t">
            <a:normAutofit/>
          </a:bodyPr>
          <a:lstStyle/>
          <a:p>
            <a:r>
              <a:rPr lang="en-US" b="1"/>
              <a:t>Aim: </a:t>
            </a:r>
            <a:r>
              <a:rPr lang="en-US"/>
              <a:t>To investigate clonal evolution in patients treated with acalabrutinib and to identify genetic mechanisms of resistance to acalabrutinib</a:t>
            </a:r>
          </a:p>
          <a:p>
            <a:r>
              <a:rPr lang="en-US"/>
              <a:t>Samples were collected in a Phase 2 study of TN CLL or SLL with deletion (del) 17p, or </a:t>
            </a:r>
            <a:r>
              <a:rPr lang="en-US" i="1"/>
              <a:t>TP53</a:t>
            </a:r>
            <a:r>
              <a:rPr lang="en-US"/>
              <a:t> or </a:t>
            </a:r>
            <a:r>
              <a:rPr lang="en-US" i="1"/>
              <a:t>NOTCH1</a:t>
            </a:r>
            <a:r>
              <a:rPr lang="en-US"/>
              <a:t> mutations, or R/R CLL/SLL regardless of cytogenetics or somatic mutations</a:t>
            </a:r>
            <a:endParaRPr lang="en-US">
              <a:cs typeface="Arial"/>
            </a:endParaRPr>
          </a:p>
          <a:p>
            <a:pPr lvl="1"/>
            <a:r>
              <a:rPr lang="en-US"/>
              <a:t>CD19+ enriched PBMC at baseline, after 6 months, then annually on treatment until PD</a:t>
            </a:r>
            <a:endParaRPr lang="en-US">
              <a:cs typeface="Arial"/>
            </a:endParaRPr>
          </a:p>
          <a:p>
            <a:pPr lvl="1"/>
            <a:r>
              <a:rPr lang="en-US"/>
              <a:t>Paired baseline and PD BM and LN samples based on availability</a:t>
            </a:r>
            <a:endParaRPr lang="en-US">
              <a:cs typeface="Arial"/>
            </a:endParaRPr>
          </a:p>
          <a:p>
            <a:r>
              <a:rPr lang="en-US"/>
              <a:t>Targeted NGS of ~700 recurrently mutated genes in hematological malignancies </a:t>
            </a:r>
            <a:endParaRPr lang="en-US">
              <a:cs typeface="Arial"/>
            </a:endParaRPr>
          </a:p>
          <a:p>
            <a:r>
              <a:rPr lang="en-US"/>
              <a:t>VAF ≥1% for </a:t>
            </a:r>
            <a:r>
              <a:rPr lang="en-US" i="1"/>
              <a:t>BTK </a:t>
            </a:r>
            <a:r>
              <a:rPr lang="en-US"/>
              <a:t>and </a:t>
            </a:r>
            <a:r>
              <a:rPr lang="en-US" i="1"/>
              <a:t>PLCG2</a:t>
            </a:r>
            <a:r>
              <a:rPr lang="en-US"/>
              <a:t>, and ≥5% for putative CLL driver genes</a:t>
            </a:r>
            <a:endParaRPr lang="en-US">
              <a:cs typeface="Arial"/>
            </a:endParaRPr>
          </a:p>
        </p:txBody>
      </p:sp>
      <p:sp>
        <p:nvSpPr>
          <p:cNvPr id="15" name="Footer Placeholder 3">
            <a:extLst>
              <a:ext uri="{FF2B5EF4-FFF2-40B4-BE49-F238E27FC236}">
                <a16:creationId xmlns:a16="http://schemas.microsoft.com/office/drawing/2014/main" id="{4A777938-EF4F-F95B-20C3-F7413A2BDF35}"/>
              </a:ext>
            </a:extLst>
          </p:cNvPr>
          <p:cNvSpPr>
            <a:spLocks noGrp="1"/>
          </p:cNvSpPr>
          <p:nvPr>
            <p:ph type="ftr" sz="quarter" idx="10"/>
          </p:nvPr>
        </p:nvSpPr>
        <p:spPr>
          <a:xfrm>
            <a:off x="407989" y="6283888"/>
            <a:ext cx="8532812" cy="385200"/>
          </a:xfrm>
        </p:spPr>
        <p:txBody>
          <a:bodyPr/>
          <a:lstStyle/>
          <a:p>
            <a:r>
              <a:rPr lang="en-GB" b="1"/>
              <a:t>BM, </a:t>
            </a:r>
            <a:r>
              <a:rPr lang="en-GB"/>
              <a:t>bone marrow; </a:t>
            </a:r>
            <a:r>
              <a:rPr lang="en-GB" b="1"/>
              <a:t>BTK, </a:t>
            </a:r>
            <a:r>
              <a:rPr lang="en-GB"/>
              <a:t>Bruton’s tyrosine kinase; </a:t>
            </a:r>
            <a:r>
              <a:rPr lang="en-GB" b="1"/>
              <a:t>CLL, </a:t>
            </a:r>
            <a:r>
              <a:rPr lang="en-GB"/>
              <a:t>chronic lymphocytic </a:t>
            </a:r>
            <a:r>
              <a:rPr lang="en-GB" err="1"/>
              <a:t>leukemia</a:t>
            </a:r>
            <a:r>
              <a:rPr lang="en-GB"/>
              <a:t>; </a:t>
            </a:r>
            <a:r>
              <a:rPr lang="en-GB" b="1"/>
              <a:t>LN, </a:t>
            </a:r>
            <a:r>
              <a:rPr lang="en-GB"/>
              <a:t>lymph node; </a:t>
            </a:r>
            <a:r>
              <a:rPr lang="en-GB" b="1"/>
              <a:t>NGS, </a:t>
            </a:r>
            <a:r>
              <a:rPr lang="en-GB"/>
              <a:t>next-generation sequencing; </a:t>
            </a:r>
            <a:r>
              <a:rPr lang="en-GB" b="1"/>
              <a:t>PBMC, </a:t>
            </a:r>
            <a:r>
              <a:rPr lang="en-US"/>
              <a:t>peripheral blood mononuclear cells;</a:t>
            </a:r>
            <a:r>
              <a:rPr lang="en-GB" b="1"/>
              <a:t> PLCG2, </a:t>
            </a:r>
            <a:r>
              <a:rPr lang="en-GB"/>
              <a:t>Phospholipase C gamma 2; </a:t>
            </a:r>
            <a:r>
              <a:rPr lang="en-GB" b="1"/>
              <a:t>PD,</a:t>
            </a:r>
            <a:r>
              <a:rPr lang="en-GB"/>
              <a:t> progressive disease; </a:t>
            </a:r>
            <a:r>
              <a:rPr lang="en-GB" b="1"/>
              <a:t>R/R, </a:t>
            </a:r>
            <a:r>
              <a:rPr lang="en-GB"/>
              <a:t>relapsed/refractory; </a:t>
            </a:r>
            <a:r>
              <a:rPr lang="en-GB" b="1"/>
              <a:t>SLL,</a:t>
            </a:r>
            <a:r>
              <a:rPr lang="en-GB"/>
              <a:t> small lymphocytic </a:t>
            </a:r>
            <a:r>
              <a:rPr lang="en-GB" err="1"/>
              <a:t>leukemia</a:t>
            </a:r>
            <a:r>
              <a:rPr lang="en-GB"/>
              <a:t>; </a:t>
            </a:r>
            <a:r>
              <a:rPr lang="en-GB" b="1"/>
              <a:t>TN, </a:t>
            </a:r>
            <a:r>
              <a:rPr lang="en-GB"/>
              <a:t>treatment-naïve; </a:t>
            </a:r>
            <a:r>
              <a:rPr lang="en-GB" b="1"/>
              <a:t>VAF, </a:t>
            </a:r>
            <a:r>
              <a:rPr lang="en-GB"/>
              <a:t>variant allele frequency</a:t>
            </a:r>
            <a:r>
              <a:rPr lang="en-GB" b="1"/>
              <a:t>. </a:t>
            </a:r>
            <a:endParaRPr lang="en-GB"/>
          </a:p>
          <a:p>
            <a:r>
              <a:rPr lang="en-GB" b="1"/>
              <a:t>Sun et al, Abstract #1891 presented at ASH 2023. </a:t>
            </a:r>
            <a:r>
              <a:rPr lang="en-GB"/>
              <a:t> </a:t>
            </a:r>
          </a:p>
        </p:txBody>
      </p:sp>
    </p:spTree>
    <p:extLst>
      <p:ext uri="{BB962C8B-B14F-4D97-AF65-F5344CB8AC3E}">
        <p14:creationId xmlns:p14="http://schemas.microsoft.com/office/powerpoint/2010/main" val="15649589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 3">
            <a:extLst>
              <a:ext uri="{FF2B5EF4-FFF2-40B4-BE49-F238E27FC236}">
                <a16:creationId xmlns:a16="http://schemas.microsoft.com/office/drawing/2014/main" id="{CE990A2F-047D-302D-C9CD-75E257B6D252}"/>
              </a:ext>
            </a:extLst>
          </p:cNvPr>
          <p:cNvGraphicFramePr/>
          <p:nvPr>
            <p:extLst>
              <p:ext uri="{D42A27DB-BD31-4B8C-83A1-F6EECF244321}">
                <p14:modId xmlns:p14="http://schemas.microsoft.com/office/powerpoint/2010/main" val="799468664"/>
              </p:ext>
            </p:extLst>
          </p:nvPr>
        </p:nvGraphicFramePr>
        <p:xfrm>
          <a:off x="234547" y="1636421"/>
          <a:ext cx="8086785" cy="3683709"/>
        </p:xfrm>
        <a:graphic>
          <a:graphicData uri="http://schemas.openxmlformats.org/drawingml/2006/chart">
            <c:chart xmlns:c="http://schemas.openxmlformats.org/drawingml/2006/chart" xmlns:r="http://schemas.openxmlformats.org/officeDocument/2006/relationships" r:id="rId3"/>
          </a:graphicData>
        </a:graphic>
      </p:graphicFrame>
      <p:sp>
        <p:nvSpPr>
          <p:cNvPr id="78" name="Freihandform: Form 77">
            <a:extLst>
              <a:ext uri="{FF2B5EF4-FFF2-40B4-BE49-F238E27FC236}">
                <a16:creationId xmlns:a16="http://schemas.microsoft.com/office/drawing/2014/main" id="{029B0013-37B2-B6F2-E9C8-142127DBFD77}"/>
              </a:ext>
            </a:extLst>
          </p:cNvPr>
          <p:cNvSpPr/>
          <p:nvPr/>
        </p:nvSpPr>
        <p:spPr>
          <a:xfrm>
            <a:off x="1570477" y="1866498"/>
            <a:ext cx="6538913" cy="2300288"/>
          </a:xfrm>
          <a:custGeom>
            <a:avLst/>
            <a:gdLst>
              <a:gd name="connsiteX0" fmla="*/ 0 w 6538913"/>
              <a:gd name="connsiteY0" fmla="*/ 0 h 2300288"/>
              <a:gd name="connsiteX1" fmla="*/ 1295400 w 6538913"/>
              <a:gd name="connsiteY1" fmla="*/ 0 h 2300288"/>
              <a:gd name="connsiteX2" fmla="*/ 1295400 w 6538913"/>
              <a:gd name="connsiteY2" fmla="*/ 33338 h 2300288"/>
              <a:gd name="connsiteX3" fmla="*/ 1533525 w 6538913"/>
              <a:gd name="connsiteY3" fmla="*/ 33338 h 2300288"/>
              <a:gd name="connsiteX4" fmla="*/ 1533525 w 6538913"/>
              <a:gd name="connsiteY4" fmla="*/ 80963 h 2300288"/>
              <a:gd name="connsiteX5" fmla="*/ 1914525 w 6538913"/>
              <a:gd name="connsiteY5" fmla="*/ 80963 h 2300288"/>
              <a:gd name="connsiteX6" fmla="*/ 1914525 w 6538913"/>
              <a:gd name="connsiteY6" fmla="*/ 109538 h 2300288"/>
              <a:gd name="connsiteX7" fmla="*/ 2181225 w 6538913"/>
              <a:gd name="connsiteY7" fmla="*/ 109538 h 2300288"/>
              <a:gd name="connsiteX8" fmla="*/ 2181225 w 6538913"/>
              <a:gd name="connsiteY8" fmla="*/ 195263 h 2300288"/>
              <a:gd name="connsiteX9" fmla="*/ 2995613 w 6538913"/>
              <a:gd name="connsiteY9" fmla="*/ 195263 h 2300288"/>
              <a:gd name="connsiteX10" fmla="*/ 2995613 w 6538913"/>
              <a:gd name="connsiteY10" fmla="*/ 457200 h 2300288"/>
              <a:gd name="connsiteX11" fmla="*/ 3214688 w 6538913"/>
              <a:gd name="connsiteY11" fmla="*/ 457200 h 2300288"/>
              <a:gd name="connsiteX12" fmla="*/ 3214688 w 6538913"/>
              <a:gd name="connsiteY12" fmla="*/ 509588 h 2300288"/>
              <a:gd name="connsiteX13" fmla="*/ 3767138 w 6538913"/>
              <a:gd name="connsiteY13" fmla="*/ 509588 h 2300288"/>
              <a:gd name="connsiteX14" fmla="*/ 3767138 w 6538913"/>
              <a:gd name="connsiteY14" fmla="*/ 542925 h 2300288"/>
              <a:gd name="connsiteX15" fmla="*/ 3819525 w 6538913"/>
              <a:gd name="connsiteY15" fmla="*/ 542925 h 2300288"/>
              <a:gd name="connsiteX16" fmla="*/ 3819525 w 6538913"/>
              <a:gd name="connsiteY16" fmla="*/ 633413 h 2300288"/>
              <a:gd name="connsiteX17" fmla="*/ 4262438 w 6538913"/>
              <a:gd name="connsiteY17" fmla="*/ 633413 h 2300288"/>
              <a:gd name="connsiteX18" fmla="*/ 4262438 w 6538913"/>
              <a:gd name="connsiteY18" fmla="*/ 690563 h 2300288"/>
              <a:gd name="connsiteX19" fmla="*/ 4691063 w 6538913"/>
              <a:gd name="connsiteY19" fmla="*/ 690563 h 2300288"/>
              <a:gd name="connsiteX20" fmla="*/ 4691063 w 6538913"/>
              <a:gd name="connsiteY20" fmla="*/ 857250 h 2300288"/>
              <a:gd name="connsiteX21" fmla="*/ 5286375 w 6538913"/>
              <a:gd name="connsiteY21" fmla="*/ 857250 h 2300288"/>
              <a:gd name="connsiteX22" fmla="*/ 5286375 w 6538913"/>
              <a:gd name="connsiteY22" fmla="*/ 947738 h 2300288"/>
              <a:gd name="connsiteX23" fmla="*/ 5476875 w 6538913"/>
              <a:gd name="connsiteY23" fmla="*/ 947738 h 2300288"/>
              <a:gd name="connsiteX24" fmla="*/ 5476875 w 6538913"/>
              <a:gd name="connsiteY24" fmla="*/ 1147763 h 2300288"/>
              <a:gd name="connsiteX25" fmla="*/ 5695950 w 6538913"/>
              <a:gd name="connsiteY25" fmla="*/ 1147763 h 2300288"/>
              <a:gd name="connsiteX26" fmla="*/ 5695950 w 6538913"/>
              <a:gd name="connsiteY26" fmla="*/ 1200150 h 2300288"/>
              <a:gd name="connsiteX27" fmla="*/ 6538913 w 6538913"/>
              <a:gd name="connsiteY27" fmla="*/ 1200150 h 2300288"/>
              <a:gd name="connsiteX28" fmla="*/ 6538913 w 6538913"/>
              <a:gd name="connsiteY28" fmla="*/ 2300288 h 2300288"/>
              <a:gd name="connsiteX29" fmla="*/ 5691188 w 6538913"/>
              <a:gd name="connsiteY29" fmla="*/ 2300288 h 2300288"/>
              <a:gd name="connsiteX30" fmla="*/ 5691188 w 6538913"/>
              <a:gd name="connsiteY30" fmla="*/ 2100263 h 2300288"/>
              <a:gd name="connsiteX31" fmla="*/ 5486400 w 6538913"/>
              <a:gd name="connsiteY31" fmla="*/ 2100263 h 2300288"/>
              <a:gd name="connsiteX32" fmla="*/ 5486400 w 6538913"/>
              <a:gd name="connsiteY32" fmla="*/ 1881188 h 2300288"/>
              <a:gd name="connsiteX33" fmla="*/ 5305425 w 6538913"/>
              <a:gd name="connsiteY33" fmla="*/ 1881188 h 2300288"/>
              <a:gd name="connsiteX34" fmla="*/ 5305425 w 6538913"/>
              <a:gd name="connsiteY34" fmla="*/ 1752600 h 2300288"/>
              <a:gd name="connsiteX35" fmla="*/ 4672013 w 6538913"/>
              <a:gd name="connsiteY35" fmla="*/ 1752600 h 2300288"/>
              <a:gd name="connsiteX36" fmla="*/ 4672013 w 6538913"/>
              <a:gd name="connsiteY36" fmla="*/ 1524000 h 2300288"/>
              <a:gd name="connsiteX37" fmla="*/ 4267200 w 6538913"/>
              <a:gd name="connsiteY37" fmla="*/ 1524000 h 2300288"/>
              <a:gd name="connsiteX38" fmla="*/ 4267200 w 6538913"/>
              <a:gd name="connsiteY38" fmla="*/ 1428750 h 2300288"/>
              <a:gd name="connsiteX39" fmla="*/ 3829050 w 6538913"/>
              <a:gd name="connsiteY39" fmla="*/ 1428750 h 2300288"/>
              <a:gd name="connsiteX40" fmla="*/ 3829050 w 6538913"/>
              <a:gd name="connsiteY40" fmla="*/ 1328738 h 2300288"/>
              <a:gd name="connsiteX41" fmla="*/ 3795713 w 6538913"/>
              <a:gd name="connsiteY41" fmla="*/ 1328738 h 2300288"/>
              <a:gd name="connsiteX42" fmla="*/ 3795713 w 6538913"/>
              <a:gd name="connsiteY42" fmla="*/ 1295400 h 2300288"/>
              <a:gd name="connsiteX43" fmla="*/ 3209925 w 6538913"/>
              <a:gd name="connsiteY43" fmla="*/ 1295400 h 2300288"/>
              <a:gd name="connsiteX44" fmla="*/ 3209925 w 6538913"/>
              <a:gd name="connsiteY44" fmla="*/ 1209675 h 2300288"/>
              <a:gd name="connsiteX45" fmla="*/ 3014663 w 6538913"/>
              <a:gd name="connsiteY45" fmla="*/ 1209675 h 2300288"/>
              <a:gd name="connsiteX46" fmla="*/ 3014663 w 6538913"/>
              <a:gd name="connsiteY46" fmla="*/ 1085850 h 2300288"/>
              <a:gd name="connsiteX47" fmla="*/ 2976563 w 6538913"/>
              <a:gd name="connsiteY47" fmla="*/ 1085850 h 2300288"/>
              <a:gd name="connsiteX48" fmla="*/ 2976563 w 6538913"/>
              <a:gd name="connsiteY48" fmla="*/ 828675 h 2300288"/>
              <a:gd name="connsiteX49" fmla="*/ 2185988 w 6538913"/>
              <a:gd name="connsiteY49" fmla="*/ 828675 h 2300288"/>
              <a:gd name="connsiteX50" fmla="*/ 2185988 w 6538913"/>
              <a:gd name="connsiteY50" fmla="*/ 776288 h 2300288"/>
              <a:gd name="connsiteX51" fmla="*/ 2162175 w 6538913"/>
              <a:gd name="connsiteY51" fmla="*/ 776288 h 2300288"/>
              <a:gd name="connsiteX52" fmla="*/ 2162175 w 6538913"/>
              <a:gd name="connsiteY52" fmla="*/ 657225 h 2300288"/>
              <a:gd name="connsiteX53" fmla="*/ 1928813 w 6538913"/>
              <a:gd name="connsiteY53" fmla="*/ 657225 h 2300288"/>
              <a:gd name="connsiteX54" fmla="*/ 1928813 w 6538913"/>
              <a:gd name="connsiteY54" fmla="*/ 590550 h 2300288"/>
              <a:gd name="connsiteX55" fmla="*/ 1533525 w 6538913"/>
              <a:gd name="connsiteY55" fmla="*/ 590550 h 2300288"/>
              <a:gd name="connsiteX56" fmla="*/ 1533525 w 6538913"/>
              <a:gd name="connsiteY56" fmla="*/ 509588 h 2300288"/>
              <a:gd name="connsiteX57" fmla="*/ 1276350 w 6538913"/>
              <a:gd name="connsiteY57" fmla="*/ 509588 h 2300288"/>
              <a:gd name="connsiteX58" fmla="*/ 1276350 w 6538913"/>
              <a:gd name="connsiteY58" fmla="*/ 357188 h 2300288"/>
              <a:gd name="connsiteX59" fmla="*/ 347663 w 6538913"/>
              <a:gd name="connsiteY59" fmla="*/ 357188 h 2300288"/>
              <a:gd name="connsiteX60" fmla="*/ 347663 w 6538913"/>
              <a:gd name="connsiteY60" fmla="*/ 238125 h 2300288"/>
              <a:gd name="connsiteX61" fmla="*/ 23813 w 6538913"/>
              <a:gd name="connsiteY61" fmla="*/ 238125 h 2300288"/>
              <a:gd name="connsiteX62" fmla="*/ 0 w 6538913"/>
              <a:gd name="connsiteY62" fmla="*/ 0 h 230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538913" h="2300288">
                <a:moveTo>
                  <a:pt x="0" y="0"/>
                </a:moveTo>
                <a:lnTo>
                  <a:pt x="1295400" y="0"/>
                </a:lnTo>
                <a:lnTo>
                  <a:pt x="1295400" y="33338"/>
                </a:lnTo>
                <a:lnTo>
                  <a:pt x="1533525" y="33338"/>
                </a:lnTo>
                <a:lnTo>
                  <a:pt x="1533525" y="80963"/>
                </a:lnTo>
                <a:lnTo>
                  <a:pt x="1914525" y="80963"/>
                </a:lnTo>
                <a:lnTo>
                  <a:pt x="1914525" y="109538"/>
                </a:lnTo>
                <a:lnTo>
                  <a:pt x="2181225" y="109538"/>
                </a:lnTo>
                <a:lnTo>
                  <a:pt x="2181225" y="195263"/>
                </a:lnTo>
                <a:lnTo>
                  <a:pt x="2995613" y="195263"/>
                </a:lnTo>
                <a:lnTo>
                  <a:pt x="2995613" y="457200"/>
                </a:lnTo>
                <a:lnTo>
                  <a:pt x="3214688" y="457200"/>
                </a:lnTo>
                <a:lnTo>
                  <a:pt x="3214688" y="509588"/>
                </a:lnTo>
                <a:lnTo>
                  <a:pt x="3767138" y="509588"/>
                </a:lnTo>
                <a:lnTo>
                  <a:pt x="3767138" y="542925"/>
                </a:lnTo>
                <a:lnTo>
                  <a:pt x="3819525" y="542925"/>
                </a:lnTo>
                <a:lnTo>
                  <a:pt x="3819525" y="633413"/>
                </a:lnTo>
                <a:lnTo>
                  <a:pt x="4262438" y="633413"/>
                </a:lnTo>
                <a:lnTo>
                  <a:pt x="4262438" y="690563"/>
                </a:lnTo>
                <a:lnTo>
                  <a:pt x="4691063" y="690563"/>
                </a:lnTo>
                <a:lnTo>
                  <a:pt x="4691063" y="857250"/>
                </a:lnTo>
                <a:lnTo>
                  <a:pt x="5286375" y="857250"/>
                </a:lnTo>
                <a:lnTo>
                  <a:pt x="5286375" y="947738"/>
                </a:lnTo>
                <a:lnTo>
                  <a:pt x="5476875" y="947738"/>
                </a:lnTo>
                <a:lnTo>
                  <a:pt x="5476875" y="1147763"/>
                </a:lnTo>
                <a:lnTo>
                  <a:pt x="5695950" y="1147763"/>
                </a:lnTo>
                <a:lnTo>
                  <a:pt x="5695950" y="1200150"/>
                </a:lnTo>
                <a:lnTo>
                  <a:pt x="6538913" y="1200150"/>
                </a:lnTo>
                <a:lnTo>
                  <a:pt x="6538913" y="2300288"/>
                </a:lnTo>
                <a:lnTo>
                  <a:pt x="5691188" y="2300288"/>
                </a:lnTo>
                <a:lnTo>
                  <a:pt x="5691188" y="2100263"/>
                </a:lnTo>
                <a:lnTo>
                  <a:pt x="5486400" y="2100263"/>
                </a:lnTo>
                <a:lnTo>
                  <a:pt x="5486400" y="1881188"/>
                </a:lnTo>
                <a:lnTo>
                  <a:pt x="5305425" y="1881188"/>
                </a:lnTo>
                <a:lnTo>
                  <a:pt x="5305425" y="1752600"/>
                </a:lnTo>
                <a:lnTo>
                  <a:pt x="4672013" y="1752600"/>
                </a:lnTo>
                <a:lnTo>
                  <a:pt x="4672013" y="1524000"/>
                </a:lnTo>
                <a:lnTo>
                  <a:pt x="4267200" y="1524000"/>
                </a:lnTo>
                <a:lnTo>
                  <a:pt x="4267200" y="1428750"/>
                </a:lnTo>
                <a:lnTo>
                  <a:pt x="3829050" y="1428750"/>
                </a:lnTo>
                <a:lnTo>
                  <a:pt x="3829050" y="1328738"/>
                </a:lnTo>
                <a:lnTo>
                  <a:pt x="3795713" y="1328738"/>
                </a:lnTo>
                <a:lnTo>
                  <a:pt x="3795713" y="1295400"/>
                </a:lnTo>
                <a:lnTo>
                  <a:pt x="3209925" y="1295400"/>
                </a:lnTo>
                <a:lnTo>
                  <a:pt x="3209925" y="1209675"/>
                </a:lnTo>
                <a:lnTo>
                  <a:pt x="3014663" y="1209675"/>
                </a:lnTo>
                <a:lnTo>
                  <a:pt x="3014663" y="1085850"/>
                </a:lnTo>
                <a:lnTo>
                  <a:pt x="2976563" y="1085850"/>
                </a:lnTo>
                <a:lnTo>
                  <a:pt x="2976563" y="828675"/>
                </a:lnTo>
                <a:lnTo>
                  <a:pt x="2185988" y="828675"/>
                </a:lnTo>
                <a:lnTo>
                  <a:pt x="2185988" y="776288"/>
                </a:lnTo>
                <a:lnTo>
                  <a:pt x="2162175" y="776288"/>
                </a:lnTo>
                <a:lnTo>
                  <a:pt x="2162175" y="657225"/>
                </a:lnTo>
                <a:lnTo>
                  <a:pt x="1928813" y="657225"/>
                </a:lnTo>
                <a:lnTo>
                  <a:pt x="1928813" y="590550"/>
                </a:lnTo>
                <a:lnTo>
                  <a:pt x="1533525" y="590550"/>
                </a:lnTo>
                <a:lnTo>
                  <a:pt x="1533525" y="509588"/>
                </a:lnTo>
                <a:lnTo>
                  <a:pt x="1276350" y="509588"/>
                </a:lnTo>
                <a:lnTo>
                  <a:pt x="1276350" y="357188"/>
                </a:lnTo>
                <a:lnTo>
                  <a:pt x="347663" y="357188"/>
                </a:lnTo>
                <a:lnTo>
                  <a:pt x="347663" y="238125"/>
                </a:lnTo>
                <a:lnTo>
                  <a:pt x="23813" y="238125"/>
                </a:lnTo>
                <a:lnTo>
                  <a:pt x="0" y="0"/>
                </a:lnTo>
                <a:close/>
              </a:path>
            </a:pathLst>
          </a:custGeom>
          <a:solidFill>
            <a:schemeClr val="accent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a:p>
        </p:txBody>
      </p:sp>
      <p:sp>
        <p:nvSpPr>
          <p:cNvPr id="2" name="Footer Placeholder 1">
            <a:extLst>
              <a:ext uri="{FF2B5EF4-FFF2-40B4-BE49-F238E27FC236}">
                <a16:creationId xmlns:a16="http://schemas.microsoft.com/office/drawing/2014/main" id="{78632C04-17C1-2FF7-F9DB-2162B01AAE10}"/>
              </a:ext>
            </a:extLst>
          </p:cNvPr>
          <p:cNvSpPr>
            <a:spLocks noGrp="1"/>
          </p:cNvSpPr>
          <p:nvPr>
            <p:ph type="ftr" sz="quarter" idx="10"/>
          </p:nvPr>
        </p:nvSpPr>
        <p:spPr>
          <a:xfrm>
            <a:off x="407989" y="6126327"/>
            <a:ext cx="8532812" cy="542761"/>
          </a:xfrm>
        </p:spPr>
        <p:txBody>
          <a:bodyPr/>
          <a:lstStyle/>
          <a:p>
            <a:r>
              <a:rPr lang="en-GB" b="1"/>
              <a:t>CI, </a:t>
            </a:r>
            <a:r>
              <a:rPr lang="en-GB"/>
              <a:t>confidence interval; </a:t>
            </a:r>
            <a:r>
              <a:rPr lang="en-GB" b="1"/>
              <a:t>CLL, </a:t>
            </a:r>
            <a:r>
              <a:rPr lang="en-GB"/>
              <a:t>chronic lymphocytic </a:t>
            </a:r>
            <a:r>
              <a:rPr lang="en-GB" err="1"/>
              <a:t>leukemia</a:t>
            </a:r>
            <a:r>
              <a:rPr lang="en-GB"/>
              <a:t>; </a:t>
            </a:r>
            <a:r>
              <a:rPr lang="en-GB" b="1"/>
              <a:t>PD,</a:t>
            </a:r>
            <a:r>
              <a:rPr lang="en-GB"/>
              <a:t> progressive disease; </a:t>
            </a:r>
            <a:r>
              <a:rPr lang="en-GB" b="1"/>
              <a:t>RT,</a:t>
            </a:r>
            <a:r>
              <a:rPr lang="en-GB"/>
              <a:t> Richter’s transformation</a:t>
            </a:r>
            <a:r>
              <a:rPr lang="en-GB" b="1"/>
              <a:t>. </a:t>
            </a:r>
            <a:endParaRPr lang="en-GB"/>
          </a:p>
          <a:p>
            <a:r>
              <a:rPr lang="en-GB" b="1"/>
              <a:t>Sun et al, Abstract #1891 presented at ASH 2023. </a:t>
            </a:r>
            <a:r>
              <a:rPr lang="en-GB"/>
              <a:t> </a:t>
            </a:r>
          </a:p>
        </p:txBody>
      </p:sp>
      <p:sp>
        <p:nvSpPr>
          <p:cNvPr id="3" name="Title 2">
            <a:extLst>
              <a:ext uri="{FF2B5EF4-FFF2-40B4-BE49-F238E27FC236}">
                <a16:creationId xmlns:a16="http://schemas.microsoft.com/office/drawing/2014/main" id="{1DA27DEC-4944-3DD7-BF04-FA6F532133F9}"/>
              </a:ext>
            </a:extLst>
          </p:cNvPr>
          <p:cNvSpPr>
            <a:spLocks noGrp="1"/>
          </p:cNvSpPr>
          <p:nvPr>
            <p:ph type="title"/>
          </p:nvPr>
        </p:nvSpPr>
        <p:spPr/>
        <p:txBody>
          <a:bodyPr/>
          <a:lstStyle/>
          <a:p>
            <a:r>
              <a:rPr lang="en-US"/>
              <a:t>Progression-free survival </a:t>
            </a:r>
          </a:p>
        </p:txBody>
      </p:sp>
      <p:sp>
        <p:nvSpPr>
          <p:cNvPr id="6" name="TextBox 5">
            <a:extLst>
              <a:ext uri="{FF2B5EF4-FFF2-40B4-BE49-F238E27FC236}">
                <a16:creationId xmlns:a16="http://schemas.microsoft.com/office/drawing/2014/main" id="{1A78CE3E-35AE-39DB-9596-77A6972489F7}"/>
              </a:ext>
            </a:extLst>
          </p:cNvPr>
          <p:cNvSpPr txBox="1"/>
          <p:nvPr/>
        </p:nvSpPr>
        <p:spPr>
          <a:xfrm>
            <a:off x="9124398" y="1664720"/>
            <a:ext cx="2668162" cy="4393180"/>
          </a:xfrm>
          <a:prstGeom prst="rect">
            <a:avLst/>
          </a:prstGeom>
          <a:solidFill>
            <a:schemeClr val="bg2"/>
          </a:solidFill>
        </p:spPr>
        <p:txBody>
          <a:bodyPr wrap="square" tIns="108000" rtlCol="0">
            <a:noAutofit/>
          </a:bodyPr>
          <a:lstStyle/>
          <a:p>
            <a:pPr marL="177800" indent="-177800">
              <a:buClr>
                <a:schemeClr val="accent2"/>
              </a:buClr>
              <a:buFont typeface="Arial" panose="020B0604020202020204" pitchFamily="34" charset="0"/>
              <a:buChar char="•"/>
            </a:pPr>
            <a:r>
              <a:rPr lang="en-US" sz="1400"/>
              <a:t>After a median follow-up of 6.51 years (95% CI 5.13, 6.98), 23/48 (48%) patients developed PD (20 CLL and 3 RT)</a:t>
            </a:r>
          </a:p>
          <a:p>
            <a:pPr marL="177800" indent="-177800">
              <a:buClr>
                <a:schemeClr val="accent2"/>
              </a:buClr>
              <a:buFont typeface="Arial" panose="020B0604020202020204" pitchFamily="34" charset="0"/>
              <a:buChar char="•"/>
            </a:pPr>
            <a:r>
              <a:rPr lang="en-US" sz="1400"/>
              <a:t>Median progression-free survival was reached at 6.01 years (95% CI 4.26, 6.95)</a:t>
            </a:r>
          </a:p>
        </p:txBody>
      </p:sp>
      <p:sp>
        <p:nvSpPr>
          <p:cNvPr id="7" name="Freihandform: Form 6">
            <a:extLst>
              <a:ext uri="{FF2B5EF4-FFF2-40B4-BE49-F238E27FC236}">
                <a16:creationId xmlns:a16="http://schemas.microsoft.com/office/drawing/2014/main" id="{1ED89108-EB81-D7FC-E1C9-B14801D3AF19}"/>
              </a:ext>
            </a:extLst>
          </p:cNvPr>
          <p:cNvSpPr/>
          <p:nvPr/>
        </p:nvSpPr>
        <p:spPr>
          <a:xfrm>
            <a:off x="1160655" y="1868846"/>
            <a:ext cx="6946900" cy="1974850"/>
          </a:xfrm>
          <a:custGeom>
            <a:avLst/>
            <a:gdLst>
              <a:gd name="connsiteX0" fmla="*/ 0 w 6946900"/>
              <a:gd name="connsiteY0" fmla="*/ 0 h 1974850"/>
              <a:gd name="connsiteX1" fmla="*/ 431800 w 6946900"/>
              <a:gd name="connsiteY1" fmla="*/ 0 h 1974850"/>
              <a:gd name="connsiteX2" fmla="*/ 431800 w 6946900"/>
              <a:gd name="connsiteY2" fmla="*/ 69850 h 1974850"/>
              <a:gd name="connsiteX3" fmla="*/ 450850 w 6946900"/>
              <a:gd name="connsiteY3" fmla="*/ 69850 h 1974850"/>
              <a:gd name="connsiteX4" fmla="*/ 450850 w 6946900"/>
              <a:gd name="connsiteY4" fmla="*/ 107950 h 1974850"/>
              <a:gd name="connsiteX5" fmla="*/ 762000 w 6946900"/>
              <a:gd name="connsiteY5" fmla="*/ 107950 h 1974850"/>
              <a:gd name="connsiteX6" fmla="*/ 762000 w 6946900"/>
              <a:gd name="connsiteY6" fmla="*/ 177800 h 1974850"/>
              <a:gd name="connsiteX7" fmla="*/ 1689100 w 6946900"/>
              <a:gd name="connsiteY7" fmla="*/ 177800 h 1974850"/>
              <a:gd name="connsiteX8" fmla="*/ 1689100 w 6946900"/>
              <a:gd name="connsiteY8" fmla="*/ 234950 h 1974850"/>
              <a:gd name="connsiteX9" fmla="*/ 1701800 w 6946900"/>
              <a:gd name="connsiteY9" fmla="*/ 234950 h 1974850"/>
              <a:gd name="connsiteX10" fmla="*/ 1701800 w 6946900"/>
              <a:gd name="connsiteY10" fmla="*/ 292100 h 1974850"/>
              <a:gd name="connsiteX11" fmla="*/ 1949450 w 6946900"/>
              <a:gd name="connsiteY11" fmla="*/ 292100 h 1974850"/>
              <a:gd name="connsiteX12" fmla="*/ 1949450 w 6946900"/>
              <a:gd name="connsiteY12" fmla="*/ 355600 h 1974850"/>
              <a:gd name="connsiteX13" fmla="*/ 2343150 w 6946900"/>
              <a:gd name="connsiteY13" fmla="*/ 355600 h 1974850"/>
              <a:gd name="connsiteX14" fmla="*/ 2343150 w 6946900"/>
              <a:gd name="connsiteY14" fmla="*/ 400050 h 1974850"/>
              <a:gd name="connsiteX15" fmla="*/ 2578100 w 6946900"/>
              <a:gd name="connsiteY15" fmla="*/ 400050 h 1974850"/>
              <a:gd name="connsiteX16" fmla="*/ 2578100 w 6946900"/>
              <a:gd name="connsiteY16" fmla="*/ 482600 h 1974850"/>
              <a:gd name="connsiteX17" fmla="*/ 2603500 w 6946900"/>
              <a:gd name="connsiteY17" fmla="*/ 482600 h 1974850"/>
              <a:gd name="connsiteX18" fmla="*/ 2603500 w 6946900"/>
              <a:gd name="connsiteY18" fmla="*/ 533400 h 1974850"/>
              <a:gd name="connsiteX19" fmla="*/ 3384550 w 6946900"/>
              <a:gd name="connsiteY19" fmla="*/ 533400 h 1974850"/>
              <a:gd name="connsiteX20" fmla="*/ 3384550 w 6946900"/>
              <a:gd name="connsiteY20" fmla="*/ 673100 h 1974850"/>
              <a:gd name="connsiteX21" fmla="*/ 3403600 w 6946900"/>
              <a:gd name="connsiteY21" fmla="*/ 673100 h 1974850"/>
              <a:gd name="connsiteX22" fmla="*/ 3403600 w 6946900"/>
              <a:gd name="connsiteY22" fmla="*/ 736600 h 1974850"/>
              <a:gd name="connsiteX23" fmla="*/ 3422650 w 6946900"/>
              <a:gd name="connsiteY23" fmla="*/ 736600 h 1974850"/>
              <a:gd name="connsiteX24" fmla="*/ 3422650 w 6946900"/>
              <a:gd name="connsiteY24" fmla="*/ 869950 h 1974850"/>
              <a:gd name="connsiteX25" fmla="*/ 3625850 w 6946900"/>
              <a:gd name="connsiteY25" fmla="*/ 869950 h 1974850"/>
              <a:gd name="connsiteX26" fmla="*/ 3625850 w 6946900"/>
              <a:gd name="connsiteY26" fmla="*/ 939800 h 1974850"/>
              <a:gd name="connsiteX27" fmla="*/ 4184650 w 6946900"/>
              <a:gd name="connsiteY27" fmla="*/ 939800 h 1974850"/>
              <a:gd name="connsiteX28" fmla="*/ 4184650 w 6946900"/>
              <a:gd name="connsiteY28" fmla="*/ 1009650 h 1974850"/>
              <a:gd name="connsiteX29" fmla="*/ 4241800 w 6946900"/>
              <a:gd name="connsiteY29" fmla="*/ 1009650 h 1974850"/>
              <a:gd name="connsiteX30" fmla="*/ 4241800 w 6946900"/>
              <a:gd name="connsiteY30" fmla="*/ 1085850 h 1974850"/>
              <a:gd name="connsiteX31" fmla="*/ 4673600 w 6946900"/>
              <a:gd name="connsiteY31" fmla="*/ 1085850 h 1974850"/>
              <a:gd name="connsiteX32" fmla="*/ 4673600 w 6946900"/>
              <a:gd name="connsiteY32" fmla="*/ 1174750 h 1974850"/>
              <a:gd name="connsiteX33" fmla="*/ 5086350 w 6946900"/>
              <a:gd name="connsiteY33" fmla="*/ 1174750 h 1974850"/>
              <a:gd name="connsiteX34" fmla="*/ 5086350 w 6946900"/>
              <a:gd name="connsiteY34" fmla="*/ 1276350 h 1974850"/>
              <a:gd name="connsiteX35" fmla="*/ 5111750 w 6946900"/>
              <a:gd name="connsiteY35" fmla="*/ 1276350 h 1974850"/>
              <a:gd name="connsiteX36" fmla="*/ 5111750 w 6946900"/>
              <a:gd name="connsiteY36" fmla="*/ 1390650 h 1974850"/>
              <a:gd name="connsiteX37" fmla="*/ 5702300 w 6946900"/>
              <a:gd name="connsiteY37" fmla="*/ 1390650 h 1974850"/>
              <a:gd name="connsiteX38" fmla="*/ 5702300 w 6946900"/>
              <a:gd name="connsiteY38" fmla="*/ 1524000 h 1974850"/>
              <a:gd name="connsiteX39" fmla="*/ 5886450 w 6946900"/>
              <a:gd name="connsiteY39" fmla="*/ 1524000 h 1974850"/>
              <a:gd name="connsiteX40" fmla="*/ 5886450 w 6946900"/>
              <a:gd name="connsiteY40" fmla="*/ 1784350 h 1974850"/>
              <a:gd name="connsiteX41" fmla="*/ 6127750 w 6946900"/>
              <a:gd name="connsiteY41" fmla="*/ 1784350 h 1974850"/>
              <a:gd name="connsiteX42" fmla="*/ 6127750 w 6946900"/>
              <a:gd name="connsiteY42" fmla="*/ 1974850 h 1974850"/>
              <a:gd name="connsiteX43" fmla="*/ 6946900 w 6946900"/>
              <a:gd name="connsiteY43" fmla="*/ 1974850 h 197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946900" h="1974850">
                <a:moveTo>
                  <a:pt x="0" y="0"/>
                </a:moveTo>
                <a:lnTo>
                  <a:pt x="431800" y="0"/>
                </a:lnTo>
                <a:lnTo>
                  <a:pt x="431800" y="69850"/>
                </a:lnTo>
                <a:lnTo>
                  <a:pt x="450850" y="69850"/>
                </a:lnTo>
                <a:lnTo>
                  <a:pt x="450850" y="107950"/>
                </a:lnTo>
                <a:lnTo>
                  <a:pt x="762000" y="107950"/>
                </a:lnTo>
                <a:lnTo>
                  <a:pt x="762000" y="177800"/>
                </a:lnTo>
                <a:lnTo>
                  <a:pt x="1689100" y="177800"/>
                </a:lnTo>
                <a:lnTo>
                  <a:pt x="1689100" y="234950"/>
                </a:lnTo>
                <a:lnTo>
                  <a:pt x="1701800" y="234950"/>
                </a:lnTo>
                <a:lnTo>
                  <a:pt x="1701800" y="292100"/>
                </a:lnTo>
                <a:lnTo>
                  <a:pt x="1949450" y="292100"/>
                </a:lnTo>
                <a:lnTo>
                  <a:pt x="1949450" y="355600"/>
                </a:lnTo>
                <a:lnTo>
                  <a:pt x="2343150" y="355600"/>
                </a:lnTo>
                <a:lnTo>
                  <a:pt x="2343150" y="400050"/>
                </a:lnTo>
                <a:lnTo>
                  <a:pt x="2578100" y="400050"/>
                </a:lnTo>
                <a:lnTo>
                  <a:pt x="2578100" y="482600"/>
                </a:lnTo>
                <a:lnTo>
                  <a:pt x="2603500" y="482600"/>
                </a:lnTo>
                <a:lnTo>
                  <a:pt x="2603500" y="533400"/>
                </a:lnTo>
                <a:lnTo>
                  <a:pt x="3384550" y="533400"/>
                </a:lnTo>
                <a:lnTo>
                  <a:pt x="3384550" y="673100"/>
                </a:lnTo>
                <a:lnTo>
                  <a:pt x="3403600" y="673100"/>
                </a:lnTo>
                <a:lnTo>
                  <a:pt x="3403600" y="736600"/>
                </a:lnTo>
                <a:lnTo>
                  <a:pt x="3422650" y="736600"/>
                </a:lnTo>
                <a:lnTo>
                  <a:pt x="3422650" y="869950"/>
                </a:lnTo>
                <a:lnTo>
                  <a:pt x="3625850" y="869950"/>
                </a:lnTo>
                <a:lnTo>
                  <a:pt x="3625850" y="939800"/>
                </a:lnTo>
                <a:lnTo>
                  <a:pt x="4184650" y="939800"/>
                </a:lnTo>
                <a:lnTo>
                  <a:pt x="4184650" y="1009650"/>
                </a:lnTo>
                <a:lnTo>
                  <a:pt x="4241800" y="1009650"/>
                </a:lnTo>
                <a:lnTo>
                  <a:pt x="4241800" y="1085850"/>
                </a:lnTo>
                <a:lnTo>
                  <a:pt x="4673600" y="1085850"/>
                </a:lnTo>
                <a:lnTo>
                  <a:pt x="4673600" y="1174750"/>
                </a:lnTo>
                <a:lnTo>
                  <a:pt x="5086350" y="1174750"/>
                </a:lnTo>
                <a:lnTo>
                  <a:pt x="5086350" y="1276350"/>
                </a:lnTo>
                <a:lnTo>
                  <a:pt x="5111750" y="1276350"/>
                </a:lnTo>
                <a:lnTo>
                  <a:pt x="5111750" y="1390650"/>
                </a:lnTo>
                <a:lnTo>
                  <a:pt x="5702300" y="1390650"/>
                </a:lnTo>
                <a:lnTo>
                  <a:pt x="5702300" y="1524000"/>
                </a:lnTo>
                <a:lnTo>
                  <a:pt x="5886450" y="1524000"/>
                </a:lnTo>
                <a:lnTo>
                  <a:pt x="5886450" y="1784350"/>
                </a:lnTo>
                <a:lnTo>
                  <a:pt x="6127750" y="1784350"/>
                </a:lnTo>
                <a:lnTo>
                  <a:pt x="6127750" y="1974850"/>
                </a:lnTo>
                <a:lnTo>
                  <a:pt x="6946900" y="1974850"/>
                </a:lnTo>
              </a:path>
            </a:pathLst>
          </a:cu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de-DE"/>
          </a:p>
        </p:txBody>
      </p:sp>
      <p:grpSp>
        <p:nvGrpSpPr>
          <p:cNvPr id="13" name="Gruppieren 12">
            <a:extLst>
              <a:ext uri="{FF2B5EF4-FFF2-40B4-BE49-F238E27FC236}">
                <a16:creationId xmlns:a16="http://schemas.microsoft.com/office/drawing/2014/main" id="{9F14F431-7878-E62C-51E0-9589AA3DFE98}"/>
              </a:ext>
            </a:extLst>
          </p:cNvPr>
          <p:cNvGrpSpPr/>
          <p:nvPr/>
        </p:nvGrpSpPr>
        <p:grpSpPr>
          <a:xfrm>
            <a:off x="1399773" y="1795844"/>
            <a:ext cx="144780" cy="144780"/>
            <a:chOff x="1685925" y="1884045"/>
            <a:chExt cx="144780" cy="144780"/>
          </a:xfrm>
        </p:grpSpPr>
        <p:cxnSp>
          <p:nvCxnSpPr>
            <p:cNvPr id="9" name="Gerader Verbinder 8">
              <a:extLst>
                <a:ext uri="{FF2B5EF4-FFF2-40B4-BE49-F238E27FC236}">
                  <a16:creationId xmlns:a16="http://schemas.microsoft.com/office/drawing/2014/main" id="{3B89B1DC-2055-4991-B42C-7B2BF6B82138}"/>
                </a:ext>
              </a:extLst>
            </p:cNvPr>
            <p:cNvCxnSpPr>
              <a:cxnSpLocks/>
            </p:cNvCxnSpPr>
            <p:nvPr/>
          </p:nvCxnSpPr>
          <p:spPr>
            <a:xfrm>
              <a:off x="1758315" y="1884045"/>
              <a:ext cx="0" cy="14478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BBCF6DF5-44E8-21DA-D5B9-83CBD2803DC9}"/>
                </a:ext>
              </a:extLst>
            </p:cNvPr>
            <p:cNvCxnSpPr>
              <a:cxnSpLocks/>
            </p:cNvCxnSpPr>
            <p:nvPr/>
          </p:nvCxnSpPr>
          <p:spPr>
            <a:xfrm rot="5400000">
              <a:off x="1758315" y="1884045"/>
              <a:ext cx="0" cy="14478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14" name="Gruppieren 13">
            <a:extLst>
              <a:ext uri="{FF2B5EF4-FFF2-40B4-BE49-F238E27FC236}">
                <a16:creationId xmlns:a16="http://schemas.microsoft.com/office/drawing/2014/main" id="{4B9C08E5-C37E-970A-74FD-0F261FE0B3A6}"/>
              </a:ext>
            </a:extLst>
          </p:cNvPr>
          <p:cNvGrpSpPr/>
          <p:nvPr/>
        </p:nvGrpSpPr>
        <p:grpSpPr>
          <a:xfrm>
            <a:off x="1523598" y="1900620"/>
            <a:ext cx="144780" cy="144780"/>
            <a:chOff x="1685925" y="1884045"/>
            <a:chExt cx="144780" cy="144780"/>
          </a:xfrm>
        </p:grpSpPr>
        <p:cxnSp>
          <p:nvCxnSpPr>
            <p:cNvPr id="15" name="Gerader Verbinder 14">
              <a:extLst>
                <a:ext uri="{FF2B5EF4-FFF2-40B4-BE49-F238E27FC236}">
                  <a16:creationId xmlns:a16="http://schemas.microsoft.com/office/drawing/2014/main" id="{3B83DBFD-816D-054E-EE21-58C9E1227B05}"/>
                </a:ext>
              </a:extLst>
            </p:cNvPr>
            <p:cNvCxnSpPr>
              <a:cxnSpLocks/>
            </p:cNvCxnSpPr>
            <p:nvPr/>
          </p:nvCxnSpPr>
          <p:spPr>
            <a:xfrm>
              <a:off x="1758315" y="1884045"/>
              <a:ext cx="0" cy="14478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94CB771C-E9D2-F353-79E5-699AC4488F83}"/>
                </a:ext>
              </a:extLst>
            </p:cNvPr>
            <p:cNvCxnSpPr>
              <a:cxnSpLocks/>
            </p:cNvCxnSpPr>
            <p:nvPr/>
          </p:nvCxnSpPr>
          <p:spPr>
            <a:xfrm rot="5400000">
              <a:off x="1758315" y="1884045"/>
              <a:ext cx="0" cy="14478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17" name="Gruppieren 16">
            <a:extLst>
              <a:ext uri="{FF2B5EF4-FFF2-40B4-BE49-F238E27FC236}">
                <a16:creationId xmlns:a16="http://schemas.microsoft.com/office/drawing/2014/main" id="{E20E8336-6AD7-38DF-FB3C-D586BFE3966E}"/>
              </a:ext>
            </a:extLst>
          </p:cNvPr>
          <p:cNvGrpSpPr/>
          <p:nvPr/>
        </p:nvGrpSpPr>
        <p:grpSpPr>
          <a:xfrm>
            <a:off x="1590273" y="1905383"/>
            <a:ext cx="144780" cy="144780"/>
            <a:chOff x="1685925" y="1884045"/>
            <a:chExt cx="144780" cy="144780"/>
          </a:xfrm>
        </p:grpSpPr>
        <p:cxnSp>
          <p:nvCxnSpPr>
            <p:cNvPr id="18" name="Gerader Verbinder 17">
              <a:extLst>
                <a:ext uri="{FF2B5EF4-FFF2-40B4-BE49-F238E27FC236}">
                  <a16:creationId xmlns:a16="http://schemas.microsoft.com/office/drawing/2014/main" id="{DFF507DA-0809-B3CF-BA09-9E3587D763E3}"/>
                </a:ext>
              </a:extLst>
            </p:cNvPr>
            <p:cNvCxnSpPr>
              <a:cxnSpLocks/>
            </p:cNvCxnSpPr>
            <p:nvPr/>
          </p:nvCxnSpPr>
          <p:spPr>
            <a:xfrm>
              <a:off x="1758315" y="1884045"/>
              <a:ext cx="0" cy="14478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3B02666D-96BF-DC41-F6B5-1333CB625D04}"/>
                </a:ext>
              </a:extLst>
            </p:cNvPr>
            <p:cNvCxnSpPr>
              <a:cxnSpLocks/>
            </p:cNvCxnSpPr>
            <p:nvPr/>
          </p:nvCxnSpPr>
          <p:spPr>
            <a:xfrm rot="5400000">
              <a:off x="1758315" y="1884045"/>
              <a:ext cx="0" cy="14478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20" name="Gruppieren 19">
            <a:extLst>
              <a:ext uri="{FF2B5EF4-FFF2-40B4-BE49-F238E27FC236}">
                <a16:creationId xmlns:a16="http://schemas.microsoft.com/office/drawing/2014/main" id="{0A7476E6-1825-F9F1-5838-D0746F05947D}"/>
              </a:ext>
            </a:extLst>
          </p:cNvPr>
          <p:cNvGrpSpPr/>
          <p:nvPr/>
        </p:nvGrpSpPr>
        <p:grpSpPr>
          <a:xfrm>
            <a:off x="1666473" y="1905383"/>
            <a:ext cx="144780" cy="144780"/>
            <a:chOff x="1685925" y="1884045"/>
            <a:chExt cx="144780" cy="144780"/>
          </a:xfrm>
        </p:grpSpPr>
        <p:cxnSp>
          <p:nvCxnSpPr>
            <p:cNvPr id="21" name="Gerader Verbinder 20">
              <a:extLst>
                <a:ext uri="{FF2B5EF4-FFF2-40B4-BE49-F238E27FC236}">
                  <a16:creationId xmlns:a16="http://schemas.microsoft.com/office/drawing/2014/main" id="{07E6DDCE-254C-133F-6605-D870D4FA7501}"/>
                </a:ext>
              </a:extLst>
            </p:cNvPr>
            <p:cNvCxnSpPr>
              <a:cxnSpLocks/>
            </p:cNvCxnSpPr>
            <p:nvPr/>
          </p:nvCxnSpPr>
          <p:spPr>
            <a:xfrm>
              <a:off x="1758315" y="1884045"/>
              <a:ext cx="0" cy="14478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CE672768-F049-AC18-836C-8D78149E1836}"/>
                </a:ext>
              </a:extLst>
            </p:cNvPr>
            <p:cNvCxnSpPr>
              <a:cxnSpLocks/>
            </p:cNvCxnSpPr>
            <p:nvPr/>
          </p:nvCxnSpPr>
          <p:spPr>
            <a:xfrm rot="5400000">
              <a:off x="1758315" y="1884045"/>
              <a:ext cx="0" cy="14478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23" name="Gruppieren 22">
            <a:extLst>
              <a:ext uri="{FF2B5EF4-FFF2-40B4-BE49-F238E27FC236}">
                <a16:creationId xmlns:a16="http://schemas.microsoft.com/office/drawing/2014/main" id="{F2E0CB58-690D-FF73-643E-A3A8275D56DA}"/>
              </a:ext>
            </a:extLst>
          </p:cNvPr>
          <p:cNvGrpSpPr/>
          <p:nvPr/>
        </p:nvGrpSpPr>
        <p:grpSpPr>
          <a:xfrm>
            <a:off x="2304648" y="1972058"/>
            <a:ext cx="144780" cy="144780"/>
            <a:chOff x="1685925" y="1884045"/>
            <a:chExt cx="144780" cy="144780"/>
          </a:xfrm>
        </p:grpSpPr>
        <p:cxnSp>
          <p:nvCxnSpPr>
            <p:cNvPr id="24" name="Gerader Verbinder 23">
              <a:extLst>
                <a:ext uri="{FF2B5EF4-FFF2-40B4-BE49-F238E27FC236}">
                  <a16:creationId xmlns:a16="http://schemas.microsoft.com/office/drawing/2014/main" id="{D448AD7F-A937-5DAC-9B64-5698BB385B90}"/>
                </a:ext>
              </a:extLst>
            </p:cNvPr>
            <p:cNvCxnSpPr>
              <a:cxnSpLocks/>
            </p:cNvCxnSpPr>
            <p:nvPr/>
          </p:nvCxnSpPr>
          <p:spPr>
            <a:xfrm>
              <a:off x="1758315" y="1884045"/>
              <a:ext cx="0" cy="14478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4295B4EB-BD3A-50AE-9421-5F6A0BB5A5EA}"/>
                </a:ext>
              </a:extLst>
            </p:cNvPr>
            <p:cNvCxnSpPr>
              <a:cxnSpLocks/>
            </p:cNvCxnSpPr>
            <p:nvPr/>
          </p:nvCxnSpPr>
          <p:spPr>
            <a:xfrm rot="5400000">
              <a:off x="1758315" y="1884045"/>
              <a:ext cx="0" cy="14478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26" name="Gruppieren 25">
            <a:extLst>
              <a:ext uri="{FF2B5EF4-FFF2-40B4-BE49-F238E27FC236}">
                <a16:creationId xmlns:a16="http://schemas.microsoft.com/office/drawing/2014/main" id="{210ADDA2-22C1-9F58-33C9-BBD3C67ED413}"/>
              </a:ext>
            </a:extLst>
          </p:cNvPr>
          <p:cNvGrpSpPr/>
          <p:nvPr/>
        </p:nvGrpSpPr>
        <p:grpSpPr>
          <a:xfrm>
            <a:off x="3085698" y="2148270"/>
            <a:ext cx="144780" cy="144780"/>
            <a:chOff x="1685925" y="1884045"/>
            <a:chExt cx="144780" cy="144780"/>
          </a:xfrm>
        </p:grpSpPr>
        <p:cxnSp>
          <p:nvCxnSpPr>
            <p:cNvPr id="27" name="Gerader Verbinder 26">
              <a:extLst>
                <a:ext uri="{FF2B5EF4-FFF2-40B4-BE49-F238E27FC236}">
                  <a16:creationId xmlns:a16="http://schemas.microsoft.com/office/drawing/2014/main" id="{8DF80D72-046F-103A-B640-7BAD3204CD29}"/>
                </a:ext>
              </a:extLst>
            </p:cNvPr>
            <p:cNvCxnSpPr>
              <a:cxnSpLocks/>
            </p:cNvCxnSpPr>
            <p:nvPr/>
          </p:nvCxnSpPr>
          <p:spPr>
            <a:xfrm>
              <a:off x="1758315" y="1884045"/>
              <a:ext cx="0" cy="14478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5117B874-4223-10D9-2EB1-C3BD68E8048E}"/>
                </a:ext>
              </a:extLst>
            </p:cNvPr>
            <p:cNvCxnSpPr>
              <a:cxnSpLocks/>
            </p:cNvCxnSpPr>
            <p:nvPr/>
          </p:nvCxnSpPr>
          <p:spPr>
            <a:xfrm rot="5400000">
              <a:off x="1758315" y="1884045"/>
              <a:ext cx="0" cy="14478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29" name="Gruppieren 28">
            <a:extLst>
              <a:ext uri="{FF2B5EF4-FFF2-40B4-BE49-F238E27FC236}">
                <a16:creationId xmlns:a16="http://schemas.microsoft.com/office/drawing/2014/main" id="{19982007-4F42-5144-243C-B66179EC1CA2}"/>
              </a:ext>
            </a:extLst>
          </p:cNvPr>
          <p:cNvGrpSpPr/>
          <p:nvPr/>
        </p:nvGrpSpPr>
        <p:grpSpPr>
          <a:xfrm>
            <a:off x="3914373" y="2329245"/>
            <a:ext cx="144780" cy="144780"/>
            <a:chOff x="1685925" y="1884045"/>
            <a:chExt cx="144780" cy="144780"/>
          </a:xfrm>
        </p:grpSpPr>
        <p:cxnSp>
          <p:nvCxnSpPr>
            <p:cNvPr id="30" name="Gerader Verbinder 29">
              <a:extLst>
                <a:ext uri="{FF2B5EF4-FFF2-40B4-BE49-F238E27FC236}">
                  <a16:creationId xmlns:a16="http://schemas.microsoft.com/office/drawing/2014/main" id="{E9AFCF7F-3ED9-9526-F34C-BA6DDA618F78}"/>
                </a:ext>
              </a:extLst>
            </p:cNvPr>
            <p:cNvCxnSpPr>
              <a:cxnSpLocks/>
            </p:cNvCxnSpPr>
            <p:nvPr/>
          </p:nvCxnSpPr>
          <p:spPr>
            <a:xfrm>
              <a:off x="1758315" y="1884045"/>
              <a:ext cx="0" cy="14478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3FB5A0FF-4A9B-7CC9-0656-C24D59798121}"/>
                </a:ext>
              </a:extLst>
            </p:cNvPr>
            <p:cNvCxnSpPr>
              <a:cxnSpLocks/>
            </p:cNvCxnSpPr>
            <p:nvPr/>
          </p:nvCxnSpPr>
          <p:spPr>
            <a:xfrm rot="5400000">
              <a:off x="1758315" y="1884045"/>
              <a:ext cx="0" cy="14478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32" name="Gruppieren 31">
            <a:extLst>
              <a:ext uri="{FF2B5EF4-FFF2-40B4-BE49-F238E27FC236}">
                <a16:creationId xmlns:a16="http://schemas.microsoft.com/office/drawing/2014/main" id="{FFB94BD6-7043-63A7-32DA-ADA514C63C96}"/>
              </a:ext>
            </a:extLst>
          </p:cNvPr>
          <p:cNvGrpSpPr/>
          <p:nvPr/>
        </p:nvGrpSpPr>
        <p:grpSpPr>
          <a:xfrm>
            <a:off x="4071536" y="2329245"/>
            <a:ext cx="144780" cy="144780"/>
            <a:chOff x="1685925" y="1884045"/>
            <a:chExt cx="144780" cy="144780"/>
          </a:xfrm>
        </p:grpSpPr>
        <p:cxnSp>
          <p:nvCxnSpPr>
            <p:cNvPr id="33" name="Gerader Verbinder 32">
              <a:extLst>
                <a:ext uri="{FF2B5EF4-FFF2-40B4-BE49-F238E27FC236}">
                  <a16:creationId xmlns:a16="http://schemas.microsoft.com/office/drawing/2014/main" id="{BF9EDDA6-A205-FF4B-EC56-F2FE1EF3BBB8}"/>
                </a:ext>
              </a:extLst>
            </p:cNvPr>
            <p:cNvCxnSpPr>
              <a:cxnSpLocks/>
            </p:cNvCxnSpPr>
            <p:nvPr/>
          </p:nvCxnSpPr>
          <p:spPr>
            <a:xfrm>
              <a:off x="1758315" y="1884045"/>
              <a:ext cx="0" cy="14478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Gerader Verbinder 33">
              <a:extLst>
                <a:ext uri="{FF2B5EF4-FFF2-40B4-BE49-F238E27FC236}">
                  <a16:creationId xmlns:a16="http://schemas.microsoft.com/office/drawing/2014/main" id="{13293C3C-A1C9-1B99-77B2-03D49C1C4BF4}"/>
                </a:ext>
              </a:extLst>
            </p:cNvPr>
            <p:cNvCxnSpPr>
              <a:cxnSpLocks/>
            </p:cNvCxnSpPr>
            <p:nvPr/>
          </p:nvCxnSpPr>
          <p:spPr>
            <a:xfrm rot="5400000">
              <a:off x="1758315" y="1884045"/>
              <a:ext cx="0" cy="14478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35" name="Gruppieren 34">
            <a:extLst>
              <a:ext uri="{FF2B5EF4-FFF2-40B4-BE49-F238E27FC236}">
                <a16:creationId xmlns:a16="http://schemas.microsoft.com/office/drawing/2014/main" id="{7F4806CF-33CE-22CD-DF50-C84F83CF3191}"/>
              </a:ext>
            </a:extLst>
          </p:cNvPr>
          <p:cNvGrpSpPr/>
          <p:nvPr/>
        </p:nvGrpSpPr>
        <p:grpSpPr>
          <a:xfrm>
            <a:off x="4471586" y="2324482"/>
            <a:ext cx="144780" cy="144780"/>
            <a:chOff x="1685925" y="1884045"/>
            <a:chExt cx="144780" cy="144780"/>
          </a:xfrm>
        </p:grpSpPr>
        <p:cxnSp>
          <p:nvCxnSpPr>
            <p:cNvPr id="36" name="Gerader Verbinder 35">
              <a:extLst>
                <a:ext uri="{FF2B5EF4-FFF2-40B4-BE49-F238E27FC236}">
                  <a16:creationId xmlns:a16="http://schemas.microsoft.com/office/drawing/2014/main" id="{9C4AFBBA-2E30-4638-2768-FAD32D11DAB4}"/>
                </a:ext>
              </a:extLst>
            </p:cNvPr>
            <p:cNvCxnSpPr>
              <a:cxnSpLocks/>
            </p:cNvCxnSpPr>
            <p:nvPr/>
          </p:nvCxnSpPr>
          <p:spPr>
            <a:xfrm>
              <a:off x="1758315" y="1884045"/>
              <a:ext cx="0" cy="14478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E4DB853E-9D05-3880-D646-CD075BBBCCCF}"/>
                </a:ext>
              </a:extLst>
            </p:cNvPr>
            <p:cNvCxnSpPr>
              <a:cxnSpLocks/>
            </p:cNvCxnSpPr>
            <p:nvPr/>
          </p:nvCxnSpPr>
          <p:spPr>
            <a:xfrm rot="5400000">
              <a:off x="1758315" y="1884045"/>
              <a:ext cx="0" cy="14478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38" name="Gruppieren 37">
            <a:extLst>
              <a:ext uri="{FF2B5EF4-FFF2-40B4-BE49-F238E27FC236}">
                <a16:creationId xmlns:a16="http://schemas.microsoft.com/office/drawing/2014/main" id="{F5B5C229-99A1-1B59-A68F-48481B90835F}"/>
              </a:ext>
            </a:extLst>
          </p:cNvPr>
          <p:cNvGrpSpPr/>
          <p:nvPr/>
        </p:nvGrpSpPr>
        <p:grpSpPr>
          <a:xfrm>
            <a:off x="4790674" y="2734057"/>
            <a:ext cx="144780" cy="144780"/>
            <a:chOff x="1685925" y="1884045"/>
            <a:chExt cx="144780" cy="144780"/>
          </a:xfrm>
        </p:grpSpPr>
        <p:cxnSp>
          <p:nvCxnSpPr>
            <p:cNvPr id="39" name="Gerader Verbinder 38">
              <a:extLst>
                <a:ext uri="{FF2B5EF4-FFF2-40B4-BE49-F238E27FC236}">
                  <a16:creationId xmlns:a16="http://schemas.microsoft.com/office/drawing/2014/main" id="{D950AA34-F87A-EB53-093F-8CD57C01EAAC}"/>
                </a:ext>
              </a:extLst>
            </p:cNvPr>
            <p:cNvCxnSpPr>
              <a:cxnSpLocks/>
            </p:cNvCxnSpPr>
            <p:nvPr/>
          </p:nvCxnSpPr>
          <p:spPr>
            <a:xfrm>
              <a:off x="1758315" y="1884045"/>
              <a:ext cx="0" cy="14478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E27FED56-80F9-DEA5-26C6-F57614C03D1A}"/>
                </a:ext>
              </a:extLst>
            </p:cNvPr>
            <p:cNvCxnSpPr>
              <a:cxnSpLocks/>
            </p:cNvCxnSpPr>
            <p:nvPr/>
          </p:nvCxnSpPr>
          <p:spPr>
            <a:xfrm rot="5400000">
              <a:off x="1758315" y="1884045"/>
              <a:ext cx="0" cy="14478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41" name="Gruppieren 40">
            <a:extLst>
              <a:ext uri="{FF2B5EF4-FFF2-40B4-BE49-F238E27FC236}">
                <a16:creationId xmlns:a16="http://schemas.microsoft.com/office/drawing/2014/main" id="{015F4F66-34A6-4506-4B78-1097AFB7E8AA}"/>
              </a:ext>
            </a:extLst>
          </p:cNvPr>
          <p:cNvGrpSpPr/>
          <p:nvPr/>
        </p:nvGrpSpPr>
        <p:grpSpPr>
          <a:xfrm>
            <a:off x="5271686" y="2734056"/>
            <a:ext cx="144780" cy="144780"/>
            <a:chOff x="1685925" y="1884045"/>
            <a:chExt cx="144780" cy="144780"/>
          </a:xfrm>
        </p:grpSpPr>
        <p:cxnSp>
          <p:nvCxnSpPr>
            <p:cNvPr id="42" name="Gerader Verbinder 41">
              <a:extLst>
                <a:ext uri="{FF2B5EF4-FFF2-40B4-BE49-F238E27FC236}">
                  <a16:creationId xmlns:a16="http://schemas.microsoft.com/office/drawing/2014/main" id="{D463AECF-DE38-427D-8AC9-B9BCFB59A90B}"/>
                </a:ext>
              </a:extLst>
            </p:cNvPr>
            <p:cNvCxnSpPr>
              <a:cxnSpLocks/>
            </p:cNvCxnSpPr>
            <p:nvPr/>
          </p:nvCxnSpPr>
          <p:spPr>
            <a:xfrm>
              <a:off x="1758315" y="1884045"/>
              <a:ext cx="0" cy="14478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3" name="Gerader Verbinder 42">
              <a:extLst>
                <a:ext uri="{FF2B5EF4-FFF2-40B4-BE49-F238E27FC236}">
                  <a16:creationId xmlns:a16="http://schemas.microsoft.com/office/drawing/2014/main" id="{7969CC5B-2A31-45DC-801D-71D3ECEC652B}"/>
                </a:ext>
              </a:extLst>
            </p:cNvPr>
            <p:cNvCxnSpPr>
              <a:cxnSpLocks/>
            </p:cNvCxnSpPr>
            <p:nvPr/>
          </p:nvCxnSpPr>
          <p:spPr>
            <a:xfrm rot="5400000">
              <a:off x="1758315" y="1884045"/>
              <a:ext cx="0" cy="14478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44" name="Gruppieren 43">
            <a:extLst>
              <a:ext uri="{FF2B5EF4-FFF2-40B4-BE49-F238E27FC236}">
                <a16:creationId xmlns:a16="http://schemas.microsoft.com/office/drawing/2014/main" id="{BD986C71-A01F-14AB-003C-3B896F80D5E9}"/>
              </a:ext>
            </a:extLst>
          </p:cNvPr>
          <p:cNvGrpSpPr/>
          <p:nvPr/>
        </p:nvGrpSpPr>
        <p:grpSpPr>
          <a:xfrm>
            <a:off x="5433612" y="2881693"/>
            <a:ext cx="144780" cy="144780"/>
            <a:chOff x="1685925" y="1884045"/>
            <a:chExt cx="144780" cy="144780"/>
          </a:xfrm>
        </p:grpSpPr>
        <p:cxnSp>
          <p:nvCxnSpPr>
            <p:cNvPr id="45" name="Gerader Verbinder 44">
              <a:extLst>
                <a:ext uri="{FF2B5EF4-FFF2-40B4-BE49-F238E27FC236}">
                  <a16:creationId xmlns:a16="http://schemas.microsoft.com/office/drawing/2014/main" id="{0703F53E-A41B-751D-3A74-DBDD2CDCD4A8}"/>
                </a:ext>
              </a:extLst>
            </p:cNvPr>
            <p:cNvCxnSpPr>
              <a:cxnSpLocks/>
            </p:cNvCxnSpPr>
            <p:nvPr/>
          </p:nvCxnSpPr>
          <p:spPr>
            <a:xfrm>
              <a:off x="1758315" y="1884045"/>
              <a:ext cx="0" cy="14478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6" name="Gerader Verbinder 45">
              <a:extLst>
                <a:ext uri="{FF2B5EF4-FFF2-40B4-BE49-F238E27FC236}">
                  <a16:creationId xmlns:a16="http://schemas.microsoft.com/office/drawing/2014/main" id="{5B068928-3D5F-D99A-C2EB-679FB2119BEB}"/>
                </a:ext>
              </a:extLst>
            </p:cNvPr>
            <p:cNvCxnSpPr>
              <a:cxnSpLocks/>
            </p:cNvCxnSpPr>
            <p:nvPr/>
          </p:nvCxnSpPr>
          <p:spPr>
            <a:xfrm rot="5400000">
              <a:off x="1758315" y="1884045"/>
              <a:ext cx="0" cy="14478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47" name="Gruppieren 46">
            <a:extLst>
              <a:ext uri="{FF2B5EF4-FFF2-40B4-BE49-F238E27FC236}">
                <a16:creationId xmlns:a16="http://schemas.microsoft.com/office/drawing/2014/main" id="{DCEE6CCE-CA53-15A8-6C90-0182D2065471}"/>
              </a:ext>
            </a:extLst>
          </p:cNvPr>
          <p:cNvGrpSpPr/>
          <p:nvPr/>
        </p:nvGrpSpPr>
        <p:grpSpPr>
          <a:xfrm>
            <a:off x="5680309" y="2881693"/>
            <a:ext cx="144780" cy="144780"/>
            <a:chOff x="1685925" y="1884045"/>
            <a:chExt cx="144780" cy="144780"/>
          </a:xfrm>
        </p:grpSpPr>
        <p:cxnSp>
          <p:nvCxnSpPr>
            <p:cNvPr id="48" name="Gerader Verbinder 47">
              <a:extLst>
                <a:ext uri="{FF2B5EF4-FFF2-40B4-BE49-F238E27FC236}">
                  <a16:creationId xmlns:a16="http://schemas.microsoft.com/office/drawing/2014/main" id="{531ADE79-C204-C94A-C721-DF07CAF370F7}"/>
                </a:ext>
              </a:extLst>
            </p:cNvPr>
            <p:cNvCxnSpPr>
              <a:cxnSpLocks/>
            </p:cNvCxnSpPr>
            <p:nvPr/>
          </p:nvCxnSpPr>
          <p:spPr>
            <a:xfrm>
              <a:off x="1758315" y="1884045"/>
              <a:ext cx="0" cy="14478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3AE20C18-E8B7-DB6D-1B3B-75DB0F909C43}"/>
                </a:ext>
              </a:extLst>
            </p:cNvPr>
            <p:cNvCxnSpPr>
              <a:cxnSpLocks/>
            </p:cNvCxnSpPr>
            <p:nvPr/>
          </p:nvCxnSpPr>
          <p:spPr>
            <a:xfrm rot="5400000">
              <a:off x="1758315" y="1884045"/>
              <a:ext cx="0" cy="14478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50" name="Gruppieren 49">
            <a:extLst>
              <a:ext uri="{FF2B5EF4-FFF2-40B4-BE49-F238E27FC236}">
                <a16:creationId xmlns:a16="http://schemas.microsoft.com/office/drawing/2014/main" id="{10399647-6D62-10FB-9E8E-892CC5519353}"/>
              </a:ext>
            </a:extLst>
          </p:cNvPr>
          <p:cNvGrpSpPr/>
          <p:nvPr/>
        </p:nvGrpSpPr>
        <p:grpSpPr>
          <a:xfrm>
            <a:off x="5694596" y="2881693"/>
            <a:ext cx="144780" cy="144780"/>
            <a:chOff x="1685925" y="1884045"/>
            <a:chExt cx="144780" cy="144780"/>
          </a:xfrm>
        </p:grpSpPr>
        <p:cxnSp>
          <p:nvCxnSpPr>
            <p:cNvPr id="51" name="Gerader Verbinder 50">
              <a:extLst>
                <a:ext uri="{FF2B5EF4-FFF2-40B4-BE49-F238E27FC236}">
                  <a16:creationId xmlns:a16="http://schemas.microsoft.com/office/drawing/2014/main" id="{17594058-DBCD-5D3F-BC6C-9A47D5E25E91}"/>
                </a:ext>
              </a:extLst>
            </p:cNvPr>
            <p:cNvCxnSpPr>
              <a:cxnSpLocks/>
            </p:cNvCxnSpPr>
            <p:nvPr/>
          </p:nvCxnSpPr>
          <p:spPr>
            <a:xfrm>
              <a:off x="1758315" y="1884045"/>
              <a:ext cx="0" cy="14478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2" name="Gerader Verbinder 51">
              <a:extLst>
                <a:ext uri="{FF2B5EF4-FFF2-40B4-BE49-F238E27FC236}">
                  <a16:creationId xmlns:a16="http://schemas.microsoft.com/office/drawing/2014/main" id="{205CBB5C-FE57-4E72-AFFF-99FE12FE1D2D}"/>
                </a:ext>
              </a:extLst>
            </p:cNvPr>
            <p:cNvCxnSpPr>
              <a:cxnSpLocks/>
            </p:cNvCxnSpPr>
            <p:nvPr/>
          </p:nvCxnSpPr>
          <p:spPr>
            <a:xfrm rot="5400000">
              <a:off x="1758315" y="1884045"/>
              <a:ext cx="0" cy="14478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53" name="Gruppieren 52">
            <a:extLst>
              <a:ext uri="{FF2B5EF4-FFF2-40B4-BE49-F238E27FC236}">
                <a16:creationId xmlns:a16="http://schemas.microsoft.com/office/drawing/2014/main" id="{83FA85C2-F8B9-D90D-792F-257DF4D808CD}"/>
              </a:ext>
            </a:extLst>
          </p:cNvPr>
          <p:cNvGrpSpPr/>
          <p:nvPr/>
        </p:nvGrpSpPr>
        <p:grpSpPr>
          <a:xfrm>
            <a:off x="5917481" y="2968372"/>
            <a:ext cx="144780" cy="144780"/>
            <a:chOff x="1685925" y="1884045"/>
            <a:chExt cx="144780" cy="144780"/>
          </a:xfrm>
        </p:grpSpPr>
        <p:cxnSp>
          <p:nvCxnSpPr>
            <p:cNvPr id="54" name="Gerader Verbinder 53">
              <a:extLst>
                <a:ext uri="{FF2B5EF4-FFF2-40B4-BE49-F238E27FC236}">
                  <a16:creationId xmlns:a16="http://schemas.microsoft.com/office/drawing/2014/main" id="{3DBB50CA-E44F-116B-5E8D-DF809B69AFCB}"/>
                </a:ext>
              </a:extLst>
            </p:cNvPr>
            <p:cNvCxnSpPr>
              <a:cxnSpLocks/>
            </p:cNvCxnSpPr>
            <p:nvPr/>
          </p:nvCxnSpPr>
          <p:spPr>
            <a:xfrm>
              <a:off x="1758315" y="1884045"/>
              <a:ext cx="0" cy="14478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5" name="Gerader Verbinder 54">
              <a:extLst>
                <a:ext uri="{FF2B5EF4-FFF2-40B4-BE49-F238E27FC236}">
                  <a16:creationId xmlns:a16="http://schemas.microsoft.com/office/drawing/2014/main" id="{BA90EF5F-4E3A-CF4D-10BD-75E3FC3166D5}"/>
                </a:ext>
              </a:extLst>
            </p:cNvPr>
            <p:cNvCxnSpPr>
              <a:cxnSpLocks/>
            </p:cNvCxnSpPr>
            <p:nvPr/>
          </p:nvCxnSpPr>
          <p:spPr>
            <a:xfrm rot="5400000">
              <a:off x="1758315" y="1884045"/>
              <a:ext cx="0" cy="14478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56" name="Gruppieren 55">
            <a:extLst>
              <a:ext uri="{FF2B5EF4-FFF2-40B4-BE49-F238E27FC236}">
                <a16:creationId xmlns:a16="http://schemas.microsoft.com/office/drawing/2014/main" id="{D0C69D3D-530D-DA1D-B84D-232AB16DDDCE}"/>
              </a:ext>
            </a:extLst>
          </p:cNvPr>
          <p:cNvGrpSpPr/>
          <p:nvPr/>
        </p:nvGrpSpPr>
        <p:grpSpPr>
          <a:xfrm>
            <a:off x="5980344" y="2968372"/>
            <a:ext cx="144780" cy="144780"/>
            <a:chOff x="1685925" y="1884045"/>
            <a:chExt cx="144780" cy="144780"/>
          </a:xfrm>
        </p:grpSpPr>
        <p:cxnSp>
          <p:nvCxnSpPr>
            <p:cNvPr id="57" name="Gerader Verbinder 56">
              <a:extLst>
                <a:ext uri="{FF2B5EF4-FFF2-40B4-BE49-F238E27FC236}">
                  <a16:creationId xmlns:a16="http://schemas.microsoft.com/office/drawing/2014/main" id="{2D40CE1E-F616-4159-1926-51F933BDAA7F}"/>
                </a:ext>
              </a:extLst>
            </p:cNvPr>
            <p:cNvCxnSpPr>
              <a:cxnSpLocks/>
            </p:cNvCxnSpPr>
            <p:nvPr/>
          </p:nvCxnSpPr>
          <p:spPr>
            <a:xfrm>
              <a:off x="1758315" y="1884045"/>
              <a:ext cx="0" cy="14478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8" name="Gerader Verbinder 57">
              <a:extLst>
                <a:ext uri="{FF2B5EF4-FFF2-40B4-BE49-F238E27FC236}">
                  <a16:creationId xmlns:a16="http://schemas.microsoft.com/office/drawing/2014/main" id="{F2F574AB-27FD-E1EA-F23A-C8E17AE6D739}"/>
                </a:ext>
              </a:extLst>
            </p:cNvPr>
            <p:cNvCxnSpPr>
              <a:cxnSpLocks/>
            </p:cNvCxnSpPr>
            <p:nvPr/>
          </p:nvCxnSpPr>
          <p:spPr>
            <a:xfrm rot="5400000">
              <a:off x="1758315" y="1884045"/>
              <a:ext cx="0" cy="14478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59" name="Gruppieren 58">
            <a:extLst>
              <a:ext uri="{FF2B5EF4-FFF2-40B4-BE49-F238E27FC236}">
                <a16:creationId xmlns:a16="http://schemas.microsoft.com/office/drawing/2014/main" id="{F4D1C638-D40A-7E49-0288-A986C65396B2}"/>
              </a:ext>
            </a:extLst>
          </p:cNvPr>
          <p:cNvGrpSpPr/>
          <p:nvPr/>
        </p:nvGrpSpPr>
        <p:grpSpPr>
          <a:xfrm>
            <a:off x="6604231" y="3189628"/>
            <a:ext cx="144780" cy="144780"/>
            <a:chOff x="1685925" y="1884045"/>
            <a:chExt cx="144780" cy="144780"/>
          </a:xfrm>
        </p:grpSpPr>
        <p:cxnSp>
          <p:nvCxnSpPr>
            <p:cNvPr id="60" name="Gerader Verbinder 59">
              <a:extLst>
                <a:ext uri="{FF2B5EF4-FFF2-40B4-BE49-F238E27FC236}">
                  <a16:creationId xmlns:a16="http://schemas.microsoft.com/office/drawing/2014/main" id="{894D15D2-299D-DB95-207E-263D15B5E559}"/>
                </a:ext>
              </a:extLst>
            </p:cNvPr>
            <p:cNvCxnSpPr>
              <a:cxnSpLocks/>
            </p:cNvCxnSpPr>
            <p:nvPr/>
          </p:nvCxnSpPr>
          <p:spPr>
            <a:xfrm>
              <a:off x="1758315" y="1884045"/>
              <a:ext cx="0" cy="14478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1" name="Gerader Verbinder 60">
              <a:extLst>
                <a:ext uri="{FF2B5EF4-FFF2-40B4-BE49-F238E27FC236}">
                  <a16:creationId xmlns:a16="http://schemas.microsoft.com/office/drawing/2014/main" id="{78FBCF5F-52C3-22A4-21B3-AA24F868A30E}"/>
                </a:ext>
              </a:extLst>
            </p:cNvPr>
            <p:cNvCxnSpPr>
              <a:cxnSpLocks/>
            </p:cNvCxnSpPr>
            <p:nvPr/>
          </p:nvCxnSpPr>
          <p:spPr>
            <a:xfrm rot="5400000">
              <a:off x="1758315" y="1884045"/>
              <a:ext cx="0" cy="14478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62" name="Gruppieren 61">
            <a:extLst>
              <a:ext uri="{FF2B5EF4-FFF2-40B4-BE49-F238E27FC236}">
                <a16:creationId xmlns:a16="http://schemas.microsoft.com/office/drawing/2014/main" id="{CAD9E8B3-E722-4C9B-4EB2-80EB264FAA35}"/>
              </a:ext>
            </a:extLst>
          </p:cNvPr>
          <p:cNvGrpSpPr/>
          <p:nvPr/>
        </p:nvGrpSpPr>
        <p:grpSpPr>
          <a:xfrm>
            <a:off x="6783509" y="3189628"/>
            <a:ext cx="144780" cy="144780"/>
            <a:chOff x="1685925" y="1884045"/>
            <a:chExt cx="144780" cy="144780"/>
          </a:xfrm>
        </p:grpSpPr>
        <p:cxnSp>
          <p:nvCxnSpPr>
            <p:cNvPr id="63" name="Gerader Verbinder 62">
              <a:extLst>
                <a:ext uri="{FF2B5EF4-FFF2-40B4-BE49-F238E27FC236}">
                  <a16:creationId xmlns:a16="http://schemas.microsoft.com/office/drawing/2014/main" id="{6ECC55E6-EF4C-214E-9D6F-BC3C8BE6DDD5}"/>
                </a:ext>
              </a:extLst>
            </p:cNvPr>
            <p:cNvCxnSpPr>
              <a:cxnSpLocks/>
            </p:cNvCxnSpPr>
            <p:nvPr/>
          </p:nvCxnSpPr>
          <p:spPr>
            <a:xfrm>
              <a:off x="1758315" y="1884045"/>
              <a:ext cx="0" cy="14478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4" name="Gerader Verbinder 63">
              <a:extLst>
                <a:ext uri="{FF2B5EF4-FFF2-40B4-BE49-F238E27FC236}">
                  <a16:creationId xmlns:a16="http://schemas.microsoft.com/office/drawing/2014/main" id="{2F4E59CF-591D-3A4C-FC0C-CF8FB868B1EB}"/>
                </a:ext>
              </a:extLst>
            </p:cNvPr>
            <p:cNvCxnSpPr>
              <a:cxnSpLocks/>
            </p:cNvCxnSpPr>
            <p:nvPr/>
          </p:nvCxnSpPr>
          <p:spPr>
            <a:xfrm rot="5400000">
              <a:off x="1758315" y="1884045"/>
              <a:ext cx="0" cy="14478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65" name="Gruppieren 64">
            <a:extLst>
              <a:ext uri="{FF2B5EF4-FFF2-40B4-BE49-F238E27FC236}">
                <a16:creationId xmlns:a16="http://schemas.microsoft.com/office/drawing/2014/main" id="{0C1C2809-68A4-EE1E-82E5-FE8469F4C379}"/>
              </a:ext>
            </a:extLst>
          </p:cNvPr>
          <p:cNvGrpSpPr/>
          <p:nvPr/>
        </p:nvGrpSpPr>
        <p:grpSpPr>
          <a:xfrm>
            <a:off x="6993059" y="3580154"/>
            <a:ext cx="144780" cy="144780"/>
            <a:chOff x="1685925" y="1884045"/>
            <a:chExt cx="144780" cy="144780"/>
          </a:xfrm>
        </p:grpSpPr>
        <p:cxnSp>
          <p:nvCxnSpPr>
            <p:cNvPr id="66" name="Gerader Verbinder 65">
              <a:extLst>
                <a:ext uri="{FF2B5EF4-FFF2-40B4-BE49-F238E27FC236}">
                  <a16:creationId xmlns:a16="http://schemas.microsoft.com/office/drawing/2014/main" id="{99A97D90-10D7-D105-02E7-E87C05833FAA}"/>
                </a:ext>
              </a:extLst>
            </p:cNvPr>
            <p:cNvCxnSpPr>
              <a:cxnSpLocks/>
            </p:cNvCxnSpPr>
            <p:nvPr/>
          </p:nvCxnSpPr>
          <p:spPr>
            <a:xfrm>
              <a:off x="1758315" y="1884045"/>
              <a:ext cx="0" cy="14478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7" name="Gerader Verbinder 66">
              <a:extLst>
                <a:ext uri="{FF2B5EF4-FFF2-40B4-BE49-F238E27FC236}">
                  <a16:creationId xmlns:a16="http://schemas.microsoft.com/office/drawing/2014/main" id="{C6C6FFBA-B660-6DBE-2290-D697E92065EB}"/>
                </a:ext>
              </a:extLst>
            </p:cNvPr>
            <p:cNvCxnSpPr>
              <a:cxnSpLocks/>
            </p:cNvCxnSpPr>
            <p:nvPr/>
          </p:nvCxnSpPr>
          <p:spPr>
            <a:xfrm rot="5400000">
              <a:off x="1758315" y="1884045"/>
              <a:ext cx="0" cy="14478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68" name="Gruppieren 67">
            <a:extLst>
              <a:ext uri="{FF2B5EF4-FFF2-40B4-BE49-F238E27FC236}">
                <a16:creationId xmlns:a16="http://schemas.microsoft.com/office/drawing/2014/main" id="{304E1FFF-F723-94EF-9053-4F6599F0C4CD}"/>
              </a:ext>
            </a:extLst>
          </p:cNvPr>
          <p:cNvGrpSpPr/>
          <p:nvPr/>
        </p:nvGrpSpPr>
        <p:grpSpPr>
          <a:xfrm>
            <a:off x="7521697" y="3771306"/>
            <a:ext cx="144780" cy="144780"/>
            <a:chOff x="1685925" y="1884045"/>
            <a:chExt cx="144780" cy="144780"/>
          </a:xfrm>
        </p:grpSpPr>
        <p:cxnSp>
          <p:nvCxnSpPr>
            <p:cNvPr id="69" name="Gerader Verbinder 68">
              <a:extLst>
                <a:ext uri="{FF2B5EF4-FFF2-40B4-BE49-F238E27FC236}">
                  <a16:creationId xmlns:a16="http://schemas.microsoft.com/office/drawing/2014/main" id="{EDE265DF-997F-B69A-DCF2-A2A0FE5365F3}"/>
                </a:ext>
              </a:extLst>
            </p:cNvPr>
            <p:cNvCxnSpPr>
              <a:cxnSpLocks/>
            </p:cNvCxnSpPr>
            <p:nvPr/>
          </p:nvCxnSpPr>
          <p:spPr>
            <a:xfrm>
              <a:off x="1758315" y="1884045"/>
              <a:ext cx="0" cy="14478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0" name="Gerader Verbinder 69">
              <a:extLst>
                <a:ext uri="{FF2B5EF4-FFF2-40B4-BE49-F238E27FC236}">
                  <a16:creationId xmlns:a16="http://schemas.microsoft.com/office/drawing/2014/main" id="{9D5EDF87-3349-55DB-FCAC-DAA4BD067A0F}"/>
                </a:ext>
              </a:extLst>
            </p:cNvPr>
            <p:cNvCxnSpPr>
              <a:cxnSpLocks/>
            </p:cNvCxnSpPr>
            <p:nvPr/>
          </p:nvCxnSpPr>
          <p:spPr>
            <a:xfrm rot="5400000">
              <a:off x="1758315" y="1884045"/>
              <a:ext cx="0" cy="14478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71" name="Gruppieren 70">
            <a:extLst>
              <a:ext uri="{FF2B5EF4-FFF2-40B4-BE49-F238E27FC236}">
                <a16:creationId xmlns:a16="http://schemas.microsoft.com/office/drawing/2014/main" id="{73A733B0-A4CB-4871-BB1B-F233D58ECDF0}"/>
              </a:ext>
            </a:extLst>
          </p:cNvPr>
          <p:cNvGrpSpPr/>
          <p:nvPr/>
        </p:nvGrpSpPr>
        <p:grpSpPr>
          <a:xfrm>
            <a:off x="7860346" y="3771306"/>
            <a:ext cx="144780" cy="144780"/>
            <a:chOff x="1685925" y="1884045"/>
            <a:chExt cx="144780" cy="144780"/>
          </a:xfrm>
        </p:grpSpPr>
        <p:cxnSp>
          <p:nvCxnSpPr>
            <p:cNvPr id="72" name="Gerader Verbinder 71">
              <a:extLst>
                <a:ext uri="{FF2B5EF4-FFF2-40B4-BE49-F238E27FC236}">
                  <a16:creationId xmlns:a16="http://schemas.microsoft.com/office/drawing/2014/main" id="{E7D5C25D-19BD-9FB0-1F3C-1E5ED2E24AE4}"/>
                </a:ext>
              </a:extLst>
            </p:cNvPr>
            <p:cNvCxnSpPr>
              <a:cxnSpLocks/>
            </p:cNvCxnSpPr>
            <p:nvPr/>
          </p:nvCxnSpPr>
          <p:spPr>
            <a:xfrm>
              <a:off x="1758315" y="1884045"/>
              <a:ext cx="0" cy="14478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3" name="Gerader Verbinder 72">
              <a:extLst>
                <a:ext uri="{FF2B5EF4-FFF2-40B4-BE49-F238E27FC236}">
                  <a16:creationId xmlns:a16="http://schemas.microsoft.com/office/drawing/2014/main" id="{3D271AC0-E916-2281-3488-471381E7E5DD}"/>
                </a:ext>
              </a:extLst>
            </p:cNvPr>
            <p:cNvCxnSpPr>
              <a:cxnSpLocks/>
            </p:cNvCxnSpPr>
            <p:nvPr/>
          </p:nvCxnSpPr>
          <p:spPr>
            <a:xfrm rot="5400000">
              <a:off x="1758315" y="1884045"/>
              <a:ext cx="0" cy="14478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74" name="Gruppieren 73">
            <a:extLst>
              <a:ext uri="{FF2B5EF4-FFF2-40B4-BE49-F238E27FC236}">
                <a16:creationId xmlns:a16="http://schemas.microsoft.com/office/drawing/2014/main" id="{23AA1AE1-AC13-44A6-1295-32B95DDF34EE}"/>
              </a:ext>
            </a:extLst>
          </p:cNvPr>
          <p:cNvGrpSpPr/>
          <p:nvPr/>
        </p:nvGrpSpPr>
        <p:grpSpPr>
          <a:xfrm>
            <a:off x="8035165" y="3771306"/>
            <a:ext cx="144780" cy="144780"/>
            <a:chOff x="1685925" y="1884045"/>
            <a:chExt cx="144780" cy="144780"/>
          </a:xfrm>
        </p:grpSpPr>
        <p:cxnSp>
          <p:nvCxnSpPr>
            <p:cNvPr id="75" name="Gerader Verbinder 74">
              <a:extLst>
                <a:ext uri="{FF2B5EF4-FFF2-40B4-BE49-F238E27FC236}">
                  <a16:creationId xmlns:a16="http://schemas.microsoft.com/office/drawing/2014/main" id="{209ECD4C-BBC6-3979-EA37-3EB30A8E28B4}"/>
                </a:ext>
              </a:extLst>
            </p:cNvPr>
            <p:cNvCxnSpPr>
              <a:cxnSpLocks/>
            </p:cNvCxnSpPr>
            <p:nvPr/>
          </p:nvCxnSpPr>
          <p:spPr>
            <a:xfrm>
              <a:off x="1758315" y="1884045"/>
              <a:ext cx="0" cy="14478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6" name="Gerader Verbinder 75">
              <a:extLst>
                <a:ext uri="{FF2B5EF4-FFF2-40B4-BE49-F238E27FC236}">
                  <a16:creationId xmlns:a16="http://schemas.microsoft.com/office/drawing/2014/main" id="{E0120467-BF39-C0A7-3951-1D116C4E856B}"/>
                </a:ext>
              </a:extLst>
            </p:cNvPr>
            <p:cNvCxnSpPr>
              <a:cxnSpLocks/>
            </p:cNvCxnSpPr>
            <p:nvPr/>
          </p:nvCxnSpPr>
          <p:spPr>
            <a:xfrm rot="5400000">
              <a:off x="1758315" y="1884045"/>
              <a:ext cx="0" cy="14478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77" name="Freihandform: Form 76">
            <a:extLst>
              <a:ext uri="{FF2B5EF4-FFF2-40B4-BE49-F238E27FC236}">
                <a16:creationId xmlns:a16="http://schemas.microsoft.com/office/drawing/2014/main" id="{4F17631C-0414-94A8-F323-7BD6B20F3CE5}"/>
              </a:ext>
            </a:extLst>
          </p:cNvPr>
          <p:cNvSpPr/>
          <p:nvPr/>
        </p:nvSpPr>
        <p:spPr>
          <a:xfrm>
            <a:off x="1139423" y="3148371"/>
            <a:ext cx="5105400" cy="1289050"/>
          </a:xfrm>
          <a:custGeom>
            <a:avLst/>
            <a:gdLst>
              <a:gd name="connsiteX0" fmla="*/ 0 w 5105400"/>
              <a:gd name="connsiteY0" fmla="*/ 0 h 1289050"/>
              <a:gd name="connsiteX1" fmla="*/ 5105400 w 5105400"/>
              <a:gd name="connsiteY1" fmla="*/ 0 h 1289050"/>
              <a:gd name="connsiteX2" fmla="*/ 5105400 w 5105400"/>
              <a:gd name="connsiteY2" fmla="*/ 1289050 h 1289050"/>
            </a:gdLst>
            <a:ahLst/>
            <a:cxnLst>
              <a:cxn ang="0">
                <a:pos x="connsiteX0" y="connsiteY0"/>
              </a:cxn>
              <a:cxn ang="0">
                <a:pos x="connsiteX1" y="connsiteY1"/>
              </a:cxn>
              <a:cxn ang="0">
                <a:pos x="connsiteX2" y="connsiteY2"/>
              </a:cxn>
            </a:cxnLst>
            <a:rect l="l" t="t" r="r" b="b"/>
            <a:pathLst>
              <a:path w="5105400" h="1289050">
                <a:moveTo>
                  <a:pt x="0" y="0"/>
                </a:moveTo>
                <a:lnTo>
                  <a:pt x="5105400" y="0"/>
                </a:lnTo>
                <a:lnTo>
                  <a:pt x="5105400" y="1289050"/>
                </a:lnTo>
              </a:path>
            </a:pathLst>
          </a:custGeom>
          <a:noFill/>
          <a:ln w="19050">
            <a:solidFill>
              <a:schemeClr val="accent6"/>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1042326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19E2854-7637-F4B5-B3B9-021BB3A69272}"/>
              </a:ext>
            </a:extLst>
          </p:cNvPr>
          <p:cNvSpPr>
            <a:spLocks noGrp="1"/>
          </p:cNvSpPr>
          <p:nvPr>
            <p:ph type="ftr" sz="quarter" idx="10"/>
          </p:nvPr>
        </p:nvSpPr>
        <p:spPr/>
        <p:txBody>
          <a:bodyPr/>
          <a:lstStyle/>
          <a:p>
            <a:r>
              <a:rPr lang="en-GB" b="1"/>
              <a:t>BM, </a:t>
            </a:r>
            <a:r>
              <a:rPr lang="en-GB"/>
              <a:t>bone marrow; </a:t>
            </a:r>
            <a:r>
              <a:rPr lang="en-GB" b="1"/>
              <a:t>LN, </a:t>
            </a:r>
            <a:r>
              <a:rPr lang="en-GB"/>
              <a:t>lymph node; </a:t>
            </a:r>
            <a:r>
              <a:rPr lang="en-GB" b="1"/>
              <a:t>PBMC, </a:t>
            </a:r>
            <a:r>
              <a:rPr lang="en-US"/>
              <a:t>peripheral blood mononuclear cells;</a:t>
            </a:r>
            <a:r>
              <a:rPr lang="en-GB" b="1"/>
              <a:t> PD,</a:t>
            </a:r>
            <a:r>
              <a:rPr lang="en-GB"/>
              <a:t> progressive disease;</a:t>
            </a:r>
            <a:r>
              <a:rPr lang="en-GB" b="1"/>
              <a:t> RT,</a:t>
            </a:r>
            <a:r>
              <a:rPr lang="en-GB"/>
              <a:t> Richter’s transformation.  </a:t>
            </a:r>
          </a:p>
          <a:p>
            <a:r>
              <a:rPr lang="en-GB" b="1"/>
              <a:t>Sun et al, Abstract #1891 presented at ASH 2023. </a:t>
            </a:r>
            <a:r>
              <a:rPr lang="en-GB"/>
              <a:t> </a:t>
            </a:r>
          </a:p>
        </p:txBody>
      </p:sp>
      <p:sp>
        <p:nvSpPr>
          <p:cNvPr id="3" name="Title 2">
            <a:extLst>
              <a:ext uri="{FF2B5EF4-FFF2-40B4-BE49-F238E27FC236}">
                <a16:creationId xmlns:a16="http://schemas.microsoft.com/office/drawing/2014/main" id="{BE7F4D59-E142-B627-D061-32151EE291F2}"/>
              </a:ext>
            </a:extLst>
          </p:cNvPr>
          <p:cNvSpPr>
            <a:spLocks noGrp="1"/>
          </p:cNvSpPr>
          <p:nvPr>
            <p:ph type="title"/>
          </p:nvPr>
        </p:nvSpPr>
        <p:spPr/>
        <p:txBody>
          <a:bodyPr/>
          <a:lstStyle/>
          <a:p>
            <a:r>
              <a:rPr lang="en-US"/>
              <a:t>Sample overview </a:t>
            </a:r>
          </a:p>
        </p:txBody>
      </p:sp>
      <p:sp>
        <p:nvSpPr>
          <p:cNvPr id="8" name="TextBox 7">
            <a:extLst>
              <a:ext uri="{FF2B5EF4-FFF2-40B4-BE49-F238E27FC236}">
                <a16:creationId xmlns:a16="http://schemas.microsoft.com/office/drawing/2014/main" id="{912BB27F-9B09-D981-062D-068F44A9DE82}"/>
              </a:ext>
            </a:extLst>
          </p:cNvPr>
          <p:cNvSpPr txBox="1"/>
          <p:nvPr/>
        </p:nvSpPr>
        <p:spPr>
          <a:xfrm>
            <a:off x="9120188" y="1665287"/>
            <a:ext cx="2663825" cy="4392612"/>
          </a:xfrm>
          <a:prstGeom prst="rect">
            <a:avLst/>
          </a:prstGeom>
          <a:solidFill>
            <a:schemeClr val="bg2"/>
          </a:solidFill>
        </p:spPr>
        <p:txBody>
          <a:bodyPr wrap="square" tIns="108000" bIns="108000" rtlCol="0">
            <a:noAutofit/>
          </a:bodyPr>
          <a:lstStyle/>
          <a:p>
            <a:pPr marL="171450" indent="-171450">
              <a:buClr>
                <a:schemeClr val="accent2"/>
              </a:buClr>
              <a:buFont typeface="Arial" panose="020B0604020202020204" pitchFamily="34" charset="0"/>
              <a:buChar char="•"/>
            </a:pPr>
            <a:r>
              <a:rPr lang="en-US" sz="1400"/>
              <a:t>A total of 241 samples from 45/48 enrolled patients (excluding 3 patients who developed RT) at baseline and during treatment at the indicated time points were analyzed</a:t>
            </a:r>
          </a:p>
          <a:p>
            <a:pPr marL="171450" indent="-171450">
              <a:buClr>
                <a:schemeClr val="accent2"/>
              </a:buClr>
              <a:buFont typeface="Arial" panose="020B0604020202020204" pitchFamily="34" charset="0"/>
              <a:buChar char="•"/>
            </a:pPr>
            <a:r>
              <a:rPr lang="en-US" sz="1400"/>
              <a:t>Paired PBMC, BM, and LN samples at baseline and PD were included based on availability</a:t>
            </a:r>
          </a:p>
        </p:txBody>
      </p:sp>
      <p:grpSp>
        <p:nvGrpSpPr>
          <p:cNvPr id="45" name="Gruppieren 44">
            <a:extLst>
              <a:ext uri="{FF2B5EF4-FFF2-40B4-BE49-F238E27FC236}">
                <a16:creationId xmlns:a16="http://schemas.microsoft.com/office/drawing/2014/main" id="{F674B29F-A8BF-B9D4-BCD8-B8094A467BB7}"/>
              </a:ext>
            </a:extLst>
          </p:cNvPr>
          <p:cNvGrpSpPr/>
          <p:nvPr/>
        </p:nvGrpSpPr>
        <p:grpSpPr>
          <a:xfrm>
            <a:off x="1978631" y="1705968"/>
            <a:ext cx="6377531" cy="1093851"/>
            <a:chOff x="1978631" y="1898650"/>
            <a:chExt cx="6377531" cy="1093851"/>
          </a:xfrm>
        </p:grpSpPr>
        <p:cxnSp>
          <p:nvCxnSpPr>
            <p:cNvPr id="23" name="Gerader Verbinder 22">
              <a:extLst>
                <a:ext uri="{FF2B5EF4-FFF2-40B4-BE49-F238E27FC236}">
                  <a16:creationId xmlns:a16="http://schemas.microsoft.com/office/drawing/2014/main" id="{CB702ECE-08C6-17B7-AF26-32EE6187F420}"/>
                </a:ext>
              </a:extLst>
            </p:cNvPr>
            <p:cNvCxnSpPr>
              <a:stCxn id="15" idx="2"/>
              <a:endCxn id="21" idx="2"/>
            </p:cNvCxnSpPr>
            <p:nvPr/>
          </p:nvCxnSpPr>
          <p:spPr>
            <a:xfrm>
              <a:off x="1978631" y="2216044"/>
              <a:ext cx="574274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 name="Ellipse 14">
              <a:extLst>
                <a:ext uri="{FF2B5EF4-FFF2-40B4-BE49-F238E27FC236}">
                  <a16:creationId xmlns:a16="http://schemas.microsoft.com/office/drawing/2014/main" id="{8007D105-0E02-C2F8-7EF9-275EDE08480F}"/>
                </a:ext>
              </a:extLst>
            </p:cNvPr>
            <p:cNvSpPr/>
            <p:nvPr/>
          </p:nvSpPr>
          <p:spPr>
            <a:xfrm>
              <a:off x="1978631" y="1898650"/>
              <a:ext cx="634787" cy="634787"/>
            </a:xfrm>
            <a:prstGeom prst="ellipse">
              <a:avLst/>
            </a:prstGeom>
            <a:solidFill>
              <a:srgbClr val="8195AD"/>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solidFill>
                    <a:schemeClr val="bg1"/>
                  </a:solidFill>
                </a:rPr>
                <a:t>0</a:t>
              </a:r>
            </a:p>
          </p:txBody>
        </p:sp>
        <p:sp>
          <p:nvSpPr>
            <p:cNvPr id="16" name="Ellipse 15">
              <a:extLst>
                <a:ext uri="{FF2B5EF4-FFF2-40B4-BE49-F238E27FC236}">
                  <a16:creationId xmlns:a16="http://schemas.microsoft.com/office/drawing/2014/main" id="{7D706FCE-1334-EF7D-9965-A633BB30867E}"/>
                </a:ext>
              </a:extLst>
            </p:cNvPr>
            <p:cNvSpPr/>
            <p:nvPr/>
          </p:nvSpPr>
          <p:spPr>
            <a:xfrm>
              <a:off x="2644490" y="1898650"/>
              <a:ext cx="634787" cy="634787"/>
            </a:xfrm>
            <a:prstGeom prst="ellipse">
              <a:avLst/>
            </a:prstGeom>
            <a:solidFill>
              <a:srgbClr val="758BA7"/>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solidFill>
                    <a:schemeClr val="bg1"/>
                  </a:solidFill>
                </a:rPr>
                <a:t>6</a:t>
              </a:r>
            </a:p>
          </p:txBody>
        </p:sp>
        <p:sp>
          <p:nvSpPr>
            <p:cNvPr id="17" name="Ellipse 16">
              <a:extLst>
                <a:ext uri="{FF2B5EF4-FFF2-40B4-BE49-F238E27FC236}">
                  <a16:creationId xmlns:a16="http://schemas.microsoft.com/office/drawing/2014/main" id="{314ED49B-81C4-155B-1645-3A07767C47A3}"/>
                </a:ext>
              </a:extLst>
            </p:cNvPr>
            <p:cNvSpPr/>
            <p:nvPr/>
          </p:nvSpPr>
          <p:spPr>
            <a:xfrm>
              <a:off x="3310348" y="1898650"/>
              <a:ext cx="634787" cy="634787"/>
            </a:xfrm>
            <a:prstGeom prst="ellipse">
              <a:avLst/>
            </a:prstGeom>
            <a:solidFill>
              <a:srgbClr val="68809E"/>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solidFill>
                    <a:schemeClr val="bg1"/>
                  </a:solidFill>
                </a:rPr>
                <a:t>12</a:t>
              </a:r>
            </a:p>
          </p:txBody>
        </p:sp>
        <p:sp>
          <p:nvSpPr>
            <p:cNvPr id="18" name="Ellipse 17">
              <a:extLst>
                <a:ext uri="{FF2B5EF4-FFF2-40B4-BE49-F238E27FC236}">
                  <a16:creationId xmlns:a16="http://schemas.microsoft.com/office/drawing/2014/main" id="{7206B8CA-4414-603C-A299-B5AAC4EE373C}"/>
                </a:ext>
              </a:extLst>
            </p:cNvPr>
            <p:cNvSpPr/>
            <p:nvPr/>
          </p:nvSpPr>
          <p:spPr>
            <a:xfrm>
              <a:off x="4298725" y="1898650"/>
              <a:ext cx="634787" cy="634787"/>
            </a:xfrm>
            <a:prstGeom prst="ellipse">
              <a:avLst/>
            </a:prstGeom>
            <a:solidFill>
              <a:srgbClr val="4F698E"/>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solidFill>
                    <a:schemeClr val="bg1"/>
                  </a:solidFill>
                </a:rPr>
                <a:t>24</a:t>
              </a:r>
            </a:p>
          </p:txBody>
        </p:sp>
        <p:sp>
          <p:nvSpPr>
            <p:cNvPr id="19" name="Ellipse 18">
              <a:extLst>
                <a:ext uri="{FF2B5EF4-FFF2-40B4-BE49-F238E27FC236}">
                  <a16:creationId xmlns:a16="http://schemas.microsoft.com/office/drawing/2014/main" id="{22BF650A-723A-A4F8-2A1D-776F60C4558B}"/>
                </a:ext>
              </a:extLst>
            </p:cNvPr>
            <p:cNvSpPr/>
            <p:nvPr/>
          </p:nvSpPr>
          <p:spPr>
            <a:xfrm>
              <a:off x="5418548" y="1898650"/>
              <a:ext cx="634787" cy="634787"/>
            </a:xfrm>
            <a:prstGeom prst="ellipse">
              <a:avLst/>
            </a:prstGeom>
            <a:solidFill>
              <a:srgbClr val="37567E"/>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solidFill>
                    <a:schemeClr val="bg1"/>
                  </a:solidFill>
                </a:rPr>
                <a:t>36</a:t>
              </a:r>
            </a:p>
          </p:txBody>
        </p:sp>
        <p:sp>
          <p:nvSpPr>
            <p:cNvPr id="20" name="Ellipse 19">
              <a:extLst>
                <a:ext uri="{FF2B5EF4-FFF2-40B4-BE49-F238E27FC236}">
                  <a16:creationId xmlns:a16="http://schemas.microsoft.com/office/drawing/2014/main" id="{D0A409BD-E435-B9AC-E0A1-5C856656EB2C}"/>
                </a:ext>
              </a:extLst>
            </p:cNvPr>
            <p:cNvSpPr/>
            <p:nvPr/>
          </p:nvSpPr>
          <p:spPr>
            <a:xfrm>
              <a:off x="6508525" y="1898650"/>
              <a:ext cx="634787" cy="634787"/>
            </a:xfrm>
            <a:prstGeom prst="ellipse">
              <a:avLst/>
            </a:prstGeom>
            <a:solidFill>
              <a:srgbClr val="1F406C"/>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solidFill>
                    <a:schemeClr val="bg1"/>
                  </a:solidFill>
                </a:rPr>
                <a:t>48</a:t>
              </a:r>
            </a:p>
          </p:txBody>
        </p:sp>
        <p:sp>
          <p:nvSpPr>
            <p:cNvPr id="21" name="Ellipse 20">
              <a:extLst>
                <a:ext uri="{FF2B5EF4-FFF2-40B4-BE49-F238E27FC236}">
                  <a16:creationId xmlns:a16="http://schemas.microsoft.com/office/drawing/2014/main" id="{11DAC38C-AB7A-0877-B1C5-DA3E935FFDD3}"/>
                </a:ext>
              </a:extLst>
            </p:cNvPr>
            <p:cNvSpPr/>
            <p:nvPr/>
          </p:nvSpPr>
          <p:spPr>
            <a:xfrm>
              <a:off x="7721375" y="1898650"/>
              <a:ext cx="634787" cy="634787"/>
            </a:xfrm>
            <a:prstGeom prst="ellipse">
              <a:avLst/>
            </a:prstGeom>
            <a:solidFill>
              <a:schemeClr val="accent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solidFill>
                    <a:schemeClr val="bg1"/>
                  </a:solidFill>
                </a:rPr>
                <a:t>60</a:t>
              </a:r>
            </a:p>
          </p:txBody>
        </p:sp>
        <p:sp>
          <p:nvSpPr>
            <p:cNvPr id="29" name="Textfeld 28">
              <a:extLst>
                <a:ext uri="{FF2B5EF4-FFF2-40B4-BE49-F238E27FC236}">
                  <a16:creationId xmlns:a16="http://schemas.microsoft.com/office/drawing/2014/main" id="{5E294427-DA23-9ED9-D2A7-D651C9ABD693}"/>
                </a:ext>
              </a:extLst>
            </p:cNvPr>
            <p:cNvSpPr txBox="1"/>
            <p:nvPr/>
          </p:nvSpPr>
          <p:spPr>
            <a:xfrm>
              <a:off x="2117039" y="2715502"/>
              <a:ext cx="357970" cy="276999"/>
            </a:xfrm>
            <a:prstGeom prst="rect">
              <a:avLst/>
            </a:prstGeom>
            <a:noFill/>
          </p:spPr>
          <p:txBody>
            <a:bodyPr wrap="square" rtlCol="0">
              <a:spAutoFit/>
            </a:bodyPr>
            <a:lstStyle/>
            <a:p>
              <a:pPr algn="ctr"/>
              <a:r>
                <a:rPr lang="de-DE" sz="1200"/>
                <a:t>45</a:t>
              </a:r>
            </a:p>
          </p:txBody>
        </p:sp>
        <p:sp>
          <p:nvSpPr>
            <p:cNvPr id="30" name="Textfeld 29">
              <a:extLst>
                <a:ext uri="{FF2B5EF4-FFF2-40B4-BE49-F238E27FC236}">
                  <a16:creationId xmlns:a16="http://schemas.microsoft.com/office/drawing/2014/main" id="{02563718-3BE0-D280-4298-3A0D90C9DB3A}"/>
                </a:ext>
              </a:extLst>
            </p:cNvPr>
            <p:cNvSpPr txBox="1"/>
            <p:nvPr/>
          </p:nvSpPr>
          <p:spPr>
            <a:xfrm>
              <a:off x="2782898" y="2715502"/>
              <a:ext cx="357970" cy="276999"/>
            </a:xfrm>
            <a:prstGeom prst="rect">
              <a:avLst/>
            </a:prstGeom>
            <a:noFill/>
          </p:spPr>
          <p:txBody>
            <a:bodyPr wrap="square" rtlCol="0">
              <a:spAutoFit/>
            </a:bodyPr>
            <a:lstStyle/>
            <a:p>
              <a:pPr algn="ctr"/>
              <a:r>
                <a:rPr lang="de-DE" sz="1200"/>
                <a:t>44</a:t>
              </a:r>
            </a:p>
          </p:txBody>
        </p:sp>
        <p:sp>
          <p:nvSpPr>
            <p:cNvPr id="31" name="Textfeld 30">
              <a:extLst>
                <a:ext uri="{FF2B5EF4-FFF2-40B4-BE49-F238E27FC236}">
                  <a16:creationId xmlns:a16="http://schemas.microsoft.com/office/drawing/2014/main" id="{2FE8E32B-1463-ECE7-9D4E-51443AB0E63D}"/>
                </a:ext>
              </a:extLst>
            </p:cNvPr>
            <p:cNvSpPr txBox="1"/>
            <p:nvPr/>
          </p:nvSpPr>
          <p:spPr>
            <a:xfrm>
              <a:off x="3448756" y="2715502"/>
              <a:ext cx="357970" cy="276999"/>
            </a:xfrm>
            <a:prstGeom prst="rect">
              <a:avLst/>
            </a:prstGeom>
            <a:noFill/>
          </p:spPr>
          <p:txBody>
            <a:bodyPr wrap="square" rtlCol="0">
              <a:spAutoFit/>
            </a:bodyPr>
            <a:lstStyle/>
            <a:p>
              <a:pPr algn="ctr"/>
              <a:r>
                <a:rPr lang="de-DE" sz="1200"/>
                <a:t>40</a:t>
              </a:r>
            </a:p>
          </p:txBody>
        </p:sp>
        <p:sp>
          <p:nvSpPr>
            <p:cNvPr id="32" name="Textfeld 31">
              <a:extLst>
                <a:ext uri="{FF2B5EF4-FFF2-40B4-BE49-F238E27FC236}">
                  <a16:creationId xmlns:a16="http://schemas.microsoft.com/office/drawing/2014/main" id="{1B28CFCA-1082-938D-5994-CF5D6F15BE1F}"/>
                </a:ext>
              </a:extLst>
            </p:cNvPr>
            <p:cNvSpPr txBox="1"/>
            <p:nvPr/>
          </p:nvSpPr>
          <p:spPr>
            <a:xfrm>
              <a:off x="4437133" y="2715502"/>
              <a:ext cx="357970" cy="276999"/>
            </a:xfrm>
            <a:prstGeom prst="rect">
              <a:avLst/>
            </a:prstGeom>
            <a:noFill/>
          </p:spPr>
          <p:txBody>
            <a:bodyPr wrap="square" rtlCol="0">
              <a:spAutoFit/>
            </a:bodyPr>
            <a:lstStyle/>
            <a:p>
              <a:pPr algn="ctr"/>
              <a:r>
                <a:rPr lang="de-DE" sz="1200"/>
                <a:t>38</a:t>
              </a:r>
            </a:p>
          </p:txBody>
        </p:sp>
        <p:sp>
          <p:nvSpPr>
            <p:cNvPr id="33" name="Textfeld 32">
              <a:extLst>
                <a:ext uri="{FF2B5EF4-FFF2-40B4-BE49-F238E27FC236}">
                  <a16:creationId xmlns:a16="http://schemas.microsoft.com/office/drawing/2014/main" id="{DA2CA557-C4F2-3AB2-569B-E761798C95F8}"/>
                </a:ext>
              </a:extLst>
            </p:cNvPr>
            <p:cNvSpPr txBox="1"/>
            <p:nvPr/>
          </p:nvSpPr>
          <p:spPr>
            <a:xfrm>
              <a:off x="5429956" y="2715502"/>
              <a:ext cx="484970" cy="276999"/>
            </a:xfrm>
            <a:prstGeom prst="rect">
              <a:avLst/>
            </a:prstGeom>
            <a:noFill/>
          </p:spPr>
          <p:txBody>
            <a:bodyPr wrap="square" rtlCol="0">
              <a:spAutoFit/>
            </a:bodyPr>
            <a:lstStyle/>
            <a:p>
              <a:pPr algn="ctr"/>
              <a:r>
                <a:rPr lang="de-DE" sz="1200"/>
                <a:t>31</a:t>
              </a:r>
            </a:p>
          </p:txBody>
        </p:sp>
        <p:sp>
          <p:nvSpPr>
            <p:cNvPr id="34" name="Textfeld 33">
              <a:extLst>
                <a:ext uri="{FF2B5EF4-FFF2-40B4-BE49-F238E27FC236}">
                  <a16:creationId xmlns:a16="http://schemas.microsoft.com/office/drawing/2014/main" id="{732A0103-01D3-6823-5FE5-F187A0E0B30E}"/>
                </a:ext>
              </a:extLst>
            </p:cNvPr>
            <p:cNvSpPr txBox="1"/>
            <p:nvPr/>
          </p:nvSpPr>
          <p:spPr>
            <a:xfrm>
              <a:off x="6510164" y="2715502"/>
              <a:ext cx="494739" cy="276999"/>
            </a:xfrm>
            <a:prstGeom prst="rect">
              <a:avLst/>
            </a:prstGeom>
            <a:noFill/>
          </p:spPr>
          <p:txBody>
            <a:bodyPr wrap="square" rtlCol="0">
              <a:spAutoFit/>
            </a:bodyPr>
            <a:lstStyle/>
            <a:p>
              <a:pPr algn="ctr"/>
              <a:r>
                <a:rPr lang="de-DE" sz="1200"/>
                <a:t>19</a:t>
              </a:r>
            </a:p>
          </p:txBody>
        </p:sp>
        <p:sp>
          <p:nvSpPr>
            <p:cNvPr id="35" name="Textfeld 34">
              <a:extLst>
                <a:ext uri="{FF2B5EF4-FFF2-40B4-BE49-F238E27FC236}">
                  <a16:creationId xmlns:a16="http://schemas.microsoft.com/office/drawing/2014/main" id="{20422814-04D9-78EA-2400-065BB59338FE}"/>
                </a:ext>
              </a:extLst>
            </p:cNvPr>
            <p:cNvSpPr txBox="1"/>
            <p:nvPr/>
          </p:nvSpPr>
          <p:spPr>
            <a:xfrm>
              <a:off x="7859783" y="2715502"/>
              <a:ext cx="357970" cy="276999"/>
            </a:xfrm>
            <a:prstGeom prst="rect">
              <a:avLst/>
            </a:prstGeom>
            <a:noFill/>
          </p:spPr>
          <p:txBody>
            <a:bodyPr wrap="square" rtlCol="0">
              <a:spAutoFit/>
            </a:bodyPr>
            <a:lstStyle/>
            <a:p>
              <a:pPr algn="ctr"/>
              <a:r>
                <a:rPr lang="de-DE" sz="1200"/>
                <a:t>10</a:t>
              </a:r>
            </a:p>
          </p:txBody>
        </p:sp>
      </p:grpSp>
      <p:grpSp>
        <p:nvGrpSpPr>
          <p:cNvPr id="42" name="Gruppieren 41">
            <a:extLst>
              <a:ext uri="{FF2B5EF4-FFF2-40B4-BE49-F238E27FC236}">
                <a16:creationId xmlns:a16="http://schemas.microsoft.com/office/drawing/2014/main" id="{C4D8004A-DAFA-CEF8-C892-3036251412F7}"/>
              </a:ext>
            </a:extLst>
          </p:cNvPr>
          <p:cNvGrpSpPr/>
          <p:nvPr/>
        </p:nvGrpSpPr>
        <p:grpSpPr>
          <a:xfrm>
            <a:off x="2644490" y="3126640"/>
            <a:ext cx="4411026" cy="1053455"/>
            <a:chOff x="2644490" y="3098001"/>
            <a:chExt cx="4411026" cy="1053455"/>
          </a:xfrm>
        </p:grpSpPr>
        <p:sp>
          <p:nvSpPr>
            <p:cNvPr id="25" name="Rechteck 24">
              <a:extLst>
                <a:ext uri="{FF2B5EF4-FFF2-40B4-BE49-F238E27FC236}">
                  <a16:creationId xmlns:a16="http://schemas.microsoft.com/office/drawing/2014/main" id="{FAF4527B-CECA-D13E-59C2-9D1848BE75BD}"/>
                </a:ext>
              </a:extLst>
            </p:cNvPr>
            <p:cNvSpPr/>
            <p:nvPr/>
          </p:nvSpPr>
          <p:spPr>
            <a:xfrm>
              <a:off x="2644490" y="3098001"/>
              <a:ext cx="1197260" cy="634776"/>
            </a:xfrm>
            <a:prstGeom prst="rect">
              <a:avLst/>
            </a:prstGeom>
            <a:solidFill>
              <a:schemeClr val="accent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a:solidFill>
                    <a:schemeClr val="bg1"/>
                  </a:solidFill>
                </a:rPr>
                <a:t>PBMC</a:t>
              </a:r>
            </a:p>
          </p:txBody>
        </p:sp>
        <p:sp>
          <p:nvSpPr>
            <p:cNvPr id="26" name="Rechteck 25">
              <a:extLst>
                <a:ext uri="{FF2B5EF4-FFF2-40B4-BE49-F238E27FC236}">
                  <a16:creationId xmlns:a16="http://schemas.microsoft.com/office/drawing/2014/main" id="{1B05FD84-C93E-C470-D9B1-FBA1C782A26C}"/>
                </a:ext>
              </a:extLst>
            </p:cNvPr>
            <p:cNvSpPr/>
            <p:nvPr/>
          </p:nvSpPr>
          <p:spPr>
            <a:xfrm>
              <a:off x="4251373" y="3098001"/>
              <a:ext cx="1197260" cy="634776"/>
            </a:xfrm>
            <a:prstGeom prst="rect">
              <a:avLst/>
            </a:prstGeom>
            <a:solidFill>
              <a:schemeClr val="accent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err="1">
                  <a:solidFill>
                    <a:schemeClr val="bg1"/>
                  </a:solidFill>
                </a:rPr>
                <a:t>Bone</a:t>
              </a:r>
              <a:r>
                <a:rPr lang="de-DE">
                  <a:solidFill>
                    <a:schemeClr val="bg1"/>
                  </a:solidFill>
                </a:rPr>
                <a:t> </a:t>
              </a:r>
              <a:r>
                <a:rPr lang="de-DE" err="1">
                  <a:solidFill>
                    <a:schemeClr val="bg1"/>
                  </a:solidFill>
                </a:rPr>
                <a:t>marrow</a:t>
              </a:r>
              <a:endParaRPr lang="de-DE">
                <a:solidFill>
                  <a:schemeClr val="bg1"/>
                </a:solidFill>
              </a:endParaRPr>
            </a:p>
          </p:txBody>
        </p:sp>
        <p:sp>
          <p:nvSpPr>
            <p:cNvPr id="28" name="Rechteck 27">
              <a:extLst>
                <a:ext uri="{FF2B5EF4-FFF2-40B4-BE49-F238E27FC236}">
                  <a16:creationId xmlns:a16="http://schemas.microsoft.com/office/drawing/2014/main" id="{C277FC3E-CCF5-5247-BD60-1E57BAAAD6D3}"/>
                </a:ext>
              </a:extLst>
            </p:cNvPr>
            <p:cNvSpPr/>
            <p:nvPr/>
          </p:nvSpPr>
          <p:spPr>
            <a:xfrm>
              <a:off x="5858256" y="3098001"/>
              <a:ext cx="1197260" cy="634776"/>
            </a:xfrm>
            <a:prstGeom prst="rect">
              <a:avLst/>
            </a:prstGeom>
            <a:solidFill>
              <a:schemeClr val="accent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err="1">
                  <a:solidFill>
                    <a:schemeClr val="bg1"/>
                  </a:solidFill>
                </a:rPr>
                <a:t>Lymph</a:t>
              </a:r>
              <a:r>
                <a:rPr lang="de-DE">
                  <a:solidFill>
                    <a:schemeClr val="bg1"/>
                  </a:solidFill>
                </a:rPr>
                <a:t> </a:t>
              </a:r>
              <a:r>
                <a:rPr lang="de-DE" err="1">
                  <a:solidFill>
                    <a:schemeClr val="bg1"/>
                  </a:solidFill>
                </a:rPr>
                <a:t>node</a:t>
              </a:r>
              <a:endParaRPr lang="de-DE">
                <a:solidFill>
                  <a:schemeClr val="bg1"/>
                </a:solidFill>
              </a:endParaRPr>
            </a:p>
          </p:txBody>
        </p:sp>
        <p:sp>
          <p:nvSpPr>
            <p:cNvPr id="36" name="Textfeld 35">
              <a:extLst>
                <a:ext uri="{FF2B5EF4-FFF2-40B4-BE49-F238E27FC236}">
                  <a16:creationId xmlns:a16="http://schemas.microsoft.com/office/drawing/2014/main" id="{E27A95C2-DE9A-3CA4-8B53-B00C94E032DC}"/>
                </a:ext>
              </a:extLst>
            </p:cNvPr>
            <p:cNvSpPr txBox="1"/>
            <p:nvPr/>
          </p:nvSpPr>
          <p:spPr>
            <a:xfrm>
              <a:off x="3064135" y="3874457"/>
              <a:ext cx="357970" cy="276999"/>
            </a:xfrm>
            <a:prstGeom prst="rect">
              <a:avLst/>
            </a:prstGeom>
            <a:noFill/>
          </p:spPr>
          <p:txBody>
            <a:bodyPr wrap="square" rtlCol="0">
              <a:spAutoFit/>
            </a:bodyPr>
            <a:lstStyle/>
            <a:p>
              <a:pPr algn="ctr"/>
              <a:r>
                <a:rPr lang="de-DE" sz="1200"/>
                <a:t>20</a:t>
              </a:r>
            </a:p>
          </p:txBody>
        </p:sp>
        <p:sp>
          <p:nvSpPr>
            <p:cNvPr id="37" name="Textfeld 36">
              <a:extLst>
                <a:ext uri="{FF2B5EF4-FFF2-40B4-BE49-F238E27FC236}">
                  <a16:creationId xmlns:a16="http://schemas.microsoft.com/office/drawing/2014/main" id="{DEBB67EF-727F-13EA-401A-18CF442534B5}"/>
                </a:ext>
              </a:extLst>
            </p:cNvPr>
            <p:cNvSpPr txBox="1"/>
            <p:nvPr/>
          </p:nvSpPr>
          <p:spPr>
            <a:xfrm>
              <a:off x="4671018" y="3874457"/>
              <a:ext cx="357970" cy="276999"/>
            </a:xfrm>
            <a:prstGeom prst="rect">
              <a:avLst/>
            </a:prstGeom>
            <a:noFill/>
          </p:spPr>
          <p:txBody>
            <a:bodyPr wrap="square" rtlCol="0">
              <a:spAutoFit/>
            </a:bodyPr>
            <a:lstStyle/>
            <a:p>
              <a:pPr algn="ctr"/>
              <a:r>
                <a:rPr lang="de-DE" sz="1200"/>
                <a:t>6</a:t>
              </a:r>
            </a:p>
          </p:txBody>
        </p:sp>
        <p:sp>
          <p:nvSpPr>
            <p:cNvPr id="38" name="Textfeld 37">
              <a:extLst>
                <a:ext uri="{FF2B5EF4-FFF2-40B4-BE49-F238E27FC236}">
                  <a16:creationId xmlns:a16="http://schemas.microsoft.com/office/drawing/2014/main" id="{6F33A2C3-F058-9996-6725-722A02D804A1}"/>
                </a:ext>
              </a:extLst>
            </p:cNvPr>
            <p:cNvSpPr txBox="1"/>
            <p:nvPr/>
          </p:nvSpPr>
          <p:spPr>
            <a:xfrm>
              <a:off x="6277901" y="3874457"/>
              <a:ext cx="357970" cy="276999"/>
            </a:xfrm>
            <a:prstGeom prst="rect">
              <a:avLst/>
            </a:prstGeom>
            <a:noFill/>
          </p:spPr>
          <p:txBody>
            <a:bodyPr wrap="square" rtlCol="0">
              <a:spAutoFit/>
            </a:bodyPr>
            <a:lstStyle/>
            <a:p>
              <a:pPr algn="ctr"/>
              <a:r>
                <a:rPr lang="de-DE" sz="1200"/>
                <a:t>2</a:t>
              </a:r>
            </a:p>
          </p:txBody>
        </p:sp>
      </p:grpSp>
      <p:grpSp>
        <p:nvGrpSpPr>
          <p:cNvPr id="44" name="Gruppieren 43">
            <a:extLst>
              <a:ext uri="{FF2B5EF4-FFF2-40B4-BE49-F238E27FC236}">
                <a16:creationId xmlns:a16="http://schemas.microsoft.com/office/drawing/2014/main" id="{960AF91E-DF4E-F871-1EAC-551C7C44D772}"/>
              </a:ext>
            </a:extLst>
          </p:cNvPr>
          <p:cNvGrpSpPr/>
          <p:nvPr/>
        </p:nvGrpSpPr>
        <p:grpSpPr>
          <a:xfrm>
            <a:off x="345759" y="1587808"/>
            <a:ext cx="1582259" cy="1212011"/>
            <a:chOff x="345759" y="1564086"/>
            <a:chExt cx="1582259" cy="1212011"/>
          </a:xfrm>
        </p:grpSpPr>
        <p:sp>
          <p:nvSpPr>
            <p:cNvPr id="4" name="Textfeld 3">
              <a:extLst>
                <a:ext uri="{FF2B5EF4-FFF2-40B4-BE49-F238E27FC236}">
                  <a16:creationId xmlns:a16="http://schemas.microsoft.com/office/drawing/2014/main" id="{D0A19D97-79B6-0872-9D9D-36440E6ECA32}"/>
                </a:ext>
              </a:extLst>
            </p:cNvPr>
            <p:cNvSpPr txBox="1"/>
            <p:nvPr/>
          </p:nvSpPr>
          <p:spPr>
            <a:xfrm>
              <a:off x="345759" y="1564086"/>
              <a:ext cx="342900" cy="369332"/>
            </a:xfrm>
            <a:prstGeom prst="rect">
              <a:avLst/>
            </a:prstGeom>
            <a:noFill/>
          </p:spPr>
          <p:txBody>
            <a:bodyPr wrap="square" rtlCol="0">
              <a:spAutoFit/>
            </a:bodyPr>
            <a:lstStyle/>
            <a:p>
              <a:pPr algn="ctr"/>
              <a:r>
                <a:rPr lang="de-DE" b="1"/>
                <a:t>A</a:t>
              </a:r>
            </a:p>
          </p:txBody>
        </p:sp>
        <p:sp>
          <p:nvSpPr>
            <p:cNvPr id="10" name="Textfeld 9">
              <a:extLst>
                <a:ext uri="{FF2B5EF4-FFF2-40B4-BE49-F238E27FC236}">
                  <a16:creationId xmlns:a16="http://schemas.microsoft.com/office/drawing/2014/main" id="{4B709440-57B9-B274-102C-CE9BCB3D383F}"/>
                </a:ext>
              </a:extLst>
            </p:cNvPr>
            <p:cNvSpPr txBox="1"/>
            <p:nvPr/>
          </p:nvSpPr>
          <p:spPr>
            <a:xfrm>
              <a:off x="560195" y="1836569"/>
              <a:ext cx="1135256" cy="461665"/>
            </a:xfrm>
            <a:prstGeom prst="rect">
              <a:avLst/>
            </a:prstGeom>
            <a:noFill/>
          </p:spPr>
          <p:txBody>
            <a:bodyPr wrap="square" rtlCol="0">
              <a:spAutoFit/>
            </a:bodyPr>
            <a:lstStyle/>
            <a:p>
              <a:pPr algn="ctr"/>
              <a:r>
                <a:rPr lang="de-DE" sz="1200" err="1"/>
                <a:t>Months</a:t>
              </a:r>
              <a:r>
                <a:rPr lang="de-DE" sz="1200"/>
                <a:t> on</a:t>
              </a:r>
              <a:br>
                <a:rPr lang="de-DE" sz="1200"/>
              </a:br>
              <a:r>
                <a:rPr lang="de-DE" sz="1200" err="1"/>
                <a:t>acalabrutinib</a:t>
              </a:r>
              <a:endParaRPr lang="de-DE" sz="1200"/>
            </a:p>
          </p:txBody>
        </p:sp>
        <p:sp>
          <p:nvSpPr>
            <p:cNvPr id="12" name="Textfeld 11">
              <a:extLst>
                <a:ext uri="{FF2B5EF4-FFF2-40B4-BE49-F238E27FC236}">
                  <a16:creationId xmlns:a16="http://schemas.microsoft.com/office/drawing/2014/main" id="{EA9320E9-0370-64A0-F104-0ABD4B3598F7}"/>
                </a:ext>
              </a:extLst>
            </p:cNvPr>
            <p:cNvSpPr txBox="1"/>
            <p:nvPr/>
          </p:nvSpPr>
          <p:spPr>
            <a:xfrm>
              <a:off x="416534" y="2499098"/>
              <a:ext cx="1511484" cy="276999"/>
            </a:xfrm>
            <a:prstGeom prst="rect">
              <a:avLst/>
            </a:prstGeom>
            <a:noFill/>
          </p:spPr>
          <p:txBody>
            <a:bodyPr wrap="square" rtlCol="0">
              <a:spAutoFit/>
            </a:bodyPr>
            <a:lstStyle/>
            <a:p>
              <a:r>
                <a:rPr lang="de-DE" sz="1200"/>
                <a:t># </a:t>
              </a:r>
              <a:r>
                <a:rPr lang="de-DE" sz="1200" err="1"/>
                <a:t>Patients</a:t>
              </a:r>
              <a:r>
                <a:rPr lang="de-DE" sz="1200"/>
                <a:t> </a:t>
              </a:r>
              <a:r>
                <a:rPr lang="de-DE" sz="1200" err="1"/>
                <a:t>analyzed</a:t>
              </a:r>
              <a:endParaRPr lang="de-DE" sz="1200"/>
            </a:p>
          </p:txBody>
        </p:sp>
        <p:cxnSp>
          <p:nvCxnSpPr>
            <p:cNvPr id="39" name="Gerader Verbinder 38">
              <a:extLst>
                <a:ext uri="{FF2B5EF4-FFF2-40B4-BE49-F238E27FC236}">
                  <a16:creationId xmlns:a16="http://schemas.microsoft.com/office/drawing/2014/main" id="{9E10B33B-9528-4D94-D27E-5DF86E7655E6}"/>
                </a:ext>
              </a:extLst>
            </p:cNvPr>
            <p:cNvCxnSpPr>
              <a:cxnSpLocks/>
            </p:cNvCxnSpPr>
            <p:nvPr/>
          </p:nvCxnSpPr>
          <p:spPr>
            <a:xfrm>
              <a:off x="407905" y="2398666"/>
              <a:ext cx="1420895"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43" name="Gruppieren 42">
            <a:extLst>
              <a:ext uri="{FF2B5EF4-FFF2-40B4-BE49-F238E27FC236}">
                <a16:creationId xmlns:a16="http://schemas.microsoft.com/office/drawing/2014/main" id="{FFD88A23-4919-9E77-EED4-FD11A2D71E06}"/>
              </a:ext>
            </a:extLst>
          </p:cNvPr>
          <p:cNvGrpSpPr/>
          <p:nvPr/>
        </p:nvGrpSpPr>
        <p:grpSpPr>
          <a:xfrm>
            <a:off x="317434" y="3049148"/>
            <a:ext cx="1632016" cy="1124311"/>
            <a:chOff x="317434" y="2926161"/>
            <a:chExt cx="1632016" cy="1124311"/>
          </a:xfrm>
        </p:grpSpPr>
        <p:sp>
          <p:nvSpPr>
            <p:cNvPr id="6" name="Textfeld 5">
              <a:extLst>
                <a:ext uri="{FF2B5EF4-FFF2-40B4-BE49-F238E27FC236}">
                  <a16:creationId xmlns:a16="http://schemas.microsoft.com/office/drawing/2014/main" id="{3DD4506A-70D7-0CCC-2F86-5D0921C640E8}"/>
                </a:ext>
              </a:extLst>
            </p:cNvPr>
            <p:cNvSpPr txBox="1"/>
            <p:nvPr/>
          </p:nvSpPr>
          <p:spPr>
            <a:xfrm>
              <a:off x="345759" y="2926161"/>
              <a:ext cx="342900" cy="369332"/>
            </a:xfrm>
            <a:prstGeom prst="rect">
              <a:avLst/>
            </a:prstGeom>
            <a:noFill/>
          </p:spPr>
          <p:txBody>
            <a:bodyPr wrap="square" rtlCol="0">
              <a:spAutoFit/>
            </a:bodyPr>
            <a:lstStyle/>
            <a:p>
              <a:pPr algn="ctr"/>
              <a:r>
                <a:rPr lang="de-DE" b="1"/>
                <a:t>B</a:t>
              </a:r>
            </a:p>
          </p:txBody>
        </p:sp>
        <p:sp>
          <p:nvSpPr>
            <p:cNvPr id="13" name="Textfeld 12">
              <a:extLst>
                <a:ext uri="{FF2B5EF4-FFF2-40B4-BE49-F238E27FC236}">
                  <a16:creationId xmlns:a16="http://schemas.microsoft.com/office/drawing/2014/main" id="{922C042F-555A-96BC-15C5-A0A84306D635}"/>
                </a:ext>
              </a:extLst>
            </p:cNvPr>
            <p:cNvSpPr txBox="1"/>
            <p:nvPr/>
          </p:nvSpPr>
          <p:spPr>
            <a:xfrm>
              <a:off x="560195" y="3253964"/>
              <a:ext cx="1135256" cy="276999"/>
            </a:xfrm>
            <a:prstGeom prst="rect">
              <a:avLst/>
            </a:prstGeom>
            <a:noFill/>
          </p:spPr>
          <p:txBody>
            <a:bodyPr wrap="square" rtlCol="0">
              <a:spAutoFit/>
            </a:bodyPr>
            <a:lstStyle/>
            <a:p>
              <a:pPr algn="ctr"/>
              <a:r>
                <a:rPr lang="de-DE" sz="1200"/>
                <a:t>Sample type</a:t>
              </a:r>
            </a:p>
          </p:txBody>
        </p:sp>
        <p:sp>
          <p:nvSpPr>
            <p:cNvPr id="14" name="Textfeld 13">
              <a:extLst>
                <a:ext uri="{FF2B5EF4-FFF2-40B4-BE49-F238E27FC236}">
                  <a16:creationId xmlns:a16="http://schemas.microsoft.com/office/drawing/2014/main" id="{534D5CAF-9C80-B956-A205-9576360689C4}"/>
                </a:ext>
              </a:extLst>
            </p:cNvPr>
            <p:cNvSpPr txBox="1"/>
            <p:nvPr/>
          </p:nvSpPr>
          <p:spPr>
            <a:xfrm>
              <a:off x="317434" y="3773473"/>
              <a:ext cx="1632016" cy="276999"/>
            </a:xfrm>
            <a:prstGeom prst="rect">
              <a:avLst/>
            </a:prstGeom>
            <a:noFill/>
          </p:spPr>
          <p:txBody>
            <a:bodyPr wrap="square" rtlCol="0">
              <a:spAutoFit/>
            </a:bodyPr>
            <a:lstStyle/>
            <a:p>
              <a:pPr algn="ctr"/>
              <a:r>
                <a:rPr lang="de-DE" sz="1200"/>
                <a:t># Samples </a:t>
              </a:r>
              <a:r>
                <a:rPr lang="de-DE" sz="1200" err="1"/>
                <a:t>analyzed</a:t>
              </a:r>
              <a:endParaRPr lang="de-DE" sz="1200"/>
            </a:p>
          </p:txBody>
        </p:sp>
        <p:cxnSp>
          <p:nvCxnSpPr>
            <p:cNvPr id="41" name="Gerader Verbinder 40">
              <a:extLst>
                <a:ext uri="{FF2B5EF4-FFF2-40B4-BE49-F238E27FC236}">
                  <a16:creationId xmlns:a16="http://schemas.microsoft.com/office/drawing/2014/main" id="{D3E0A33E-1BC2-8B24-D459-9AF90B8575F8}"/>
                </a:ext>
              </a:extLst>
            </p:cNvPr>
            <p:cNvCxnSpPr>
              <a:cxnSpLocks/>
            </p:cNvCxnSpPr>
            <p:nvPr/>
          </p:nvCxnSpPr>
          <p:spPr>
            <a:xfrm>
              <a:off x="407904" y="3652218"/>
              <a:ext cx="1420895" cy="0"/>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460517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95273-ECCF-ABE3-788A-F9947509FD89}"/>
              </a:ext>
            </a:extLst>
          </p:cNvPr>
          <p:cNvSpPr>
            <a:spLocks noGrp="1"/>
          </p:cNvSpPr>
          <p:nvPr>
            <p:ph type="title"/>
          </p:nvPr>
        </p:nvSpPr>
        <p:spPr/>
        <p:txBody>
          <a:bodyPr/>
          <a:lstStyle/>
          <a:p>
            <a:r>
              <a:rPr lang="en-US"/>
              <a:t>Distributions of mutations over time </a:t>
            </a:r>
          </a:p>
        </p:txBody>
      </p:sp>
      <p:sp>
        <p:nvSpPr>
          <p:cNvPr id="4" name="Footer Placeholder 3">
            <a:extLst>
              <a:ext uri="{FF2B5EF4-FFF2-40B4-BE49-F238E27FC236}">
                <a16:creationId xmlns:a16="http://schemas.microsoft.com/office/drawing/2014/main" id="{3D8EEE15-52E0-8C6B-0638-BE11201442EB}"/>
              </a:ext>
            </a:extLst>
          </p:cNvPr>
          <p:cNvSpPr>
            <a:spLocks noGrp="1"/>
          </p:cNvSpPr>
          <p:nvPr>
            <p:ph type="ftr" sz="quarter" idx="10"/>
          </p:nvPr>
        </p:nvSpPr>
        <p:spPr/>
        <p:txBody>
          <a:bodyPr/>
          <a:lstStyle/>
          <a:p>
            <a:r>
              <a:rPr lang="en-GB" b="1"/>
              <a:t>BTK, </a:t>
            </a:r>
            <a:r>
              <a:rPr lang="en-GB"/>
              <a:t>Bruton’s tyrosine kinase</a:t>
            </a:r>
            <a:r>
              <a:rPr lang="en-GB" b="1"/>
              <a:t>; CLL, </a:t>
            </a:r>
            <a:r>
              <a:rPr lang="en-GB"/>
              <a:t>chronic lymphocytic </a:t>
            </a:r>
            <a:r>
              <a:rPr lang="en-GB" err="1"/>
              <a:t>leukemia</a:t>
            </a:r>
            <a:r>
              <a:rPr lang="en-GB"/>
              <a:t>; </a:t>
            </a:r>
            <a:r>
              <a:rPr lang="en-GB" b="1"/>
              <a:t>PLCG2, </a:t>
            </a:r>
            <a:r>
              <a:rPr lang="en-GB"/>
              <a:t>Phospholipase C gamma 2; </a:t>
            </a:r>
            <a:r>
              <a:rPr lang="en-GB" b="1"/>
              <a:t>PD,</a:t>
            </a:r>
            <a:r>
              <a:rPr lang="en-GB"/>
              <a:t> progressive disease; </a:t>
            </a:r>
            <a:r>
              <a:rPr lang="en-GB" b="1"/>
              <a:t>R/R, </a:t>
            </a:r>
            <a:r>
              <a:rPr lang="en-GB"/>
              <a:t>relapsed/refractory; </a:t>
            </a:r>
            <a:r>
              <a:rPr lang="en-GB" b="1"/>
              <a:t>TN, </a:t>
            </a:r>
            <a:r>
              <a:rPr lang="en-GB"/>
              <a:t>treatment-naïve. </a:t>
            </a:r>
          </a:p>
          <a:p>
            <a:r>
              <a:rPr lang="en-GB" b="1"/>
              <a:t>Sun et al, Abstract #1891 presented at ASH 2023. </a:t>
            </a:r>
            <a:r>
              <a:rPr lang="en-GB"/>
              <a:t> </a:t>
            </a:r>
          </a:p>
        </p:txBody>
      </p:sp>
      <p:sp>
        <p:nvSpPr>
          <p:cNvPr id="11" name="TextBox 10">
            <a:extLst>
              <a:ext uri="{FF2B5EF4-FFF2-40B4-BE49-F238E27FC236}">
                <a16:creationId xmlns:a16="http://schemas.microsoft.com/office/drawing/2014/main" id="{7799EF00-EF53-C8DD-6AEA-E28B38B51925}"/>
              </a:ext>
            </a:extLst>
          </p:cNvPr>
          <p:cNvSpPr txBox="1"/>
          <p:nvPr/>
        </p:nvSpPr>
        <p:spPr>
          <a:xfrm>
            <a:off x="9120188" y="1665287"/>
            <a:ext cx="2655278" cy="4392613"/>
          </a:xfrm>
          <a:prstGeom prst="rect">
            <a:avLst/>
          </a:prstGeom>
          <a:solidFill>
            <a:schemeClr val="bg2"/>
          </a:solidFill>
          <a:ln>
            <a:noFill/>
          </a:ln>
        </p:spPr>
        <p:txBody>
          <a:bodyPr wrap="square" tIns="108000">
            <a:noAutofit/>
          </a:bodyPr>
          <a:lstStyle/>
          <a:p>
            <a:pPr marL="177800" indent="-177800">
              <a:buClr>
                <a:schemeClr val="accent2"/>
              </a:buClr>
              <a:buFont typeface="Arial" panose="020B0604020202020204" pitchFamily="34" charset="0"/>
              <a:buChar char="•"/>
            </a:pPr>
            <a:r>
              <a:rPr lang="en-US" sz="1400"/>
              <a:t>At baseline, 35 CLL driver genes were mutated in 41/45 (91%) patients</a:t>
            </a:r>
          </a:p>
          <a:p>
            <a:pPr marL="177800" indent="-177800">
              <a:buClr>
                <a:schemeClr val="accent2"/>
              </a:buClr>
              <a:buFont typeface="Arial" panose="020B0604020202020204" pitchFamily="34" charset="0"/>
              <a:buChar char="•"/>
            </a:pPr>
            <a:r>
              <a:rPr lang="en-US" sz="1400"/>
              <a:t>During acalabrutinib treatment but before PD, newly acquired mutations in 17 driver genes were detected in 19/45 (42%; 12 R/R and 7 TN) patients</a:t>
            </a:r>
          </a:p>
          <a:p>
            <a:pPr marL="177800" indent="-177800">
              <a:buClr>
                <a:schemeClr val="accent2"/>
              </a:buClr>
              <a:buFont typeface="Arial" panose="020B0604020202020204" pitchFamily="34" charset="0"/>
              <a:buChar char="•"/>
            </a:pPr>
            <a:r>
              <a:rPr lang="en-US" sz="1400"/>
              <a:t>At the time of PD, 16/20 (80%; 11 R/R and 5 TN) patients had newly acquired mutations in 5 genes</a:t>
            </a:r>
          </a:p>
        </p:txBody>
      </p:sp>
      <p:grpSp>
        <p:nvGrpSpPr>
          <p:cNvPr id="19" name="Gruppieren 18">
            <a:extLst>
              <a:ext uri="{FF2B5EF4-FFF2-40B4-BE49-F238E27FC236}">
                <a16:creationId xmlns:a16="http://schemas.microsoft.com/office/drawing/2014/main" id="{F01CA1FC-E5EB-7105-3C56-6CF0AB4AAE46}"/>
              </a:ext>
            </a:extLst>
          </p:cNvPr>
          <p:cNvGrpSpPr/>
          <p:nvPr/>
        </p:nvGrpSpPr>
        <p:grpSpPr>
          <a:xfrm>
            <a:off x="1051245" y="1536436"/>
            <a:ext cx="1154133" cy="1228951"/>
            <a:chOff x="5260975" y="1806240"/>
            <a:chExt cx="1154133" cy="1228951"/>
          </a:xfrm>
        </p:grpSpPr>
        <p:pic>
          <p:nvPicPr>
            <p:cNvPr id="14" name="Grafik 13" descr="Benutzer Silhouette">
              <a:extLst>
                <a:ext uri="{FF2B5EF4-FFF2-40B4-BE49-F238E27FC236}">
                  <a16:creationId xmlns:a16="http://schemas.microsoft.com/office/drawing/2014/main" id="{FF722790-4B04-ECE9-E4A4-353BEFC22E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80841" y="1806240"/>
              <a:ext cx="914400" cy="914400"/>
            </a:xfrm>
            <a:prstGeom prst="rect">
              <a:avLst/>
            </a:prstGeom>
          </p:spPr>
        </p:pic>
        <p:sp>
          <p:nvSpPr>
            <p:cNvPr id="18" name="Textfeld 17">
              <a:extLst>
                <a:ext uri="{FF2B5EF4-FFF2-40B4-BE49-F238E27FC236}">
                  <a16:creationId xmlns:a16="http://schemas.microsoft.com/office/drawing/2014/main" id="{FB0516A7-4CC6-BC3E-AC99-2FB39F90DCDD}"/>
                </a:ext>
              </a:extLst>
            </p:cNvPr>
            <p:cNvSpPr txBox="1"/>
            <p:nvPr/>
          </p:nvSpPr>
          <p:spPr>
            <a:xfrm>
              <a:off x="5260975" y="2696637"/>
              <a:ext cx="1154133" cy="338554"/>
            </a:xfrm>
            <a:prstGeom prst="rect">
              <a:avLst/>
            </a:prstGeom>
            <a:noFill/>
          </p:spPr>
          <p:txBody>
            <a:bodyPr wrap="square" lIns="0" tIns="0" rIns="0" bIns="0" rtlCol="0">
              <a:spAutoFit/>
            </a:bodyPr>
            <a:lstStyle/>
            <a:p>
              <a:pPr algn="ctr"/>
              <a:r>
                <a:rPr lang="de-DE" sz="1100" b="1" err="1"/>
                <a:t>Before</a:t>
              </a:r>
              <a:endParaRPr lang="de-DE" sz="1100" b="1"/>
            </a:p>
            <a:p>
              <a:pPr algn="ctr"/>
              <a:r>
                <a:rPr lang="de-DE" sz="1100" b="1" err="1"/>
                <a:t>acalabrutinib</a:t>
              </a:r>
              <a:endParaRPr lang="de-DE" sz="1100" b="1"/>
            </a:p>
          </p:txBody>
        </p:sp>
      </p:grpSp>
      <p:graphicFrame>
        <p:nvGraphicFramePr>
          <p:cNvPr id="39" name="Diagramm 38">
            <a:extLst>
              <a:ext uri="{FF2B5EF4-FFF2-40B4-BE49-F238E27FC236}">
                <a16:creationId xmlns:a16="http://schemas.microsoft.com/office/drawing/2014/main" id="{FDF6A7DE-4EFA-1A17-235D-A59A74C49F02}"/>
              </a:ext>
            </a:extLst>
          </p:cNvPr>
          <p:cNvGraphicFramePr/>
          <p:nvPr>
            <p:extLst>
              <p:ext uri="{D42A27DB-BD31-4B8C-83A1-F6EECF244321}">
                <p14:modId xmlns:p14="http://schemas.microsoft.com/office/powerpoint/2010/main" val="3196279679"/>
              </p:ext>
            </p:extLst>
          </p:nvPr>
        </p:nvGraphicFramePr>
        <p:xfrm>
          <a:off x="416533" y="2842731"/>
          <a:ext cx="2423557" cy="3264454"/>
        </p:xfrm>
        <a:graphic>
          <a:graphicData uri="http://schemas.openxmlformats.org/drawingml/2006/chart">
            <c:chart xmlns:c="http://schemas.openxmlformats.org/drawingml/2006/chart" xmlns:r="http://schemas.openxmlformats.org/officeDocument/2006/relationships" r:id="rId5"/>
          </a:graphicData>
        </a:graphic>
      </p:graphicFrame>
      <p:grpSp>
        <p:nvGrpSpPr>
          <p:cNvPr id="25" name="Gruppieren 24">
            <a:extLst>
              <a:ext uri="{FF2B5EF4-FFF2-40B4-BE49-F238E27FC236}">
                <a16:creationId xmlns:a16="http://schemas.microsoft.com/office/drawing/2014/main" id="{7493CC4A-EF91-181E-F81A-5C93352B26A1}"/>
              </a:ext>
            </a:extLst>
          </p:cNvPr>
          <p:cNvGrpSpPr/>
          <p:nvPr/>
        </p:nvGrpSpPr>
        <p:grpSpPr>
          <a:xfrm>
            <a:off x="3912433" y="1536436"/>
            <a:ext cx="1633928" cy="1228951"/>
            <a:chOff x="6243639" y="2775435"/>
            <a:chExt cx="1633928" cy="1228951"/>
          </a:xfrm>
        </p:grpSpPr>
        <p:grpSp>
          <p:nvGrpSpPr>
            <p:cNvPr id="21" name="Gruppieren 20">
              <a:extLst>
                <a:ext uri="{FF2B5EF4-FFF2-40B4-BE49-F238E27FC236}">
                  <a16:creationId xmlns:a16="http://schemas.microsoft.com/office/drawing/2014/main" id="{52278DAE-7DA6-8620-8EAB-5CD078B61D28}"/>
                </a:ext>
              </a:extLst>
            </p:cNvPr>
            <p:cNvGrpSpPr/>
            <p:nvPr/>
          </p:nvGrpSpPr>
          <p:grpSpPr>
            <a:xfrm>
              <a:off x="6594628" y="2775435"/>
              <a:ext cx="914400" cy="920877"/>
              <a:chOff x="6718570" y="2971800"/>
              <a:chExt cx="914400" cy="920877"/>
            </a:xfrm>
            <a:solidFill>
              <a:schemeClr val="accent1"/>
            </a:solidFill>
          </p:grpSpPr>
          <p:pic>
            <p:nvPicPr>
              <p:cNvPr id="23" name="Grafik 22" descr="Benutzer Silhouette">
                <a:extLst>
                  <a:ext uri="{FF2B5EF4-FFF2-40B4-BE49-F238E27FC236}">
                    <a16:creationId xmlns:a16="http://schemas.microsoft.com/office/drawing/2014/main" id="{39C7339B-465B-0ECC-31F4-41062583CD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18570" y="2971800"/>
                <a:ext cx="914400" cy="914400"/>
              </a:xfrm>
              <a:prstGeom prst="rect">
                <a:avLst/>
              </a:prstGeom>
            </p:spPr>
          </p:pic>
          <p:pic>
            <p:nvPicPr>
              <p:cNvPr id="24" name="Grafik 23">
                <a:extLst>
                  <a:ext uri="{FF2B5EF4-FFF2-40B4-BE49-F238E27FC236}">
                    <a16:creationId xmlns:a16="http://schemas.microsoft.com/office/drawing/2014/main" id="{0E9D8A27-9B28-68E5-E341-6FCAE78CDFC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01449" y="3507477"/>
                <a:ext cx="385200" cy="385200"/>
              </a:xfrm>
              <a:prstGeom prst="rect">
                <a:avLst/>
              </a:prstGeom>
            </p:spPr>
          </p:pic>
        </p:grpSp>
        <p:sp>
          <p:nvSpPr>
            <p:cNvPr id="22" name="Textfeld 21">
              <a:extLst>
                <a:ext uri="{FF2B5EF4-FFF2-40B4-BE49-F238E27FC236}">
                  <a16:creationId xmlns:a16="http://schemas.microsoft.com/office/drawing/2014/main" id="{586ABA53-2B59-95C4-2A17-F75F23C53391}"/>
                </a:ext>
              </a:extLst>
            </p:cNvPr>
            <p:cNvSpPr txBox="1"/>
            <p:nvPr/>
          </p:nvSpPr>
          <p:spPr>
            <a:xfrm>
              <a:off x="6243639" y="3665832"/>
              <a:ext cx="1633928" cy="338554"/>
            </a:xfrm>
            <a:prstGeom prst="rect">
              <a:avLst/>
            </a:prstGeom>
            <a:noFill/>
          </p:spPr>
          <p:txBody>
            <a:bodyPr wrap="square" lIns="0" tIns="0" rIns="0" bIns="0" rtlCol="0">
              <a:spAutoFit/>
            </a:bodyPr>
            <a:lstStyle/>
            <a:p>
              <a:pPr algn="ctr"/>
              <a:r>
                <a:rPr lang="de-DE" sz="1100" b="1" err="1"/>
                <a:t>During</a:t>
              </a:r>
              <a:r>
                <a:rPr lang="de-DE" sz="1100" b="1"/>
                <a:t> </a:t>
              </a:r>
              <a:r>
                <a:rPr lang="de-DE" sz="1100" b="1" err="1"/>
                <a:t>acalabrutinib</a:t>
              </a:r>
              <a:endParaRPr lang="de-DE" sz="1100" b="1"/>
            </a:p>
            <a:p>
              <a:pPr algn="ctr"/>
              <a:r>
                <a:rPr lang="de-DE" sz="1100" b="1" err="1"/>
                <a:t>treatment</a:t>
              </a:r>
              <a:endParaRPr lang="de-DE" sz="1100" b="1"/>
            </a:p>
          </p:txBody>
        </p:sp>
      </p:grpSp>
      <p:graphicFrame>
        <p:nvGraphicFramePr>
          <p:cNvPr id="40" name="Diagramm 39">
            <a:extLst>
              <a:ext uri="{FF2B5EF4-FFF2-40B4-BE49-F238E27FC236}">
                <a16:creationId xmlns:a16="http://schemas.microsoft.com/office/drawing/2014/main" id="{26ACBF86-F866-094F-5C40-0F91282B21C9}"/>
              </a:ext>
            </a:extLst>
          </p:cNvPr>
          <p:cNvGraphicFramePr/>
          <p:nvPr>
            <p:extLst>
              <p:ext uri="{D42A27DB-BD31-4B8C-83A1-F6EECF244321}">
                <p14:modId xmlns:p14="http://schemas.microsoft.com/office/powerpoint/2010/main" val="46984538"/>
              </p:ext>
            </p:extLst>
          </p:nvPr>
        </p:nvGraphicFramePr>
        <p:xfrm>
          <a:off x="3508844" y="2842731"/>
          <a:ext cx="2423557" cy="3264454"/>
        </p:xfrm>
        <a:graphic>
          <a:graphicData uri="http://schemas.openxmlformats.org/drawingml/2006/chart">
            <c:chart xmlns:c="http://schemas.openxmlformats.org/drawingml/2006/chart" xmlns:r="http://schemas.openxmlformats.org/officeDocument/2006/relationships" r:id="rId8"/>
          </a:graphicData>
        </a:graphic>
      </p:graphicFrame>
      <p:grpSp>
        <p:nvGrpSpPr>
          <p:cNvPr id="33" name="Gruppieren 32">
            <a:extLst>
              <a:ext uri="{FF2B5EF4-FFF2-40B4-BE49-F238E27FC236}">
                <a16:creationId xmlns:a16="http://schemas.microsoft.com/office/drawing/2014/main" id="{274E25A8-CD9B-DF97-6AD3-3FCB8D3B0C2F}"/>
              </a:ext>
            </a:extLst>
          </p:cNvPr>
          <p:cNvGrpSpPr/>
          <p:nvPr/>
        </p:nvGrpSpPr>
        <p:grpSpPr>
          <a:xfrm>
            <a:off x="7030387" y="1536436"/>
            <a:ext cx="1574941" cy="1228951"/>
            <a:chOff x="6862144" y="4326953"/>
            <a:chExt cx="1574941" cy="1228951"/>
          </a:xfrm>
        </p:grpSpPr>
        <p:pic>
          <p:nvPicPr>
            <p:cNvPr id="32" name="Grafik 31" descr="Benutzer mit einfarbiger Füllung">
              <a:extLst>
                <a:ext uri="{FF2B5EF4-FFF2-40B4-BE49-F238E27FC236}">
                  <a16:creationId xmlns:a16="http://schemas.microsoft.com/office/drawing/2014/main" id="{B4BD450E-F6CA-2457-C958-BE9094A8BA1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15970" y="4327180"/>
              <a:ext cx="914400" cy="914400"/>
            </a:xfrm>
            <a:prstGeom prst="rect">
              <a:avLst/>
            </a:prstGeom>
          </p:spPr>
        </p:pic>
        <p:grpSp>
          <p:nvGrpSpPr>
            <p:cNvPr id="26" name="Gruppieren 25">
              <a:extLst>
                <a:ext uri="{FF2B5EF4-FFF2-40B4-BE49-F238E27FC236}">
                  <a16:creationId xmlns:a16="http://schemas.microsoft.com/office/drawing/2014/main" id="{60818281-106F-8D93-32FE-4288E6E91E4F}"/>
                </a:ext>
              </a:extLst>
            </p:cNvPr>
            <p:cNvGrpSpPr/>
            <p:nvPr/>
          </p:nvGrpSpPr>
          <p:grpSpPr>
            <a:xfrm>
              <a:off x="6862144" y="4326953"/>
              <a:ext cx="1574941" cy="1228951"/>
              <a:chOff x="6269281" y="2775435"/>
              <a:chExt cx="1574941" cy="1228951"/>
            </a:xfrm>
          </p:grpSpPr>
          <p:grpSp>
            <p:nvGrpSpPr>
              <p:cNvPr id="27" name="Gruppieren 26">
                <a:extLst>
                  <a:ext uri="{FF2B5EF4-FFF2-40B4-BE49-F238E27FC236}">
                    <a16:creationId xmlns:a16="http://schemas.microsoft.com/office/drawing/2014/main" id="{C3F6933C-BAB0-AE68-5600-4D405B9E43C4}"/>
                  </a:ext>
                </a:extLst>
              </p:cNvPr>
              <p:cNvGrpSpPr/>
              <p:nvPr/>
            </p:nvGrpSpPr>
            <p:grpSpPr>
              <a:xfrm>
                <a:off x="6423107" y="2775435"/>
                <a:ext cx="1202475" cy="920877"/>
                <a:chOff x="6547049" y="2971800"/>
                <a:chExt cx="1202475" cy="920877"/>
              </a:xfrm>
              <a:solidFill>
                <a:schemeClr val="accent1"/>
              </a:solidFill>
            </p:grpSpPr>
            <p:pic>
              <p:nvPicPr>
                <p:cNvPr id="29" name="Grafik 28" descr="Benutzer Silhouette">
                  <a:extLst>
                    <a:ext uri="{FF2B5EF4-FFF2-40B4-BE49-F238E27FC236}">
                      <a16:creationId xmlns:a16="http://schemas.microsoft.com/office/drawing/2014/main" id="{FB7134F2-0DB1-C5EE-306C-D09A6A32CF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47049" y="2971800"/>
                  <a:ext cx="914400" cy="914400"/>
                </a:xfrm>
                <a:prstGeom prst="rect">
                  <a:avLst/>
                </a:prstGeom>
              </p:spPr>
            </p:pic>
            <p:pic>
              <p:nvPicPr>
                <p:cNvPr id="30" name="Grafik 29">
                  <a:extLst>
                    <a:ext uri="{FF2B5EF4-FFF2-40B4-BE49-F238E27FC236}">
                      <a16:creationId xmlns:a16="http://schemas.microsoft.com/office/drawing/2014/main" id="{73085F73-6D4C-92FE-F1DD-CE070B1A899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64324" y="3507477"/>
                  <a:ext cx="385200" cy="385200"/>
                </a:xfrm>
                <a:prstGeom prst="rect">
                  <a:avLst/>
                </a:prstGeom>
              </p:spPr>
            </p:pic>
          </p:grpSp>
          <p:sp>
            <p:nvSpPr>
              <p:cNvPr id="28" name="Textfeld 27">
                <a:extLst>
                  <a:ext uri="{FF2B5EF4-FFF2-40B4-BE49-F238E27FC236}">
                    <a16:creationId xmlns:a16="http://schemas.microsoft.com/office/drawing/2014/main" id="{D75ECB0E-D927-0C4F-4063-2B2C78D110E1}"/>
                  </a:ext>
                </a:extLst>
              </p:cNvPr>
              <p:cNvSpPr txBox="1"/>
              <p:nvPr/>
            </p:nvSpPr>
            <p:spPr>
              <a:xfrm>
                <a:off x="6269281" y="3665832"/>
                <a:ext cx="1574941" cy="338554"/>
              </a:xfrm>
              <a:prstGeom prst="rect">
                <a:avLst/>
              </a:prstGeom>
              <a:noFill/>
            </p:spPr>
            <p:txBody>
              <a:bodyPr wrap="square" lIns="0" tIns="0" rIns="0" bIns="0" rtlCol="0">
                <a:spAutoFit/>
              </a:bodyPr>
              <a:lstStyle/>
              <a:p>
                <a:pPr algn="ctr"/>
                <a:r>
                  <a:rPr lang="de-DE" sz="1100" b="1"/>
                  <a:t>After </a:t>
                </a:r>
                <a:r>
                  <a:rPr lang="de-DE" sz="1100" b="1" err="1"/>
                  <a:t>progression</a:t>
                </a:r>
                <a:r>
                  <a:rPr lang="de-DE" sz="1100" b="1"/>
                  <a:t> on</a:t>
                </a:r>
                <a:br>
                  <a:rPr lang="de-DE" sz="1100" b="1"/>
                </a:br>
                <a:r>
                  <a:rPr lang="de-DE" sz="1100" b="1" err="1"/>
                  <a:t>acalabrutinib</a:t>
                </a:r>
                <a:endParaRPr lang="de-DE" sz="1100" b="1"/>
              </a:p>
            </p:txBody>
          </p:sp>
        </p:grpSp>
      </p:grpSp>
      <p:graphicFrame>
        <p:nvGraphicFramePr>
          <p:cNvPr id="41" name="Diagramm 40">
            <a:extLst>
              <a:ext uri="{FF2B5EF4-FFF2-40B4-BE49-F238E27FC236}">
                <a16:creationId xmlns:a16="http://schemas.microsoft.com/office/drawing/2014/main" id="{3097D44F-DC2F-D8B9-ACA6-132802B46325}"/>
              </a:ext>
            </a:extLst>
          </p:cNvPr>
          <p:cNvGraphicFramePr/>
          <p:nvPr>
            <p:extLst>
              <p:ext uri="{D42A27DB-BD31-4B8C-83A1-F6EECF244321}">
                <p14:modId xmlns:p14="http://schemas.microsoft.com/office/powerpoint/2010/main" val="1348868812"/>
              </p:ext>
            </p:extLst>
          </p:nvPr>
        </p:nvGraphicFramePr>
        <p:xfrm>
          <a:off x="6601156" y="2842731"/>
          <a:ext cx="2423557" cy="3264454"/>
        </p:xfrm>
        <a:graphic>
          <a:graphicData uri="http://schemas.openxmlformats.org/drawingml/2006/chart">
            <c:chart xmlns:c="http://schemas.openxmlformats.org/drawingml/2006/chart" xmlns:r="http://schemas.openxmlformats.org/officeDocument/2006/relationships" r:id="rId11"/>
          </a:graphicData>
        </a:graphic>
      </p:graphicFrame>
      <p:cxnSp>
        <p:nvCxnSpPr>
          <p:cNvPr id="52" name="Gerade Verbindung mit Pfeil 51">
            <a:extLst>
              <a:ext uri="{FF2B5EF4-FFF2-40B4-BE49-F238E27FC236}">
                <a16:creationId xmlns:a16="http://schemas.microsoft.com/office/drawing/2014/main" id="{6D57A8CE-A666-4206-E470-EF7DB07D6EE4}"/>
              </a:ext>
            </a:extLst>
          </p:cNvPr>
          <p:cNvCxnSpPr>
            <a:cxnSpLocks/>
          </p:cNvCxnSpPr>
          <p:nvPr/>
        </p:nvCxnSpPr>
        <p:spPr>
          <a:xfrm>
            <a:off x="2510930" y="2150911"/>
            <a:ext cx="1327074"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Gerade Verbindung mit Pfeil 58">
            <a:extLst>
              <a:ext uri="{FF2B5EF4-FFF2-40B4-BE49-F238E27FC236}">
                <a16:creationId xmlns:a16="http://schemas.microsoft.com/office/drawing/2014/main" id="{73C09AB4-0656-C4A3-2ACB-ADDC3539275D}"/>
              </a:ext>
            </a:extLst>
          </p:cNvPr>
          <p:cNvCxnSpPr>
            <a:cxnSpLocks/>
          </p:cNvCxnSpPr>
          <p:nvPr/>
        </p:nvCxnSpPr>
        <p:spPr>
          <a:xfrm>
            <a:off x="5603241" y="2150911"/>
            <a:ext cx="1327074"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08324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1BA6E0-3065-5E47-7FD4-7614059A9F51}"/>
              </a:ext>
            </a:extLst>
          </p:cNvPr>
          <p:cNvSpPr>
            <a:spLocks noGrp="1"/>
          </p:cNvSpPr>
          <p:nvPr>
            <p:ph type="title"/>
          </p:nvPr>
        </p:nvSpPr>
        <p:spPr/>
        <p:txBody>
          <a:bodyPr/>
          <a:lstStyle/>
          <a:p>
            <a:r>
              <a:rPr lang="en-US" i="1"/>
              <a:t>BTK</a:t>
            </a:r>
            <a:r>
              <a:rPr lang="en-US"/>
              <a:t> and </a:t>
            </a:r>
            <a:r>
              <a:rPr lang="en-US" i="1"/>
              <a:t>PLCG2</a:t>
            </a:r>
            <a:r>
              <a:rPr lang="en-US"/>
              <a:t> mutations at relapse</a:t>
            </a:r>
          </a:p>
        </p:txBody>
      </p:sp>
      <p:sp>
        <p:nvSpPr>
          <p:cNvPr id="4" name="Footer Placeholder 3">
            <a:extLst>
              <a:ext uri="{FF2B5EF4-FFF2-40B4-BE49-F238E27FC236}">
                <a16:creationId xmlns:a16="http://schemas.microsoft.com/office/drawing/2014/main" id="{ABA021B7-5486-7B23-FB9B-4AD064DB00B7}"/>
              </a:ext>
            </a:extLst>
          </p:cNvPr>
          <p:cNvSpPr>
            <a:spLocks noGrp="1"/>
          </p:cNvSpPr>
          <p:nvPr>
            <p:ph type="ftr" sz="quarter" idx="10"/>
          </p:nvPr>
        </p:nvSpPr>
        <p:spPr>
          <a:xfrm>
            <a:off x="407989" y="6183404"/>
            <a:ext cx="8532812" cy="485684"/>
          </a:xfrm>
        </p:spPr>
        <p:txBody>
          <a:bodyPr/>
          <a:lstStyle/>
          <a:p>
            <a:r>
              <a:rPr lang="en-GB"/>
              <a:t>*For one patient, </a:t>
            </a:r>
            <a:r>
              <a:rPr lang="en-GB" i="1"/>
              <a:t>BTK</a:t>
            </a:r>
            <a:r>
              <a:rPr lang="en-GB"/>
              <a:t> T474I was found by clinical testing and by NGS but did not meet VAF </a:t>
            </a:r>
            <a:r>
              <a:rPr lang="en-GB" err="1"/>
              <a:t>cutoff</a:t>
            </a:r>
            <a:r>
              <a:rPr lang="en-GB"/>
              <a:t> ≥1%.</a:t>
            </a:r>
          </a:p>
          <a:p>
            <a:r>
              <a:rPr lang="en-GB" b="1"/>
              <a:t>BM, </a:t>
            </a:r>
            <a:r>
              <a:rPr lang="en-GB"/>
              <a:t>bone marrow; </a:t>
            </a:r>
            <a:r>
              <a:rPr lang="en-GB" b="1"/>
              <a:t>BTK, </a:t>
            </a:r>
            <a:r>
              <a:rPr lang="en-GB"/>
              <a:t>Bruton’s tyrosine kinase; </a:t>
            </a:r>
            <a:r>
              <a:rPr lang="en-GB" b="1"/>
              <a:t>LN, </a:t>
            </a:r>
            <a:r>
              <a:rPr lang="en-GB"/>
              <a:t>lymph node; </a:t>
            </a:r>
            <a:r>
              <a:rPr lang="en-GB" b="1"/>
              <a:t>NGS, </a:t>
            </a:r>
            <a:r>
              <a:rPr lang="en-GB"/>
              <a:t>next-generation sequencing; </a:t>
            </a:r>
            <a:r>
              <a:rPr lang="en-GB" b="1"/>
              <a:t>PBMC</a:t>
            </a:r>
            <a:r>
              <a:rPr lang="en-GB"/>
              <a:t>, peripheral blood mononuclear cells; </a:t>
            </a:r>
            <a:r>
              <a:rPr lang="en-GB" b="1"/>
              <a:t>PLCG2, </a:t>
            </a:r>
            <a:r>
              <a:rPr lang="en-GB"/>
              <a:t>Phospholipase C gamma 2; </a:t>
            </a:r>
            <a:r>
              <a:rPr lang="en-GB" b="1"/>
              <a:t>R/R</a:t>
            </a:r>
            <a:r>
              <a:rPr lang="en-GB"/>
              <a:t>, relapsed/refractory; </a:t>
            </a:r>
            <a:r>
              <a:rPr lang="en-GB" b="1"/>
              <a:t>TN</a:t>
            </a:r>
            <a:r>
              <a:rPr lang="en-GB"/>
              <a:t>, treatment-naïve; </a:t>
            </a:r>
            <a:r>
              <a:rPr lang="en-GB" b="1"/>
              <a:t>VAF, </a:t>
            </a:r>
            <a:r>
              <a:rPr lang="en-GB"/>
              <a:t>variant allele frequency.</a:t>
            </a:r>
            <a:endParaRPr lang="en-GB" b="1"/>
          </a:p>
          <a:p>
            <a:r>
              <a:rPr lang="en-GB" b="1"/>
              <a:t>Sun et al, Abstract #1891 presented at ASH 2023. </a:t>
            </a:r>
            <a:r>
              <a:rPr lang="en-GB"/>
              <a:t> </a:t>
            </a:r>
          </a:p>
        </p:txBody>
      </p:sp>
      <p:sp>
        <p:nvSpPr>
          <p:cNvPr id="9" name="TextBox 8">
            <a:extLst>
              <a:ext uri="{FF2B5EF4-FFF2-40B4-BE49-F238E27FC236}">
                <a16:creationId xmlns:a16="http://schemas.microsoft.com/office/drawing/2014/main" id="{E426CC0D-CE07-2D63-0D53-E1D42FB47F2B}"/>
              </a:ext>
            </a:extLst>
          </p:cNvPr>
          <p:cNvSpPr txBox="1"/>
          <p:nvPr/>
        </p:nvSpPr>
        <p:spPr>
          <a:xfrm>
            <a:off x="9120188" y="1665288"/>
            <a:ext cx="2663825" cy="4392612"/>
          </a:xfrm>
          <a:prstGeom prst="rect">
            <a:avLst/>
          </a:prstGeom>
          <a:solidFill>
            <a:schemeClr val="bg2"/>
          </a:solidFill>
        </p:spPr>
        <p:txBody>
          <a:bodyPr wrap="square" tIns="108000" rtlCol="0">
            <a:noAutofit/>
          </a:bodyPr>
          <a:lstStyle/>
          <a:p>
            <a:pPr marL="177800" indent="-177800">
              <a:spcAft>
                <a:spcPts val="600"/>
              </a:spcAft>
              <a:buClr>
                <a:schemeClr val="accent2"/>
              </a:buClr>
              <a:buFont typeface="Arial" panose="020B0604020202020204" pitchFamily="34" charset="0"/>
              <a:buChar char="•"/>
            </a:pPr>
            <a:r>
              <a:rPr lang="en-US" sz="1400" i="1"/>
              <a:t>BTK </a:t>
            </a:r>
            <a:r>
              <a:rPr lang="en-US" sz="1400"/>
              <a:t>C481 mutations were detected in 11/20 (55%) patients and T474I in 4/20 (20%) patients</a:t>
            </a:r>
            <a:r>
              <a:rPr lang="en-US" sz="1400" i="1"/>
              <a:t>. BTK L528W</a:t>
            </a:r>
            <a:r>
              <a:rPr lang="en-US" sz="1400"/>
              <a:t> was not detected</a:t>
            </a:r>
          </a:p>
          <a:p>
            <a:pPr marL="177800" indent="-177800">
              <a:spcAft>
                <a:spcPts val="600"/>
              </a:spcAft>
              <a:buClr>
                <a:schemeClr val="accent2"/>
              </a:buClr>
              <a:buFont typeface="Arial" panose="020B0604020202020204" pitchFamily="34" charset="0"/>
              <a:buChar char="•"/>
            </a:pPr>
            <a:r>
              <a:rPr lang="en-US" sz="1400" i="1"/>
              <a:t>PLCG2</a:t>
            </a:r>
            <a:r>
              <a:rPr lang="en-US" sz="1400"/>
              <a:t> mutations were found in 5/20 (25%) patients</a:t>
            </a:r>
          </a:p>
          <a:p>
            <a:pPr marL="177800" indent="-177800">
              <a:spcAft>
                <a:spcPts val="600"/>
              </a:spcAft>
              <a:buClr>
                <a:schemeClr val="accent2"/>
              </a:buClr>
              <a:buFont typeface="Arial" panose="020B0604020202020204" pitchFamily="34" charset="0"/>
              <a:buChar char="•"/>
            </a:pPr>
            <a:r>
              <a:rPr lang="en-US" sz="1400" i="1"/>
              <a:t>BTK</a:t>
            </a:r>
            <a:r>
              <a:rPr lang="en-US" sz="1400"/>
              <a:t> T474I co-occurred with C481S in all cases with VAF ≥1%, but on different sequencing reads, suggesting independent subclones </a:t>
            </a:r>
          </a:p>
          <a:p>
            <a:pPr marL="177800" indent="-177800">
              <a:spcAft>
                <a:spcPts val="600"/>
              </a:spcAft>
              <a:buClr>
                <a:schemeClr val="accent2"/>
              </a:buClr>
              <a:buFont typeface="Arial" panose="020B0604020202020204" pitchFamily="34" charset="0"/>
              <a:buChar char="•"/>
            </a:pPr>
            <a:r>
              <a:rPr lang="en-US" sz="1400"/>
              <a:t>Paired BM and LN samples showed the same </a:t>
            </a:r>
            <a:r>
              <a:rPr lang="en-US" sz="1400" i="1"/>
              <a:t>BTK</a:t>
            </a:r>
            <a:r>
              <a:rPr lang="en-US" sz="1400"/>
              <a:t> and </a:t>
            </a:r>
            <a:r>
              <a:rPr lang="en-US" sz="1400" i="1"/>
              <a:t>PLCG2</a:t>
            </a:r>
            <a:r>
              <a:rPr lang="en-US" sz="1400"/>
              <a:t> mutations as PBMC with similar VAFs</a:t>
            </a:r>
          </a:p>
        </p:txBody>
      </p:sp>
      <p:grpSp>
        <p:nvGrpSpPr>
          <p:cNvPr id="42" name="Gruppieren 41">
            <a:extLst>
              <a:ext uri="{FF2B5EF4-FFF2-40B4-BE49-F238E27FC236}">
                <a16:creationId xmlns:a16="http://schemas.microsoft.com/office/drawing/2014/main" id="{FDACAA8D-D64F-D36D-C8E6-4AB68B5E7E23}"/>
              </a:ext>
            </a:extLst>
          </p:cNvPr>
          <p:cNvGrpSpPr/>
          <p:nvPr/>
        </p:nvGrpSpPr>
        <p:grpSpPr>
          <a:xfrm>
            <a:off x="6415883" y="1868998"/>
            <a:ext cx="2475196" cy="3242567"/>
            <a:chOff x="5356742" y="1624026"/>
            <a:chExt cx="2475196" cy="3242567"/>
          </a:xfrm>
        </p:grpSpPr>
        <p:graphicFrame>
          <p:nvGraphicFramePr>
            <p:cNvPr id="12" name="Diagramm 11">
              <a:extLst>
                <a:ext uri="{FF2B5EF4-FFF2-40B4-BE49-F238E27FC236}">
                  <a16:creationId xmlns:a16="http://schemas.microsoft.com/office/drawing/2014/main" id="{7CF00C5C-782E-92D4-C4EC-8051840D7204}"/>
                </a:ext>
              </a:extLst>
            </p:cNvPr>
            <p:cNvGraphicFramePr/>
            <p:nvPr>
              <p:extLst>
                <p:ext uri="{D42A27DB-BD31-4B8C-83A1-F6EECF244321}">
                  <p14:modId xmlns:p14="http://schemas.microsoft.com/office/powerpoint/2010/main" val="196395930"/>
                </p:ext>
              </p:extLst>
            </p:nvPr>
          </p:nvGraphicFramePr>
          <p:xfrm>
            <a:off x="5512599" y="1624026"/>
            <a:ext cx="2319339" cy="3114675"/>
          </p:xfrm>
          <a:graphic>
            <a:graphicData uri="http://schemas.openxmlformats.org/drawingml/2006/chart">
              <c:chart xmlns:c="http://schemas.openxmlformats.org/drawingml/2006/chart" xmlns:r="http://schemas.openxmlformats.org/officeDocument/2006/relationships" r:id="rId2"/>
            </a:graphicData>
          </a:graphic>
        </p:graphicFrame>
        <p:sp>
          <p:nvSpPr>
            <p:cNvPr id="13" name="Ellipse 12">
              <a:extLst>
                <a:ext uri="{FF2B5EF4-FFF2-40B4-BE49-F238E27FC236}">
                  <a16:creationId xmlns:a16="http://schemas.microsoft.com/office/drawing/2014/main" id="{7CECFA3F-C58A-2F34-7ADB-640B0213B2A7}"/>
                </a:ext>
              </a:extLst>
            </p:cNvPr>
            <p:cNvSpPr/>
            <p:nvPr/>
          </p:nvSpPr>
          <p:spPr>
            <a:xfrm>
              <a:off x="6952457" y="3002756"/>
              <a:ext cx="61913" cy="6191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a:extLst>
                <a:ext uri="{FF2B5EF4-FFF2-40B4-BE49-F238E27FC236}">
                  <a16:creationId xmlns:a16="http://schemas.microsoft.com/office/drawing/2014/main" id="{4FA416D4-77F0-284B-24D6-ECF70B037ABA}"/>
                </a:ext>
              </a:extLst>
            </p:cNvPr>
            <p:cNvSpPr/>
            <p:nvPr/>
          </p:nvSpPr>
          <p:spPr>
            <a:xfrm>
              <a:off x="7438233" y="2652713"/>
              <a:ext cx="66674" cy="61913"/>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4960A1D0-3BAA-D1D2-9DB2-BC6DAB2FDE7B}"/>
                </a:ext>
              </a:extLst>
            </p:cNvPr>
            <p:cNvSpPr/>
            <p:nvPr/>
          </p:nvSpPr>
          <p:spPr>
            <a:xfrm>
              <a:off x="6752433" y="2323307"/>
              <a:ext cx="66674" cy="61913"/>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Ellipse 15">
              <a:extLst>
                <a:ext uri="{FF2B5EF4-FFF2-40B4-BE49-F238E27FC236}">
                  <a16:creationId xmlns:a16="http://schemas.microsoft.com/office/drawing/2014/main" id="{035D5440-A1C8-FCBE-C69A-52C4DD3A51FC}"/>
                </a:ext>
              </a:extLst>
            </p:cNvPr>
            <p:cNvSpPr/>
            <p:nvPr/>
          </p:nvSpPr>
          <p:spPr>
            <a:xfrm>
              <a:off x="7316789" y="3809045"/>
              <a:ext cx="66674" cy="61913"/>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3D40332A-00C1-3E42-5EEE-962FE9D9C750}"/>
                </a:ext>
              </a:extLst>
            </p:cNvPr>
            <p:cNvSpPr/>
            <p:nvPr/>
          </p:nvSpPr>
          <p:spPr>
            <a:xfrm>
              <a:off x="6138863" y="3751894"/>
              <a:ext cx="66674" cy="6191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1722574E-A156-3C81-B5FB-0B7758B59DB8}"/>
                </a:ext>
              </a:extLst>
            </p:cNvPr>
            <p:cNvSpPr/>
            <p:nvPr/>
          </p:nvSpPr>
          <p:spPr>
            <a:xfrm>
              <a:off x="6151562" y="3844763"/>
              <a:ext cx="66674" cy="6191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a:extLst>
                <a:ext uri="{FF2B5EF4-FFF2-40B4-BE49-F238E27FC236}">
                  <a16:creationId xmlns:a16="http://schemas.microsoft.com/office/drawing/2014/main" id="{507433B4-223A-FA3E-95A2-DDA23B09F42E}"/>
                </a:ext>
              </a:extLst>
            </p:cNvPr>
            <p:cNvSpPr/>
            <p:nvPr/>
          </p:nvSpPr>
          <p:spPr>
            <a:xfrm>
              <a:off x="6220617" y="4096006"/>
              <a:ext cx="66674" cy="6191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9">
              <a:extLst>
                <a:ext uri="{FF2B5EF4-FFF2-40B4-BE49-F238E27FC236}">
                  <a16:creationId xmlns:a16="http://schemas.microsoft.com/office/drawing/2014/main" id="{49746153-DE74-9DAD-A16B-89CEA9EACBEB}"/>
                </a:ext>
              </a:extLst>
            </p:cNvPr>
            <p:cNvSpPr/>
            <p:nvPr/>
          </p:nvSpPr>
          <p:spPr>
            <a:xfrm>
              <a:off x="6044409" y="4262694"/>
              <a:ext cx="66674" cy="61913"/>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Ellipse 20">
              <a:extLst>
                <a:ext uri="{FF2B5EF4-FFF2-40B4-BE49-F238E27FC236}">
                  <a16:creationId xmlns:a16="http://schemas.microsoft.com/office/drawing/2014/main" id="{AA4E4C9E-8E27-0C4E-975F-CC3E119BDC9C}"/>
                </a:ext>
              </a:extLst>
            </p:cNvPr>
            <p:cNvSpPr/>
            <p:nvPr/>
          </p:nvSpPr>
          <p:spPr>
            <a:xfrm>
              <a:off x="5999162" y="4271424"/>
              <a:ext cx="66674" cy="61913"/>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Ellipse 21">
              <a:extLst>
                <a:ext uri="{FF2B5EF4-FFF2-40B4-BE49-F238E27FC236}">
                  <a16:creationId xmlns:a16="http://schemas.microsoft.com/office/drawing/2014/main" id="{F19D4899-CC7A-2C83-24B8-0B3918290824}"/>
                </a:ext>
              </a:extLst>
            </p:cNvPr>
            <p:cNvSpPr/>
            <p:nvPr/>
          </p:nvSpPr>
          <p:spPr>
            <a:xfrm>
              <a:off x="5942012" y="4245746"/>
              <a:ext cx="66674" cy="6191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Ellipse 22">
              <a:extLst>
                <a:ext uri="{FF2B5EF4-FFF2-40B4-BE49-F238E27FC236}">
                  <a16:creationId xmlns:a16="http://schemas.microsoft.com/office/drawing/2014/main" id="{37BEF745-D374-FC6B-6D37-061ACD7EB8CC}"/>
                </a:ext>
              </a:extLst>
            </p:cNvPr>
            <p:cNvSpPr/>
            <p:nvPr/>
          </p:nvSpPr>
          <p:spPr>
            <a:xfrm>
              <a:off x="5939631" y="4149582"/>
              <a:ext cx="66674" cy="6191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37BB4FBE-5F14-3B32-113C-3228FFFAD3A2}"/>
                </a:ext>
              </a:extLst>
            </p:cNvPr>
            <p:cNvSpPr/>
            <p:nvPr/>
          </p:nvSpPr>
          <p:spPr>
            <a:xfrm>
              <a:off x="5892800" y="4641851"/>
              <a:ext cx="1739900" cy="2247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100" b="1">
                  <a:solidFill>
                    <a:schemeClr val="tx1"/>
                  </a:solidFill>
                </a:rPr>
                <a:t>PBMC VAF, %</a:t>
              </a:r>
            </a:p>
          </p:txBody>
        </p:sp>
        <p:sp>
          <p:nvSpPr>
            <p:cNvPr id="25" name="Rechteck 24">
              <a:extLst>
                <a:ext uri="{FF2B5EF4-FFF2-40B4-BE49-F238E27FC236}">
                  <a16:creationId xmlns:a16="http://schemas.microsoft.com/office/drawing/2014/main" id="{CAE808F5-00EC-9A4E-0CEC-8CA4E6163AF4}"/>
                </a:ext>
              </a:extLst>
            </p:cNvPr>
            <p:cNvSpPr/>
            <p:nvPr/>
          </p:nvSpPr>
          <p:spPr>
            <a:xfrm>
              <a:off x="5356742" y="1964176"/>
              <a:ext cx="242091" cy="244272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de-DE" sz="1100" b="1">
                  <a:solidFill>
                    <a:schemeClr val="tx1"/>
                  </a:solidFill>
                </a:rPr>
                <a:t>Tissue VAF, %</a:t>
              </a:r>
            </a:p>
          </p:txBody>
        </p:sp>
      </p:grpSp>
      <p:grpSp>
        <p:nvGrpSpPr>
          <p:cNvPr id="41" name="Gruppieren 40">
            <a:extLst>
              <a:ext uri="{FF2B5EF4-FFF2-40B4-BE49-F238E27FC236}">
                <a16:creationId xmlns:a16="http://schemas.microsoft.com/office/drawing/2014/main" id="{1B82F15D-190B-11B7-1A25-E8E3791A847F}"/>
              </a:ext>
            </a:extLst>
          </p:cNvPr>
          <p:cNvGrpSpPr/>
          <p:nvPr/>
        </p:nvGrpSpPr>
        <p:grpSpPr>
          <a:xfrm>
            <a:off x="6515216" y="5340718"/>
            <a:ext cx="1033785" cy="759789"/>
            <a:chOff x="7831938" y="5024252"/>
            <a:chExt cx="1033785" cy="759789"/>
          </a:xfrm>
        </p:grpSpPr>
        <p:sp>
          <p:nvSpPr>
            <p:cNvPr id="34" name="Rechteck 33">
              <a:extLst>
                <a:ext uri="{FF2B5EF4-FFF2-40B4-BE49-F238E27FC236}">
                  <a16:creationId xmlns:a16="http://schemas.microsoft.com/office/drawing/2014/main" id="{1071BA65-F802-1F8B-E53F-B04CDD2541F9}"/>
                </a:ext>
              </a:extLst>
            </p:cNvPr>
            <p:cNvSpPr/>
            <p:nvPr/>
          </p:nvSpPr>
          <p:spPr>
            <a:xfrm>
              <a:off x="7831938" y="5024252"/>
              <a:ext cx="442112" cy="2247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1000" b="1">
                  <a:solidFill>
                    <a:schemeClr val="tx1"/>
                  </a:solidFill>
                </a:rPr>
                <a:t>Tissue</a:t>
              </a:r>
              <a:endParaRPr lang="de-DE" sz="1050" b="1">
                <a:solidFill>
                  <a:schemeClr val="tx1"/>
                </a:solidFill>
              </a:endParaRPr>
            </a:p>
          </p:txBody>
        </p:sp>
        <p:grpSp>
          <p:nvGrpSpPr>
            <p:cNvPr id="37" name="Gruppieren 36">
              <a:extLst>
                <a:ext uri="{FF2B5EF4-FFF2-40B4-BE49-F238E27FC236}">
                  <a16:creationId xmlns:a16="http://schemas.microsoft.com/office/drawing/2014/main" id="{EFFA4861-905C-3045-BA5C-7154D7496825}"/>
                </a:ext>
              </a:extLst>
            </p:cNvPr>
            <p:cNvGrpSpPr/>
            <p:nvPr/>
          </p:nvGrpSpPr>
          <p:grpSpPr>
            <a:xfrm>
              <a:off x="7831938" y="5291776"/>
              <a:ext cx="1033785" cy="224742"/>
              <a:chOff x="7878187" y="5286610"/>
              <a:chExt cx="1033785" cy="224742"/>
            </a:xfrm>
          </p:grpSpPr>
          <p:sp>
            <p:nvSpPr>
              <p:cNvPr id="35" name="Rechteck 34">
                <a:extLst>
                  <a:ext uri="{FF2B5EF4-FFF2-40B4-BE49-F238E27FC236}">
                    <a16:creationId xmlns:a16="http://schemas.microsoft.com/office/drawing/2014/main" id="{C0679F47-0CD3-43DA-39B0-3A61C2A714C0}"/>
                  </a:ext>
                </a:extLst>
              </p:cNvPr>
              <p:cNvSpPr/>
              <p:nvPr/>
            </p:nvSpPr>
            <p:spPr>
              <a:xfrm>
                <a:off x="8033552" y="5286610"/>
                <a:ext cx="878420" cy="2247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r>
                  <a:rPr lang="de-DE" sz="900" err="1">
                    <a:solidFill>
                      <a:schemeClr val="tx1"/>
                    </a:solidFill>
                  </a:rPr>
                  <a:t>Bone</a:t>
                </a:r>
                <a:r>
                  <a:rPr lang="de-DE" sz="900">
                    <a:solidFill>
                      <a:schemeClr val="tx1"/>
                    </a:solidFill>
                  </a:rPr>
                  <a:t> </a:t>
                </a:r>
                <a:r>
                  <a:rPr lang="de-DE" sz="900" err="1">
                    <a:solidFill>
                      <a:schemeClr val="tx1"/>
                    </a:solidFill>
                  </a:rPr>
                  <a:t>marrow</a:t>
                </a:r>
                <a:endParaRPr lang="de-DE" sz="900">
                  <a:solidFill>
                    <a:schemeClr val="tx1"/>
                  </a:solidFill>
                </a:endParaRPr>
              </a:p>
            </p:txBody>
          </p:sp>
          <p:sp>
            <p:nvSpPr>
              <p:cNvPr id="36" name="Ellipse 35">
                <a:extLst>
                  <a:ext uri="{FF2B5EF4-FFF2-40B4-BE49-F238E27FC236}">
                    <a16:creationId xmlns:a16="http://schemas.microsoft.com/office/drawing/2014/main" id="{B2304B52-B717-EF33-B33B-D1DCD3DD94D9}"/>
                  </a:ext>
                </a:extLst>
              </p:cNvPr>
              <p:cNvSpPr/>
              <p:nvPr/>
            </p:nvSpPr>
            <p:spPr>
              <a:xfrm>
                <a:off x="7878187" y="5326726"/>
                <a:ext cx="155624" cy="144511"/>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00"/>
              </a:p>
            </p:txBody>
          </p:sp>
        </p:grpSp>
        <p:grpSp>
          <p:nvGrpSpPr>
            <p:cNvPr id="38" name="Gruppieren 37">
              <a:extLst>
                <a:ext uri="{FF2B5EF4-FFF2-40B4-BE49-F238E27FC236}">
                  <a16:creationId xmlns:a16="http://schemas.microsoft.com/office/drawing/2014/main" id="{A91F75BE-3E6E-3E12-7B92-71E032201D9C}"/>
                </a:ext>
              </a:extLst>
            </p:cNvPr>
            <p:cNvGrpSpPr/>
            <p:nvPr/>
          </p:nvGrpSpPr>
          <p:grpSpPr>
            <a:xfrm>
              <a:off x="7831938" y="5559299"/>
              <a:ext cx="1033785" cy="224742"/>
              <a:chOff x="7878187" y="5286610"/>
              <a:chExt cx="1033785" cy="224742"/>
            </a:xfrm>
          </p:grpSpPr>
          <p:sp>
            <p:nvSpPr>
              <p:cNvPr id="39" name="Rechteck 38">
                <a:extLst>
                  <a:ext uri="{FF2B5EF4-FFF2-40B4-BE49-F238E27FC236}">
                    <a16:creationId xmlns:a16="http://schemas.microsoft.com/office/drawing/2014/main" id="{E7D5F99D-119A-6A6E-51BA-E6B636079CA0}"/>
                  </a:ext>
                </a:extLst>
              </p:cNvPr>
              <p:cNvSpPr/>
              <p:nvPr/>
            </p:nvSpPr>
            <p:spPr>
              <a:xfrm>
                <a:off x="8033552" y="5286610"/>
                <a:ext cx="878420" cy="2247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r>
                  <a:rPr lang="de-DE" sz="900" err="1">
                    <a:solidFill>
                      <a:schemeClr val="tx1"/>
                    </a:solidFill>
                  </a:rPr>
                  <a:t>Lymph</a:t>
                </a:r>
                <a:r>
                  <a:rPr lang="de-DE" sz="900">
                    <a:solidFill>
                      <a:schemeClr val="tx1"/>
                    </a:solidFill>
                  </a:rPr>
                  <a:t> </a:t>
                </a:r>
                <a:r>
                  <a:rPr lang="de-DE" sz="900" err="1">
                    <a:solidFill>
                      <a:schemeClr val="tx1"/>
                    </a:solidFill>
                  </a:rPr>
                  <a:t>node</a:t>
                </a:r>
                <a:endParaRPr lang="de-DE" sz="900">
                  <a:solidFill>
                    <a:schemeClr val="tx1"/>
                  </a:solidFill>
                </a:endParaRPr>
              </a:p>
            </p:txBody>
          </p:sp>
          <p:sp>
            <p:nvSpPr>
              <p:cNvPr id="40" name="Ellipse 39">
                <a:extLst>
                  <a:ext uri="{FF2B5EF4-FFF2-40B4-BE49-F238E27FC236}">
                    <a16:creationId xmlns:a16="http://schemas.microsoft.com/office/drawing/2014/main" id="{6F9F17C7-CDAA-A06F-FD71-D70ECF2880CA}"/>
                  </a:ext>
                </a:extLst>
              </p:cNvPr>
              <p:cNvSpPr/>
              <p:nvPr/>
            </p:nvSpPr>
            <p:spPr>
              <a:xfrm>
                <a:off x="7878187" y="5326726"/>
                <a:ext cx="155624" cy="144511"/>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000"/>
              </a:p>
            </p:txBody>
          </p:sp>
        </p:grpSp>
      </p:grpSp>
      <p:graphicFrame>
        <p:nvGraphicFramePr>
          <p:cNvPr id="43" name="Tabelle 42">
            <a:extLst>
              <a:ext uri="{FF2B5EF4-FFF2-40B4-BE49-F238E27FC236}">
                <a16:creationId xmlns:a16="http://schemas.microsoft.com/office/drawing/2014/main" id="{2C8FFEEF-5403-FDB4-D731-0FC9B7515C78}"/>
              </a:ext>
            </a:extLst>
          </p:cNvPr>
          <p:cNvGraphicFramePr>
            <a:graphicFrameLocks noGrp="1"/>
          </p:cNvGraphicFramePr>
          <p:nvPr>
            <p:extLst>
              <p:ext uri="{D42A27DB-BD31-4B8C-83A1-F6EECF244321}">
                <p14:modId xmlns:p14="http://schemas.microsoft.com/office/powerpoint/2010/main" val="4026879756"/>
              </p:ext>
            </p:extLst>
          </p:nvPr>
        </p:nvGraphicFramePr>
        <p:xfrm>
          <a:off x="420729" y="1678357"/>
          <a:ext cx="4293621" cy="2195984"/>
        </p:xfrm>
        <a:graphic>
          <a:graphicData uri="http://schemas.openxmlformats.org/drawingml/2006/table">
            <a:tbl>
              <a:tblPr firstRow="1" bandRow="1">
                <a:tableStyleId>{5C22544A-7EE6-4342-B048-85BDC9FD1C3A}</a:tableStyleId>
              </a:tblPr>
              <a:tblGrid>
                <a:gridCol w="580191">
                  <a:extLst>
                    <a:ext uri="{9D8B030D-6E8A-4147-A177-3AD203B41FA5}">
                      <a16:colId xmlns:a16="http://schemas.microsoft.com/office/drawing/2014/main" val="2407430562"/>
                    </a:ext>
                  </a:extLst>
                </a:gridCol>
                <a:gridCol w="371343">
                  <a:extLst>
                    <a:ext uri="{9D8B030D-6E8A-4147-A177-3AD203B41FA5}">
                      <a16:colId xmlns:a16="http://schemas.microsoft.com/office/drawing/2014/main" val="3321606746"/>
                    </a:ext>
                  </a:extLst>
                </a:gridCol>
                <a:gridCol w="371343">
                  <a:extLst>
                    <a:ext uri="{9D8B030D-6E8A-4147-A177-3AD203B41FA5}">
                      <a16:colId xmlns:a16="http://schemas.microsoft.com/office/drawing/2014/main" val="2558217933"/>
                    </a:ext>
                  </a:extLst>
                </a:gridCol>
                <a:gridCol w="371343">
                  <a:extLst>
                    <a:ext uri="{9D8B030D-6E8A-4147-A177-3AD203B41FA5}">
                      <a16:colId xmlns:a16="http://schemas.microsoft.com/office/drawing/2014/main" val="3063560549"/>
                    </a:ext>
                  </a:extLst>
                </a:gridCol>
                <a:gridCol w="371343">
                  <a:extLst>
                    <a:ext uri="{9D8B030D-6E8A-4147-A177-3AD203B41FA5}">
                      <a16:colId xmlns:a16="http://schemas.microsoft.com/office/drawing/2014/main" val="3938217251"/>
                    </a:ext>
                  </a:extLst>
                </a:gridCol>
                <a:gridCol w="371343">
                  <a:extLst>
                    <a:ext uri="{9D8B030D-6E8A-4147-A177-3AD203B41FA5}">
                      <a16:colId xmlns:a16="http://schemas.microsoft.com/office/drawing/2014/main" val="1560680612"/>
                    </a:ext>
                  </a:extLst>
                </a:gridCol>
                <a:gridCol w="371343">
                  <a:extLst>
                    <a:ext uri="{9D8B030D-6E8A-4147-A177-3AD203B41FA5}">
                      <a16:colId xmlns:a16="http://schemas.microsoft.com/office/drawing/2014/main" val="2546399401"/>
                    </a:ext>
                  </a:extLst>
                </a:gridCol>
                <a:gridCol w="371343">
                  <a:extLst>
                    <a:ext uri="{9D8B030D-6E8A-4147-A177-3AD203B41FA5}">
                      <a16:colId xmlns:a16="http://schemas.microsoft.com/office/drawing/2014/main" val="1201190040"/>
                    </a:ext>
                  </a:extLst>
                </a:gridCol>
                <a:gridCol w="371343">
                  <a:extLst>
                    <a:ext uri="{9D8B030D-6E8A-4147-A177-3AD203B41FA5}">
                      <a16:colId xmlns:a16="http://schemas.microsoft.com/office/drawing/2014/main" val="2929530299"/>
                    </a:ext>
                  </a:extLst>
                </a:gridCol>
                <a:gridCol w="371343">
                  <a:extLst>
                    <a:ext uri="{9D8B030D-6E8A-4147-A177-3AD203B41FA5}">
                      <a16:colId xmlns:a16="http://schemas.microsoft.com/office/drawing/2014/main" val="2883497332"/>
                    </a:ext>
                  </a:extLst>
                </a:gridCol>
                <a:gridCol w="371343">
                  <a:extLst>
                    <a:ext uri="{9D8B030D-6E8A-4147-A177-3AD203B41FA5}">
                      <a16:colId xmlns:a16="http://schemas.microsoft.com/office/drawing/2014/main" val="391650057"/>
                    </a:ext>
                  </a:extLst>
                </a:gridCol>
              </a:tblGrid>
              <a:tr h="199634">
                <a:tc gridSpan="11">
                  <a:txBody>
                    <a:bodyPr/>
                    <a:lstStyle/>
                    <a:p>
                      <a:pPr algn="ctr"/>
                      <a:r>
                        <a:rPr lang="de-DE" sz="1200"/>
                        <a:t>R/R</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sz="900"/>
                    </a:p>
                  </a:txBody>
                  <a:tcPr marL="0" marR="0" marT="0" marB="0"/>
                </a:tc>
                <a:tc hMerge="1">
                  <a:txBody>
                    <a:bodyPr/>
                    <a:lstStyle/>
                    <a:p>
                      <a:endParaRPr lang="de-DE" sz="900"/>
                    </a:p>
                  </a:txBody>
                  <a:tcPr marL="0" marR="0" marT="0" marB="0"/>
                </a:tc>
                <a:extLst>
                  <a:ext uri="{0D108BD9-81ED-4DB2-BD59-A6C34878D82A}">
                    <a16:rowId xmlns:a16="http://schemas.microsoft.com/office/drawing/2014/main" val="155472812"/>
                  </a:ext>
                </a:extLst>
              </a:tr>
              <a:tr h="399270">
                <a:tc>
                  <a:txBody>
                    <a:bodyPr/>
                    <a:lstStyle/>
                    <a:p>
                      <a:r>
                        <a:rPr lang="de-DE" sz="1200" i="1">
                          <a:solidFill>
                            <a:schemeClr val="tx1"/>
                          </a:solidFill>
                        </a:rPr>
                        <a:t>BTK</a:t>
                      </a:r>
                      <a:br>
                        <a:rPr lang="de-DE" sz="1200">
                          <a:solidFill>
                            <a:schemeClr val="tx1"/>
                          </a:solidFill>
                        </a:rPr>
                      </a:br>
                      <a:r>
                        <a:rPr lang="de-DE" sz="1200">
                          <a:solidFill>
                            <a:schemeClr val="tx1"/>
                          </a:solidFill>
                        </a:rPr>
                        <a:t>C481S</a:t>
                      </a:r>
                    </a:p>
                  </a:txBody>
                  <a:tcPr marL="3600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200">
                          <a:solidFill>
                            <a:schemeClr val="bg1"/>
                          </a:solidFill>
                        </a:rPr>
                        <a:t>81%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de-DE" sz="1200">
                          <a:solidFill>
                            <a:schemeClr val="tx1"/>
                          </a:solidFill>
                        </a:rPr>
                        <a:t>12%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5000"/>
                        <a:lumOff val="75000"/>
                      </a:schemeClr>
                    </a:solidFill>
                  </a:tcPr>
                </a:tc>
                <a:tc>
                  <a:txBody>
                    <a:bodyPr/>
                    <a:lstStyle/>
                    <a:p>
                      <a:pPr algn="ctr"/>
                      <a:endParaRPr lang="de-DE" sz="1200">
                        <a:solidFill>
                          <a:schemeClr val="tx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200">
                          <a:solidFill>
                            <a:schemeClr val="tx1"/>
                          </a:solidFill>
                        </a:rPr>
                        <a:t>10%</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5000"/>
                        <a:lumOff val="75000"/>
                      </a:schemeClr>
                    </a:solidFill>
                  </a:tcPr>
                </a:tc>
                <a:tc>
                  <a:txBody>
                    <a:bodyPr/>
                    <a:lstStyle/>
                    <a:p>
                      <a:pPr algn="ctr"/>
                      <a:r>
                        <a:rPr lang="de-DE" sz="1200"/>
                        <a:t>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10000"/>
                        <a:lumOff val="90000"/>
                      </a:schemeClr>
                    </a:solidFill>
                  </a:tcPr>
                </a:tc>
                <a:tc>
                  <a:txBody>
                    <a:bodyPr/>
                    <a:lstStyle/>
                    <a:p>
                      <a:pPr algn="ctr"/>
                      <a:r>
                        <a:rPr lang="de-DE" sz="1200"/>
                        <a:t>14%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5000"/>
                        <a:lumOff val="75000"/>
                      </a:schemeClr>
                    </a:solidFill>
                  </a:tcPr>
                </a:tc>
                <a:tc>
                  <a:txBody>
                    <a:bodyPr/>
                    <a:lstStyle/>
                    <a:p>
                      <a:pPr algn="ctr"/>
                      <a:r>
                        <a:rPr lang="de-DE" sz="1200"/>
                        <a:t>16%</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5000"/>
                        <a:lumOff val="75000"/>
                      </a:schemeClr>
                    </a:solidFill>
                  </a:tcPr>
                </a:tc>
                <a:tc>
                  <a:txBody>
                    <a:bodyPr/>
                    <a:lstStyle/>
                    <a:p>
                      <a:pPr algn="ctr"/>
                      <a:r>
                        <a:rPr lang="de-DE" sz="1200"/>
                        <a:t>11%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5000"/>
                        <a:lumOff val="75000"/>
                      </a:schemeClr>
                    </a:solidFill>
                  </a:tcPr>
                </a:tc>
                <a:tc>
                  <a:txBody>
                    <a:bodyPr/>
                    <a:lstStyle/>
                    <a:p>
                      <a:pPr algn="ctr"/>
                      <a:endParaRPr lang="de-DE" sz="12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2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725339"/>
                  </a:ext>
                </a:extLst>
              </a:tr>
              <a:tr h="399270">
                <a:tc>
                  <a:txBody>
                    <a:bodyPr/>
                    <a:lstStyle/>
                    <a:p>
                      <a:r>
                        <a:rPr lang="de-DE" sz="1200" i="1">
                          <a:solidFill>
                            <a:schemeClr val="tx1"/>
                          </a:solidFill>
                        </a:rPr>
                        <a:t>BTK</a:t>
                      </a:r>
                      <a:br>
                        <a:rPr lang="de-DE" sz="1200">
                          <a:solidFill>
                            <a:schemeClr val="tx1"/>
                          </a:solidFill>
                        </a:rPr>
                      </a:br>
                      <a:r>
                        <a:rPr lang="de-DE" sz="1200">
                          <a:solidFill>
                            <a:schemeClr val="tx1"/>
                          </a:solidFill>
                        </a:rPr>
                        <a:t>T474I</a:t>
                      </a:r>
                    </a:p>
                  </a:txBody>
                  <a:tcPr marL="3600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200">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200">
                          <a:solidFill>
                            <a:schemeClr val="bg1"/>
                          </a:solidFill>
                        </a:rPr>
                        <a:t>27%</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50000"/>
                        <a:lumOff val="50000"/>
                      </a:schemeClr>
                    </a:solidFill>
                  </a:tcPr>
                </a:tc>
                <a:tc>
                  <a:txBody>
                    <a:bodyPr/>
                    <a:lstStyle/>
                    <a:p>
                      <a:pPr algn="ctr"/>
                      <a:endParaRPr lang="de-DE" sz="1200">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200">
                          <a:solidFill>
                            <a:schemeClr val="bg1"/>
                          </a:solidFill>
                        </a:rPr>
                        <a:t>31%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lumOff val="25000"/>
                      </a:schemeClr>
                    </a:solidFill>
                  </a:tcPr>
                </a:tc>
                <a:tc>
                  <a:txBody>
                    <a:bodyPr/>
                    <a:lstStyle/>
                    <a:p>
                      <a:pPr algn="ctr"/>
                      <a:endParaRPr lang="de-DE" sz="12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2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2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2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2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2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83341876"/>
                  </a:ext>
                </a:extLst>
              </a:tr>
              <a:tr h="399270">
                <a:tc>
                  <a:txBody>
                    <a:bodyPr/>
                    <a:lstStyle/>
                    <a:p>
                      <a:r>
                        <a:rPr lang="de-DE" sz="1200" i="1">
                          <a:solidFill>
                            <a:schemeClr val="tx1"/>
                          </a:solidFill>
                        </a:rPr>
                        <a:t>BTK</a:t>
                      </a:r>
                      <a:br>
                        <a:rPr lang="de-DE" sz="1200">
                          <a:solidFill>
                            <a:schemeClr val="tx1"/>
                          </a:solidFill>
                        </a:rPr>
                      </a:br>
                      <a:r>
                        <a:rPr lang="de-DE" sz="1200">
                          <a:solidFill>
                            <a:schemeClr val="tx1"/>
                          </a:solidFill>
                        </a:rPr>
                        <a:t>C481R</a:t>
                      </a:r>
                    </a:p>
                  </a:txBody>
                  <a:tcPr marL="3600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200">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200">
                          <a:solidFill>
                            <a:schemeClr val="bg1"/>
                          </a:solidFill>
                        </a:rPr>
                        <a:t>49%</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90000"/>
                        <a:lumOff val="10000"/>
                      </a:schemeClr>
                    </a:solidFill>
                  </a:tcPr>
                </a:tc>
                <a:tc>
                  <a:txBody>
                    <a:bodyPr/>
                    <a:lstStyle/>
                    <a:p>
                      <a:pPr algn="ctr"/>
                      <a:r>
                        <a:rPr lang="de-DE" sz="1200">
                          <a:solidFill>
                            <a:schemeClr val="bg1"/>
                          </a:solidFill>
                        </a:rPr>
                        <a:t>31%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75000"/>
                        <a:lumOff val="25000"/>
                      </a:schemeClr>
                    </a:solidFill>
                  </a:tcPr>
                </a:tc>
                <a:tc>
                  <a:txBody>
                    <a:bodyPr/>
                    <a:lstStyle/>
                    <a:p>
                      <a:pPr algn="ctr"/>
                      <a:endParaRPr lang="de-DE" sz="1200">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2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2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2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2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2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2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06501648"/>
                  </a:ext>
                </a:extLst>
              </a:tr>
              <a:tr h="399270">
                <a:tc>
                  <a:txBody>
                    <a:bodyPr/>
                    <a:lstStyle/>
                    <a:p>
                      <a:r>
                        <a:rPr lang="de-DE" sz="1200" i="1">
                          <a:solidFill>
                            <a:schemeClr val="tx1"/>
                          </a:solidFill>
                        </a:rPr>
                        <a:t>BTK</a:t>
                      </a:r>
                      <a:br>
                        <a:rPr lang="de-DE" sz="1200">
                          <a:solidFill>
                            <a:schemeClr val="tx1"/>
                          </a:solidFill>
                        </a:rPr>
                      </a:br>
                      <a:r>
                        <a:rPr lang="de-DE" sz="1200">
                          <a:solidFill>
                            <a:schemeClr val="tx1"/>
                          </a:solidFill>
                        </a:rPr>
                        <a:t>C481Y</a:t>
                      </a:r>
                    </a:p>
                  </a:txBody>
                  <a:tcPr marL="3600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200">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200">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200">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200">
                          <a:solidFill>
                            <a:schemeClr val="bg1"/>
                          </a:solidFill>
                        </a:rPr>
                        <a:t>20%</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50000"/>
                        <a:lumOff val="50000"/>
                      </a:schemeClr>
                    </a:solidFill>
                  </a:tcPr>
                </a:tc>
                <a:tc>
                  <a:txBody>
                    <a:bodyPr/>
                    <a:lstStyle/>
                    <a:p>
                      <a:pPr algn="ctr"/>
                      <a:r>
                        <a:rPr lang="de-DE" sz="1200"/>
                        <a:t>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10000"/>
                        <a:lumOff val="90000"/>
                      </a:schemeClr>
                    </a:solidFill>
                  </a:tcPr>
                </a:tc>
                <a:tc>
                  <a:txBody>
                    <a:bodyPr/>
                    <a:lstStyle/>
                    <a:p>
                      <a:pPr algn="ctr"/>
                      <a:endParaRPr lang="de-DE" sz="12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2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2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2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2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31762856"/>
                  </a:ext>
                </a:extLst>
              </a:tr>
              <a:tr h="399270">
                <a:tc>
                  <a:txBody>
                    <a:bodyPr/>
                    <a:lstStyle/>
                    <a:p>
                      <a:r>
                        <a:rPr lang="de-DE" sz="1200" i="1">
                          <a:solidFill>
                            <a:schemeClr val="tx1"/>
                          </a:solidFill>
                        </a:rPr>
                        <a:t>PLCG2</a:t>
                      </a:r>
                    </a:p>
                  </a:txBody>
                  <a:tcPr marL="3600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2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2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2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2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2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2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2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de-DE" sz="12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200"/>
                        <a:t>10%</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5000"/>
                        <a:lumOff val="75000"/>
                      </a:schemeClr>
                    </a:solidFill>
                  </a:tcPr>
                </a:tc>
                <a:tc>
                  <a:txBody>
                    <a:bodyPr/>
                    <a:lstStyle/>
                    <a:p>
                      <a:pPr algn="ctr"/>
                      <a:r>
                        <a:rPr lang="de-DE" sz="1200"/>
                        <a:t>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10000"/>
                        <a:lumOff val="90000"/>
                      </a:schemeClr>
                    </a:solidFill>
                  </a:tcPr>
                </a:tc>
                <a:extLst>
                  <a:ext uri="{0D108BD9-81ED-4DB2-BD59-A6C34878D82A}">
                    <a16:rowId xmlns:a16="http://schemas.microsoft.com/office/drawing/2014/main" val="3790132143"/>
                  </a:ext>
                </a:extLst>
              </a:tr>
            </a:tbl>
          </a:graphicData>
        </a:graphic>
      </p:graphicFrame>
      <p:graphicFrame>
        <p:nvGraphicFramePr>
          <p:cNvPr id="44" name="Tabelle 43">
            <a:extLst>
              <a:ext uri="{FF2B5EF4-FFF2-40B4-BE49-F238E27FC236}">
                <a16:creationId xmlns:a16="http://schemas.microsoft.com/office/drawing/2014/main" id="{1B2D1210-7974-7FC4-FECC-92170495BECF}"/>
              </a:ext>
            </a:extLst>
          </p:cNvPr>
          <p:cNvGraphicFramePr>
            <a:graphicFrameLocks noGrp="1"/>
          </p:cNvGraphicFramePr>
          <p:nvPr>
            <p:extLst>
              <p:ext uri="{D42A27DB-BD31-4B8C-83A1-F6EECF244321}">
                <p14:modId xmlns:p14="http://schemas.microsoft.com/office/powerpoint/2010/main" val="3395358738"/>
              </p:ext>
            </p:extLst>
          </p:nvPr>
        </p:nvGraphicFramePr>
        <p:xfrm>
          <a:off x="420729" y="3926816"/>
          <a:ext cx="4293627" cy="2141131"/>
        </p:xfrm>
        <a:graphic>
          <a:graphicData uri="http://schemas.openxmlformats.org/drawingml/2006/table">
            <a:tbl>
              <a:tblPr firstRow="1" bandRow="1">
                <a:tableStyleId>{5C22544A-7EE6-4342-B048-85BDC9FD1C3A}</a:tableStyleId>
              </a:tblPr>
              <a:tblGrid>
                <a:gridCol w="581487">
                  <a:extLst>
                    <a:ext uri="{9D8B030D-6E8A-4147-A177-3AD203B41FA5}">
                      <a16:colId xmlns:a16="http://schemas.microsoft.com/office/drawing/2014/main" val="1692011774"/>
                    </a:ext>
                  </a:extLst>
                </a:gridCol>
                <a:gridCol w="742428">
                  <a:extLst>
                    <a:ext uri="{9D8B030D-6E8A-4147-A177-3AD203B41FA5}">
                      <a16:colId xmlns:a16="http://schemas.microsoft.com/office/drawing/2014/main" val="2985245638"/>
                    </a:ext>
                  </a:extLst>
                </a:gridCol>
                <a:gridCol w="742428">
                  <a:extLst>
                    <a:ext uri="{9D8B030D-6E8A-4147-A177-3AD203B41FA5}">
                      <a16:colId xmlns:a16="http://schemas.microsoft.com/office/drawing/2014/main" val="2652441734"/>
                    </a:ext>
                  </a:extLst>
                </a:gridCol>
                <a:gridCol w="742428">
                  <a:extLst>
                    <a:ext uri="{9D8B030D-6E8A-4147-A177-3AD203B41FA5}">
                      <a16:colId xmlns:a16="http://schemas.microsoft.com/office/drawing/2014/main" val="2598639990"/>
                    </a:ext>
                  </a:extLst>
                </a:gridCol>
                <a:gridCol w="742428">
                  <a:extLst>
                    <a:ext uri="{9D8B030D-6E8A-4147-A177-3AD203B41FA5}">
                      <a16:colId xmlns:a16="http://schemas.microsoft.com/office/drawing/2014/main" val="684686276"/>
                    </a:ext>
                  </a:extLst>
                </a:gridCol>
                <a:gridCol w="742428">
                  <a:extLst>
                    <a:ext uri="{9D8B030D-6E8A-4147-A177-3AD203B41FA5}">
                      <a16:colId xmlns:a16="http://schemas.microsoft.com/office/drawing/2014/main" val="1276402990"/>
                    </a:ext>
                  </a:extLst>
                </a:gridCol>
              </a:tblGrid>
              <a:tr h="218332">
                <a:tc gridSpan="6">
                  <a:txBody>
                    <a:bodyPr/>
                    <a:lstStyle/>
                    <a:p>
                      <a:pPr algn="ctr"/>
                      <a:r>
                        <a:rPr lang="de-DE" sz="1200"/>
                        <a:t>TN</a:t>
                      </a:r>
                    </a:p>
                  </a:txBody>
                  <a:tcPr marL="3600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621384261"/>
                  </a:ext>
                </a:extLst>
              </a:tr>
              <a:tr h="385336">
                <a:tc>
                  <a:txBody>
                    <a:bodyPr/>
                    <a:lstStyle/>
                    <a:p>
                      <a:r>
                        <a:rPr lang="de-DE" sz="1200" i="1">
                          <a:solidFill>
                            <a:schemeClr val="tx1"/>
                          </a:solidFill>
                        </a:rPr>
                        <a:t>BTK</a:t>
                      </a:r>
                      <a:br>
                        <a:rPr lang="de-DE" sz="1200">
                          <a:solidFill>
                            <a:schemeClr val="tx1"/>
                          </a:solidFill>
                        </a:rPr>
                      </a:br>
                      <a:r>
                        <a:rPr lang="de-DE" sz="1200">
                          <a:solidFill>
                            <a:schemeClr val="tx1"/>
                          </a:solidFill>
                        </a:rPr>
                        <a:t>C481S</a:t>
                      </a:r>
                    </a:p>
                  </a:txBody>
                  <a:tcPr marL="3600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de-DE" sz="1200">
                          <a:solidFill>
                            <a:schemeClr val="bg1"/>
                          </a:solidFill>
                        </a:rPr>
                        <a:t>68%</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90000"/>
                        <a:lumOff val="10000"/>
                      </a:schemeClr>
                    </a:solidFill>
                  </a:tcPr>
                </a:tc>
                <a:tc>
                  <a:txBody>
                    <a:bodyPr/>
                    <a:lstStyle/>
                    <a:p>
                      <a:pPr algn="ctr"/>
                      <a:r>
                        <a:rPr lang="de-DE" sz="1200"/>
                        <a:t>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10000"/>
                        <a:lumOff val="90000"/>
                      </a:schemeClr>
                    </a:solidFill>
                  </a:tcPr>
                </a:tc>
                <a:tc>
                  <a:txBody>
                    <a:bodyPr/>
                    <a:lstStyle/>
                    <a:p>
                      <a:pPr algn="ctr"/>
                      <a:endParaRPr lang="de-DE" sz="12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endParaRPr lang="de-DE" sz="12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de-DE" sz="1200"/>
                        <a:t>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10000"/>
                        <a:lumOff val="90000"/>
                      </a:schemeClr>
                    </a:solidFill>
                  </a:tcPr>
                </a:tc>
                <a:extLst>
                  <a:ext uri="{0D108BD9-81ED-4DB2-BD59-A6C34878D82A}">
                    <a16:rowId xmlns:a16="http://schemas.microsoft.com/office/drawing/2014/main" val="2109554415"/>
                  </a:ext>
                </a:extLst>
              </a:tr>
              <a:tr h="385336">
                <a:tc>
                  <a:txBody>
                    <a:bodyPr/>
                    <a:lstStyle/>
                    <a:p>
                      <a:r>
                        <a:rPr lang="de-DE" sz="1200" i="1">
                          <a:solidFill>
                            <a:schemeClr val="tx1"/>
                          </a:solidFill>
                        </a:rPr>
                        <a:t>BTK</a:t>
                      </a:r>
                      <a:br>
                        <a:rPr lang="de-DE" sz="1200">
                          <a:solidFill>
                            <a:schemeClr val="tx1"/>
                          </a:solidFill>
                        </a:rPr>
                      </a:br>
                      <a:r>
                        <a:rPr lang="de-DE" sz="1200">
                          <a:solidFill>
                            <a:schemeClr val="tx1"/>
                          </a:solidFill>
                        </a:rPr>
                        <a:t>T474I</a:t>
                      </a:r>
                    </a:p>
                  </a:txBody>
                  <a:tcPr marL="3600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de-DE" sz="1200"/>
                        <a:t>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10000"/>
                        <a:lumOff val="90000"/>
                      </a:schemeClr>
                    </a:solidFill>
                  </a:tcPr>
                </a:tc>
                <a:tc>
                  <a:txBody>
                    <a:bodyPr/>
                    <a:lstStyle/>
                    <a:p>
                      <a:pPr algn="ctr"/>
                      <a:r>
                        <a:rPr lang="de-DE" sz="1200">
                          <a:solidFill>
                            <a:schemeClr val="bg1"/>
                          </a:solidFill>
                        </a:rPr>
                        <a:t>46%</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75000"/>
                        <a:lumOff val="25000"/>
                      </a:schemeClr>
                    </a:solidFill>
                  </a:tcPr>
                </a:tc>
                <a:tc>
                  <a:txBody>
                    <a:bodyPr/>
                    <a:lstStyle/>
                    <a:p>
                      <a:pPr algn="ctr"/>
                      <a:endParaRPr lang="de-DE" sz="12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de-DE" sz="1200"/>
                        <a:t>0.9%*</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5F1FF"/>
                    </a:solidFill>
                  </a:tcPr>
                </a:tc>
                <a:tc>
                  <a:txBody>
                    <a:bodyPr/>
                    <a:lstStyle/>
                    <a:p>
                      <a:pPr algn="ctr"/>
                      <a:endParaRPr lang="de-DE" sz="12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646762985"/>
                  </a:ext>
                </a:extLst>
              </a:tr>
              <a:tr h="385336">
                <a:tc>
                  <a:txBody>
                    <a:bodyPr/>
                    <a:lstStyle/>
                    <a:p>
                      <a:r>
                        <a:rPr lang="de-DE" sz="1200" i="1">
                          <a:solidFill>
                            <a:schemeClr val="tx1"/>
                          </a:solidFill>
                        </a:rPr>
                        <a:t>BTK</a:t>
                      </a:r>
                      <a:br>
                        <a:rPr lang="de-DE" sz="1200">
                          <a:solidFill>
                            <a:schemeClr val="tx1"/>
                          </a:solidFill>
                        </a:rPr>
                      </a:br>
                      <a:r>
                        <a:rPr lang="de-DE" sz="1200">
                          <a:solidFill>
                            <a:schemeClr val="tx1"/>
                          </a:solidFill>
                        </a:rPr>
                        <a:t>C481R</a:t>
                      </a:r>
                    </a:p>
                  </a:txBody>
                  <a:tcPr marL="3600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endParaRPr lang="de-DE" sz="12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endParaRPr lang="de-DE" sz="12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endParaRPr lang="de-DE" sz="12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endParaRPr lang="de-DE" sz="12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endParaRPr lang="de-DE" sz="12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220950445"/>
                  </a:ext>
                </a:extLst>
              </a:tr>
              <a:tr h="385336">
                <a:tc>
                  <a:txBody>
                    <a:bodyPr/>
                    <a:lstStyle/>
                    <a:p>
                      <a:r>
                        <a:rPr lang="de-DE" sz="1200" i="1">
                          <a:solidFill>
                            <a:schemeClr val="tx1"/>
                          </a:solidFill>
                        </a:rPr>
                        <a:t>BTK</a:t>
                      </a:r>
                      <a:br>
                        <a:rPr lang="de-DE" sz="1200">
                          <a:solidFill>
                            <a:schemeClr val="tx1"/>
                          </a:solidFill>
                        </a:rPr>
                      </a:br>
                      <a:r>
                        <a:rPr lang="de-DE" sz="1200">
                          <a:solidFill>
                            <a:schemeClr val="tx1"/>
                          </a:solidFill>
                        </a:rPr>
                        <a:t>C481Y</a:t>
                      </a:r>
                    </a:p>
                  </a:txBody>
                  <a:tcPr marL="3600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endParaRPr lang="de-DE" sz="12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endParaRPr lang="de-DE" sz="12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endParaRPr lang="de-DE" sz="12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endParaRPr lang="de-DE" sz="12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endParaRPr lang="de-DE" sz="12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3346092405"/>
                  </a:ext>
                </a:extLst>
              </a:tr>
              <a:tr h="381455">
                <a:tc>
                  <a:txBody>
                    <a:bodyPr/>
                    <a:lstStyle/>
                    <a:p>
                      <a:r>
                        <a:rPr lang="de-DE" sz="1200" i="1">
                          <a:solidFill>
                            <a:schemeClr val="tx1"/>
                          </a:solidFill>
                        </a:rPr>
                        <a:t>PLCG2</a:t>
                      </a:r>
                    </a:p>
                  </a:txBody>
                  <a:tcPr marL="3600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endParaRPr lang="de-DE" sz="12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de-DE" sz="1200"/>
                        <a:t>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10000"/>
                        <a:lumOff val="90000"/>
                      </a:schemeClr>
                    </a:solidFill>
                  </a:tcPr>
                </a:tc>
                <a:tc>
                  <a:txBody>
                    <a:bodyPr/>
                    <a:lstStyle/>
                    <a:p>
                      <a:pPr algn="ctr"/>
                      <a:r>
                        <a:rPr lang="de-DE" sz="1200">
                          <a:solidFill>
                            <a:schemeClr val="bg1"/>
                          </a:solidFill>
                        </a:rPr>
                        <a:t>31%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50000"/>
                        <a:lumOff val="50000"/>
                      </a:schemeClr>
                    </a:solidFill>
                  </a:tcPr>
                </a:tc>
                <a:tc>
                  <a:txBody>
                    <a:bodyPr/>
                    <a:lstStyle/>
                    <a:p>
                      <a:pPr algn="ctr"/>
                      <a:r>
                        <a:rPr lang="de-DE" sz="1200"/>
                        <a:t>7%</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10000"/>
                        <a:lumOff val="90000"/>
                      </a:schemeClr>
                    </a:solidFill>
                  </a:tcPr>
                </a:tc>
                <a:tc>
                  <a:txBody>
                    <a:bodyPr/>
                    <a:lstStyle/>
                    <a:p>
                      <a:pPr algn="ctr"/>
                      <a:endParaRPr lang="de-DE" sz="12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546606962"/>
                  </a:ext>
                </a:extLst>
              </a:tr>
            </a:tbl>
          </a:graphicData>
        </a:graphic>
      </p:graphicFrame>
      <p:grpSp>
        <p:nvGrpSpPr>
          <p:cNvPr id="63" name="Gruppieren 62">
            <a:extLst>
              <a:ext uri="{FF2B5EF4-FFF2-40B4-BE49-F238E27FC236}">
                <a16:creationId xmlns:a16="http://schemas.microsoft.com/office/drawing/2014/main" id="{0BCA85B5-2098-0C6D-1868-D110EE898DCD}"/>
              </a:ext>
            </a:extLst>
          </p:cNvPr>
          <p:cNvGrpSpPr/>
          <p:nvPr/>
        </p:nvGrpSpPr>
        <p:grpSpPr>
          <a:xfrm>
            <a:off x="4863775" y="2970769"/>
            <a:ext cx="1150659" cy="1839758"/>
            <a:chOff x="4674395" y="1992869"/>
            <a:chExt cx="1150659" cy="1839758"/>
          </a:xfrm>
        </p:grpSpPr>
        <p:sp>
          <p:nvSpPr>
            <p:cNvPr id="61" name="Rechteck 60">
              <a:extLst>
                <a:ext uri="{FF2B5EF4-FFF2-40B4-BE49-F238E27FC236}">
                  <a16:creationId xmlns:a16="http://schemas.microsoft.com/office/drawing/2014/main" id="{9A137924-F655-6FC3-292B-993E52E6D6BF}"/>
                </a:ext>
              </a:extLst>
            </p:cNvPr>
            <p:cNvSpPr/>
            <p:nvPr/>
          </p:nvSpPr>
          <p:spPr>
            <a:xfrm>
              <a:off x="4674395" y="1992869"/>
              <a:ext cx="1150659" cy="2247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100" b="1" err="1">
                  <a:solidFill>
                    <a:schemeClr val="tx1"/>
                  </a:solidFill>
                </a:rPr>
                <a:t>Sum</a:t>
              </a:r>
              <a:r>
                <a:rPr lang="de-DE" sz="1100" b="1">
                  <a:solidFill>
                    <a:schemeClr val="tx1"/>
                  </a:solidFill>
                </a:rPr>
                <a:t> </a:t>
              </a:r>
              <a:r>
                <a:rPr lang="de-DE" sz="1100" b="1" err="1">
                  <a:solidFill>
                    <a:schemeClr val="tx1"/>
                  </a:solidFill>
                </a:rPr>
                <a:t>of</a:t>
              </a:r>
              <a:r>
                <a:rPr lang="de-DE" sz="1100" b="1">
                  <a:solidFill>
                    <a:schemeClr val="tx1"/>
                  </a:solidFill>
                </a:rPr>
                <a:t> VAFs</a:t>
              </a:r>
              <a:br>
                <a:rPr lang="de-DE" sz="1100" b="1">
                  <a:solidFill>
                    <a:schemeClr val="tx1"/>
                  </a:solidFill>
                </a:rPr>
              </a:br>
              <a:r>
                <a:rPr lang="de-DE" sz="1100" b="1" err="1">
                  <a:solidFill>
                    <a:schemeClr val="tx1"/>
                  </a:solidFill>
                </a:rPr>
                <a:t>within</a:t>
              </a:r>
              <a:r>
                <a:rPr lang="de-DE" sz="1100" b="1">
                  <a:solidFill>
                    <a:schemeClr val="tx1"/>
                  </a:solidFill>
                </a:rPr>
                <a:t> sample</a:t>
              </a:r>
            </a:p>
          </p:txBody>
        </p:sp>
        <p:sp>
          <p:nvSpPr>
            <p:cNvPr id="62" name="Rechteck 61">
              <a:extLst>
                <a:ext uri="{FF2B5EF4-FFF2-40B4-BE49-F238E27FC236}">
                  <a16:creationId xmlns:a16="http://schemas.microsoft.com/office/drawing/2014/main" id="{55B8F6DC-E78A-2AAD-8245-F34193E24D82}"/>
                </a:ext>
              </a:extLst>
            </p:cNvPr>
            <p:cNvSpPr/>
            <p:nvPr/>
          </p:nvSpPr>
          <p:spPr>
            <a:xfrm>
              <a:off x="4788695" y="2374900"/>
              <a:ext cx="309866" cy="1457727"/>
            </a:xfrm>
            <a:prstGeom prst="rect">
              <a:avLst/>
            </a:prstGeom>
            <a:gradFill>
              <a:gsLst>
                <a:gs pos="25000">
                  <a:schemeClr val="accent1">
                    <a:lumMod val="75000"/>
                    <a:lumOff val="25000"/>
                  </a:schemeClr>
                </a:gs>
                <a:gs pos="0">
                  <a:schemeClr val="accent1">
                    <a:lumMod val="90000"/>
                    <a:lumOff val="10000"/>
                  </a:schemeClr>
                </a:gs>
                <a:gs pos="75000">
                  <a:schemeClr val="accent1">
                    <a:lumMod val="25000"/>
                    <a:lumOff val="75000"/>
                  </a:schemeClr>
                </a:gs>
                <a:gs pos="50000">
                  <a:schemeClr val="accent1">
                    <a:lumMod val="50000"/>
                    <a:lumOff val="50000"/>
                  </a:schemeClr>
                </a:gs>
                <a:gs pos="100000">
                  <a:schemeClr val="accent1">
                    <a:lumMod val="10000"/>
                    <a:lumOff val="90000"/>
                  </a:schemeClr>
                </a:gs>
              </a:gsLst>
              <a:lin ang="5400000" scaled="0"/>
            </a:gra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37234917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230E81B-7DFE-5A12-780A-A9F341522880}"/>
              </a:ext>
            </a:extLst>
          </p:cNvPr>
          <p:cNvSpPr>
            <a:spLocks noGrp="1"/>
          </p:cNvSpPr>
          <p:nvPr>
            <p:ph type="ftr" sz="quarter" idx="10"/>
          </p:nvPr>
        </p:nvSpPr>
        <p:spPr/>
        <p:txBody>
          <a:bodyPr/>
          <a:lstStyle/>
          <a:p>
            <a:r>
              <a:rPr lang="en-GB" b="1"/>
              <a:t>BTK, </a:t>
            </a:r>
            <a:r>
              <a:rPr lang="en-GB"/>
              <a:t>Bruton’s tyrosine kinase</a:t>
            </a:r>
            <a:r>
              <a:rPr lang="en-GB" b="1"/>
              <a:t>; CI, </a:t>
            </a:r>
            <a:r>
              <a:rPr lang="en-GB"/>
              <a:t>confidence interval; </a:t>
            </a:r>
            <a:r>
              <a:rPr lang="en-GB" b="1"/>
              <a:t>CLL, </a:t>
            </a:r>
            <a:r>
              <a:rPr lang="en-GB"/>
              <a:t>chronic lymphocytic </a:t>
            </a:r>
            <a:r>
              <a:rPr lang="en-GB" err="1"/>
              <a:t>leukemia</a:t>
            </a:r>
            <a:r>
              <a:rPr lang="en-GB"/>
              <a:t>; </a:t>
            </a:r>
            <a:r>
              <a:rPr lang="en-GB" b="1"/>
              <a:t>PLCG2, </a:t>
            </a:r>
            <a:r>
              <a:rPr lang="en-GB"/>
              <a:t>Phospholipase C gamma 2; </a:t>
            </a:r>
            <a:r>
              <a:rPr lang="en-GB" b="1"/>
              <a:t>PD,</a:t>
            </a:r>
            <a:r>
              <a:rPr lang="en-GB"/>
              <a:t> progressive disease; </a:t>
            </a:r>
            <a:r>
              <a:rPr lang="en-GB" b="1"/>
              <a:t>PFS, </a:t>
            </a:r>
            <a:r>
              <a:rPr lang="en-GB"/>
              <a:t>progression-free survival; </a:t>
            </a:r>
            <a:r>
              <a:rPr lang="en-GB" b="1"/>
              <a:t>R/R, </a:t>
            </a:r>
            <a:r>
              <a:rPr lang="en-GB"/>
              <a:t>relapsed/refractory; </a:t>
            </a:r>
            <a:r>
              <a:rPr lang="en-GB" b="1"/>
              <a:t>TN, </a:t>
            </a:r>
            <a:r>
              <a:rPr lang="en-GB"/>
              <a:t>treatment-naïve. </a:t>
            </a:r>
          </a:p>
          <a:p>
            <a:r>
              <a:rPr lang="en-GB" b="1"/>
              <a:t>Sun et al, Abstract #1891 presented at ASH 2023. </a:t>
            </a:r>
            <a:endParaRPr lang="en-GB"/>
          </a:p>
        </p:txBody>
      </p:sp>
      <p:sp>
        <p:nvSpPr>
          <p:cNvPr id="3" name="Title 2">
            <a:extLst>
              <a:ext uri="{FF2B5EF4-FFF2-40B4-BE49-F238E27FC236}">
                <a16:creationId xmlns:a16="http://schemas.microsoft.com/office/drawing/2014/main" id="{E475FB34-215B-1148-96A1-A2792AD1D1B4}"/>
              </a:ext>
            </a:extLst>
          </p:cNvPr>
          <p:cNvSpPr>
            <a:spLocks noGrp="1"/>
          </p:cNvSpPr>
          <p:nvPr>
            <p:ph type="title"/>
          </p:nvPr>
        </p:nvSpPr>
        <p:spPr/>
        <p:txBody>
          <a:bodyPr/>
          <a:lstStyle/>
          <a:p>
            <a:r>
              <a:rPr lang="en-US"/>
              <a:t>Conclusions </a:t>
            </a:r>
          </a:p>
        </p:txBody>
      </p:sp>
      <p:sp>
        <p:nvSpPr>
          <p:cNvPr id="4" name="Content Placeholder 3">
            <a:extLst>
              <a:ext uri="{FF2B5EF4-FFF2-40B4-BE49-F238E27FC236}">
                <a16:creationId xmlns:a16="http://schemas.microsoft.com/office/drawing/2014/main" id="{9F7DA1DB-B1DB-88C0-ED15-1B8156637353}"/>
              </a:ext>
            </a:extLst>
          </p:cNvPr>
          <p:cNvSpPr>
            <a:spLocks noGrp="1"/>
          </p:cNvSpPr>
          <p:nvPr>
            <p:ph idx="1"/>
          </p:nvPr>
        </p:nvSpPr>
        <p:spPr/>
        <p:txBody>
          <a:bodyPr/>
          <a:lstStyle/>
          <a:p>
            <a:r>
              <a:rPr lang="en-US"/>
              <a:t>In high-risk TN and R/R CLL treated with acalabrutinib, the median PFS was 6.01 years (95% CI 4.26, 6.95)</a:t>
            </a:r>
          </a:p>
          <a:p>
            <a:r>
              <a:rPr lang="en-US"/>
              <a:t>Acquisition of mutations in CLL driver genes during treatment was not associated with PD</a:t>
            </a:r>
          </a:p>
          <a:p>
            <a:r>
              <a:rPr lang="en-US" i="1"/>
              <a:t>BTK</a:t>
            </a:r>
            <a:r>
              <a:rPr lang="en-US"/>
              <a:t> mutations were detected in 8/14 (57%) R/R patients and 3/6 (50%) TN patients at the time of PD</a:t>
            </a:r>
          </a:p>
          <a:p>
            <a:r>
              <a:rPr lang="en-US" i="1"/>
              <a:t>PLCG2 </a:t>
            </a:r>
            <a:r>
              <a:rPr lang="en-US"/>
              <a:t>mutations were found in 2/14 (14%) R/R patients and 3/6 (50%) TN patients at the time of PD</a:t>
            </a:r>
          </a:p>
          <a:p>
            <a:r>
              <a:rPr lang="en-US"/>
              <a:t>Mutations in </a:t>
            </a:r>
            <a:r>
              <a:rPr lang="en-US" i="1"/>
              <a:t>BTK</a:t>
            </a:r>
            <a:r>
              <a:rPr lang="en-US"/>
              <a:t> and </a:t>
            </a:r>
            <a:r>
              <a:rPr lang="en-US" i="1"/>
              <a:t>PLCG2 </a:t>
            </a:r>
            <a:r>
              <a:rPr lang="en-US"/>
              <a:t>are the predominant resistance mechanism to acalabrutinib, occurring in 75% of patients with PD</a:t>
            </a:r>
          </a:p>
          <a:p>
            <a:r>
              <a:rPr lang="en-US"/>
              <a:t>Among </a:t>
            </a:r>
            <a:r>
              <a:rPr lang="en-US" i="1"/>
              <a:t>BTK</a:t>
            </a:r>
            <a:r>
              <a:rPr lang="en-US"/>
              <a:t> mutations, C481 was the most common. All T474I mutations co-occurred with C481</a:t>
            </a:r>
          </a:p>
        </p:txBody>
      </p:sp>
    </p:spTree>
    <p:extLst>
      <p:ext uri="{BB962C8B-B14F-4D97-AF65-F5344CB8AC3E}">
        <p14:creationId xmlns:p14="http://schemas.microsoft.com/office/powerpoint/2010/main" val="38556650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AD63E48-67AE-504B-8F04-DE9381C6DC60}"/>
              </a:ext>
            </a:extLst>
          </p:cNvPr>
          <p:cNvSpPr>
            <a:spLocks noGrp="1"/>
          </p:cNvSpPr>
          <p:nvPr>
            <p:ph type="title"/>
          </p:nvPr>
        </p:nvSpPr>
        <p:spPr/>
        <p:txBody>
          <a:bodyPr/>
          <a:lstStyle/>
          <a:p>
            <a:r>
              <a:rPr lang="de-DE"/>
              <a:t>SEQUOIA</a:t>
            </a:r>
          </a:p>
        </p:txBody>
      </p:sp>
      <p:sp>
        <p:nvSpPr>
          <p:cNvPr id="2" name="Textplatzhalter 1">
            <a:extLst>
              <a:ext uri="{FF2B5EF4-FFF2-40B4-BE49-F238E27FC236}">
                <a16:creationId xmlns:a16="http://schemas.microsoft.com/office/drawing/2014/main" id="{1B152C8C-8AFA-A648-AEBD-C90E20C273E5}"/>
              </a:ext>
            </a:extLst>
          </p:cNvPr>
          <p:cNvSpPr>
            <a:spLocks noGrp="1"/>
          </p:cNvSpPr>
          <p:nvPr>
            <p:ph type="body" idx="1"/>
          </p:nvPr>
        </p:nvSpPr>
        <p:spPr/>
        <p:txBody>
          <a:bodyPr/>
          <a:lstStyle/>
          <a:p>
            <a:r>
              <a:rPr lang="de-DE" err="1"/>
              <a:t>Zanubrutinib</a:t>
            </a:r>
            <a:r>
              <a:rPr lang="de-DE"/>
              <a:t> </a:t>
            </a:r>
            <a:r>
              <a:rPr lang="de-DE" err="1"/>
              <a:t>vs</a:t>
            </a:r>
            <a:r>
              <a:rPr lang="de-DE"/>
              <a:t> </a:t>
            </a:r>
            <a:r>
              <a:rPr lang="de-DE" err="1"/>
              <a:t>bendamustine</a:t>
            </a:r>
            <a:r>
              <a:rPr lang="de-DE"/>
              <a:t> + </a:t>
            </a:r>
            <a:r>
              <a:rPr lang="de-DE" err="1"/>
              <a:t>rituximab</a:t>
            </a:r>
            <a:r>
              <a:rPr lang="de-DE"/>
              <a:t> in TN CLL: Biomarker </a:t>
            </a:r>
            <a:r>
              <a:rPr lang="de-DE" err="1"/>
              <a:t>subgroup</a:t>
            </a:r>
            <a:r>
              <a:rPr lang="de-DE"/>
              <a:t> </a:t>
            </a:r>
            <a:r>
              <a:rPr lang="de-DE" err="1"/>
              <a:t>analysis</a:t>
            </a:r>
            <a:r>
              <a:rPr lang="de-DE"/>
              <a:t> </a:t>
            </a:r>
          </a:p>
        </p:txBody>
      </p:sp>
    </p:spTree>
    <p:extLst>
      <p:ext uri="{BB962C8B-B14F-4D97-AF65-F5344CB8AC3E}">
        <p14:creationId xmlns:p14="http://schemas.microsoft.com/office/powerpoint/2010/main" val="4216947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A8E8383B-5329-44DC-9F98-8A5BA015CD6C}"/>
              </a:ext>
            </a:extLst>
          </p:cNvPr>
          <p:cNvSpPr>
            <a:spLocks noChangeArrowheads="1"/>
          </p:cNvSpPr>
          <p:nvPr/>
        </p:nvSpPr>
        <p:spPr bwMode="auto">
          <a:xfrm>
            <a:off x="769938" y="29098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endParaRPr kumimoji="0" lang="en-US" altLang="en-US" sz="1800" b="0" i="0" u="none" strike="noStrike" kern="1200" cap="none" spc="0" normalizeH="0" baseline="0" noProof="0">
              <a:ln>
                <a:noFill/>
              </a:ln>
              <a:solidFill>
                <a:srgbClr val="4E4F4E"/>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4E4F4E"/>
              </a:solidFill>
              <a:effectLst/>
              <a:uLnTx/>
              <a:uFillTx/>
              <a:latin typeface="Arial" panose="020B0604020202020204" pitchFamily="34" charset="0"/>
              <a:ea typeface="+mn-ea"/>
              <a:cs typeface="+mn-cs"/>
            </a:endParaRPr>
          </a:p>
        </p:txBody>
      </p:sp>
      <p:sp>
        <p:nvSpPr>
          <p:cNvPr id="5" name="Titel 4">
            <a:extLst>
              <a:ext uri="{FF2B5EF4-FFF2-40B4-BE49-F238E27FC236}">
                <a16:creationId xmlns:a16="http://schemas.microsoft.com/office/drawing/2014/main" id="{CCC299C4-2C36-6049-968C-5EFE59940FA6}"/>
              </a:ext>
            </a:extLst>
          </p:cNvPr>
          <p:cNvSpPr>
            <a:spLocks noGrp="1"/>
          </p:cNvSpPr>
          <p:nvPr>
            <p:ph type="title"/>
          </p:nvPr>
        </p:nvSpPr>
        <p:spPr/>
        <p:txBody>
          <a:bodyPr/>
          <a:lstStyle/>
          <a:p>
            <a:r>
              <a:rPr lang="de-DE"/>
              <a:t>Contents (ii)</a:t>
            </a:r>
          </a:p>
        </p:txBody>
      </p:sp>
      <p:sp>
        <p:nvSpPr>
          <p:cNvPr id="11" name="Fußzeilenplatzhalter 10">
            <a:extLst>
              <a:ext uri="{FF2B5EF4-FFF2-40B4-BE49-F238E27FC236}">
                <a16:creationId xmlns:a16="http://schemas.microsoft.com/office/drawing/2014/main" id="{7FD85BBB-B470-A846-9055-FF0BFB810736}"/>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a:ln>
                <a:noFill/>
              </a:ln>
              <a:solidFill>
                <a:srgbClr val="4E4F4E"/>
              </a:solidFill>
              <a:effectLst/>
              <a:uLnTx/>
              <a:uFillTx/>
              <a:latin typeface="Arial" panose="020B0604020202020204"/>
              <a:ea typeface="+mn-ea"/>
              <a:cs typeface="+mn-cs"/>
            </a:endParaRPr>
          </a:p>
        </p:txBody>
      </p:sp>
      <p:graphicFrame>
        <p:nvGraphicFramePr>
          <p:cNvPr id="9" name="Table 3">
            <a:extLst>
              <a:ext uri="{FF2B5EF4-FFF2-40B4-BE49-F238E27FC236}">
                <a16:creationId xmlns:a16="http://schemas.microsoft.com/office/drawing/2014/main" id="{39A495A4-6594-5E43-8092-033DF6084EA0}"/>
              </a:ext>
            </a:extLst>
          </p:cNvPr>
          <p:cNvGraphicFramePr>
            <a:graphicFrameLocks noGrp="1"/>
          </p:cNvGraphicFramePr>
          <p:nvPr>
            <p:extLst>
              <p:ext uri="{D42A27DB-BD31-4B8C-83A1-F6EECF244321}">
                <p14:modId xmlns:p14="http://schemas.microsoft.com/office/powerpoint/2010/main" val="32740626"/>
              </p:ext>
            </p:extLst>
          </p:nvPr>
        </p:nvGraphicFramePr>
        <p:xfrm>
          <a:off x="407988" y="1665289"/>
          <a:ext cx="11376025" cy="3749040"/>
        </p:xfrm>
        <a:graphic>
          <a:graphicData uri="http://schemas.openxmlformats.org/drawingml/2006/table">
            <a:tbl>
              <a:tblPr firstRow="1" bandRow="1">
                <a:tableStyleId>{21E4AEA4-8DFA-4A89-87EB-49C32662AFE0}</a:tableStyleId>
              </a:tblPr>
              <a:tblGrid>
                <a:gridCol w="1137143">
                  <a:extLst>
                    <a:ext uri="{9D8B030D-6E8A-4147-A177-3AD203B41FA5}">
                      <a16:colId xmlns:a16="http://schemas.microsoft.com/office/drawing/2014/main" val="2369725370"/>
                    </a:ext>
                  </a:extLst>
                </a:gridCol>
                <a:gridCol w="6983039">
                  <a:extLst>
                    <a:ext uri="{9D8B030D-6E8A-4147-A177-3AD203B41FA5}">
                      <a16:colId xmlns:a16="http://schemas.microsoft.com/office/drawing/2014/main" val="3851562108"/>
                    </a:ext>
                  </a:extLst>
                </a:gridCol>
                <a:gridCol w="1412750">
                  <a:extLst>
                    <a:ext uri="{9D8B030D-6E8A-4147-A177-3AD203B41FA5}">
                      <a16:colId xmlns:a16="http://schemas.microsoft.com/office/drawing/2014/main" val="359418087"/>
                    </a:ext>
                  </a:extLst>
                </a:gridCol>
                <a:gridCol w="1843093">
                  <a:extLst>
                    <a:ext uri="{9D8B030D-6E8A-4147-A177-3AD203B41FA5}">
                      <a16:colId xmlns:a16="http://schemas.microsoft.com/office/drawing/2014/main" val="1352664065"/>
                    </a:ext>
                  </a:extLst>
                </a:gridCol>
              </a:tblGrid>
              <a:tr h="281797">
                <a:tc>
                  <a:txBody>
                    <a:bodyPr/>
                    <a:lstStyle/>
                    <a:p>
                      <a:pPr algn="ctr"/>
                      <a:r>
                        <a:rPr lang="en-US" sz="1200"/>
                        <a:t>Slide numbers</a:t>
                      </a:r>
                    </a:p>
                  </a:txBody>
                  <a:tcPr anchor="ctr"/>
                </a:tc>
                <a:tc>
                  <a:txBody>
                    <a:bodyPr/>
                    <a:lstStyle/>
                    <a:p>
                      <a:pPr marL="0" algn="ctr" defTabSz="914400" rtl="0" eaLnBrk="1" latinLnBrk="0" hangingPunct="1"/>
                      <a:r>
                        <a:rPr lang="en-US" sz="1200" b="1" kern="1200">
                          <a:solidFill>
                            <a:schemeClr val="lt1"/>
                          </a:solidFill>
                        </a:rPr>
                        <a:t>Study </a:t>
                      </a:r>
                      <a:endParaRPr lang="en-US" sz="1200" b="1" kern="1200">
                        <a:solidFill>
                          <a:schemeClr val="lt1"/>
                        </a:solidFill>
                        <a:latin typeface="+mn-lt"/>
                        <a:ea typeface="+mn-ea"/>
                        <a:cs typeface="+mn-cs"/>
                      </a:endParaRPr>
                    </a:p>
                  </a:txBody>
                  <a:tcPr anchor="ctr"/>
                </a:tc>
                <a:tc>
                  <a:txBody>
                    <a:bodyPr/>
                    <a:lstStyle/>
                    <a:p>
                      <a:pPr marL="0" algn="ctr" defTabSz="914400" rtl="0" eaLnBrk="1" latinLnBrk="0" hangingPunct="1"/>
                      <a:r>
                        <a:rPr lang="en-US" sz="1200" b="1" kern="1200">
                          <a:solidFill>
                            <a:schemeClr val="lt1"/>
                          </a:solidFill>
                        </a:rPr>
                        <a:t>Abstract Number</a:t>
                      </a:r>
                      <a:endParaRPr lang="en-US" sz="1200" b="1" kern="1200">
                        <a:solidFill>
                          <a:schemeClr val="lt1"/>
                        </a:solidFill>
                        <a:latin typeface="+mn-lt"/>
                        <a:ea typeface="+mn-ea"/>
                        <a:cs typeface="+mn-cs"/>
                      </a:endParaRPr>
                    </a:p>
                  </a:txBody>
                  <a:tcPr marL="36000" marR="36000" anchor="ctr"/>
                </a:tc>
                <a:tc>
                  <a:txBody>
                    <a:bodyPr/>
                    <a:lstStyle/>
                    <a:p>
                      <a:pPr marL="0" algn="ctr" defTabSz="914400" rtl="0" eaLnBrk="1" latinLnBrk="0" hangingPunct="1"/>
                      <a:r>
                        <a:rPr lang="en-US" sz="1200" b="1" kern="1200">
                          <a:solidFill>
                            <a:schemeClr val="lt1"/>
                          </a:solidFill>
                        </a:rPr>
                        <a:t>Presenter</a:t>
                      </a:r>
                      <a:endParaRPr lang="en-US" sz="1200" b="1" kern="1200">
                        <a:solidFill>
                          <a:schemeClr val="lt1"/>
                        </a:solidFill>
                        <a:latin typeface="+mn-lt"/>
                        <a:ea typeface="+mn-ea"/>
                        <a:cs typeface="+mn-cs"/>
                      </a:endParaRPr>
                    </a:p>
                  </a:txBody>
                  <a:tcPr anchor="ctr"/>
                </a:tc>
                <a:extLst>
                  <a:ext uri="{0D108BD9-81ED-4DB2-BD59-A6C34878D82A}">
                    <a16:rowId xmlns:a16="http://schemas.microsoft.com/office/drawing/2014/main" val="3483188175"/>
                  </a:ext>
                </a:extLst>
              </a:tr>
              <a:tr h="281797">
                <a:tc>
                  <a:txBody>
                    <a:bodyPr/>
                    <a:lstStyle/>
                    <a:p>
                      <a:pPr algn="ctr" fontAlgn="base"/>
                      <a:r>
                        <a:rPr lang="en-US" sz="1200" b="0" i="0">
                          <a:solidFill>
                            <a:schemeClr val="tx1"/>
                          </a:solidFill>
                          <a:effectLst/>
                          <a:latin typeface="+mj-lt"/>
                        </a:rPr>
                        <a:t>54-63</a:t>
                      </a:r>
                    </a:p>
                  </a:txBody>
                  <a:tcPr anchor="ct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Ibrutinib Plus </a:t>
                      </a:r>
                      <a:r>
                        <a:rPr lang="en-US" sz="1200" b="0" i="0" kern="1200" err="1">
                          <a:solidFill>
                            <a:schemeClr val="tx1"/>
                          </a:solidFill>
                          <a:effectLst/>
                          <a:latin typeface="+mn-lt"/>
                          <a:ea typeface="+mn-ea"/>
                          <a:cs typeface="+mn-cs"/>
                        </a:rPr>
                        <a:t>Venetoclax</a:t>
                      </a:r>
                      <a:r>
                        <a:rPr lang="en-US" sz="1200" b="0" i="0" kern="1200">
                          <a:solidFill>
                            <a:schemeClr val="tx1"/>
                          </a:solidFill>
                          <a:effectLst/>
                          <a:latin typeface="+mn-lt"/>
                          <a:ea typeface="+mn-ea"/>
                          <a:cs typeface="+mn-cs"/>
                        </a:rPr>
                        <a:t> with MRD-Directed Duration of Treatment Is Superior to FCR and Is a New Standard of Care for Previously Untreated CLL: Report of the Phase III UK NCRI FLAIR Study</a:t>
                      </a:r>
                    </a:p>
                  </a:txBody>
                  <a:tcPr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a:solidFill>
                            <a:schemeClr val="tx1"/>
                          </a:solidFill>
                          <a:effectLst/>
                          <a:latin typeface="+mj-lt"/>
                        </a:rPr>
                        <a:t>631</a:t>
                      </a:r>
                    </a:p>
                  </a:txBody>
                  <a:tcPr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kern="1200">
                          <a:solidFill>
                            <a:schemeClr val="tx1"/>
                          </a:solidFill>
                          <a:effectLst/>
                          <a:latin typeface="+mj-lt"/>
                          <a:ea typeface="+mn-ea"/>
                          <a:cs typeface="+mn-cs"/>
                        </a:rPr>
                        <a:t>Peter Hillmen</a:t>
                      </a:r>
                    </a:p>
                  </a:txBody>
                  <a:tcPr anchor="ctr"/>
                </a:tc>
                <a:extLst>
                  <a:ext uri="{0D108BD9-81ED-4DB2-BD59-A6C34878D82A}">
                    <a16:rowId xmlns:a16="http://schemas.microsoft.com/office/drawing/2014/main" val="3819257182"/>
                  </a:ext>
                </a:extLst>
              </a:tr>
              <a:tr h="281797">
                <a:tc>
                  <a:txBody>
                    <a:bodyPr/>
                    <a:lstStyle/>
                    <a:p>
                      <a:pPr algn="ctr" fontAlgn="base"/>
                      <a:r>
                        <a:rPr lang="en-US" sz="1200" b="0" i="0">
                          <a:solidFill>
                            <a:schemeClr val="tx1"/>
                          </a:solidFill>
                          <a:effectLst/>
                          <a:latin typeface="+mj-lt"/>
                        </a:rPr>
                        <a:t>64-73</a:t>
                      </a:r>
                    </a:p>
                  </a:txBody>
                  <a:tcPr anchor="ct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Acalabrutinib ± Obinutuzumab Vs Obinutuzumab + Chlorambucil in Treatment-Naive Chronic Lymphocytic Leukemia: 6-Year Follow-up of ELEVATE-TN</a:t>
                      </a:r>
                    </a:p>
                  </a:txBody>
                  <a:tcPr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a:solidFill>
                            <a:schemeClr val="tx1"/>
                          </a:solidFill>
                          <a:effectLst/>
                          <a:latin typeface="+mj-lt"/>
                        </a:rPr>
                        <a:t>636</a:t>
                      </a:r>
                    </a:p>
                  </a:txBody>
                  <a:tcPr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kern="1200">
                          <a:solidFill>
                            <a:schemeClr val="tx1"/>
                          </a:solidFill>
                          <a:effectLst/>
                          <a:latin typeface="+mj-lt"/>
                          <a:ea typeface="+mn-ea"/>
                          <a:cs typeface="+mn-cs"/>
                        </a:rPr>
                        <a:t>Jeff P. Sharman</a:t>
                      </a:r>
                    </a:p>
                  </a:txBody>
                  <a:tcPr anchor="ctr"/>
                </a:tc>
                <a:extLst>
                  <a:ext uri="{0D108BD9-81ED-4DB2-BD59-A6C34878D82A}">
                    <a16:rowId xmlns:a16="http://schemas.microsoft.com/office/drawing/2014/main" val="821058421"/>
                  </a:ext>
                </a:extLst>
              </a:tr>
              <a:tr h="281797">
                <a:tc>
                  <a:txBody>
                    <a:bodyPr/>
                    <a:lstStyle/>
                    <a:p>
                      <a:pPr algn="ctr" fontAlgn="base"/>
                      <a:r>
                        <a:rPr lang="en-US" sz="1200" b="0" i="0">
                          <a:solidFill>
                            <a:schemeClr val="tx1"/>
                          </a:solidFill>
                          <a:effectLst/>
                          <a:latin typeface="+mj-lt"/>
                        </a:rPr>
                        <a:t>74-81</a:t>
                      </a:r>
                    </a:p>
                  </a:txBody>
                  <a:tcPr anchor="ct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Combination treatment with sonrotoclax (BGB-11417), a second-generation Bcl2 inhibitor, and zanubrutinib, a Bruton tyrosine kinase (BTK) inhibitor, is well tolerated and achieves deep responses in patients with treatment-naïve chronic lymphocytic leukemia/small lymphocytic lymphoma (TN-CLL/SLL): Data from an ongoing Phase 1/2 study</a:t>
                      </a:r>
                    </a:p>
                  </a:txBody>
                  <a:tcPr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a:solidFill>
                            <a:schemeClr val="tx1"/>
                          </a:solidFill>
                          <a:effectLst/>
                          <a:latin typeface="+mj-lt"/>
                        </a:rPr>
                        <a:t>327</a:t>
                      </a:r>
                    </a:p>
                  </a:txBody>
                  <a:tcPr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kern="1200">
                          <a:solidFill>
                            <a:schemeClr val="tx1"/>
                          </a:solidFill>
                          <a:effectLst/>
                          <a:latin typeface="+mj-lt"/>
                          <a:ea typeface="+mn-ea"/>
                          <a:cs typeface="+mn-cs"/>
                        </a:rPr>
                        <a:t>Constantine S. Tam </a:t>
                      </a:r>
                    </a:p>
                  </a:txBody>
                  <a:tcPr anchor="ctr"/>
                </a:tc>
                <a:extLst>
                  <a:ext uri="{0D108BD9-81ED-4DB2-BD59-A6C34878D82A}">
                    <a16:rowId xmlns:a16="http://schemas.microsoft.com/office/drawing/2014/main" val="421508319"/>
                  </a:ext>
                </a:extLst>
              </a:tr>
              <a:tr h="281797">
                <a:tc>
                  <a:txBody>
                    <a:bodyPr/>
                    <a:lstStyle/>
                    <a:p>
                      <a:pPr algn="ctr" fontAlgn="base"/>
                      <a:r>
                        <a:rPr lang="en-US" sz="1200" b="0" i="0">
                          <a:solidFill>
                            <a:schemeClr val="tx1"/>
                          </a:solidFill>
                          <a:effectLst/>
                          <a:latin typeface="+mj-lt"/>
                        </a:rPr>
                        <a:t>82-88</a:t>
                      </a:r>
                    </a:p>
                  </a:txBody>
                  <a:tcPr anchor="ct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Updated Efficacy and Safety Results of </a:t>
                      </a:r>
                      <a:r>
                        <a:rPr lang="en-US" sz="1200" b="0" i="0" kern="1200" err="1">
                          <a:solidFill>
                            <a:schemeClr val="tx1"/>
                          </a:solidFill>
                          <a:effectLst/>
                          <a:latin typeface="+mn-lt"/>
                          <a:ea typeface="+mn-ea"/>
                          <a:cs typeface="+mn-cs"/>
                        </a:rPr>
                        <a:t>Lisaftoclax</a:t>
                      </a:r>
                      <a:r>
                        <a:rPr lang="en-US" sz="1200" b="0" i="0" kern="1200">
                          <a:solidFill>
                            <a:schemeClr val="tx1"/>
                          </a:solidFill>
                          <a:effectLst/>
                          <a:latin typeface="+mn-lt"/>
                          <a:ea typeface="+mn-ea"/>
                          <a:cs typeface="+mn-cs"/>
                        </a:rPr>
                        <a:t> (APG-2575) in Patients (Pts) with Heavily Pretreated Chronic Lymphocytic Leukemia (CLL): Pooled Analyses of Two Clinical Trials</a:t>
                      </a:r>
                    </a:p>
                  </a:txBody>
                  <a:tcPr anchor="ctr"/>
                </a:tc>
                <a:tc>
                  <a:txBody>
                    <a:bodyPr/>
                    <a:lstStyle/>
                    <a:p>
                      <a:pPr lvl="0" algn="ctr">
                        <a:buNone/>
                      </a:pPr>
                      <a:r>
                        <a:rPr lang="en-US" sz="1200" b="0" i="0">
                          <a:solidFill>
                            <a:schemeClr val="tx1"/>
                          </a:solidFill>
                          <a:effectLst/>
                          <a:latin typeface="+mj-lt"/>
                        </a:rPr>
                        <a:t>1900</a:t>
                      </a:r>
                    </a:p>
                  </a:txBody>
                  <a:tcPr anchor="ctr"/>
                </a:tc>
                <a:tc>
                  <a:txBody>
                    <a:bodyPr/>
                    <a:lstStyle/>
                    <a:p>
                      <a:pPr algn="ctr" fontAlgn="base"/>
                      <a:r>
                        <a:rPr lang="en-US" sz="1200" b="0" i="0" kern="1200" err="1">
                          <a:solidFill>
                            <a:schemeClr val="tx1"/>
                          </a:solidFill>
                          <a:effectLst/>
                          <a:latin typeface="+mj-lt"/>
                          <a:ea typeface="+mn-ea"/>
                          <a:cs typeface="+mn-cs"/>
                        </a:rPr>
                        <a:t>Keshu</a:t>
                      </a:r>
                      <a:r>
                        <a:rPr lang="en-US" sz="1200" b="0" i="0" kern="1200">
                          <a:solidFill>
                            <a:schemeClr val="tx1"/>
                          </a:solidFill>
                          <a:effectLst/>
                          <a:latin typeface="+mj-lt"/>
                          <a:ea typeface="+mn-ea"/>
                          <a:cs typeface="+mn-cs"/>
                        </a:rPr>
                        <a:t> Zhou</a:t>
                      </a:r>
                    </a:p>
                  </a:txBody>
                  <a:tcPr anchor="ctr"/>
                </a:tc>
                <a:extLst>
                  <a:ext uri="{0D108BD9-81ED-4DB2-BD59-A6C34878D82A}">
                    <a16:rowId xmlns:a16="http://schemas.microsoft.com/office/drawing/2014/main" val="110207774"/>
                  </a:ext>
                </a:extLst>
              </a:tr>
              <a:tr h="394516">
                <a:tc>
                  <a:txBody>
                    <a:bodyPr/>
                    <a:lstStyle/>
                    <a:p>
                      <a:pPr algn="ctr" fontAlgn="base"/>
                      <a:r>
                        <a:rPr lang="en-US" sz="1200" b="0" i="0">
                          <a:solidFill>
                            <a:schemeClr val="tx1"/>
                          </a:solidFill>
                          <a:effectLst/>
                          <a:latin typeface="+mj-lt"/>
                        </a:rPr>
                        <a:t>89-95</a:t>
                      </a:r>
                    </a:p>
                  </a:txBody>
                  <a:tcPr anchor="ct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Preliminary results from BGB-16673-101, a first-in-human study of the Bruton’s tyrosine kinase (BTK) degrader BGB-16673 in patients (pts) with relapsed or refractory (R/R) B-cell malignancies </a:t>
                      </a:r>
                    </a:p>
                  </a:txBody>
                  <a:tcPr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a:solidFill>
                            <a:schemeClr val="tx1"/>
                          </a:solidFill>
                          <a:effectLst/>
                          <a:latin typeface="+mj-lt"/>
                        </a:rPr>
                        <a:t>4401</a:t>
                      </a:r>
                    </a:p>
                  </a:txBody>
                  <a:tcPr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kern="1200">
                          <a:solidFill>
                            <a:schemeClr val="tx1"/>
                          </a:solidFill>
                          <a:effectLst/>
                          <a:latin typeface="+mj-lt"/>
                          <a:ea typeface="+mn-ea"/>
                          <a:cs typeface="+mn-cs"/>
                        </a:rPr>
                        <a:t>John Seymour </a:t>
                      </a:r>
                    </a:p>
                  </a:txBody>
                  <a:tcPr anchor="ctr"/>
                </a:tc>
                <a:extLst>
                  <a:ext uri="{0D108BD9-81ED-4DB2-BD59-A6C34878D82A}">
                    <a16:rowId xmlns:a16="http://schemas.microsoft.com/office/drawing/2014/main" val="2702734039"/>
                  </a:ext>
                </a:extLst>
              </a:tr>
              <a:tr h="394516">
                <a:tc>
                  <a:txBody>
                    <a:bodyPr/>
                    <a:lstStyle/>
                    <a:p>
                      <a:pPr algn="ctr" fontAlgn="base"/>
                      <a:r>
                        <a:rPr lang="en-US" sz="1200" b="0" i="0">
                          <a:solidFill>
                            <a:schemeClr val="tx1"/>
                          </a:solidFill>
                          <a:effectLst/>
                          <a:latin typeface="+mj-lt"/>
                        </a:rPr>
                        <a:t>96-104</a:t>
                      </a:r>
                    </a:p>
                  </a:txBody>
                  <a:tcPr anchor="ct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A First-in-Human Phase 1 Trial of NX-2127, a First-in-Class Bruton's Tyrosine Kinase (BTK) Dual-Targeted Protein Degrader with Immunomodulatory Activity, in Patients with Relapsed/Refractory B Cell Malignancies</a:t>
                      </a:r>
                    </a:p>
                  </a:txBody>
                  <a:tcPr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a:solidFill>
                            <a:schemeClr val="tx1"/>
                          </a:solidFill>
                          <a:effectLst/>
                          <a:latin typeface="+mj-lt"/>
                        </a:rPr>
                        <a:t>4463</a:t>
                      </a:r>
                    </a:p>
                  </a:txBody>
                  <a:tcPr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200" b="0" i="0" kern="1200">
                          <a:solidFill>
                            <a:schemeClr val="tx1"/>
                          </a:solidFill>
                          <a:effectLst/>
                          <a:latin typeface="+mj-lt"/>
                          <a:ea typeface="+mn-ea"/>
                          <a:cs typeface="+mn-cs"/>
                        </a:rPr>
                        <a:t>Alexey Danilov</a:t>
                      </a:r>
                    </a:p>
                  </a:txBody>
                  <a:tcPr anchor="ctr"/>
                </a:tc>
                <a:extLst>
                  <a:ext uri="{0D108BD9-81ED-4DB2-BD59-A6C34878D82A}">
                    <a16:rowId xmlns:a16="http://schemas.microsoft.com/office/drawing/2014/main" val="3216288682"/>
                  </a:ext>
                </a:extLst>
              </a:tr>
            </a:tbl>
          </a:graphicData>
        </a:graphic>
      </p:graphicFrame>
    </p:spTree>
    <p:extLst>
      <p:ext uri="{BB962C8B-B14F-4D97-AF65-F5344CB8AC3E}">
        <p14:creationId xmlns:p14="http://schemas.microsoft.com/office/powerpoint/2010/main" val="18456047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CA45FC9-BE91-D635-798C-B2D7980F730C}"/>
              </a:ext>
            </a:extLst>
          </p:cNvPr>
          <p:cNvSpPr>
            <a:spLocks noGrp="1"/>
          </p:cNvSpPr>
          <p:nvPr>
            <p:ph type="ftr" sz="quarter" idx="10"/>
          </p:nvPr>
        </p:nvSpPr>
        <p:spPr/>
        <p:txBody>
          <a:bodyPr/>
          <a:lstStyle/>
          <a:p>
            <a:endParaRPr lang="en-GB" b="1"/>
          </a:p>
          <a:p>
            <a:r>
              <a:rPr lang="en-GB" b="1"/>
              <a:t>BTK, </a:t>
            </a:r>
            <a:r>
              <a:rPr lang="en-GB"/>
              <a:t>Bruton’s tyrosine kinase; </a:t>
            </a:r>
            <a:r>
              <a:rPr lang="en-GB" b="1"/>
              <a:t>BR, </a:t>
            </a:r>
            <a:r>
              <a:rPr lang="en-GB" err="1"/>
              <a:t>bendamustine</a:t>
            </a:r>
            <a:r>
              <a:rPr lang="en-GB"/>
              <a:t> + rituximab; </a:t>
            </a:r>
            <a:r>
              <a:rPr lang="en-GB" b="1"/>
              <a:t>CI</a:t>
            </a:r>
            <a:r>
              <a:rPr lang="en-GB"/>
              <a:t>, confidence interval; </a:t>
            </a:r>
            <a:r>
              <a:rPr lang="en-GB" b="1"/>
              <a:t>CKT, </a:t>
            </a:r>
            <a:r>
              <a:rPr lang="en-GB"/>
              <a:t>complex karyotype; </a:t>
            </a:r>
            <a:r>
              <a:rPr lang="en-GB" b="1"/>
              <a:t>CLL, </a:t>
            </a:r>
            <a:r>
              <a:rPr lang="en-GB"/>
              <a:t>chronic lymphocytic </a:t>
            </a:r>
            <a:r>
              <a:rPr lang="en-GB" err="1"/>
              <a:t>leukemia</a:t>
            </a:r>
            <a:r>
              <a:rPr lang="en-GB"/>
              <a:t>; </a:t>
            </a:r>
            <a:r>
              <a:rPr lang="en-GB" b="1"/>
              <a:t>del</a:t>
            </a:r>
            <a:r>
              <a:rPr lang="en-GB"/>
              <a:t>, deletion; </a:t>
            </a:r>
            <a:r>
              <a:rPr lang="en-GB" b="1"/>
              <a:t>HR, </a:t>
            </a:r>
            <a:r>
              <a:rPr lang="en-GB"/>
              <a:t>hazard ratio; </a:t>
            </a:r>
            <a:r>
              <a:rPr lang="en-GB" b="1"/>
              <a:t>IGHV, </a:t>
            </a:r>
            <a:r>
              <a:rPr lang="en-US"/>
              <a:t>immunoglobulin heavy chain variable;</a:t>
            </a:r>
            <a:r>
              <a:rPr lang="en-GB"/>
              <a:t> </a:t>
            </a:r>
            <a:r>
              <a:rPr lang="en-GB" b="1"/>
              <a:t>NGS, </a:t>
            </a:r>
            <a:r>
              <a:rPr lang="en-GB"/>
              <a:t>next-generation sequencing; </a:t>
            </a:r>
            <a:r>
              <a:rPr lang="en-GB" b="1"/>
              <a:t>PFS, </a:t>
            </a:r>
            <a:r>
              <a:rPr lang="en-GB"/>
              <a:t>progression-free survival; </a:t>
            </a:r>
            <a:r>
              <a:rPr lang="en-GB" b="1"/>
              <a:t>SLL, </a:t>
            </a:r>
            <a:r>
              <a:rPr lang="en-GB"/>
              <a:t>small lymphocytic lymphoma; </a:t>
            </a:r>
            <a:r>
              <a:rPr lang="en-GB" b="1"/>
              <a:t>TN, </a:t>
            </a:r>
            <a:r>
              <a:rPr lang="en-GB"/>
              <a:t>treatment naïve; </a:t>
            </a:r>
            <a:r>
              <a:rPr lang="en-GB" b="1" err="1"/>
              <a:t>zanu</a:t>
            </a:r>
            <a:r>
              <a:rPr lang="en-GB" b="1"/>
              <a:t>, </a:t>
            </a:r>
            <a:r>
              <a:rPr lang="en-GB" err="1"/>
              <a:t>zanubrutinib</a:t>
            </a:r>
            <a:r>
              <a:rPr lang="en-GB"/>
              <a:t>. </a:t>
            </a:r>
            <a:endParaRPr lang="en-GB" b="1"/>
          </a:p>
          <a:p>
            <a:r>
              <a:rPr lang="en-GB" b="1"/>
              <a:t>Xu et al, Abstract #1902 presented at ASH 2023. </a:t>
            </a:r>
            <a:endParaRPr lang="en-GB"/>
          </a:p>
        </p:txBody>
      </p:sp>
      <p:sp>
        <p:nvSpPr>
          <p:cNvPr id="4" name="Title 3">
            <a:extLst>
              <a:ext uri="{FF2B5EF4-FFF2-40B4-BE49-F238E27FC236}">
                <a16:creationId xmlns:a16="http://schemas.microsoft.com/office/drawing/2014/main" id="{32F68EE8-F1D0-777B-82D6-34DE1C3CBA30}"/>
              </a:ext>
            </a:extLst>
          </p:cNvPr>
          <p:cNvSpPr>
            <a:spLocks noGrp="1"/>
          </p:cNvSpPr>
          <p:nvPr>
            <p:ph type="title"/>
          </p:nvPr>
        </p:nvSpPr>
        <p:spPr/>
        <p:txBody>
          <a:bodyPr/>
          <a:lstStyle/>
          <a:p>
            <a:r>
              <a:rPr lang="en-US"/>
              <a:t>SEQUOIA biomarker subgroup analysis background</a:t>
            </a:r>
          </a:p>
        </p:txBody>
      </p:sp>
      <p:sp>
        <p:nvSpPr>
          <p:cNvPr id="5" name="Content Placeholder 4">
            <a:extLst>
              <a:ext uri="{FF2B5EF4-FFF2-40B4-BE49-F238E27FC236}">
                <a16:creationId xmlns:a16="http://schemas.microsoft.com/office/drawing/2014/main" id="{2CD490F5-B08A-598E-82CB-3F97124F5673}"/>
              </a:ext>
            </a:extLst>
          </p:cNvPr>
          <p:cNvSpPr>
            <a:spLocks noGrp="1"/>
          </p:cNvSpPr>
          <p:nvPr>
            <p:ph idx="1"/>
          </p:nvPr>
        </p:nvSpPr>
        <p:spPr/>
        <p:txBody>
          <a:bodyPr vert="horz" lIns="0" tIns="0" rIns="0" bIns="0" rtlCol="0" anchor="t">
            <a:normAutofit/>
          </a:bodyPr>
          <a:lstStyle/>
          <a:p>
            <a:r>
              <a:rPr lang="en-US"/>
              <a:t>Zanubrutinib is a BTK inhibitor with high potency, selectivity, efficacy, and a favorable toxicity profile</a:t>
            </a:r>
          </a:p>
          <a:p>
            <a:r>
              <a:rPr lang="en-US"/>
              <a:t>In the Phase 3 SEQUOIA study (NCT03336333), </a:t>
            </a:r>
            <a:r>
              <a:rPr lang="en-US" err="1"/>
              <a:t>zanubrutinib</a:t>
            </a:r>
            <a:r>
              <a:rPr lang="en-US"/>
              <a:t> treatment demonstrated superior PFS in TN patients with CLL/SLL and without del(17p) (Cohort 1) compared with BR treatment (HR, 0.42; 95% CI, 0.28-0.63; 2-sided </a:t>
            </a:r>
            <a:r>
              <a:rPr lang="en-US" i="1"/>
              <a:t>P</a:t>
            </a:r>
            <a:r>
              <a:rPr lang="en-US"/>
              <a:t>&lt;.0001)¹</a:t>
            </a:r>
            <a:endParaRPr lang="en-US">
              <a:cs typeface="Arial"/>
            </a:endParaRPr>
          </a:p>
          <a:p>
            <a:r>
              <a:rPr lang="en-US"/>
              <a:t>Genetic features were assessed and PFS was evaluated in patients with CLL/SLL without del(17p) who were treated with </a:t>
            </a:r>
            <a:r>
              <a:rPr lang="en-US" err="1"/>
              <a:t>zanubrutinib</a:t>
            </a:r>
            <a:r>
              <a:rPr lang="en-US"/>
              <a:t> or BR in Cohort 1 of the SEQUOIA trial</a:t>
            </a:r>
            <a:endParaRPr lang="en-US">
              <a:cs typeface="Arial"/>
            </a:endParaRPr>
          </a:p>
          <a:p>
            <a:r>
              <a:rPr lang="en-US"/>
              <a:t>A total of 479 patients without del(17p) were randomized to receive either </a:t>
            </a:r>
            <a:r>
              <a:rPr lang="en-US" err="1"/>
              <a:t>zanubrutinib</a:t>
            </a:r>
            <a:r>
              <a:rPr lang="en-US"/>
              <a:t> (n=241) or BR (n=238)</a:t>
            </a:r>
            <a:endParaRPr lang="en-US">
              <a:cs typeface="Arial"/>
            </a:endParaRPr>
          </a:p>
          <a:p>
            <a:r>
              <a:rPr lang="en-US"/>
              <a:t>Blood (CLL) or bone marrow (SLL) samples collected at screening were used for fluorescence in situ hybridization for chromosome abnormalities, cytogenetic analysis for CKT, NGS per the European Research Initiative on CLL for IGHV gene mutation and expressed clones, and ultrasensitive targeted NGS for mutation analysis of 106 genes</a:t>
            </a:r>
            <a:endParaRPr lang="en-US">
              <a:cs typeface="Arial"/>
            </a:endParaRPr>
          </a:p>
          <a:p>
            <a:r>
              <a:rPr lang="en-US"/>
              <a:t>All pathogenic mutations detected by NGS with variant allele frequency ≥1% were included in the analysis</a:t>
            </a:r>
            <a:endParaRPr lang="en-US">
              <a:cs typeface="Arial"/>
            </a:endParaRPr>
          </a:p>
          <a:p>
            <a:r>
              <a:rPr lang="en-US"/>
              <a:t>The association between biomarkers and PFS by investigator was determined using the log-rank test and HR, and summarized by the Kaplan-Meier method. Data cutoff was October 31, 2022</a:t>
            </a:r>
            <a:endParaRPr lang="en-US">
              <a:cs typeface="Arial"/>
            </a:endParaRPr>
          </a:p>
        </p:txBody>
      </p:sp>
    </p:spTree>
    <p:extLst>
      <p:ext uri="{BB962C8B-B14F-4D97-AF65-F5344CB8AC3E}">
        <p14:creationId xmlns:p14="http://schemas.microsoft.com/office/powerpoint/2010/main" val="41455248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BFF5914-05CF-BE0E-FB8E-60678DECBA16}"/>
              </a:ext>
            </a:extLst>
          </p:cNvPr>
          <p:cNvSpPr>
            <a:spLocks noGrp="1"/>
          </p:cNvSpPr>
          <p:nvPr>
            <p:ph type="ftr" sz="quarter" idx="10"/>
          </p:nvPr>
        </p:nvSpPr>
        <p:spPr/>
        <p:txBody>
          <a:bodyPr/>
          <a:lstStyle/>
          <a:p>
            <a:r>
              <a:rPr lang="en-GB" b="1"/>
              <a:t>BR, </a:t>
            </a:r>
            <a:r>
              <a:rPr lang="en-GB" err="1"/>
              <a:t>bendamustine</a:t>
            </a:r>
            <a:r>
              <a:rPr lang="en-GB"/>
              <a:t> + rituximab; </a:t>
            </a:r>
            <a:r>
              <a:rPr lang="en-GB" b="1"/>
              <a:t>CKT</a:t>
            </a:r>
            <a:r>
              <a:rPr lang="en-GB"/>
              <a:t>, complex karyotype; </a:t>
            </a:r>
            <a:r>
              <a:rPr lang="en-GB" b="1"/>
              <a:t>CLL</a:t>
            </a:r>
            <a:r>
              <a:rPr lang="en-GB"/>
              <a:t>, chronic lymphocytic </a:t>
            </a:r>
            <a:r>
              <a:rPr lang="en-GB" err="1"/>
              <a:t>leukemia</a:t>
            </a:r>
            <a:r>
              <a:rPr lang="en-GB"/>
              <a:t>; </a:t>
            </a:r>
            <a:r>
              <a:rPr lang="en-GB" b="1"/>
              <a:t>del</a:t>
            </a:r>
            <a:r>
              <a:rPr lang="en-GB"/>
              <a:t>, deletion; </a:t>
            </a:r>
            <a:r>
              <a:rPr lang="en-GB" b="1"/>
              <a:t>IGHV, </a:t>
            </a:r>
            <a:r>
              <a:rPr lang="en-US"/>
              <a:t>immunoglobulin heavy chain variable; </a:t>
            </a:r>
            <a:r>
              <a:rPr lang="en-GB" b="1"/>
              <a:t>m</a:t>
            </a:r>
            <a:r>
              <a:rPr lang="en-GB"/>
              <a:t>, mutated; </a:t>
            </a:r>
            <a:r>
              <a:rPr lang="en-GB" b="1"/>
              <a:t>SLL</a:t>
            </a:r>
            <a:r>
              <a:rPr lang="en-GB"/>
              <a:t>, small lymphocytic lymphoma; </a:t>
            </a:r>
            <a:r>
              <a:rPr lang="en-GB" b="1"/>
              <a:t>SNV, </a:t>
            </a:r>
            <a:r>
              <a:rPr lang="en-GB"/>
              <a:t>single nucleotide variant; </a:t>
            </a:r>
            <a:r>
              <a:rPr lang="en-GB" b="1"/>
              <a:t>u</a:t>
            </a:r>
            <a:r>
              <a:rPr lang="en-GB"/>
              <a:t>, unmutated; </a:t>
            </a:r>
            <a:r>
              <a:rPr lang="en-GB" b="1" err="1"/>
              <a:t>zanu</a:t>
            </a:r>
            <a:r>
              <a:rPr lang="en-GB" b="1"/>
              <a:t>, </a:t>
            </a:r>
            <a:r>
              <a:rPr lang="en-GB" err="1"/>
              <a:t>zanubrutinib</a:t>
            </a:r>
            <a:r>
              <a:rPr lang="en-GB"/>
              <a:t>.  </a:t>
            </a:r>
          </a:p>
          <a:p>
            <a:r>
              <a:rPr lang="en-GB" b="1"/>
              <a:t>Xu et al, Abstract #1902 presented at ASH 2023. </a:t>
            </a:r>
            <a:endParaRPr lang="en-GB"/>
          </a:p>
        </p:txBody>
      </p:sp>
      <p:sp>
        <p:nvSpPr>
          <p:cNvPr id="3" name="Title 2">
            <a:extLst>
              <a:ext uri="{FF2B5EF4-FFF2-40B4-BE49-F238E27FC236}">
                <a16:creationId xmlns:a16="http://schemas.microsoft.com/office/drawing/2014/main" id="{3862D11B-91E4-45EB-A4A4-1267FBABA257}"/>
              </a:ext>
            </a:extLst>
          </p:cNvPr>
          <p:cNvSpPr>
            <a:spLocks noGrp="1"/>
          </p:cNvSpPr>
          <p:nvPr>
            <p:ph type="title"/>
          </p:nvPr>
        </p:nvSpPr>
        <p:spPr/>
        <p:txBody>
          <a:bodyPr/>
          <a:lstStyle/>
          <a:p>
            <a:r>
              <a:rPr lang="en-US"/>
              <a:t>Molecular features of CLL/SLL in both treatment arms </a:t>
            </a:r>
          </a:p>
        </p:txBody>
      </p:sp>
      <p:sp>
        <p:nvSpPr>
          <p:cNvPr id="9" name="TextBox 8">
            <a:extLst>
              <a:ext uri="{FF2B5EF4-FFF2-40B4-BE49-F238E27FC236}">
                <a16:creationId xmlns:a16="http://schemas.microsoft.com/office/drawing/2014/main" id="{57824AD6-7031-48C5-5C54-194CBB3ABF79}"/>
              </a:ext>
            </a:extLst>
          </p:cNvPr>
          <p:cNvSpPr txBox="1"/>
          <p:nvPr/>
        </p:nvSpPr>
        <p:spPr>
          <a:xfrm>
            <a:off x="9120187" y="1667180"/>
            <a:ext cx="2663825" cy="954107"/>
          </a:xfrm>
          <a:prstGeom prst="rect">
            <a:avLst/>
          </a:prstGeom>
          <a:solidFill>
            <a:schemeClr val="bg2"/>
          </a:solidFill>
        </p:spPr>
        <p:txBody>
          <a:bodyPr wrap="square">
            <a:spAutoFit/>
          </a:bodyPr>
          <a:lstStyle/>
          <a:p>
            <a:pPr marL="285750" indent="-285750">
              <a:buClr>
                <a:schemeClr val="accent2"/>
              </a:buClr>
              <a:buFont typeface="Arial" panose="020B0604020202020204" pitchFamily="34" charset="0"/>
              <a:buChar char="•"/>
            </a:pPr>
            <a:r>
              <a:rPr lang="en-US" sz="1400"/>
              <a:t>CLL/SLL molecular features were similarly distributed between both treatment arms </a:t>
            </a:r>
          </a:p>
        </p:txBody>
      </p:sp>
      <p:cxnSp>
        <p:nvCxnSpPr>
          <p:cNvPr id="5" name="Gerader Verbinder 4">
            <a:extLst>
              <a:ext uri="{FF2B5EF4-FFF2-40B4-BE49-F238E27FC236}">
                <a16:creationId xmlns:a16="http://schemas.microsoft.com/office/drawing/2014/main" id="{A345B6BA-79DC-DF18-D254-4F5C67762671}"/>
              </a:ext>
            </a:extLst>
          </p:cNvPr>
          <p:cNvCxnSpPr>
            <a:cxnSpLocks/>
          </p:cNvCxnSpPr>
          <p:nvPr/>
        </p:nvCxnSpPr>
        <p:spPr>
          <a:xfrm>
            <a:off x="1582346" y="5949963"/>
            <a:ext cx="619719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C5AE556B-23AD-EE1D-0D46-B9673B2990C4}"/>
              </a:ext>
            </a:extLst>
          </p:cNvPr>
          <p:cNvCxnSpPr>
            <a:cxnSpLocks/>
          </p:cNvCxnSpPr>
          <p:nvPr/>
        </p:nvCxnSpPr>
        <p:spPr>
          <a:xfrm>
            <a:off x="1606551" y="5947258"/>
            <a:ext cx="0" cy="374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 name="Gruppieren 20">
            <a:extLst>
              <a:ext uri="{FF2B5EF4-FFF2-40B4-BE49-F238E27FC236}">
                <a16:creationId xmlns:a16="http://schemas.microsoft.com/office/drawing/2014/main" id="{561122D4-782C-CD53-0E55-67C9A0F89818}"/>
              </a:ext>
            </a:extLst>
          </p:cNvPr>
          <p:cNvGrpSpPr/>
          <p:nvPr/>
        </p:nvGrpSpPr>
        <p:grpSpPr>
          <a:xfrm>
            <a:off x="3442873" y="5947258"/>
            <a:ext cx="178596" cy="186793"/>
            <a:chOff x="4388242" y="5932018"/>
            <a:chExt cx="178596" cy="186793"/>
          </a:xfrm>
        </p:grpSpPr>
        <p:cxnSp>
          <p:nvCxnSpPr>
            <p:cNvPr id="10" name="Gerader Verbinder 9">
              <a:extLst>
                <a:ext uri="{FF2B5EF4-FFF2-40B4-BE49-F238E27FC236}">
                  <a16:creationId xmlns:a16="http://schemas.microsoft.com/office/drawing/2014/main" id="{F9046E7C-4947-0BBA-5CE9-BC6FDADD7002}"/>
                </a:ext>
              </a:extLst>
            </p:cNvPr>
            <p:cNvCxnSpPr>
              <a:cxnSpLocks/>
            </p:cNvCxnSpPr>
            <p:nvPr/>
          </p:nvCxnSpPr>
          <p:spPr>
            <a:xfrm>
              <a:off x="4485476" y="5932018"/>
              <a:ext cx="0" cy="374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22C8ED8F-AEBE-DEEA-F154-96F56CE8D8D2}"/>
                </a:ext>
              </a:extLst>
            </p:cNvPr>
            <p:cNvSpPr txBox="1"/>
            <p:nvPr/>
          </p:nvSpPr>
          <p:spPr>
            <a:xfrm>
              <a:off x="4388242" y="5964923"/>
              <a:ext cx="178596" cy="153888"/>
            </a:xfrm>
            <a:prstGeom prst="rect">
              <a:avLst/>
            </a:prstGeom>
            <a:noFill/>
          </p:spPr>
          <p:txBody>
            <a:bodyPr wrap="square" lIns="0" tIns="0" rIns="0" bIns="0" rtlCol="0">
              <a:spAutoFit/>
            </a:bodyPr>
            <a:lstStyle/>
            <a:p>
              <a:pPr algn="ctr"/>
              <a:r>
                <a:rPr lang="de-DE" sz="1000"/>
                <a:t>20</a:t>
              </a:r>
            </a:p>
          </p:txBody>
        </p:sp>
      </p:grpSp>
      <p:grpSp>
        <p:nvGrpSpPr>
          <p:cNvPr id="23" name="Gruppieren 22">
            <a:extLst>
              <a:ext uri="{FF2B5EF4-FFF2-40B4-BE49-F238E27FC236}">
                <a16:creationId xmlns:a16="http://schemas.microsoft.com/office/drawing/2014/main" id="{0A2BD9BE-C568-411C-B324-8B522B2E193F}"/>
              </a:ext>
            </a:extLst>
          </p:cNvPr>
          <p:cNvGrpSpPr/>
          <p:nvPr/>
        </p:nvGrpSpPr>
        <p:grpSpPr>
          <a:xfrm>
            <a:off x="5368493" y="5949963"/>
            <a:ext cx="178596" cy="184088"/>
            <a:chOff x="8677671" y="5934723"/>
            <a:chExt cx="178596" cy="184088"/>
          </a:xfrm>
        </p:grpSpPr>
        <p:cxnSp>
          <p:nvCxnSpPr>
            <p:cNvPr id="7" name="Gerader Verbinder 6">
              <a:extLst>
                <a:ext uri="{FF2B5EF4-FFF2-40B4-BE49-F238E27FC236}">
                  <a16:creationId xmlns:a16="http://schemas.microsoft.com/office/drawing/2014/main" id="{F18E4523-E532-3256-5DCB-B307DE397E3E}"/>
                </a:ext>
              </a:extLst>
            </p:cNvPr>
            <p:cNvCxnSpPr>
              <a:cxnSpLocks/>
            </p:cNvCxnSpPr>
            <p:nvPr/>
          </p:nvCxnSpPr>
          <p:spPr>
            <a:xfrm>
              <a:off x="8771731" y="5934723"/>
              <a:ext cx="0" cy="374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feld 15">
              <a:extLst>
                <a:ext uri="{FF2B5EF4-FFF2-40B4-BE49-F238E27FC236}">
                  <a16:creationId xmlns:a16="http://schemas.microsoft.com/office/drawing/2014/main" id="{FC0E445E-E848-380A-B8D9-E408DD9A4AD0}"/>
                </a:ext>
              </a:extLst>
            </p:cNvPr>
            <p:cNvSpPr txBox="1"/>
            <p:nvPr/>
          </p:nvSpPr>
          <p:spPr>
            <a:xfrm>
              <a:off x="8677671" y="5964923"/>
              <a:ext cx="178596" cy="153888"/>
            </a:xfrm>
            <a:prstGeom prst="rect">
              <a:avLst/>
            </a:prstGeom>
            <a:noFill/>
          </p:spPr>
          <p:txBody>
            <a:bodyPr wrap="square" lIns="0" tIns="0" rIns="0" bIns="0" rtlCol="0">
              <a:spAutoFit/>
            </a:bodyPr>
            <a:lstStyle/>
            <a:p>
              <a:pPr algn="ctr"/>
              <a:r>
                <a:rPr lang="de-DE" sz="1000"/>
                <a:t>40</a:t>
              </a:r>
            </a:p>
          </p:txBody>
        </p:sp>
      </p:grpSp>
      <p:sp>
        <p:nvSpPr>
          <p:cNvPr id="17" name="Textfeld 16">
            <a:extLst>
              <a:ext uri="{FF2B5EF4-FFF2-40B4-BE49-F238E27FC236}">
                <a16:creationId xmlns:a16="http://schemas.microsoft.com/office/drawing/2014/main" id="{9490F5A3-E405-6434-7361-70183EACDBFB}"/>
              </a:ext>
            </a:extLst>
          </p:cNvPr>
          <p:cNvSpPr txBox="1"/>
          <p:nvPr/>
        </p:nvSpPr>
        <p:spPr>
          <a:xfrm>
            <a:off x="1517253" y="5980163"/>
            <a:ext cx="178596" cy="153888"/>
          </a:xfrm>
          <a:prstGeom prst="rect">
            <a:avLst/>
          </a:prstGeom>
          <a:noFill/>
        </p:spPr>
        <p:txBody>
          <a:bodyPr wrap="square" lIns="0" tIns="0" rIns="0" bIns="0" rtlCol="0">
            <a:spAutoFit/>
          </a:bodyPr>
          <a:lstStyle/>
          <a:p>
            <a:pPr algn="ctr"/>
            <a:r>
              <a:rPr lang="de-DE" sz="1000"/>
              <a:t>0</a:t>
            </a:r>
          </a:p>
        </p:txBody>
      </p:sp>
      <p:sp>
        <p:nvSpPr>
          <p:cNvPr id="18" name="Textfeld 17">
            <a:extLst>
              <a:ext uri="{FF2B5EF4-FFF2-40B4-BE49-F238E27FC236}">
                <a16:creationId xmlns:a16="http://schemas.microsoft.com/office/drawing/2014/main" id="{4E91D884-3B53-E40A-40C8-EFB23083C130}"/>
              </a:ext>
            </a:extLst>
          </p:cNvPr>
          <p:cNvSpPr txBox="1"/>
          <p:nvPr/>
        </p:nvSpPr>
        <p:spPr>
          <a:xfrm>
            <a:off x="4491273" y="6117573"/>
            <a:ext cx="1848970" cy="184666"/>
          </a:xfrm>
          <a:prstGeom prst="rect">
            <a:avLst/>
          </a:prstGeom>
          <a:noFill/>
        </p:spPr>
        <p:txBody>
          <a:bodyPr wrap="square" lIns="0" tIns="0" rIns="0" bIns="0" rtlCol="0">
            <a:spAutoFit/>
          </a:bodyPr>
          <a:lstStyle/>
          <a:p>
            <a:pPr algn="ctr"/>
            <a:r>
              <a:rPr lang="de-DE" sz="1200" b="1"/>
              <a:t>Mutation </a:t>
            </a:r>
            <a:r>
              <a:rPr lang="de-DE" sz="1200" b="1" err="1"/>
              <a:t>frequency</a:t>
            </a:r>
            <a:endParaRPr lang="de-DE" sz="1200" b="1"/>
          </a:p>
        </p:txBody>
      </p:sp>
      <p:sp>
        <p:nvSpPr>
          <p:cNvPr id="19" name="Textfeld 18">
            <a:extLst>
              <a:ext uri="{FF2B5EF4-FFF2-40B4-BE49-F238E27FC236}">
                <a16:creationId xmlns:a16="http://schemas.microsoft.com/office/drawing/2014/main" id="{F2305DAB-0D60-1F5B-2873-DD03008424D0}"/>
              </a:ext>
            </a:extLst>
          </p:cNvPr>
          <p:cNvSpPr txBox="1"/>
          <p:nvPr/>
        </p:nvSpPr>
        <p:spPr>
          <a:xfrm>
            <a:off x="420554" y="1666174"/>
            <a:ext cx="215444" cy="4281083"/>
          </a:xfrm>
          <a:prstGeom prst="rect">
            <a:avLst/>
          </a:prstGeom>
          <a:noFill/>
        </p:spPr>
        <p:txBody>
          <a:bodyPr vert="vert270" wrap="square" lIns="0" tIns="0" rIns="0" bIns="0" rtlCol="0">
            <a:spAutoFit/>
          </a:bodyPr>
          <a:lstStyle/>
          <a:p>
            <a:pPr algn="ctr"/>
            <a:r>
              <a:rPr lang="de-DE" sz="1400" b="1"/>
              <a:t>Mutation</a:t>
            </a:r>
          </a:p>
        </p:txBody>
      </p:sp>
      <p:grpSp>
        <p:nvGrpSpPr>
          <p:cNvPr id="27" name="Gruppieren 26">
            <a:extLst>
              <a:ext uri="{FF2B5EF4-FFF2-40B4-BE49-F238E27FC236}">
                <a16:creationId xmlns:a16="http://schemas.microsoft.com/office/drawing/2014/main" id="{5096852F-E618-E6FD-7E40-6FC4F555B3A6}"/>
              </a:ext>
            </a:extLst>
          </p:cNvPr>
          <p:cNvGrpSpPr/>
          <p:nvPr/>
        </p:nvGrpSpPr>
        <p:grpSpPr>
          <a:xfrm>
            <a:off x="7294114" y="5949963"/>
            <a:ext cx="178596" cy="184088"/>
            <a:chOff x="8677671" y="5934723"/>
            <a:chExt cx="178596" cy="184088"/>
          </a:xfrm>
        </p:grpSpPr>
        <p:cxnSp>
          <p:nvCxnSpPr>
            <p:cNvPr id="28" name="Gerader Verbinder 27">
              <a:extLst>
                <a:ext uri="{FF2B5EF4-FFF2-40B4-BE49-F238E27FC236}">
                  <a16:creationId xmlns:a16="http://schemas.microsoft.com/office/drawing/2014/main" id="{CBA00597-2946-BDC1-D5D1-49EE670D96F1}"/>
                </a:ext>
              </a:extLst>
            </p:cNvPr>
            <p:cNvCxnSpPr>
              <a:cxnSpLocks/>
            </p:cNvCxnSpPr>
            <p:nvPr/>
          </p:nvCxnSpPr>
          <p:spPr>
            <a:xfrm>
              <a:off x="8771731" y="5934723"/>
              <a:ext cx="0" cy="374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feld 28">
              <a:extLst>
                <a:ext uri="{FF2B5EF4-FFF2-40B4-BE49-F238E27FC236}">
                  <a16:creationId xmlns:a16="http://schemas.microsoft.com/office/drawing/2014/main" id="{1F0F24AB-8137-7215-D659-74CEA7EF1F4A}"/>
                </a:ext>
              </a:extLst>
            </p:cNvPr>
            <p:cNvSpPr txBox="1"/>
            <p:nvPr/>
          </p:nvSpPr>
          <p:spPr>
            <a:xfrm>
              <a:off x="8677671" y="5964923"/>
              <a:ext cx="178596" cy="153888"/>
            </a:xfrm>
            <a:prstGeom prst="rect">
              <a:avLst/>
            </a:prstGeom>
            <a:noFill/>
          </p:spPr>
          <p:txBody>
            <a:bodyPr wrap="square" lIns="0" tIns="0" rIns="0" bIns="0" rtlCol="0">
              <a:spAutoFit/>
            </a:bodyPr>
            <a:lstStyle/>
            <a:p>
              <a:pPr algn="ctr"/>
              <a:r>
                <a:rPr lang="de-DE" sz="1000"/>
                <a:t>60</a:t>
              </a:r>
            </a:p>
          </p:txBody>
        </p:sp>
      </p:grpSp>
      <p:grpSp>
        <p:nvGrpSpPr>
          <p:cNvPr id="125" name="Gruppieren 124">
            <a:extLst>
              <a:ext uri="{FF2B5EF4-FFF2-40B4-BE49-F238E27FC236}">
                <a16:creationId xmlns:a16="http://schemas.microsoft.com/office/drawing/2014/main" id="{0F712A76-EDE4-7927-4BA0-0CFA778C33FA}"/>
              </a:ext>
            </a:extLst>
          </p:cNvPr>
          <p:cNvGrpSpPr/>
          <p:nvPr/>
        </p:nvGrpSpPr>
        <p:grpSpPr>
          <a:xfrm>
            <a:off x="7924800" y="1677520"/>
            <a:ext cx="1254917" cy="204788"/>
            <a:chOff x="7543800" y="1695450"/>
            <a:chExt cx="1254917" cy="204788"/>
          </a:xfrm>
        </p:grpSpPr>
        <p:sp>
          <p:nvSpPr>
            <p:cNvPr id="34" name="Rechteck 33">
              <a:extLst>
                <a:ext uri="{FF2B5EF4-FFF2-40B4-BE49-F238E27FC236}">
                  <a16:creationId xmlns:a16="http://schemas.microsoft.com/office/drawing/2014/main" id="{02BCECCD-C22A-8933-7FCD-A5BAAC01FA11}"/>
                </a:ext>
              </a:extLst>
            </p:cNvPr>
            <p:cNvSpPr/>
            <p:nvPr/>
          </p:nvSpPr>
          <p:spPr>
            <a:xfrm>
              <a:off x="7543800" y="1695450"/>
              <a:ext cx="204788" cy="20478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Rechteck 35">
              <a:extLst>
                <a:ext uri="{FF2B5EF4-FFF2-40B4-BE49-F238E27FC236}">
                  <a16:creationId xmlns:a16="http://schemas.microsoft.com/office/drawing/2014/main" id="{A6AE94D1-8499-E3B6-D114-F25D37FC04C4}"/>
                </a:ext>
              </a:extLst>
            </p:cNvPr>
            <p:cNvSpPr/>
            <p:nvPr/>
          </p:nvSpPr>
          <p:spPr>
            <a:xfrm>
              <a:off x="7755730" y="1695450"/>
              <a:ext cx="1042987" cy="20478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r>
                <a:rPr lang="de-DE" sz="1050" err="1">
                  <a:solidFill>
                    <a:schemeClr val="tx1"/>
                  </a:solidFill>
                </a:rPr>
                <a:t>Zanubrutinib</a:t>
              </a:r>
              <a:endParaRPr lang="de-DE" sz="1050" err="1">
                <a:solidFill>
                  <a:schemeClr val="tx1"/>
                </a:solidFill>
                <a:cs typeface="Arial"/>
              </a:endParaRPr>
            </a:p>
          </p:txBody>
        </p:sp>
      </p:grpSp>
      <p:grpSp>
        <p:nvGrpSpPr>
          <p:cNvPr id="126" name="Gruppieren 125">
            <a:extLst>
              <a:ext uri="{FF2B5EF4-FFF2-40B4-BE49-F238E27FC236}">
                <a16:creationId xmlns:a16="http://schemas.microsoft.com/office/drawing/2014/main" id="{A525FEFC-C4B9-271B-D83D-B8DB04DD84EB}"/>
              </a:ext>
            </a:extLst>
          </p:cNvPr>
          <p:cNvGrpSpPr/>
          <p:nvPr/>
        </p:nvGrpSpPr>
        <p:grpSpPr>
          <a:xfrm>
            <a:off x="7924800" y="2005295"/>
            <a:ext cx="1254917" cy="204790"/>
            <a:chOff x="7543800" y="1933575"/>
            <a:chExt cx="1254917" cy="204790"/>
          </a:xfrm>
        </p:grpSpPr>
        <p:sp>
          <p:nvSpPr>
            <p:cNvPr id="35" name="Rechteck 34">
              <a:extLst>
                <a:ext uri="{FF2B5EF4-FFF2-40B4-BE49-F238E27FC236}">
                  <a16:creationId xmlns:a16="http://schemas.microsoft.com/office/drawing/2014/main" id="{ACAE057B-1CE5-7DA4-CC52-6E8DF979AE49}"/>
                </a:ext>
              </a:extLst>
            </p:cNvPr>
            <p:cNvSpPr/>
            <p:nvPr/>
          </p:nvSpPr>
          <p:spPr>
            <a:xfrm>
              <a:off x="7543800" y="1933577"/>
              <a:ext cx="204788" cy="20478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Rechteck 36">
              <a:extLst>
                <a:ext uri="{FF2B5EF4-FFF2-40B4-BE49-F238E27FC236}">
                  <a16:creationId xmlns:a16="http://schemas.microsoft.com/office/drawing/2014/main" id="{4FEA82FF-014C-B037-322D-090A0460A3C6}"/>
                </a:ext>
              </a:extLst>
            </p:cNvPr>
            <p:cNvSpPr/>
            <p:nvPr/>
          </p:nvSpPr>
          <p:spPr>
            <a:xfrm>
              <a:off x="7755730" y="1933575"/>
              <a:ext cx="1042987" cy="20478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r>
                <a:rPr lang="de-DE" sz="1050">
                  <a:solidFill>
                    <a:schemeClr val="tx1"/>
                  </a:solidFill>
                </a:rPr>
                <a:t>BR</a:t>
              </a:r>
            </a:p>
          </p:txBody>
        </p:sp>
      </p:grpSp>
      <p:grpSp>
        <p:nvGrpSpPr>
          <p:cNvPr id="98" name="Gruppieren 97">
            <a:extLst>
              <a:ext uri="{FF2B5EF4-FFF2-40B4-BE49-F238E27FC236}">
                <a16:creationId xmlns:a16="http://schemas.microsoft.com/office/drawing/2014/main" id="{61330D15-D1B0-CF4D-5A74-F12EB32BB43F}"/>
              </a:ext>
            </a:extLst>
          </p:cNvPr>
          <p:cNvGrpSpPr/>
          <p:nvPr/>
        </p:nvGrpSpPr>
        <p:grpSpPr>
          <a:xfrm>
            <a:off x="1614092" y="1666174"/>
            <a:ext cx="5131989" cy="143436"/>
            <a:chOff x="1166417" y="1693069"/>
            <a:chExt cx="5131989" cy="143436"/>
          </a:xfrm>
        </p:grpSpPr>
        <p:sp>
          <p:nvSpPr>
            <p:cNvPr id="39" name="Rechteck 38">
              <a:extLst>
                <a:ext uri="{FF2B5EF4-FFF2-40B4-BE49-F238E27FC236}">
                  <a16:creationId xmlns:a16="http://schemas.microsoft.com/office/drawing/2014/main" id="{FB1B20E3-798A-8A6D-0217-F9154E1F8AF9}"/>
                </a:ext>
              </a:extLst>
            </p:cNvPr>
            <p:cNvSpPr/>
            <p:nvPr/>
          </p:nvSpPr>
          <p:spPr>
            <a:xfrm>
              <a:off x="1166417" y="1764505"/>
              <a:ext cx="5131989" cy="72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Rechteck 37">
              <a:extLst>
                <a:ext uri="{FF2B5EF4-FFF2-40B4-BE49-F238E27FC236}">
                  <a16:creationId xmlns:a16="http://schemas.microsoft.com/office/drawing/2014/main" id="{4540707A-25D5-6471-D126-EF90D19092A2}"/>
                </a:ext>
              </a:extLst>
            </p:cNvPr>
            <p:cNvSpPr/>
            <p:nvPr/>
          </p:nvSpPr>
          <p:spPr>
            <a:xfrm>
              <a:off x="1166417" y="1693069"/>
              <a:ext cx="5077221" cy="72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99" name="Gruppieren 98">
            <a:extLst>
              <a:ext uri="{FF2B5EF4-FFF2-40B4-BE49-F238E27FC236}">
                <a16:creationId xmlns:a16="http://schemas.microsoft.com/office/drawing/2014/main" id="{3F56666D-52DB-1F8D-0D3B-A23CC52DDF80}"/>
              </a:ext>
            </a:extLst>
          </p:cNvPr>
          <p:cNvGrpSpPr/>
          <p:nvPr/>
        </p:nvGrpSpPr>
        <p:grpSpPr>
          <a:xfrm>
            <a:off x="1614092" y="1824775"/>
            <a:ext cx="4312839" cy="143438"/>
            <a:chOff x="1166417" y="1871662"/>
            <a:chExt cx="4312839" cy="143438"/>
          </a:xfrm>
        </p:grpSpPr>
        <p:sp>
          <p:nvSpPr>
            <p:cNvPr id="40" name="Rechteck 39">
              <a:extLst>
                <a:ext uri="{FF2B5EF4-FFF2-40B4-BE49-F238E27FC236}">
                  <a16:creationId xmlns:a16="http://schemas.microsoft.com/office/drawing/2014/main" id="{0506C83C-7EFA-6783-BE44-823B3E33F552}"/>
                </a:ext>
              </a:extLst>
            </p:cNvPr>
            <p:cNvSpPr/>
            <p:nvPr/>
          </p:nvSpPr>
          <p:spPr>
            <a:xfrm>
              <a:off x="1166417" y="1871662"/>
              <a:ext cx="4312839" cy="72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Rechteck 40">
              <a:extLst>
                <a:ext uri="{FF2B5EF4-FFF2-40B4-BE49-F238E27FC236}">
                  <a16:creationId xmlns:a16="http://schemas.microsoft.com/office/drawing/2014/main" id="{75C9ED54-ADF4-735A-6116-CB90C280B32D}"/>
                </a:ext>
              </a:extLst>
            </p:cNvPr>
            <p:cNvSpPr/>
            <p:nvPr/>
          </p:nvSpPr>
          <p:spPr>
            <a:xfrm>
              <a:off x="1166418" y="1943100"/>
              <a:ext cx="4158058" cy="72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00" name="Gruppieren 99">
            <a:extLst>
              <a:ext uri="{FF2B5EF4-FFF2-40B4-BE49-F238E27FC236}">
                <a16:creationId xmlns:a16="http://schemas.microsoft.com/office/drawing/2014/main" id="{A703BEC8-0D53-6842-45F0-E9BC11576F5E}"/>
              </a:ext>
            </a:extLst>
          </p:cNvPr>
          <p:cNvGrpSpPr/>
          <p:nvPr/>
        </p:nvGrpSpPr>
        <p:grpSpPr>
          <a:xfrm>
            <a:off x="1614092" y="2141982"/>
            <a:ext cx="5998764" cy="143435"/>
            <a:chOff x="1166417" y="2181224"/>
            <a:chExt cx="5998764" cy="143435"/>
          </a:xfrm>
        </p:grpSpPr>
        <p:sp>
          <p:nvSpPr>
            <p:cNvPr id="42" name="Rechteck 41">
              <a:extLst>
                <a:ext uri="{FF2B5EF4-FFF2-40B4-BE49-F238E27FC236}">
                  <a16:creationId xmlns:a16="http://schemas.microsoft.com/office/drawing/2014/main" id="{2684D705-EFC3-98D0-43ED-9F2DE3DEE867}"/>
                </a:ext>
              </a:extLst>
            </p:cNvPr>
            <p:cNvSpPr/>
            <p:nvPr/>
          </p:nvSpPr>
          <p:spPr>
            <a:xfrm>
              <a:off x="1166417" y="2181224"/>
              <a:ext cx="5998764" cy="72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Rechteck 42">
              <a:extLst>
                <a:ext uri="{FF2B5EF4-FFF2-40B4-BE49-F238E27FC236}">
                  <a16:creationId xmlns:a16="http://schemas.microsoft.com/office/drawing/2014/main" id="{45CB831E-80A3-0D54-07B5-7FCBB09370D0}"/>
                </a:ext>
              </a:extLst>
            </p:cNvPr>
            <p:cNvSpPr/>
            <p:nvPr/>
          </p:nvSpPr>
          <p:spPr>
            <a:xfrm>
              <a:off x="1166417" y="2252659"/>
              <a:ext cx="5739208" cy="72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24" name="Gruppieren 123">
            <a:extLst>
              <a:ext uri="{FF2B5EF4-FFF2-40B4-BE49-F238E27FC236}">
                <a16:creationId xmlns:a16="http://schemas.microsoft.com/office/drawing/2014/main" id="{5E07FD8D-24E7-4472-8D6E-92B8E27787FF}"/>
              </a:ext>
            </a:extLst>
          </p:cNvPr>
          <p:cNvGrpSpPr/>
          <p:nvPr/>
        </p:nvGrpSpPr>
        <p:grpSpPr>
          <a:xfrm>
            <a:off x="1614092" y="1983378"/>
            <a:ext cx="1857771" cy="143439"/>
            <a:chOff x="1166417" y="2024062"/>
            <a:chExt cx="1857771" cy="143439"/>
          </a:xfrm>
        </p:grpSpPr>
        <p:sp>
          <p:nvSpPr>
            <p:cNvPr id="44" name="Rechteck 43">
              <a:extLst>
                <a:ext uri="{FF2B5EF4-FFF2-40B4-BE49-F238E27FC236}">
                  <a16:creationId xmlns:a16="http://schemas.microsoft.com/office/drawing/2014/main" id="{EB82626F-EEA6-A115-F5E5-B874D3242C28}"/>
                </a:ext>
              </a:extLst>
            </p:cNvPr>
            <p:cNvSpPr/>
            <p:nvPr/>
          </p:nvSpPr>
          <p:spPr>
            <a:xfrm>
              <a:off x="1166417" y="2095501"/>
              <a:ext cx="1857771" cy="72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Rechteck 44">
              <a:extLst>
                <a:ext uri="{FF2B5EF4-FFF2-40B4-BE49-F238E27FC236}">
                  <a16:creationId xmlns:a16="http://schemas.microsoft.com/office/drawing/2014/main" id="{C9CD3F62-29D7-61BD-C753-AB71BEE0B8E2}"/>
                </a:ext>
              </a:extLst>
            </p:cNvPr>
            <p:cNvSpPr/>
            <p:nvPr/>
          </p:nvSpPr>
          <p:spPr>
            <a:xfrm>
              <a:off x="1166418" y="2024062"/>
              <a:ext cx="1652982" cy="72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01" name="Gruppieren 100">
            <a:extLst>
              <a:ext uri="{FF2B5EF4-FFF2-40B4-BE49-F238E27FC236}">
                <a16:creationId xmlns:a16="http://schemas.microsoft.com/office/drawing/2014/main" id="{90C429AB-B44F-C4A9-C5DB-5C5A02E42380}"/>
              </a:ext>
            </a:extLst>
          </p:cNvPr>
          <p:cNvGrpSpPr/>
          <p:nvPr/>
        </p:nvGrpSpPr>
        <p:grpSpPr>
          <a:xfrm>
            <a:off x="1614092" y="2300582"/>
            <a:ext cx="1986358" cy="143435"/>
            <a:chOff x="1166417" y="2333625"/>
            <a:chExt cx="1986358" cy="143435"/>
          </a:xfrm>
        </p:grpSpPr>
        <p:sp>
          <p:nvSpPr>
            <p:cNvPr id="46" name="Rechteck 45">
              <a:extLst>
                <a:ext uri="{FF2B5EF4-FFF2-40B4-BE49-F238E27FC236}">
                  <a16:creationId xmlns:a16="http://schemas.microsoft.com/office/drawing/2014/main" id="{1A256E8E-C6AD-D3E0-6851-BB322EFDFAA0}"/>
                </a:ext>
              </a:extLst>
            </p:cNvPr>
            <p:cNvSpPr/>
            <p:nvPr/>
          </p:nvSpPr>
          <p:spPr>
            <a:xfrm>
              <a:off x="1166418" y="2333625"/>
              <a:ext cx="1812526" cy="72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Rechteck 46">
              <a:extLst>
                <a:ext uri="{FF2B5EF4-FFF2-40B4-BE49-F238E27FC236}">
                  <a16:creationId xmlns:a16="http://schemas.microsoft.com/office/drawing/2014/main" id="{B1F38891-9A18-EC15-8257-A2D9675F647F}"/>
                </a:ext>
              </a:extLst>
            </p:cNvPr>
            <p:cNvSpPr/>
            <p:nvPr/>
          </p:nvSpPr>
          <p:spPr>
            <a:xfrm>
              <a:off x="1166417" y="2405060"/>
              <a:ext cx="1986358" cy="72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02" name="Gruppieren 101">
            <a:extLst>
              <a:ext uri="{FF2B5EF4-FFF2-40B4-BE49-F238E27FC236}">
                <a16:creationId xmlns:a16="http://schemas.microsoft.com/office/drawing/2014/main" id="{F20A0BFF-9CF1-F9B4-B2FA-A2D298382B5B}"/>
              </a:ext>
            </a:extLst>
          </p:cNvPr>
          <p:cNvGrpSpPr/>
          <p:nvPr/>
        </p:nvGrpSpPr>
        <p:grpSpPr>
          <a:xfrm>
            <a:off x="1614092" y="2459182"/>
            <a:ext cx="933846" cy="143435"/>
            <a:chOff x="1166417" y="2490787"/>
            <a:chExt cx="933846" cy="143435"/>
          </a:xfrm>
        </p:grpSpPr>
        <p:sp>
          <p:nvSpPr>
            <p:cNvPr id="48" name="Rechteck 47">
              <a:extLst>
                <a:ext uri="{FF2B5EF4-FFF2-40B4-BE49-F238E27FC236}">
                  <a16:creationId xmlns:a16="http://schemas.microsoft.com/office/drawing/2014/main" id="{4EA6A07B-6445-3784-8A9D-A73767B9252A}"/>
                </a:ext>
              </a:extLst>
            </p:cNvPr>
            <p:cNvSpPr/>
            <p:nvPr/>
          </p:nvSpPr>
          <p:spPr>
            <a:xfrm>
              <a:off x="1166418" y="2490787"/>
              <a:ext cx="933845" cy="72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Rechteck 48">
              <a:extLst>
                <a:ext uri="{FF2B5EF4-FFF2-40B4-BE49-F238E27FC236}">
                  <a16:creationId xmlns:a16="http://schemas.microsoft.com/office/drawing/2014/main" id="{D012F78F-8F0A-9BBB-1C82-49017BE0EF27}"/>
                </a:ext>
              </a:extLst>
            </p:cNvPr>
            <p:cNvSpPr/>
            <p:nvPr/>
          </p:nvSpPr>
          <p:spPr>
            <a:xfrm>
              <a:off x="1166417" y="2562222"/>
              <a:ext cx="886221" cy="72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03" name="Gruppieren 102">
            <a:extLst>
              <a:ext uri="{FF2B5EF4-FFF2-40B4-BE49-F238E27FC236}">
                <a16:creationId xmlns:a16="http://schemas.microsoft.com/office/drawing/2014/main" id="{B11382E6-E9D1-1DD8-D073-1859E3A2F6C2}"/>
              </a:ext>
            </a:extLst>
          </p:cNvPr>
          <p:cNvGrpSpPr/>
          <p:nvPr/>
        </p:nvGrpSpPr>
        <p:grpSpPr>
          <a:xfrm>
            <a:off x="1614093" y="2617782"/>
            <a:ext cx="283764" cy="143432"/>
            <a:chOff x="1166418" y="2647949"/>
            <a:chExt cx="283764" cy="143432"/>
          </a:xfrm>
        </p:grpSpPr>
        <p:sp>
          <p:nvSpPr>
            <p:cNvPr id="50" name="Rechteck 49">
              <a:extLst>
                <a:ext uri="{FF2B5EF4-FFF2-40B4-BE49-F238E27FC236}">
                  <a16:creationId xmlns:a16="http://schemas.microsoft.com/office/drawing/2014/main" id="{A9964790-8090-14D3-A474-308F087C468A}"/>
                </a:ext>
              </a:extLst>
            </p:cNvPr>
            <p:cNvSpPr/>
            <p:nvPr/>
          </p:nvSpPr>
          <p:spPr>
            <a:xfrm>
              <a:off x="1166418" y="2719381"/>
              <a:ext cx="283764" cy="72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Rechteck 50">
              <a:extLst>
                <a:ext uri="{FF2B5EF4-FFF2-40B4-BE49-F238E27FC236}">
                  <a16:creationId xmlns:a16="http://schemas.microsoft.com/office/drawing/2014/main" id="{7D173AA7-0A07-7FE9-F446-8A7887F02741}"/>
                </a:ext>
              </a:extLst>
            </p:cNvPr>
            <p:cNvSpPr/>
            <p:nvPr/>
          </p:nvSpPr>
          <p:spPr>
            <a:xfrm>
              <a:off x="1166418" y="2647949"/>
              <a:ext cx="283763" cy="72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04" name="Gruppieren 103">
            <a:extLst>
              <a:ext uri="{FF2B5EF4-FFF2-40B4-BE49-F238E27FC236}">
                <a16:creationId xmlns:a16="http://schemas.microsoft.com/office/drawing/2014/main" id="{01514C47-FA96-60F6-88FE-0613F55FA6F3}"/>
              </a:ext>
            </a:extLst>
          </p:cNvPr>
          <p:cNvGrpSpPr/>
          <p:nvPr/>
        </p:nvGrpSpPr>
        <p:grpSpPr>
          <a:xfrm>
            <a:off x="1614093" y="2776379"/>
            <a:ext cx="359963" cy="143435"/>
            <a:chOff x="1166418" y="2805112"/>
            <a:chExt cx="359963" cy="143435"/>
          </a:xfrm>
        </p:grpSpPr>
        <p:sp>
          <p:nvSpPr>
            <p:cNvPr id="52" name="Rechteck 51">
              <a:extLst>
                <a:ext uri="{FF2B5EF4-FFF2-40B4-BE49-F238E27FC236}">
                  <a16:creationId xmlns:a16="http://schemas.microsoft.com/office/drawing/2014/main" id="{D599ECBC-0341-A3A5-E726-D374EDA72715}"/>
                </a:ext>
              </a:extLst>
            </p:cNvPr>
            <p:cNvSpPr/>
            <p:nvPr/>
          </p:nvSpPr>
          <p:spPr>
            <a:xfrm>
              <a:off x="1166418" y="2805112"/>
              <a:ext cx="359963" cy="72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Rechteck 52">
              <a:extLst>
                <a:ext uri="{FF2B5EF4-FFF2-40B4-BE49-F238E27FC236}">
                  <a16:creationId xmlns:a16="http://schemas.microsoft.com/office/drawing/2014/main" id="{FAB568BA-F5F6-DD25-4626-FA0785546365}"/>
                </a:ext>
              </a:extLst>
            </p:cNvPr>
            <p:cNvSpPr/>
            <p:nvPr/>
          </p:nvSpPr>
          <p:spPr>
            <a:xfrm>
              <a:off x="1166418" y="2876547"/>
              <a:ext cx="202801" cy="72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05" name="Gruppieren 104">
            <a:extLst>
              <a:ext uri="{FF2B5EF4-FFF2-40B4-BE49-F238E27FC236}">
                <a16:creationId xmlns:a16="http://schemas.microsoft.com/office/drawing/2014/main" id="{CC395044-0592-72BB-23AD-B7FFA3306DE8}"/>
              </a:ext>
            </a:extLst>
          </p:cNvPr>
          <p:cNvGrpSpPr/>
          <p:nvPr/>
        </p:nvGrpSpPr>
        <p:grpSpPr>
          <a:xfrm>
            <a:off x="1614093" y="2934979"/>
            <a:ext cx="1414857" cy="143429"/>
            <a:chOff x="1166418" y="2959893"/>
            <a:chExt cx="1414857" cy="143429"/>
          </a:xfrm>
        </p:grpSpPr>
        <p:sp>
          <p:nvSpPr>
            <p:cNvPr id="54" name="Rechteck 53">
              <a:extLst>
                <a:ext uri="{FF2B5EF4-FFF2-40B4-BE49-F238E27FC236}">
                  <a16:creationId xmlns:a16="http://schemas.microsoft.com/office/drawing/2014/main" id="{192CED2A-D04A-FEC8-6C53-0E769C960DEC}"/>
                </a:ext>
              </a:extLst>
            </p:cNvPr>
            <p:cNvSpPr/>
            <p:nvPr/>
          </p:nvSpPr>
          <p:spPr>
            <a:xfrm>
              <a:off x="1166418" y="2959893"/>
              <a:ext cx="969563" cy="72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Rechteck 56">
              <a:extLst>
                <a:ext uri="{FF2B5EF4-FFF2-40B4-BE49-F238E27FC236}">
                  <a16:creationId xmlns:a16="http://schemas.microsoft.com/office/drawing/2014/main" id="{4541F02A-CAC1-DE54-2FED-E5B244E3A95B}"/>
                </a:ext>
              </a:extLst>
            </p:cNvPr>
            <p:cNvSpPr/>
            <p:nvPr/>
          </p:nvSpPr>
          <p:spPr>
            <a:xfrm>
              <a:off x="1166418" y="3031322"/>
              <a:ext cx="1414857" cy="72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12" name="Gruppieren 111">
            <a:extLst>
              <a:ext uri="{FF2B5EF4-FFF2-40B4-BE49-F238E27FC236}">
                <a16:creationId xmlns:a16="http://schemas.microsoft.com/office/drawing/2014/main" id="{EFD6666A-13DE-CFAB-44C2-396EFFDC4129}"/>
              </a:ext>
            </a:extLst>
          </p:cNvPr>
          <p:cNvGrpSpPr/>
          <p:nvPr/>
        </p:nvGrpSpPr>
        <p:grpSpPr>
          <a:xfrm>
            <a:off x="1614094" y="3093573"/>
            <a:ext cx="1171970" cy="143429"/>
            <a:chOff x="1166419" y="3121818"/>
            <a:chExt cx="1171970" cy="143429"/>
          </a:xfrm>
        </p:grpSpPr>
        <p:sp>
          <p:nvSpPr>
            <p:cNvPr id="61" name="Rechteck 60">
              <a:extLst>
                <a:ext uri="{FF2B5EF4-FFF2-40B4-BE49-F238E27FC236}">
                  <a16:creationId xmlns:a16="http://schemas.microsoft.com/office/drawing/2014/main" id="{8AB01349-E2F0-4CAE-AFF3-FCE61B8E4E00}"/>
                </a:ext>
              </a:extLst>
            </p:cNvPr>
            <p:cNvSpPr/>
            <p:nvPr/>
          </p:nvSpPr>
          <p:spPr>
            <a:xfrm>
              <a:off x="1166419" y="3193247"/>
              <a:ext cx="1171970" cy="72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Rechteck 57">
              <a:extLst>
                <a:ext uri="{FF2B5EF4-FFF2-40B4-BE49-F238E27FC236}">
                  <a16:creationId xmlns:a16="http://schemas.microsoft.com/office/drawing/2014/main" id="{7477153F-5770-803C-DDA2-1967369A93CD}"/>
                </a:ext>
              </a:extLst>
            </p:cNvPr>
            <p:cNvSpPr/>
            <p:nvPr/>
          </p:nvSpPr>
          <p:spPr>
            <a:xfrm>
              <a:off x="1166419" y="3121818"/>
              <a:ext cx="764776" cy="72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11" name="Gruppieren 110">
            <a:extLst>
              <a:ext uri="{FF2B5EF4-FFF2-40B4-BE49-F238E27FC236}">
                <a16:creationId xmlns:a16="http://schemas.microsoft.com/office/drawing/2014/main" id="{96A6495D-A9A0-DD2F-94B6-0E7556EA73AB}"/>
              </a:ext>
            </a:extLst>
          </p:cNvPr>
          <p:cNvGrpSpPr/>
          <p:nvPr/>
        </p:nvGrpSpPr>
        <p:grpSpPr>
          <a:xfrm>
            <a:off x="1614093" y="3252167"/>
            <a:ext cx="967181" cy="145016"/>
            <a:chOff x="1166418" y="3277393"/>
            <a:chExt cx="967181" cy="145016"/>
          </a:xfrm>
        </p:grpSpPr>
        <p:sp>
          <p:nvSpPr>
            <p:cNvPr id="64" name="Rechteck 63">
              <a:extLst>
                <a:ext uri="{FF2B5EF4-FFF2-40B4-BE49-F238E27FC236}">
                  <a16:creationId xmlns:a16="http://schemas.microsoft.com/office/drawing/2014/main" id="{68726478-4BA4-C3F6-74AF-9EB19B73AE30}"/>
                </a:ext>
              </a:extLst>
            </p:cNvPr>
            <p:cNvSpPr/>
            <p:nvPr/>
          </p:nvSpPr>
          <p:spPr>
            <a:xfrm>
              <a:off x="1166418" y="3277393"/>
              <a:ext cx="967181" cy="72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Rechteck 64">
              <a:extLst>
                <a:ext uri="{FF2B5EF4-FFF2-40B4-BE49-F238E27FC236}">
                  <a16:creationId xmlns:a16="http://schemas.microsoft.com/office/drawing/2014/main" id="{CB3120E3-FCCD-172A-7449-B8D7C1683B0D}"/>
                </a:ext>
              </a:extLst>
            </p:cNvPr>
            <p:cNvSpPr/>
            <p:nvPr/>
          </p:nvSpPr>
          <p:spPr>
            <a:xfrm>
              <a:off x="1166419" y="3350409"/>
              <a:ext cx="607612" cy="72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10" name="Gruppieren 109">
            <a:extLst>
              <a:ext uri="{FF2B5EF4-FFF2-40B4-BE49-F238E27FC236}">
                <a16:creationId xmlns:a16="http://schemas.microsoft.com/office/drawing/2014/main" id="{70A899D0-2AFD-F49D-2FEE-AD362B88B9BA}"/>
              </a:ext>
            </a:extLst>
          </p:cNvPr>
          <p:cNvGrpSpPr/>
          <p:nvPr/>
        </p:nvGrpSpPr>
        <p:grpSpPr>
          <a:xfrm>
            <a:off x="1614094" y="3412348"/>
            <a:ext cx="319482" cy="143441"/>
            <a:chOff x="1166419" y="3433756"/>
            <a:chExt cx="319482" cy="143441"/>
          </a:xfrm>
        </p:grpSpPr>
        <p:sp>
          <p:nvSpPr>
            <p:cNvPr id="67" name="Rechteck 66">
              <a:extLst>
                <a:ext uri="{FF2B5EF4-FFF2-40B4-BE49-F238E27FC236}">
                  <a16:creationId xmlns:a16="http://schemas.microsoft.com/office/drawing/2014/main" id="{D8051F7A-9093-4BC7-3B13-E752582DFA82}"/>
                </a:ext>
              </a:extLst>
            </p:cNvPr>
            <p:cNvSpPr/>
            <p:nvPr/>
          </p:nvSpPr>
          <p:spPr>
            <a:xfrm>
              <a:off x="1166419" y="3505197"/>
              <a:ext cx="319482" cy="72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Rechteck 67">
              <a:extLst>
                <a:ext uri="{FF2B5EF4-FFF2-40B4-BE49-F238E27FC236}">
                  <a16:creationId xmlns:a16="http://schemas.microsoft.com/office/drawing/2014/main" id="{0DD68BCC-C31E-6259-095C-AAA341EC9F5D}"/>
                </a:ext>
              </a:extLst>
            </p:cNvPr>
            <p:cNvSpPr/>
            <p:nvPr/>
          </p:nvSpPr>
          <p:spPr>
            <a:xfrm>
              <a:off x="1166419" y="3433756"/>
              <a:ext cx="283762" cy="7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09" name="Gruppieren 108">
            <a:extLst>
              <a:ext uri="{FF2B5EF4-FFF2-40B4-BE49-F238E27FC236}">
                <a16:creationId xmlns:a16="http://schemas.microsoft.com/office/drawing/2014/main" id="{E817515D-B21D-F5FB-32E7-5DEBCB28532D}"/>
              </a:ext>
            </a:extLst>
          </p:cNvPr>
          <p:cNvGrpSpPr/>
          <p:nvPr/>
        </p:nvGrpSpPr>
        <p:grpSpPr>
          <a:xfrm>
            <a:off x="1614094" y="3570954"/>
            <a:ext cx="283762" cy="143435"/>
            <a:chOff x="1166419" y="3586156"/>
            <a:chExt cx="283762" cy="143435"/>
          </a:xfrm>
        </p:grpSpPr>
        <p:sp>
          <p:nvSpPr>
            <p:cNvPr id="66" name="Rechteck 65">
              <a:extLst>
                <a:ext uri="{FF2B5EF4-FFF2-40B4-BE49-F238E27FC236}">
                  <a16:creationId xmlns:a16="http://schemas.microsoft.com/office/drawing/2014/main" id="{00D142EF-511E-DBF0-12F1-A34C67C74AAA}"/>
                </a:ext>
              </a:extLst>
            </p:cNvPr>
            <p:cNvSpPr/>
            <p:nvPr/>
          </p:nvSpPr>
          <p:spPr>
            <a:xfrm>
              <a:off x="1166419" y="3657591"/>
              <a:ext cx="283762" cy="72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Rechteck 68">
              <a:extLst>
                <a:ext uri="{FF2B5EF4-FFF2-40B4-BE49-F238E27FC236}">
                  <a16:creationId xmlns:a16="http://schemas.microsoft.com/office/drawing/2014/main" id="{B4085485-C6D1-577A-761D-22F4EA5EC2BF}"/>
                </a:ext>
              </a:extLst>
            </p:cNvPr>
            <p:cNvSpPr/>
            <p:nvPr/>
          </p:nvSpPr>
          <p:spPr>
            <a:xfrm>
              <a:off x="1166419" y="3586156"/>
              <a:ext cx="205181" cy="7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08" name="Gruppieren 107">
            <a:extLst>
              <a:ext uri="{FF2B5EF4-FFF2-40B4-BE49-F238E27FC236}">
                <a16:creationId xmlns:a16="http://schemas.microsoft.com/office/drawing/2014/main" id="{0A52C071-071B-1586-7F77-3F28753CF1F6}"/>
              </a:ext>
            </a:extLst>
          </p:cNvPr>
          <p:cNvGrpSpPr/>
          <p:nvPr/>
        </p:nvGrpSpPr>
        <p:grpSpPr>
          <a:xfrm>
            <a:off x="1614093" y="3729554"/>
            <a:ext cx="407587" cy="143436"/>
            <a:chOff x="1166418" y="3743318"/>
            <a:chExt cx="407587" cy="143436"/>
          </a:xfrm>
        </p:grpSpPr>
        <p:sp>
          <p:nvSpPr>
            <p:cNvPr id="70" name="Rechteck 69">
              <a:extLst>
                <a:ext uri="{FF2B5EF4-FFF2-40B4-BE49-F238E27FC236}">
                  <a16:creationId xmlns:a16="http://schemas.microsoft.com/office/drawing/2014/main" id="{8CB5075F-27E4-CD22-3FEC-C92563B29F82}"/>
                </a:ext>
              </a:extLst>
            </p:cNvPr>
            <p:cNvSpPr/>
            <p:nvPr/>
          </p:nvSpPr>
          <p:spPr>
            <a:xfrm>
              <a:off x="1166419" y="3743318"/>
              <a:ext cx="202800" cy="7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Rechteck 70">
              <a:extLst>
                <a:ext uri="{FF2B5EF4-FFF2-40B4-BE49-F238E27FC236}">
                  <a16:creationId xmlns:a16="http://schemas.microsoft.com/office/drawing/2014/main" id="{D6D835E9-047D-F7B2-C33F-393E36D872E2}"/>
                </a:ext>
              </a:extLst>
            </p:cNvPr>
            <p:cNvSpPr/>
            <p:nvPr/>
          </p:nvSpPr>
          <p:spPr>
            <a:xfrm>
              <a:off x="1166418" y="3814754"/>
              <a:ext cx="407587" cy="72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07" name="Gruppieren 106">
            <a:extLst>
              <a:ext uri="{FF2B5EF4-FFF2-40B4-BE49-F238E27FC236}">
                <a16:creationId xmlns:a16="http://schemas.microsoft.com/office/drawing/2014/main" id="{73993038-531A-67AD-9680-B4BE1B70A597}"/>
              </a:ext>
            </a:extLst>
          </p:cNvPr>
          <p:cNvGrpSpPr/>
          <p:nvPr/>
        </p:nvGrpSpPr>
        <p:grpSpPr>
          <a:xfrm>
            <a:off x="1614093" y="3888155"/>
            <a:ext cx="724295" cy="143436"/>
            <a:chOff x="1166418" y="3900481"/>
            <a:chExt cx="724295" cy="143436"/>
          </a:xfrm>
        </p:grpSpPr>
        <p:sp>
          <p:nvSpPr>
            <p:cNvPr id="72" name="Rechteck 71">
              <a:extLst>
                <a:ext uri="{FF2B5EF4-FFF2-40B4-BE49-F238E27FC236}">
                  <a16:creationId xmlns:a16="http://schemas.microsoft.com/office/drawing/2014/main" id="{BAEB4051-211D-E3AF-87FF-CB866001B245}"/>
                </a:ext>
              </a:extLst>
            </p:cNvPr>
            <p:cNvSpPr/>
            <p:nvPr/>
          </p:nvSpPr>
          <p:spPr>
            <a:xfrm>
              <a:off x="1166419" y="3900481"/>
              <a:ext cx="724294" cy="7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Rechteck 72">
              <a:extLst>
                <a:ext uri="{FF2B5EF4-FFF2-40B4-BE49-F238E27FC236}">
                  <a16:creationId xmlns:a16="http://schemas.microsoft.com/office/drawing/2014/main" id="{6F48A75B-45E6-8593-7F98-992E7DAF4101}"/>
                </a:ext>
              </a:extLst>
            </p:cNvPr>
            <p:cNvSpPr/>
            <p:nvPr/>
          </p:nvSpPr>
          <p:spPr>
            <a:xfrm>
              <a:off x="1166418" y="3971917"/>
              <a:ext cx="602851" cy="72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06" name="Gruppieren 105">
            <a:extLst>
              <a:ext uri="{FF2B5EF4-FFF2-40B4-BE49-F238E27FC236}">
                <a16:creationId xmlns:a16="http://schemas.microsoft.com/office/drawing/2014/main" id="{0E7D72B5-5BCE-503B-56E6-F74966767B8C}"/>
              </a:ext>
            </a:extLst>
          </p:cNvPr>
          <p:cNvGrpSpPr/>
          <p:nvPr/>
        </p:nvGrpSpPr>
        <p:grpSpPr>
          <a:xfrm>
            <a:off x="1614093" y="4046756"/>
            <a:ext cx="359963" cy="143435"/>
            <a:chOff x="1166418" y="4057644"/>
            <a:chExt cx="359963" cy="143435"/>
          </a:xfrm>
        </p:grpSpPr>
        <p:sp>
          <p:nvSpPr>
            <p:cNvPr id="74" name="Rechteck 73">
              <a:extLst>
                <a:ext uri="{FF2B5EF4-FFF2-40B4-BE49-F238E27FC236}">
                  <a16:creationId xmlns:a16="http://schemas.microsoft.com/office/drawing/2014/main" id="{8085FAA7-1F1C-5D5C-7605-61D7F6F1C577}"/>
                </a:ext>
              </a:extLst>
            </p:cNvPr>
            <p:cNvSpPr/>
            <p:nvPr/>
          </p:nvSpPr>
          <p:spPr>
            <a:xfrm>
              <a:off x="1166419" y="4057644"/>
              <a:ext cx="359962" cy="7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5" name="Rechteck 74">
              <a:extLst>
                <a:ext uri="{FF2B5EF4-FFF2-40B4-BE49-F238E27FC236}">
                  <a16:creationId xmlns:a16="http://schemas.microsoft.com/office/drawing/2014/main" id="{F8A0B131-E46D-8BD7-866D-820F8A9C0E0E}"/>
                </a:ext>
              </a:extLst>
            </p:cNvPr>
            <p:cNvSpPr/>
            <p:nvPr/>
          </p:nvSpPr>
          <p:spPr>
            <a:xfrm>
              <a:off x="1166418" y="4129079"/>
              <a:ext cx="240901" cy="72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13" name="Gruppieren 112">
            <a:extLst>
              <a:ext uri="{FF2B5EF4-FFF2-40B4-BE49-F238E27FC236}">
                <a16:creationId xmlns:a16="http://schemas.microsoft.com/office/drawing/2014/main" id="{54C52A52-DEF3-7F21-074F-40F5DD625A61}"/>
              </a:ext>
            </a:extLst>
          </p:cNvPr>
          <p:cNvGrpSpPr/>
          <p:nvPr/>
        </p:nvGrpSpPr>
        <p:grpSpPr>
          <a:xfrm>
            <a:off x="1614093" y="4205356"/>
            <a:ext cx="486170" cy="143435"/>
            <a:chOff x="1166418" y="4217188"/>
            <a:chExt cx="486170" cy="143435"/>
          </a:xfrm>
        </p:grpSpPr>
        <p:sp>
          <p:nvSpPr>
            <p:cNvPr id="76" name="Rechteck 75">
              <a:extLst>
                <a:ext uri="{FF2B5EF4-FFF2-40B4-BE49-F238E27FC236}">
                  <a16:creationId xmlns:a16="http://schemas.microsoft.com/office/drawing/2014/main" id="{B486B4B8-949E-1766-1C90-614390B1E3B1}"/>
                </a:ext>
              </a:extLst>
            </p:cNvPr>
            <p:cNvSpPr/>
            <p:nvPr/>
          </p:nvSpPr>
          <p:spPr>
            <a:xfrm>
              <a:off x="1166418" y="4217188"/>
              <a:ext cx="486170" cy="7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Rechteck 76">
              <a:extLst>
                <a:ext uri="{FF2B5EF4-FFF2-40B4-BE49-F238E27FC236}">
                  <a16:creationId xmlns:a16="http://schemas.microsoft.com/office/drawing/2014/main" id="{A175EF20-A0F6-371A-3A35-092D016A8271}"/>
                </a:ext>
              </a:extLst>
            </p:cNvPr>
            <p:cNvSpPr/>
            <p:nvPr/>
          </p:nvSpPr>
          <p:spPr>
            <a:xfrm>
              <a:off x="1166418" y="4288623"/>
              <a:ext cx="319482" cy="72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14" name="Gruppieren 113">
            <a:extLst>
              <a:ext uri="{FF2B5EF4-FFF2-40B4-BE49-F238E27FC236}">
                <a16:creationId xmlns:a16="http://schemas.microsoft.com/office/drawing/2014/main" id="{64D5423E-6A66-99AC-A314-569CD113EA07}"/>
              </a:ext>
            </a:extLst>
          </p:cNvPr>
          <p:cNvGrpSpPr/>
          <p:nvPr/>
        </p:nvGrpSpPr>
        <p:grpSpPr>
          <a:xfrm>
            <a:off x="1614093" y="4363956"/>
            <a:ext cx="319482" cy="143439"/>
            <a:chOff x="1166418" y="4369587"/>
            <a:chExt cx="319482" cy="143439"/>
          </a:xfrm>
        </p:grpSpPr>
        <p:sp>
          <p:nvSpPr>
            <p:cNvPr id="78" name="Rechteck 77">
              <a:extLst>
                <a:ext uri="{FF2B5EF4-FFF2-40B4-BE49-F238E27FC236}">
                  <a16:creationId xmlns:a16="http://schemas.microsoft.com/office/drawing/2014/main" id="{9FE3B4D0-E6AB-6FC1-0A01-1F6A820D759B}"/>
                </a:ext>
              </a:extLst>
            </p:cNvPr>
            <p:cNvSpPr/>
            <p:nvPr/>
          </p:nvSpPr>
          <p:spPr>
            <a:xfrm>
              <a:off x="1166418" y="4369587"/>
              <a:ext cx="319482" cy="7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Rechteck 78">
              <a:extLst>
                <a:ext uri="{FF2B5EF4-FFF2-40B4-BE49-F238E27FC236}">
                  <a16:creationId xmlns:a16="http://schemas.microsoft.com/office/drawing/2014/main" id="{5B7CF0E7-ED56-57F0-1892-991E2740F0A0}"/>
                </a:ext>
              </a:extLst>
            </p:cNvPr>
            <p:cNvSpPr/>
            <p:nvPr/>
          </p:nvSpPr>
          <p:spPr>
            <a:xfrm>
              <a:off x="1166418" y="4441026"/>
              <a:ext cx="279001" cy="72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15" name="Gruppieren 114">
            <a:extLst>
              <a:ext uri="{FF2B5EF4-FFF2-40B4-BE49-F238E27FC236}">
                <a16:creationId xmlns:a16="http://schemas.microsoft.com/office/drawing/2014/main" id="{33BF1150-E45F-8F11-8BCC-E9A5C0C7F3B4}"/>
              </a:ext>
            </a:extLst>
          </p:cNvPr>
          <p:cNvGrpSpPr/>
          <p:nvPr/>
        </p:nvGrpSpPr>
        <p:grpSpPr>
          <a:xfrm>
            <a:off x="1614092" y="4522560"/>
            <a:ext cx="321864" cy="143436"/>
            <a:chOff x="1166417" y="4526750"/>
            <a:chExt cx="321864" cy="143436"/>
          </a:xfrm>
        </p:grpSpPr>
        <p:sp>
          <p:nvSpPr>
            <p:cNvPr id="80" name="Rechteck 79">
              <a:extLst>
                <a:ext uri="{FF2B5EF4-FFF2-40B4-BE49-F238E27FC236}">
                  <a16:creationId xmlns:a16="http://schemas.microsoft.com/office/drawing/2014/main" id="{5F2C3DF2-EA46-64DD-04BE-6DD66B70C484}"/>
                </a:ext>
              </a:extLst>
            </p:cNvPr>
            <p:cNvSpPr/>
            <p:nvPr/>
          </p:nvSpPr>
          <p:spPr>
            <a:xfrm>
              <a:off x="1166418" y="4598186"/>
              <a:ext cx="321863" cy="72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1" name="Rechteck 80">
              <a:extLst>
                <a:ext uri="{FF2B5EF4-FFF2-40B4-BE49-F238E27FC236}">
                  <a16:creationId xmlns:a16="http://schemas.microsoft.com/office/drawing/2014/main" id="{BA1AC2DE-5517-32A1-98BB-7C42A94DEBC9}"/>
                </a:ext>
              </a:extLst>
            </p:cNvPr>
            <p:cNvSpPr/>
            <p:nvPr/>
          </p:nvSpPr>
          <p:spPr>
            <a:xfrm>
              <a:off x="1166417" y="4526750"/>
              <a:ext cx="321864" cy="7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16" name="Gruppieren 115">
            <a:extLst>
              <a:ext uri="{FF2B5EF4-FFF2-40B4-BE49-F238E27FC236}">
                <a16:creationId xmlns:a16="http://schemas.microsoft.com/office/drawing/2014/main" id="{AE896A94-B888-EA5C-252A-44F1ED5830CA}"/>
              </a:ext>
            </a:extLst>
          </p:cNvPr>
          <p:cNvGrpSpPr/>
          <p:nvPr/>
        </p:nvGrpSpPr>
        <p:grpSpPr>
          <a:xfrm>
            <a:off x="1614092" y="4681161"/>
            <a:ext cx="567133" cy="143438"/>
            <a:chOff x="1166417" y="4686294"/>
            <a:chExt cx="567133" cy="143438"/>
          </a:xfrm>
        </p:grpSpPr>
        <p:sp>
          <p:nvSpPr>
            <p:cNvPr id="82" name="Rechteck 81">
              <a:extLst>
                <a:ext uri="{FF2B5EF4-FFF2-40B4-BE49-F238E27FC236}">
                  <a16:creationId xmlns:a16="http://schemas.microsoft.com/office/drawing/2014/main" id="{4AF5EFBF-89B9-E196-91FB-79F3674153CD}"/>
                </a:ext>
              </a:extLst>
            </p:cNvPr>
            <p:cNvSpPr/>
            <p:nvPr/>
          </p:nvSpPr>
          <p:spPr>
            <a:xfrm>
              <a:off x="1166417" y="4686294"/>
              <a:ext cx="400446" cy="7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3" name="Rechteck 82">
              <a:extLst>
                <a:ext uri="{FF2B5EF4-FFF2-40B4-BE49-F238E27FC236}">
                  <a16:creationId xmlns:a16="http://schemas.microsoft.com/office/drawing/2014/main" id="{F9795477-4EBD-8410-1131-CC2BBF79D904}"/>
                </a:ext>
              </a:extLst>
            </p:cNvPr>
            <p:cNvSpPr/>
            <p:nvPr/>
          </p:nvSpPr>
          <p:spPr>
            <a:xfrm>
              <a:off x="1166418" y="4757732"/>
              <a:ext cx="567132" cy="72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17" name="Gruppieren 116">
            <a:extLst>
              <a:ext uri="{FF2B5EF4-FFF2-40B4-BE49-F238E27FC236}">
                <a16:creationId xmlns:a16="http://schemas.microsoft.com/office/drawing/2014/main" id="{C9CF152E-06F2-7567-6850-CB8A0B3738BD}"/>
              </a:ext>
            </a:extLst>
          </p:cNvPr>
          <p:cNvGrpSpPr/>
          <p:nvPr/>
        </p:nvGrpSpPr>
        <p:grpSpPr>
          <a:xfrm>
            <a:off x="1614091" y="4839764"/>
            <a:ext cx="486171" cy="143437"/>
            <a:chOff x="1166416" y="4838694"/>
            <a:chExt cx="486171" cy="143437"/>
          </a:xfrm>
        </p:grpSpPr>
        <p:sp>
          <p:nvSpPr>
            <p:cNvPr id="84" name="Rechteck 83">
              <a:extLst>
                <a:ext uri="{FF2B5EF4-FFF2-40B4-BE49-F238E27FC236}">
                  <a16:creationId xmlns:a16="http://schemas.microsoft.com/office/drawing/2014/main" id="{7F7F4C7E-9A11-6B74-96A0-FD2B3EE64E65}"/>
                </a:ext>
              </a:extLst>
            </p:cNvPr>
            <p:cNvSpPr/>
            <p:nvPr/>
          </p:nvSpPr>
          <p:spPr>
            <a:xfrm>
              <a:off x="1166416" y="4838694"/>
              <a:ext cx="486171" cy="7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5" name="Rechteck 84">
              <a:extLst>
                <a:ext uri="{FF2B5EF4-FFF2-40B4-BE49-F238E27FC236}">
                  <a16:creationId xmlns:a16="http://schemas.microsoft.com/office/drawing/2014/main" id="{15E27712-CA40-678A-68CC-97EEF8306671}"/>
                </a:ext>
              </a:extLst>
            </p:cNvPr>
            <p:cNvSpPr/>
            <p:nvPr/>
          </p:nvSpPr>
          <p:spPr>
            <a:xfrm>
              <a:off x="1166418" y="4910131"/>
              <a:ext cx="279001" cy="72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18" name="Gruppieren 117">
            <a:extLst>
              <a:ext uri="{FF2B5EF4-FFF2-40B4-BE49-F238E27FC236}">
                <a16:creationId xmlns:a16="http://schemas.microsoft.com/office/drawing/2014/main" id="{15AC4461-98FA-6B8D-4129-914D162D87DE}"/>
              </a:ext>
            </a:extLst>
          </p:cNvPr>
          <p:cNvGrpSpPr/>
          <p:nvPr/>
        </p:nvGrpSpPr>
        <p:grpSpPr>
          <a:xfrm>
            <a:off x="1614091" y="4998366"/>
            <a:ext cx="1810147" cy="143435"/>
            <a:chOff x="1166416" y="4993476"/>
            <a:chExt cx="1810147" cy="143435"/>
          </a:xfrm>
        </p:grpSpPr>
        <p:sp>
          <p:nvSpPr>
            <p:cNvPr id="86" name="Rechteck 85">
              <a:extLst>
                <a:ext uri="{FF2B5EF4-FFF2-40B4-BE49-F238E27FC236}">
                  <a16:creationId xmlns:a16="http://schemas.microsoft.com/office/drawing/2014/main" id="{236508E7-6752-2BFB-E612-C10183EF7C35}"/>
                </a:ext>
              </a:extLst>
            </p:cNvPr>
            <p:cNvSpPr/>
            <p:nvPr/>
          </p:nvSpPr>
          <p:spPr>
            <a:xfrm>
              <a:off x="1166416" y="4993476"/>
              <a:ext cx="1810147" cy="7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7" name="Rechteck 86">
              <a:extLst>
                <a:ext uri="{FF2B5EF4-FFF2-40B4-BE49-F238E27FC236}">
                  <a16:creationId xmlns:a16="http://schemas.microsoft.com/office/drawing/2014/main" id="{8F9AF150-FA6F-7111-94CC-420B8841B0E6}"/>
                </a:ext>
              </a:extLst>
            </p:cNvPr>
            <p:cNvSpPr/>
            <p:nvPr/>
          </p:nvSpPr>
          <p:spPr>
            <a:xfrm>
              <a:off x="1166418" y="5064911"/>
              <a:ext cx="1736326" cy="72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19" name="Gruppieren 118">
            <a:extLst>
              <a:ext uri="{FF2B5EF4-FFF2-40B4-BE49-F238E27FC236}">
                <a16:creationId xmlns:a16="http://schemas.microsoft.com/office/drawing/2014/main" id="{8657C7B3-9D64-7780-7A81-2CD64CB9C477}"/>
              </a:ext>
            </a:extLst>
          </p:cNvPr>
          <p:cNvGrpSpPr/>
          <p:nvPr/>
        </p:nvGrpSpPr>
        <p:grpSpPr>
          <a:xfrm>
            <a:off x="1614093" y="5156966"/>
            <a:ext cx="888601" cy="143436"/>
            <a:chOff x="1166418" y="5148256"/>
            <a:chExt cx="888601" cy="143436"/>
          </a:xfrm>
        </p:grpSpPr>
        <p:sp>
          <p:nvSpPr>
            <p:cNvPr id="88" name="Rechteck 87">
              <a:extLst>
                <a:ext uri="{FF2B5EF4-FFF2-40B4-BE49-F238E27FC236}">
                  <a16:creationId xmlns:a16="http://schemas.microsoft.com/office/drawing/2014/main" id="{A42AB0D7-F684-D8C0-8C55-6E3F03D26EDC}"/>
                </a:ext>
              </a:extLst>
            </p:cNvPr>
            <p:cNvSpPr/>
            <p:nvPr/>
          </p:nvSpPr>
          <p:spPr>
            <a:xfrm>
              <a:off x="1166418" y="5148256"/>
              <a:ext cx="888601" cy="7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9" name="Rechteck 88">
              <a:extLst>
                <a:ext uri="{FF2B5EF4-FFF2-40B4-BE49-F238E27FC236}">
                  <a16:creationId xmlns:a16="http://schemas.microsoft.com/office/drawing/2014/main" id="{D1222838-537A-52D2-C18C-677352500954}"/>
                </a:ext>
              </a:extLst>
            </p:cNvPr>
            <p:cNvSpPr/>
            <p:nvPr/>
          </p:nvSpPr>
          <p:spPr>
            <a:xfrm>
              <a:off x="1166418" y="5219692"/>
              <a:ext cx="521888" cy="72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20" name="Gruppieren 119">
            <a:extLst>
              <a:ext uri="{FF2B5EF4-FFF2-40B4-BE49-F238E27FC236}">
                <a16:creationId xmlns:a16="http://schemas.microsoft.com/office/drawing/2014/main" id="{363AC68C-E357-7026-F62A-AB616C4B0935}"/>
              </a:ext>
            </a:extLst>
          </p:cNvPr>
          <p:cNvGrpSpPr/>
          <p:nvPr/>
        </p:nvGrpSpPr>
        <p:grpSpPr>
          <a:xfrm>
            <a:off x="1614092" y="5315567"/>
            <a:ext cx="1898251" cy="143435"/>
            <a:chOff x="1166417" y="5307800"/>
            <a:chExt cx="1898251" cy="143435"/>
          </a:xfrm>
        </p:grpSpPr>
        <p:sp>
          <p:nvSpPr>
            <p:cNvPr id="90" name="Rechteck 89">
              <a:extLst>
                <a:ext uri="{FF2B5EF4-FFF2-40B4-BE49-F238E27FC236}">
                  <a16:creationId xmlns:a16="http://schemas.microsoft.com/office/drawing/2014/main" id="{A9C70147-00A5-7280-8422-4BA36A35D459}"/>
                </a:ext>
              </a:extLst>
            </p:cNvPr>
            <p:cNvSpPr/>
            <p:nvPr/>
          </p:nvSpPr>
          <p:spPr>
            <a:xfrm>
              <a:off x="1166418" y="5307800"/>
              <a:ext cx="1567257" cy="7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1" name="Rechteck 90">
              <a:extLst>
                <a:ext uri="{FF2B5EF4-FFF2-40B4-BE49-F238E27FC236}">
                  <a16:creationId xmlns:a16="http://schemas.microsoft.com/office/drawing/2014/main" id="{5516CCCA-D2F6-EAD6-62DD-BF92625BC736}"/>
                </a:ext>
              </a:extLst>
            </p:cNvPr>
            <p:cNvSpPr/>
            <p:nvPr/>
          </p:nvSpPr>
          <p:spPr>
            <a:xfrm>
              <a:off x="1166417" y="5379235"/>
              <a:ext cx="1898251" cy="72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21" name="Gruppieren 120">
            <a:extLst>
              <a:ext uri="{FF2B5EF4-FFF2-40B4-BE49-F238E27FC236}">
                <a16:creationId xmlns:a16="http://schemas.microsoft.com/office/drawing/2014/main" id="{CEB8BBD8-0B7F-E450-9C34-1B69D075FBE9}"/>
              </a:ext>
            </a:extLst>
          </p:cNvPr>
          <p:cNvGrpSpPr/>
          <p:nvPr/>
        </p:nvGrpSpPr>
        <p:grpSpPr>
          <a:xfrm>
            <a:off x="1614092" y="5474167"/>
            <a:ext cx="729057" cy="143438"/>
            <a:chOff x="1166417" y="5464962"/>
            <a:chExt cx="729057" cy="143438"/>
          </a:xfrm>
        </p:grpSpPr>
        <p:sp>
          <p:nvSpPr>
            <p:cNvPr id="92" name="Rechteck 91">
              <a:extLst>
                <a:ext uri="{FF2B5EF4-FFF2-40B4-BE49-F238E27FC236}">
                  <a16:creationId xmlns:a16="http://schemas.microsoft.com/office/drawing/2014/main" id="{334872D3-5311-BCB6-303F-CB080C420822}"/>
                </a:ext>
              </a:extLst>
            </p:cNvPr>
            <p:cNvSpPr/>
            <p:nvPr/>
          </p:nvSpPr>
          <p:spPr>
            <a:xfrm>
              <a:off x="1166418" y="5464962"/>
              <a:ext cx="488551" cy="7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3" name="Rechteck 92">
              <a:extLst>
                <a:ext uri="{FF2B5EF4-FFF2-40B4-BE49-F238E27FC236}">
                  <a16:creationId xmlns:a16="http://schemas.microsoft.com/office/drawing/2014/main" id="{025B125D-FFC8-DC13-3EBA-FFC214B54EC4}"/>
                </a:ext>
              </a:extLst>
            </p:cNvPr>
            <p:cNvSpPr/>
            <p:nvPr/>
          </p:nvSpPr>
          <p:spPr>
            <a:xfrm>
              <a:off x="1166417" y="5536400"/>
              <a:ext cx="729057" cy="72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22" name="Gruppieren 121">
            <a:extLst>
              <a:ext uri="{FF2B5EF4-FFF2-40B4-BE49-F238E27FC236}">
                <a16:creationId xmlns:a16="http://schemas.microsoft.com/office/drawing/2014/main" id="{519B3372-C286-2230-39FF-E2C11171F2A7}"/>
              </a:ext>
            </a:extLst>
          </p:cNvPr>
          <p:cNvGrpSpPr/>
          <p:nvPr/>
        </p:nvGrpSpPr>
        <p:grpSpPr>
          <a:xfrm>
            <a:off x="1614092" y="5632770"/>
            <a:ext cx="605233" cy="143439"/>
            <a:chOff x="1166417" y="5622125"/>
            <a:chExt cx="605233" cy="143439"/>
          </a:xfrm>
        </p:grpSpPr>
        <p:sp>
          <p:nvSpPr>
            <p:cNvPr id="94" name="Rechteck 93">
              <a:extLst>
                <a:ext uri="{FF2B5EF4-FFF2-40B4-BE49-F238E27FC236}">
                  <a16:creationId xmlns:a16="http://schemas.microsoft.com/office/drawing/2014/main" id="{D8E5D9C1-6D3F-AE70-CDE3-2C63C49264C9}"/>
                </a:ext>
              </a:extLst>
            </p:cNvPr>
            <p:cNvSpPr/>
            <p:nvPr/>
          </p:nvSpPr>
          <p:spPr>
            <a:xfrm>
              <a:off x="1166417" y="5693564"/>
              <a:ext cx="529033" cy="72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5" name="Rechteck 94">
              <a:extLst>
                <a:ext uri="{FF2B5EF4-FFF2-40B4-BE49-F238E27FC236}">
                  <a16:creationId xmlns:a16="http://schemas.microsoft.com/office/drawing/2014/main" id="{E6EF6815-302C-FA3F-AE03-7F78784935F9}"/>
                </a:ext>
              </a:extLst>
            </p:cNvPr>
            <p:cNvSpPr/>
            <p:nvPr/>
          </p:nvSpPr>
          <p:spPr>
            <a:xfrm>
              <a:off x="1166418" y="5622125"/>
              <a:ext cx="605232" cy="7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23" name="Gruppieren 122">
            <a:extLst>
              <a:ext uri="{FF2B5EF4-FFF2-40B4-BE49-F238E27FC236}">
                <a16:creationId xmlns:a16="http://schemas.microsoft.com/office/drawing/2014/main" id="{C515A56C-E3FE-1136-AD03-29B143985CD3}"/>
              </a:ext>
            </a:extLst>
          </p:cNvPr>
          <p:cNvGrpSpPr/>
          <p:nvPr/>
        </p:nvGrpSpPr>
        <p:grpSpPr>
          <a:xfrm>
            <a:off x="1614092" y="5791374"/>
            <a:ext cx="888601" cy="143436"/>
            <a:chOff x="1166417" y="5779287"/>
            <a:chExt cx="888601" cy="143436"/>
          </a:xfrm>
        </p:grpSpPr>
        <p:sp>
          <p:nvSpPr>
            <p:cNvPr id="96" name="Rechteck 95">
              <a:extLst>
                <a:ext uri="{FF2B5EF4-FFF2-40B4-BE49-F238E27FC236}">
                  <a16:creationId xmlns:a16="http://schemas.microsoft.com/office/drawing/2014/main" id="{48C45770-62D3-EEFF-2B54-D44967FC8C40}"/>
                </a:ext>
              </a:extLst>
            </p:cNvPr>
            <p:cNvSpPr/>
            <p:nvPr/>
          </p:nvSpPr>
          <p:spPr>
            <a:xfrm>
              <a:off x="1166417" y="5779287"/>
              <a:ext cx="888601" cy="7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7" name="Rechteck 96">
              <a:extLst>
                <a:ext uri="{FF2B5EF4-FFF2-40B4-BE49-F238E27FC236}">
                  <a16:creationId xmlns:a16="http://schemas.microsoft.com/office/drawing/2014/main" id="{C4BC4022-D895-75EA-6C6C-91AC7EFEDE09}"/>
                </a:ext>
              </a:extLst>
            </p:cNvPr>
            <p:cNvSpPr/>
            <p:nvPr/>
          </p:nvSpPr>
          <p:spPr>
            <a:xfrm>
              <a:off x="1166417" y="5850723"/>
              <a:ext cx="643333" cy="72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27" name="Rechteck 126">
            <a:extLst>
              <a:ext uri="{FF2B5EF4-FFF2-40B4-BE49-F238E27FC236}">
                <a16:creationId xmlns:a16="http://schemas.microsoft.com/office/drawing/2014/main" id="{72CC350B-450A-5934-24F0-658FCBBBDA31}"/>
              </a:ext>
            </a:extLst>
          </p:cNvPr>
          <p:cNvSpPr/>
          <p:nvPr/>
        </p:nvSpPr>
        <p:spPr>
          <a:xfrm>
            <a:off x="1145381" y="1666273"/>
            <a:ext cx="469667" cy="1434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72000" bIns="0" rtlCol="0" anchor="ctr"/>
          <a:lstStyle/>
          <a:p>
            <a:pPr algn="r"/>
            <a:r>
              <a:rPr lang="de-DE" sz="1000" err="1">
                <a:solidFill>
                  <a:schemeClr val="tx1"/>
                </a:solidFill>
              </a:rPr>
              <a:t>uIGHV</a:t>
            </a:r>
            <a:endParaRPr lang="de-DE" sz="1000">
              <a:solidFill>
                <a:schemeClr val="tx1"/>
              </a:solidFill>
            </a:endParaRPr>
          </a:p>
        </p:txBody>
      </p:sp>
      <p:sp>
        <p:nvSpPr>
          <p:cNvPr id="128" name="Rechteck 127">
            <a:extLst>
              <a:ext uri="{FF2B5EF4-FFF2-40B4-BE49-F238E27FC236}">
                <a16:creationId xmlns:a16="http://schemas.microsoft.com/office/drawing/2014/main" id="{1F119ACE-550C-23A3-9981-B540C0E060FA}"/>
              </a:ext>
            </a:extLst>
          </p:cNvPr>
          <p:cNvSpPr/>
          <p:nvPr/>
        </p:nvSpPr>
        <p:spPr>
          <a:xfrm>
            <a:off x="1126497" y="1823437"/>
            <a:ext cx="488551" cy="1434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72000" bIns="0" rtlCol="0" anchor="ctr"/>
          <a:lstStyle/>
          <a:p>
            <a:pPr algn="r"/>
            <a:r>
              <a:rPr lang="de-DE" sz="1000" err="1">
                <a:solidFill>
                  <a:schemeClr val="tx1"/>
                </a:solidFill>
              </a:rPr>
              <a:t>mlGHV</a:t>
            </a:r>
            <a:endParaRPr lang="de-DE" sz="1000">
              <a:solidFill>
                <a:schemeClr val="tx1"/>
              </a:solidFill>
            </a:endParaRPr>
          </a:p>
        </p:txBody>
      </p:sp>
      <p:sp>
        <p:nvSpPr>
          <p:cNvPr id="129" name="Rechteck 128">
            <a:extLst>
              <a:ext uri="{FF2B5EF4-FFF2-40B4-BE49-F238E27FC236}">
                <a16:creationId xmlns:a16="http://schemas.microsoft.com/office/drawing/2014/main" id="{257BE510-B3EA-C94C-44AA-5E6E08CC2ED6}"/>
              </a:ext>
            </a:extLst>
          </p:cNvPr>
          <p:cNvSpPr/>
          <p:nvPr/>
        </p:nvSpPr>
        <p:spPr>
          <a:xfrm>
            <a:off x="855663" y="1987743"/>
            <a:ext cx="759385" cy="1434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72000" bIns="0" rtlCol="0" anchor="ctr"/>
          <a:lstStyle/>
          <a:p>
            <a:pPr algn="r"/>
            <a:r>
              <a:rPr lang="de-DE" sz="1000">
                <a:solidFill>
                  <a:schemeClr val="tx1"/>
                </a:solidFill>
              </a:rPr>
              <a:t>del(11q)</a:t>
            </a:r>
          </a:p>
        </p:txBody>
      </p:sp>
      <p:sp>
        <p:nvSpPr>
          <p:cNvPr id="130" name="Rechteck 129">
            <a:extLst>
              <a:ext uri="{FF2B5EF4-FFF2-40B4-BE49-F238E27FC236}">
                <a16:creationId xmlns:a16="http://schemas.microsoft.com/office/drawing/2014/main" id="{A3D90AF6-9633-20EB-343F-B22B11077D9B}"/>
              </a:ext>
            </a:extLst>
          </p:cNvPr>
          <p:cNvSpPr/>
          <p:nvPr/>
        </p:nvSpPr>
        <p:spPr>
          <a:xfrm>
            <a:off x="855663" y="2140143"/>
            <a:ext cx="759385" cy="1434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72000" bIns="0" rtlCol="0" anchor="ctr"/>
          <a:lstStyle/>
          <a:p>
            <a:pPr algn="r"/>
            <a:r>
              <a:rPr lang="de-DE" sz="1000">
                <a:solidFill>
                  <a:schemeClr val="tx1"/>
                </a:solidFill>
              </a:rPr>
              <a:t>del(13q)</a:t>
            </a:r>
          </a:p>
        </p:txBody>
      </p:sp>
      <p:sp>
        <p:nvSpPr>
          <p:cNvPr id="131" name="Rechteck 130">
            <a:extLst>
              <a:ext uri="{FF2B5EF4-FFF2-40B4-BE49-F238E27FC236}">
                <a16:creationId xmlns:a16="http://schemas.microsoft.com/office/drawing/2014/main" id="{D977BB01-9B74-75E7-56FD-E201312B77C9}"/>
              </a:ext>
            </a:extLst>
          </p:cNvPr>
          <p:cNvSpPr/>
          <p:nvPr/>
        </p:nvSpPr>
        <p:spPr>
          <a:xfrm>
            <a:off x="855663" y="2299688"/>
            <a:ext cx="759385" cy="1434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72000" bIns="0" rtlCol="0" anchor="ctr"/>
          <a:lstStyle/>
          <a:p>
            <a:pPr algn="r"/>
            <a:r>
              <a:rPr lang="de-DE" sz="1000" err="1">
                <a:solidFill>
                  <a:schemeClr val="tx1"/>
                </a:solidFill>
              </a:rPr>
              <a:t>Trisomy</a:t>
            </a:r>
            <a:r>
              <a:rPr lang="de-DE" sz="1000">
                <a:solidFill>
                  <a:schemeClr val="tx1"/>
                </a:solidFill>
              </a:rPr>
              <a:t> 12</a:t>
            </a:r>
          </a:p>
        </p:txBody>
      </p:sp>
      <p:sp>
        <p:nvSpPr>
          <p:cNvPr id="132" name="Rechteck 131">
            <a:extLst>
              <a:ext uri="{FF2B5EF4-FFF2-40B4-BE49-F238E27FC236}">
                <a16:creationId xmlns:a16="http://schemas.microsoft.com/office/drawing/2014/main" id="{0834FEB7-EDBD-A100-8AAE-0EB9B5886FF8}"/>
              </a:ext>
            </a:extLst>
          </p:cNvPr>
          <p:cNvSpPr/>
          <p:nvPr/>
        </p:nvSpPr>
        <p:spPr>
          <a:xfrm>
            <a:off x="855663" y="2459233"/>
            <a:ext cx="759385" cy="1434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72000" bIns="0" rtlCol="0" anchor="ctr"/>
          <a:lstStyle/>
          <a:p>
            <a:pPr algn="r"/>
            <a:r>
              <a:rPr lang="de-DE" sz="1000">
                <a:solidFill>
                  <a:schemeClr val="tx1"/>
                </a:solidFill>
              </a:rPr>
              <a:t>CKT </a:t>
            </a:r>
            <a:r>
              <a:rPr lang="de-DE" sz="1000">
                <a:solidFill>
                  <a:schemeClr val="tx1"/>
                </a:solidFill>
                <a:latin typeface="Arial" panose="020B0604020202020204" pitchFamily="34" charset="0"/>
                <a:cs typeface="Arial" panose="020B0604020202020204" pitchFamily="34" charset="0"/>
              </a:rPr>
              <a:t>≥</a:t>
            </a:r>
            <a:r>
              <a:rPr lang="de-DE" sz="1000">
                <a:solidFill>
                  <a:schemeClr val="tx1"/>
                </a:solidFill>
              </a:rPr>
              <a:t>3</a:t>
            </a:r>
          </a:p>
        </p:txBody>
      </p:sp>
      <p:sp>
        <p:nvSpPr>
          <p:cNvPr id="133" name="Rechteck 132">
            <a:extLst>
              <a:ext uri="{FF2B5EF4-FFF2-40B4-BE49-F238E27FC236}">
                <a16:creationId xmlns:a16="http://schemas.microsoft.com/office/drawing/2014/main" id="{DAFDEC62-6A0E-550D-07F0-D3A9799DC1E3}"/>
              </a:ext>
            </a:extLst>
          </p:cNvPr>
          <p:cNvSpPr/>
          <p:nvPr/>
        </p:nvSpPr>
        <p:spPr>
          <a:xfrm>
            <a:off x="855663" y="2618777"/>
            <a:ext cx="759385" cy="1434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72000" bIns="0" rtlCol="0" anchor="ctr"/>
          <a:lstStyle/>
          <a:p>
            <a:pPr algn="r"/>
            <a:r>
              <a:rPr lang="de-DE" sz="1000">
                <a:solidFill>
                  <a:schemeClr val="tx1"/>
                </a:solidFill>
              </a:rPr>
              <a:t>CKT </a:t>
            </a:r>
            <a:r>
              <a:rPr lang="de-DE" sz="1000">
                <a:solidFill>
                  <a:schemeClr val="tx1"/>
                </a:solidFill>
                <a:latin typeface="Arial" panose="020B0604020202020204" pitchFamily="34" charset="0"/>
                <a:cs typeface="Arial" panose="020B0604020202020204" pitchFamily="34" charset="0"/>
              </a:rPr>
              <a:t>≥5</a:t>
            </a:r>
            <a:endParaRPr lang="de-DE" sz="1000">
              <a:solidFill>
                <a:schemeClr val="tx1"/>
              </a:solidFill>
            </a:endParaRPr>
          </a:p>
        </p:txBody>
      </p:sp>
      <p:sp>
        <p:nvSpPr>
          <p:cNvPr id="134" name="Rechteck 133">
            <a:extLst>
              <a:ext uri="{FF2B5EF4-FFF2-40B4-BE49-F238E27FC236}">
                <a16:creationId xmlns:a16="http://schemas.microsoft.com/office/drawing/2014/main" id="{D213AEED-9A08-BB3C-53CF-83D4FE794AA2}"/>
              </a:ext>
            </a:extLst>
          </p:cNvPr>
          <p:cNvSpPr/>
          <p:nvPr/>
        </p:nvSpPr>
        <p:spPr>
          <a:xfrm>
            <a:off x="809629" y="2775939"/>
            <a:ext cx="805420" cy="1434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72000" bIns="0" rtlCol="0" anchor="ctr"/>
          <a:lstStyle/>
          <a:p>
            <a:pPr algn="r"/>
            <a:r>
              <a:rPr lang="de-DE" sz="1000" i="1">
                <a:solidFill>
                  <a:schemeClr val="tx1"/>
                </a:solidFill>
              </a:rPr>
              <a:t>ASXL1</a:t>
            </a:r>
            <a:r>
              <a:rPr lang="de-DE" sz="1000">
                <a:solidFill>
                  <a:schemeClr val="tx1"/>
                </a:solidFill>
              </a:rPr>
              <a:t> SNV</a:t>
            </a:r>
          </a:p>
        </p:txBody>
      </p:sp>
      <p:sp>
        <p:nvSpPr>
          <p:cNvPr id="135" name="Rechteck 134">
            <a:extLst>
              <a:ext uri="{FF2B5EF4-FFF2-40B4-BE49-F238E27FC236}">
                <a16:creationId xmlns:a16="http://schemas.microsoft.com/office/drawing/2014/main" id="{8BEFF4F5-B6FA-E48B-D572-CA109ACC8468}"/>
              </a:ext>
            </a:extLst>
          </p:cNvPr>
          <p:cNvSpPr/>
          <p:nvPr/>
        </p:nvSpPr>
        <p:spPr>
          <a:xfrm>
            <a:off x="809629" y="2937864"/>
            <a:ext cx="805420" cy="1434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72000" bIns="0" rtlCol="0" anchor="ctr"/>
          <a:lstStyle/>
          <a:p>
            <a:pPr algn="r"/>
            <a:r>
              <a:rPr lang="de-DE" sz="1000" i="1">
                <a:solidFill>
                  <a:schemeClr val="tx1"/>
                </a:solidFill>
              </a:rPr>
              <a:t>ATM</a:t>
            </a:r>
            <a:r>
              <a:rPr lang="de-DE" sz="1000">
                <a:solidFill>
                  <a:schemeClr val="tx1"/>
                </a:solidFill>
              </a:rPr>
              <a:t> SNV</a:t>
            </a:r>
          </a:p>
        </p:txBody>
      </p:sp>
      <p:sp>
        <p:nvSpPr>
          <p:cNvPr id="136" name="Rechteck 135">
            <a:extLst>
              <a:ext uri="{FF2B5EF4-FFF2-40B4-BE49-F238E27FC236}">
                <a16:creationId xmlns:a16="http://schemas.microsoft.com/office/drawing/2014/main" id="{2644FBB5-B329-4AB3-A077-07078D8D86A6}"/>
              </a:ext>
            </a:extLst>
          </p:cNvPr>
          <p:cNvSpPr/>
          <p:nvPr/>
        </p:nvSpPr>
        <p:spPr>
          <a:xfrm>
            <a:off x="809629" y="3092646"/>
            <a:ext cx="805420" cy="1434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72000" bIns="0" rtlCol="0" anchor="ctr"/>
          <a:lstStyle/>
          <a:p>
            <a:pPr algn="r"/>
            <a:r>
              <a:rPr lang="de-DE" sz="1000" i="1">
                <a:solidFill>
                  <a:schemeClr val="tx1"/>
                </a:solidFill>
              </a:rPr>
              <a:t>BIRC3</a:t>
            </a:r>
            <a:r>
              <a:rPr lang="de-DE" sz="1000">
                <a:solidFill>
                  <a:schemeClr val="tx1"/>
                </a:solidFill>
              </a:rPr>
              <a:t> SNV</a:t>
            </a:r>
          </a:p>
        </p:txBody>
      </p:sp>
      <p:sp>
        <p:nvSpPr>
          <p:cNvPr id="137" name="Rechteck 136">
            <a:extLst>
              <a:ext uri="{FF2B5EF4-FFF2-40B4-BE49-F238E27FC236}">
                <a16:creationId xmlns:a16="http://schemas.microsoft.com/office/drawing/2014/main" id="{2E098834-4E73-998B-24F6-0A4AC35E2C4C}"/>
              </a:ext>
            </a:extLst>
          </p:cNvPr>
          <p:cNvSpPr/>
          <p:nvPr/>
        </p:nvSpPr>
        <p:spPr>
          <a:xfrm>
            <a:off x="809629" y="3256952"/>
            <a:ext cx="805420" cy="1434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72000" bIns="0" rtlCol="0" anchor="ctr"/>
          <a:lstStyle/>
          <a:p>
            <a:pPr algn="r"/>
            <a:r>
              <a:rPr lang="de-DE" sz="1000" i="1">
                <a:solidFill>
                  <a:schemeClr val="tx1"/>
                </a:solidFill>
              </a:rPr>
              <a:t>BRAF</a:t>
            </a:r>
            <a:r>
              <a:rPr lang="de-DE" sz="1000">
                <a:solidFill>
                  <a:schemeClr val="tx1"/>
                </a:solidFill>
              </a:rPr>
              <a:t> SNV</a:t>
            </a:r>
          </a:p>
        </p:txBody>
      </p:sp>
      <p:sp>
        <p:nvSpPr>
          <p:cNvPr id="138" name="Rechteck 137">
            <a:extLst>
              <a:ext uri="{FF2B5EF4-FFF2-40B4-BE49-F238E27FC236}">
                <a16:creationId xmlns:a16="http://schemas.microsoft.com/office/drawing/2014/main" id="{7C4DF8D6-5B8E-E064-F75B-9F4A861FBB1F}"/>
              </a:ext>
            </a:extLst>
          </p:cNvPr>
          <p:cNvSpPr/>
          <p:nvPr/>
        </p:nvSpPr>
        <p:spPr>
          <a:xfrm>
            <a:off x="726448" y="3409352"/>
            <a:ext cx="888601" cy="1434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72000" bIns="0" rtlCol="0" anchor="ctr"/>
          <a:lstStyle/>
          <a:p>
            <a:pPr algn="r"/>
            <a:r>
              <a:rPr lang="de-DE" sz="1000" i="1">
                <a:solidFill>
                  <a:schemeClr val="tx1"/>
                </a:solidFill>
              </a:rPr>
              <a:t>CARD11</a:t>
            </a:r>
            <a:r>
              <a:rPr lang="de-DE" sz="1000">
                <a:solidFill>
                  <a:schemeClr val="tx1"/>
                </a:solidFill>
              </a:rPr>
              <a:t> SNV</a:t>
            </a:r>
          </a:p>
        </p:txBody>
      </p:sp>
      <p:sp>
        <p:nvSpPr>
          <p:cNvPr id="139" name="Rechteck 138">
            <a:extLst>
              <a:ext uri="{FF2B5EF4-FFF2-40B4-BE49-F238E27FC236}">
                <a16:creationId xmlns:a16="http://schemas.microsoft.com/office/drawing/2014/main" id="{EED344BE-2A67-B7E6-0BB3-93B9B4B1EA10}"/>
              </a:ext>
            </a:extLst>
          </p:cNvPr>
          <p:cNvSpPr/>
          <p:nvPr/>
        </p:nvSpPr>
        <p:spPr>
          <a:xfrm>
            <a:off x="726448" y="3564133"/>
            <a:ext cx="888601" cy="1434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72000" bIns="0" rtlCol="0" anchor="ctr"/>
          <a:lstStyle/>
          <a:p>
            <a:pPr algn="r"/>
            <a:r>
              <a:rPr lang="de-DE" sz="1000" i="1">
                <a:solidFill>
                  <a:schemeClr val="tx1"/>
                </a:solidFill>
              </a:rPr>
              <a:t>CHEK2</a:t>
            </a:r>
            <a:r>
              <a:rPr lang="de-DE" sz="1000">
                <a:solidFill>
                  <a:schemeClr val="tx1"/>
                </a:solidFill>
              </a:rPr>
              <a:t> SNV</a:t>
            </a:r>
          </a:p>
        </p:txBody>
      </p:sp>
      <p:sp>
        <p:nvSpPr>
          <p:cNvPr id="140" name="Rechteck 139">
            <a:extLst>
              <a:ext uri="{FF2B5EF4-FFF2-40B4-BE49-F238E27FC236}">
                <a16:creationId xmlns:a16="http://schemas.microsoft.com/office/drawing/2014/main" id="{25B21104-C215-14C3-9EFA-056EB6E58E56}"/>
              </a:ext>
            </a:extLst>
          </p:cNvPr>
          <p:cNvSpPr/>
          <p:nvPr/>
        </p:nvSpPr>
        <p:spPr>
          <a:xfrm>
            <a:off x="726448" y="3726058"/>
            <a:ext cx="888601" cy="1434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72000" bIns="0" rtlCol="0" anchor="ctr"/>
          <a:lstStyle/>
          <a:p>
            <a:pPr algn="r"/>
            <a:r>
              <a:rPr lang="de-DE" sz="1000" i="1">
                <a:solidFill>
                  <a:schemeClr val="tx1"/>
                </a:solidFill>
              </a:rPr>
              <a:t>DDX3X</a:t>
            </a:r>
            <a:r>
              <a:rPr lang="de-DE" sz="1000">
                <a:solidFill>
                  <a:schemeClr val="tx1"/>
                </a:solidFill>
              </a:rPr>
              <a:t> SNV</a:t>
            </a:r>
          </a:p>
        </p:txBody>
      </p:sp>
      <p:sp>
        <p:nvSpPr>
          <p:cNvPr id="141" name="Rechteck 140">
            <a:extLst>
              <a:ext uri="{FF2B5EF4-FFF2-40B4-BE49-F238E27FC236}">
                <a16:creationId xmlns:a16="http://schemas.microsoft.com/office/drawing/2014/main" id="{880B35E0-630A-1063-2A9E-E29BEA3B702B}"/>
              </a:ext>
            </a:extLst>
          </p:cNvPr>
          <p:cNvSpPr/>
          <p:nvPr/>
        </p:nvSpPr>
        <p:spPr>
          <a:xfrm>
            <a:off x="607034" y="3887981"/>
            <a:ext cx="1008015" cy="1434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72000" bIns="0" rtlCol="0" anchor="ctr"/>
          <a:lstStyle/>
          <a:p>
            <a:pPr algn="r"/>
            <a:r>
              <a:rPr lang="de-DE" sz="1000" i="1">
                <a:solidFill>
                  <a:schemeClr val="tx1"/>
                </a:solidFill>
              </a:rPr>
              <a:t>DNMT3A</a:t>
            </a:r>
            <a:r>
              <a:rPr lang="de-DE" sz="1000">
                <a:solidFill>
                  <a:schemeClr val="tx1"/>
                </a:solidFill>
              </a:rPr>
              <a:t> SNV</a:t>
            </a:r>
          </a:p>
        </p:txBody>
      </p:sp>
      <p:sp>
        <p:nvSpPr>
          <p:cNvPr id="142" name="Rechteck 141">
            <a:extLst>
              <a:ext uri="{FF2B5EF4-FFF2-40B4-BE49-F238E27FC236}">
                <a16:creationId xmlns:a16="http://schemas.microsoft.com/office/drawing/2014/main" id="{3230E613-CB47-EF07-7C15-64801169391B}"/>
              </a:ext>
            </a:extLst>
          </p:cNvPr>
          <p:cNvSpPr/>
          <p:nvPr/>
        </p:nvSpPr>
        <p:spPr>
          <a:xfrm>
            <a:off x="607034" y="4052287"/>
            <a:ext cx="1008015" cy="1434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72000" bIns="0" rtlCol="0" anchor="ctr"/>
          <a:lstStyle/>
          <a:p>
            <a:pPr algn="r"/>
            <a:r>
              <a:rPr lang="de-DE" sz="1000" i="1">
                <a:solidFill>
                  <a:schemeClr val="tx1"/>
                </a:solidFill>
              </a:rPr>
              <a:t>EP300</a:t>
            </a:r>
            <a:r>
              <a:rPr lang="de-DE" sz="1000">
                <a:solidFill>
                  <a:schemeClr val="tx1"/>
                </a:solidFill>
              </a:rPr>
              <a:t> SNV</a:t>
            </a:r>
          </a:p>
        </p:txBody>
      </p:sp>
      <p:sp>
        <p:nvSpPr>
          <p:cNvPr id="143" name="Rechteck 142">
            <a:extLst>
              <a:ext uri="{FF2B5EF4-FFF2-40B4-BE49-F238E27FC236}">
                <a16:creationId xmlns:a16="http://schemas.microsoft.com/office/drawing/2014/main" id="{758240E0-51FF-C302-6C10-1D109A2B9131}"/>
              </a:ext>
            </a:extLst>
          </p:cNvPr>
          <p:cNvSpPr/>
          <p:nvPr/>
        </p:nvSpPr>
        <p:spPr>
          <a:xfrm>
            <a:off x="607034" y="4202305"/>
            <a:ext cx="1008015" cy="1434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72000" bIns="0" rtlCol="0" anchor="ctr"/>
          <a:lstStyle/>
          <a:p>
            <a:pPr algn="r"/>
            <a:r>
              <a:rPr lang="de-DE" sz="1000" i="1">
                <a:solidFill>
                  <a:schemeClr val="tx1"/>
                </a:solidFill>
              </a:rPr>
              <a:t>FBXW7</a:t>
            </a:r>
            <a:r>
              <a:rPr lang="de-DE" sz="1000">
                <a:solidFill>
                  <a:schemeClr val="tx1"/>
                </a:solidFill>
              </a:rPr>
              <a:t> SNV</a:t>
            </a:r>
          </a:p>
        </p:txBody>
      </p:sp>
      <p:sp>
        <p:nvSpPr>
          <p:cNvPr id="144" name="Rechteck 143">
            <a:extLst>
              <a:ext uri="{FF2B5EF4-FFF2-40B4-BE49-F238E27FC236}">
                <a16:creationId xmlns:a16="http://schemas.microsoft.com/office/drawing/2014/main" id="{81E0AA87-1BBD-046F-5077-942D0A406591}"/>
              </a:ext>
            </a:extLst>
          </p:cNvPr>
          <p:cNvSpPr/>
          <p:nvPr/>
        </p:nvSpPr>
        <p:spPr>
          <a:xfrm>
            <a:off x="607034" y="4364230"/>
            <a:ext cx="1008015" cy="1434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72000" bIns="0" rtlCol="0" anchor="ctr"/>
          <a:lstStyle/>
          <a:p>
            <a:pPr algn="r"/>
            <a:r>
              <a:rPr lang="de-DE" sz="1000" i="1">
                <a:solidFill>
                  <a:schemeClr val="tx1"/>
                </a:solidFill>
              </a:rPr>
              <a:t>IRF2BP2</a:t>
            </a:r>
            <a:r>
              <a:rPr lang="de-DE" sz="1000">
                <a:solidFill>
                  <a:schemeClr val="tx1"/>
                </a:solidFill>
              </a:rPr>
              <a:t> SNV</a:t>
            </a:r>
          </a:p>
        </p:txBody>
      </p:sp>
      <p:sp>
        <p:nvSpPr>
          <p:cNvPr id="145" name="Rechteck 144">
            <a:extLst>
              <a:ext uri="{FF2B5EF4-FFF2-40B4-BE49-F238E27FC236}">
                <a16:creationId xmlns:a16="http://schemas.microsoft.com/office/drawing/2014/main" id="{982B5643-92E5-85CE-A4BE-0BBB71B8E76B}"/>
              </a:ext>
            </a:extLst>
          </p:cNvPr>
          <p:cNvSpPr/>
          <p:nvPr/>
        </p:nvSpPr>
        <p:spPr>
          <a:xfrm>
            <a:off x="607034" y="4521392"/>
            <a:ext cx="1008015" cy="1434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72000" bIns="0" rtlCol="0" anchor="ctr"/>
          <a:lstStyle/>
          <a:p>
            <a:pPr algn="r"/>
            <a:r>
              <a:rPr lang="de-DE" sz="1000" i="1">
                <a:solidFill>
                  <a:schemeClr val="tx1"/>
                </a:solidFill>
              </a:rPr>
              <a:t>KMT2D</a:t>
            </a:r>
            <a:r>
              <a:rPr lang="de-DE" sz="1000">
                <a:solidFill>
                  <a:schemeClr val="tx1"/>
                </a:solidFill>
              </a:rPr>
              <a:t> SNV</a:t>
            </a:r>
          </a:p>
        </p:txBody>
      </p:sp>
      <p:sp>
        <p:nvSpPr>
          <p:cNvPr id="146" name="Rechteck 145">
            <a:extLst>
              <a:ext uri="{FF2B5EF4-FFF2-40B4-BE49-F238E27FC236}">
                <a16:creationId xmlns:a16="http://schemas.microsoft.com/office/drawing/2014/main" id="{EDA4AED2-ECAC-46A4-470D-8C4E757C8788}"/>
              </a:ext>
            </a:extLst>
          </p:cNvPr>
          <p:cNvSpPr/>
          <p:nvPr/>
        </p:nvSpPr>
        <p:spPr>
          <a:xfrm>
            <a:off x="607034" y="4678555"/>
            <a:ext cx="1008015" cy="1434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72000" bIns="0" rtlCol="0" anchor="ctr"/>
          <a:lstStyle/>
          <a:p>
            <a:pPr algn="r"/>
            <a:r>
              <a:rPr lang="de-DE" sz="1000" i="1">
                <a:solidFill>
                  <a:schemeClr val="tx1"/>
                </a:solidFill>
              </a:rPr>
              <a:t>KRAS</a:t>
            </a:r>
            <a:r>
              <a:rPr lang="de-DE" sz="1000">
                <a:solidFill>
                  <a:schemeClr val="tx1"/>
                </a:solidFill>
              </a:rPr>
              <a:t> SNV</a:t>
            </a:r>
          </a:p>
        </p:txBody>
      </p:sp>
      <p:sp>
        <p:nvSpPr>
          <p:cNvPr id="147" name="Rechteck 146">
            <a:extLst>
              <a:ext uri="{FF2B5EF4-FFF2-40B4-BE49-F238E27FC236}">
                <a16:creationId xmlns:a16="http://schemas.microsoft.com/office/drawing/2014/main" id="{4FBC26C4-88F2-4126-E997-F60E1A990033}"/>
              </a:ext>
            </a:extLst>
          </p:cNvPr>
          <p:cNvSpPr/>
          <p:nvPr/>
        </p:nvSpPr>
        <p:spPr>
          <a:xfrm>
            <a:off x="607034" y="4840480"/>
            <a:ext cx="1008015" cy="1434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72000" bIns="0" rtlCol="0" anchor="ctr"/>
          <a:lstStyle/>
          <a:p>
            <a:pPr algn="r"/>
            <a:r>
              <a:rPr lang="de-DE" sz="1000" i="1">
                <a:solidFill>
                  <a:schemeClr val="tx1"/>
                </a:solidFill>
              </a:rPr>
              <a:t>MYD88</a:t>
            </a:r>
            <a:r>
              <a:rPr lang="de-DE" sz="1000">
                <a:solidFill>
                  <a:schemeClr val="tx1"/>
                </a:solidFill>
              </a:rPr>
              <a:t> SNV</a:t>
            </a:r>
          </a:p>
        </p:txBody>
      </p:sp>
      <p:sp>
        <p:nvSpPr>
          <p:cNvPr id="148" name="Rechteck 147">
            <a:extLst>
              <a:ext uri="{FF2B5EF4-FFF2-40B4-BE49-F238E27FC236}">
                <a16:creationId xmlns:a16="http://schemas.microsoft.com/office/drawing/2014/main" id="{F7EB54A6-2DA7-D8E2-5237-2778BDE6369A}"/>
              </a:ext>
            </a:extLst>
          </p:cNvPr>
          <p:cNvSpPr/>
          <p:nvPr/>
        </p:nvSpPr>
        <p:spPr>
          <a:xfrm>
            <a:off x="607034" y="4997642"/>
            <a:ext cx="1008015" cy="1434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72000" bIns="0" rtlCol="0" anchor="ctr"/>
          <a:lstStyle/>
          <a:p>
            <a:pPr algn="r"/>
            <a:r>
              <a:rPr lang="de-DE" sz="1000" i="1">
                <a:solidFill>
                  <a:schemeClr val="tx1"/>
                </a:solidFill>
              </a:rPr>
              <a:t>NOTCH1</a:t>
            </a:r>
            <a:r>
              <a:rPr lang="de-DE" sz="1000">
                <a:solidFill>
                  <a:schemeClr val="tx1"/>
                </a:solidFill>
              </a:rPr>
              <a:t> SNV</a:t>
            </a:r>
          </a:p>
        </p:txBody>
      </p:sp>
      <p:sp>
        <p:nvSpPr>
          <p:cNvPr id="149" name="Rechteck 148">
            <a:extLst>
              <a:ext uri="{FF2B5EF4-FFF2-40B4-BE49-F238E27FC236}">
                <a16:creationId xmlns:a16="http://schemas.microsoft.com/office/drawing/2014/main" id="{C26B98CA-035B-BEB8-6A14-FEF5B395E196}"/>
              </a:ext>
            </a:extLst>
          </p:cNvPr>
          <p:cNvSpPr/>
          <p:nvPr/>
        </p:nvSpPr>
        <p:spPr>
          <a:xfrm>
            <a:off x="607034" y="5161948"/>
            <a:ext cx="1008015" cy="1434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72000" bIns="0" rtlCol="0" anchor="ctr"/>
          <a:lstStyle/>
          <a:p>
            <a:pPr algn="r"/>
            <a:r>
              <a:rPr lang="de-DE" sz="1000" i="1">
                <a:solidFill>
                  <a:schemeClr val="tx1"/>
                </a:solidFill>
              </a:rPr>
              <a:t>RPS15</a:t>
            </a:r>
            <a:r>
              <a:rPr lang="de-DE" sz="1000">
                <a:solidFill>
                  <a:schemeClr val="tx1"/>
                </a:solidFill>
              </a:rPr>
              <a:t> SNV</a:t>
            </a:r>
          </a:p>
        </p:txBody>
      </p:sp>
      <p:sp>
        <p:nvSpPr>
          <p:cNvPr id="150" name="Rechteck 149">
            <a:extLst>
              <a:ext uri="{FF2B5EF4-FFF2-40B4-BE49-F238E27FC236}">
                <a16:creationId xmlns:a16="http://schemas.microsoft.com/office/drawing/2014/main" id="{C7D66167-7F9C-F36A-D1F3-8F58D47F3536}"/>
              </a:ext>
            </a:extLst>
          </p:cNvPr>
          <p:cNvSpPr/>
          <p:nvPr/>
        </p:nvSpPr>
        <p:spPr>
          <a:xfrm>
            <a:off x="607034" y="5316729"/>
            <a:ext cx="1008015" cy="1434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72000" bIns="0" rtlCol="0" anchor="ctr"/>
          <a:lstStyle/>
          <a:p>
            <a:pPr algn="r"/>
            <a:r>
              <a:rPr lang="de-DE" sz="1000" i="1">
                <a:solidFill>
                  <a:schemeClr val="tx1"/>
                </a:solidFill>
              </a:rPr>
              <a:t>SF3B1</a:t>
            </a:r>
            <a:r>
              <a:rPr lang="de-DE" sz="1000">
                <a:solidFill>
                  <a:schemeClr val="tx1"/>
                </a:solidFill>
              </a:rPr>
              <a:t> SNV</a:t>
            </a:r>
          </a:p>
        </p:txBody>
      </p:sp>
      <p:sp>
        <p:nvSpPr>
          <p:cNvPr id="151" name="Rechteck 150">
            <a:extLst>
              <a:ext uri="{FF2B5EF4-FFF2-40B4-BE49-F238E27FC236}">
                <a16:creationId xmlns:a16="http://schemas.microsoft.com/office/drawing/2014/main" id="{7898CE52-B370-94E2-6C7F-2BE599A98BF2}"/>
              </a:ext>
            </a:extLst>
          </p:cNvPr>
          <p:cNvSpPr/>
          <p:nvPr/>
        </p:nvSpPr>
        <p:spPr>
          <a:xfrm>
            <a:off x="607034" y="5476273"/>
            <a:ext cx="1008015" cy="1434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72000" bIns="0" rtlCol="0" anchor="ctr"/>
          <a:lstStyle/>
          <a:p>
            <a:pPr algn="r"/>
            <a:r>
              <a:rPr lang="de-DE" sz="1000" i="1">
                <a:solidFill>
                  <a:schemeClr val="tx1"/>
                </a:solidFill>
              </a:rPr>
              <a:t>TET2</a:t>
            </a:r>
            <a:r>
              <a:rPr lang="de-DE" sz="1000">
                <a:solidFill>
                  <a:schemeClr val="tx1"/>
                </a:solidFill>
              </a:rPr>
              <a:t> SNV</a:t>
            </a:r>
          </a:p>
        </p:txBody>
      </p:sp>
      <p:sp>
        <p:nvSpPr>
          <p:cNvPr id="152" name="Rechteck 151">
            <a:extLst>
              <a:ext uri="{FF2B5EF4-FFF2-40B4-BE49-F238E27FC236}">
                <a16:creationId xmlns:a16="http://schemas.microsoft.com/office/drawing/2014/main" id="{26BD4AAE-7C4B-7300-3085-4FED599787CD}"/>
              </a:ext>
            </a:extLst>
          </p:cNvPr>
          <p:cNvSpPr/>
          <p:nvPr/>
        </p:nvSpPr>
        <p:spPr>
          <a:xfrm>
            <a:off x="607034" y="5633436"/>
            <a:ext cx="1008015" cy="1434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72000" bIns="0" rtlCol="0" anchor="ctr"/>
          <a:lstStyle/>
          <a:p>
            <a:pPr algn="r"/>
            <a:r>
              <a:rPr lang="de-DE" sz="1000" i="1">
                <a:solidFill>
                  <a:schemeClr val="tx1"/>
                </a:solidFill>
              </a:rPr>
              <a:t>TP53</a:t>
            </a:r>
            <a:r>
              <a:rPr lang="de-DE" sz="1000">
                <a:solidFill>
                  <a:schemeClr val="tx1"/>
                </a:solidFill>
              </a:rPr>
              <a:t> SNV</a:t>
            </a:r>
          </a:p>
        </p:txBody>
      </p:sp>
      <p:sp>
        <p:nvSpPr>
          <p:cNvPr id="153" name="Rechteck 152">
            <a:extLst>
              <a:ext uri="{FF2B5EF4-FFF2-40B4-BE49-F238E27FC236}">
                <a16:creationId xmlns:a16="http://schemas.microsoft.com/office/drawing/2014/main" id="{757A129B-C511-E552-2330-C326B8BC8D06}"/>
              </a:ext>
            </a:extLst>
          </p:cNvPr>
          <p:cNvSpPr/>
          <p:nvPr/>
        </p:nvSpPr>
        <p:spPr>
          <a:xfrm>
            <a:off x="607034" y="5790598"/>
            <a:ext cx="1008015" cy="1434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72000" bIns="0" rtlCol="0" anchor="ctr"/>
          <a:lstStyle/>
          <a:p>
            <a:pPr algn="r"/>
            <a:r>
              <a:rPr lang="de-DE" sz="1000" i="1">
                <a:solidFill>
                  <a:schemeClr val="tx1"/>
                </a:solidFill>
              </a:rPr>
              <a:t>XPO1</a:t>
            </a:r>
            <a:r>
              <a:rPr lang="de-DE" sz="1000">
                <a:solidFill>
                  <a:schemeClr val="tx1"/>
                </a:solidFill>
              </a:rPr>
              <a:t> SNV</a:t>
            </a:r>
          </a:p>
        </p:txBody>
      </p:sp>
    </p:spTree>
    <p:extLst>
      <p:ext uri="{BB962C8B-B14F-4D97-AF65-F5344CB8AC3E}">
        <p14:creationId xmlns:p14="http://schemas.microsoft.com/office/powerpoint/2010/main" val="8591213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agramm 13">
            <a:extLst>
              <a:ext uri="{FF2B5EF4-FFF2-40B4-BE49-F238E27FC236}">
                <a16:creationId xmlns:a16="http://schemas.microsoft.com/office/drawing/2014/main" id="{40AF3047-653D-C59A-52E2-A060035320A0}"/>
              </a:ext>
            </a:extLst>
          </p:cNvPr>
          <p:cNvGraphicFramePr/>
          <p:nvPr>
            <p:extLst>
              <p:ext uri="{D42A27DB-BD31-4B8C-83A1-F6EECF244321}">
                <p14:modId xmlns:p14="http://schemas.microsoft.com/office/powerpoint/2010/main" val="234858786"/>
              </p:ext>
            </p:extLst>
          </p:nvPr>
        </p:nvGraphicFramePr>
        <p:xfrm>
          <a:off x="5902788" y="1989138"/>
          <a:ext cx="5571517" cy="358829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Diagramm 9">
            <a:extLst>
              <a:ext uri="{FF2B5EF4-FFF2-40B4-BE49-F238E27FC236}">
                <a16:creationId xmlns:a16="http://schemas.microsoft.com/office/drawing/2014/main" id="{72071DF8-E5D9-424C-E1DC-0D3E703B82F9}"/>
              </a:ext>
            </a:extLst>
          </p:cNvPr>
          <p:cNvGraphicFramePr/>
          <p:nvPr>
            <p:extLst>
              <p:ext uri="{D42A27DB-BD31-4B8C-83A1-F6EECF244321}">
                <p14:modId xmlns:p14="http://schemas.microsoft.com/office/powerpoint/2010/main" val="1426041871"/>
              </p:ext>
            </p:extLst>
          </p:nvPr>
        </p:nvGraphicFramePr>
        <p:xfrm>
          <a:off x="130173" y="1989138"/>
          <a:ext cx="5571517" cy="358829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Placeholder 7">
            <a:extLst>
              <a:ext uri="{FF2B5EF4-FFF2-40B4-BE49-F238E27FC236}">
                <a16:creationId xmlns:a16="http://schemas.microsoft.com/office/drawing/2014/main" id="{EAF4861D-2818-4F7E-648B-B3D7B13855A6}"/>
              </a:ext>
            </a:extLst>
          </p:cNvPr>
          <p:cNvSpPr>
            <a:spLocks noGrp="1"/>
          </p:cNvSpPr>
          <p:nvPr>
            <p:ph type="body" sz="quarter" idx="12"/>
          </p:nvPr>
        </p:nvSpPr>
        <p:spPr/>
        <p:txBody>
          <a:bodyPr/>
          <a:lstStyle/>
          <a:p>
            <a:r>
              <a:rPr lang="en-US"/>
              <a:t>del(11q)</a:t>
            </a:r>
          </a:p>
        </p:txBody>
      </p:sp>
      <p:sp>
        <p:nvSpPr>
          <p:cNvPr id="3" name="Title 2">
            <a:extLst>
              <a:ext uri="{FF2B5EF4-FFF2-40B4-BE49-F238E27FC236}">
                <a16:creationId xmlns:a16="http://schemas.microsoft.com/office/drawing/2014/main" id="{3EEFEEBE-903B-684E-575E-FB91EAAAEDFB}"/>
              </a:ext>
            </a:extLst>
          </p:cNvPr>
          <p:cNvSpPr>
            <a:spLocks noGrp="1"/>
          </p:cNvSpPr>
          <p:nvPr>
            <p:ph type="title"/>
          </p:nvPr>
        </p:nvSpPr>
        <p:spPr/>
        <p:txBody>
          <a:bodyPr/>
          <a:lstStyle/>
          <a:p>
            <a:r>
              <a:rPr lang="en-US"/>
              <a:t>PFS by cytogenic abnormalities </a:t>
            </a:r>
          </a:p>
        </p:txBody>
      </p:sp>
      <p:sp>
        <p:nvSpPr>
          <p:cNvPr id="2" name="Footer Placeholder 1">
            <a:extLst>
              <a:ext uri="{FF2B5EF4-FFF2-40B4-BE49-F238E27FC236}">
                <a16:creationId xmlns:a16="http://schemas.microsoft.com/office/drawing/2014/main" id="{EE1B0333-281C-2100-E1A9-431D0D6B0287}"/>
              </a:ext>
            </a:extLst>
          </p:cNvPr>
          <p:cNvSpPr>
            <a:spLocks noGrp="1"/>
          </p:cNvSpPr>
          <p:nvPr>
            <p:ph type="ftr" sz="quarter" idx="13"/>
          </p:nvPr>
        </p:nvSpPr>
        <p:spPr/>
        <p:txBody>
          <a:bodyPr/>
          <a:lstStyle/>
          <a:p>
            <a:r>
              <a:rPr lang="en-GB" b="1"/>
              <a:t>BR, </a:t>
            </a:r>
            <a:r>
              <a:rPr lang="en-GB" err="1"/>
              <a:t>bendamustine</a:t>
            </a:r>
            <a:r>
              <a:rPr lang="en-GB"/>
              <a:t> + rituximab; </a:t>
            </a:r>
            <a:r>
              <a:rPr lang="en-GB" b="1"/>
              <a:t>del</a:t>
            </a:r>
            <a:r>
              <a:rPr lang="en-GB"/>
              <a:t>, deletion; </a:t>
            </a:r>
            <a:r>
              <a:rPr lang="en-GB" b="1" err="1"/>
              <a:t>mo</a:t>
            </a:r>
            <a:r>
              <a:rPr lang="en-GB" b="1"/>
              <a:t>, </a:t>
            </a:r>
            <a:r>
              <a:rPr lang="en-GB"/>
              <a:t>month(s); </a:t>
            </a:r>
            <a:r>
              <a:rPr lang="en-GB" b="1" err="1"/>
              <a:t>mPFS</a:t>
            </a:r>
            <a:r>
              <a:rPr lang="en-GB" b="1"/>
              <a:t>, </a:t>
            </a:r>
            <a:r>
              <a:rPr lang="en-GB"/>
              <a:t>median PFS, </a:t>
            </a:r>
            <a:r>
              <a:rPr lang="en-GB" b="1"/>
              <a:t>NR,</a:t>
            </a:r>
            <a:r>
              <a:rPr lang="en-GB"/>
              <a:t> not reached; </a:t>
            </a:r>
            <a:r>
              <a:rPr lang="en-GB" b="1"/>
              <a:t>PFS,</a:t>
            </a:r>
            <a:r>
              <a:rPr lang="en-GB"/>
              <a:t> progression-free survival; </a:t>
            </a:r>
            <a:r>
              <a:rPr lang="en-GB" b="1"/>
              <a:t>w/o, </a:t>
            </a:r>
            <a:r>
              <a:rPr lang="en-GB"/>
              <a:t>without; </a:t>
            </a:r>
            <a:r>
              <a:rPr lang="en-GB" b="1" err="1"/>
              <a:t>zanu</a:t>
            </a:r>
            <a:r>
              <a:rPr lang="en-GB" b="1"/>
              <a:t>, </a:t>
            </a:r>
            <a:r>
              <a:rPr lang="en-GB" err="1"/>
              <a:t>zanubrutinib</a:t>
            </a:r>
            <a:r>
              <a:rPr lang="en-GB"/>
              <a:t>.  </a:t>
            </a:r>
          </a:p>
          <a:p>
            <a:r>
              <a:rPr lang="en-GB" b="1"/>
              <a:t>Xu et al, Abstract #1902 presented at ASH 2023. </a:t>
            </a:r>
            <a:endParaRPr lang="en-GB"/>
          </a:p>
        </p:txBody>
      </p:sp>
      <p:sp>
        <p:nvSpPr>
          <p:cNvPr id="9" name="Text Placeholder 8">
            <a:extLst>
              <a:ext uri="{FF2B5EF4-FFF2-40B4-BE49-F238E27FC236}">
                <a16:creationId xmlns:a16="http://schemas.microsoft.com/office/drawing/2014/main" id="{E2AD6ADF-75C3-CCD7-F197-7AC32266CD62}"/>
              </a:ext>
            </a:extLst>
          </p:cNvPr>
          <p:cNvSpPr>
            <a:spLocks noGrp="1"/>
          </p:cNvSpPr>
          <p:nvPr>
            <p:ph type="body" sz="quarter" idx="14"/>
          </p:nvPr>
        </p:nvSpPr>
        <p:spPr/>
        <p:txBody>
          <a:bodyPr/>
          <a:lstStyle/>
          <a:p>
            <a:r>
              <a:rPr lang="en-US"/>
              <a:t>del(13q)</a:t>
            </a:r>
          </a:p>
        </p:txBody>
      </p:sp>
      <p:sp>
        <p:nvSpPr>
          <p:cNvPr id="5" name="TextBox 4">
            <a:extLst>
              <a:ext uri="{FF2B5EF4-FFF2-40B4-BE49-F238E27FC236}">
                <a16:creationId xmlns:a16="http://schemas.microsoft.com/office/drawing/2014/main" id="{3F1471BA-52E8-E340-5522-4A3EED8401A6}"/>
              </a:ext>
            </a:extLst>
          </p:cNvPr>
          <p:cNvSpPr txBox="1"/>
          <p:nvPr/>
        </p:nvSpPr>
        <p:spPr>
          <a:xfrm>
            <a:off x="415924" y="5577433"/>
            <a:ext cx="11173101" cy="646331"/>
          </a:xfrm>
          <a:prstGeom prst="rect">
            <a:avLst/>
          </a:prstGeom>
          <a:solidFill>
            <a:schemeClr val="bg2"/>
          </a:solidFill>
        </p:spPr>
        <p:txBody>
          <a:bodyPr wrap="square" lIns="91440" tIns="45720" rIns="91440" bIns="45720" anchor="t">
            <a:spAutoFit/>
          </a:bodyPr>
          <a:lstStyle/>
          <a:p>
            <a:pPr marL="171450" indent="-171450">
              <a:buClr>
                <a:schemeClr val="accent2"/>
              </a:buClr>
              <a:buFont typeface="Arial" panose="020B0604020202020204" pitchFamily="34" charset="0"/>
              <a:buChar char="•"/>
            </a:pPr>
            <a:r>
              <a:rPr lang="en-US" sz="1200"/>
              <a:t>Zanubrutinib demonstrated significantly better (</a:t>
            </a:r>
            <a:r>
              <a:rPr lang="en-US" sz="1200" i="1"/>
              <a:t>P</a:t>
            </a:r>
            <a:r>
              <a:rPr lang="en-US" sz="1200"/>
              <a:t>&lt;.01) median PFS than BR, regardless of the cytogenetic abnormalities evaluated</a:t>
            </a:r>
          </a:p>
          <a:p>
            <a:pPr marL="628650" lvl="1" indent="-171450">
              <a:buClr>
                <a:schemeClr val="accent2"/>
              </a:buClr>
              <a:buFont typeface="Arial" panose="020B0604020202020204" pitchFamily="34" charset="0"/>
              <a:buChar char="•"/>
            </a:pPr>
            <a:r>
              <a:rPr lang="en-US" sz="1200"/>
              <a:t>In the </a:t>
            </a:r>
            <a:r>
              <a:rPr lang="en-US" sz="1200" err="1"/>
              <a:t>zanubrutinib</a:t>
            </a:r>
            <a:r>
              <a:rPr lang="en-US" sz="1200"/>
              <a:t> arm, median PFS was not reached in any of the patient subgroups evaluated and did not significantly differ between patients with or without del(11q) or del(13q)</a:t>
            </a:r>
            <a:endParaRPr lang="en-US" sz="1200">
              <a:cs typeface="Arial"/>
            </a:endParaRPr>
          </a:p>
        </p:txBody>
      </p:sp>
      <p:graphicFrame>
        <p:nvGraphicFramePr>
          <p:cNvPr id="12" name="Tabelle 11">
            <a:extLst>
              <a:ext uri="{FF2B5EF4-FFF2-40B4-BE49-F238E27FC236}">
                <a16:creationId xmlns:a16="http://schemas.microsoft.com/office/drawing/2014/main" id="{F1032682-EE3D-6E1C-B4B8-B8C4F9897875}"/>
              </a:ext>
            </a:extLst>
          </p:cNvPr>
          <p:cNvGraphicFramePr>
            <a:graphicFrameLocks noGrp="1"/>
          </p:cNvGraphicFramePr>
          <p:nvPr>
            <p:extLst>
              <p:ext uri="{D42A27DB-BD31-4B8C-83A1-F6EECF244321}">
                <p14:modId xmlns:p14="http://schemas.microsoft.com/office/powerpoint/2010/main" val="1319176460"/>
              </p:ext>
            </p:extLst>
          </p:nvPr>
        </p:nvGraphicFramePr>
        <p:xfrm>
          <a:off x="1206500" y="3919838"/>
          <a:ext cx="1872000" cy="762000"/>
        </p:xfrm>
        <a:graphic>
          <a:graphicData uri="http://schemas.openxmlformats.org/drawingml/2006/table">
            <a:tbl>
              <a:tblPr firstRow="1" bandRow="1">
                <a:tableStyleId>{5C22544A-7EE6-4342-B048-85BDC9FD1C3A}</a:tableStyleId>
              </a:tblPr>
              <a:tblGrid>
                <a:gridCol w="1152000">
                  <a:extLst>
                    <a:ext uri="{9D8B030D-6E8A-4147-A177-3AD203B41FA5}">
                      <a16:colId xmlns:a16="http://schemas.microsoft.com/office/drawing/2014/main" val="4008569404"/>
                    </a:ext>
                  </a:extLst>
                </a:gridCol>
                <a:gridCol w="720000">
                  <a:extLst>
                    <a:ext uri="{9D8B030D-6E8A-4147-A177-3AD203B41FA5}">
                      <a16:colId xmlns:a16="http://schemas.microsoft.com/office/drawing/2014/main" val="2638764043"/>
                    </a:ext>
                  </a:extLst>
                </a:gridCol>
              </a:tblGrid>
              <a:tr h="83346">
                <a:tc>
                  <a:txBody>
                    <a:bodyPr/>
                    <a:lstStyle/>
                    <a:p>
                      <a:endParaRPr lang="de-DE" sz="1000"/>
                    </a:p>
                  </a:txBody>
                  <a:tcPr marL="36000" marR="0" marT="0" marB="0" anchor="ctr">
                    <a:solidFill>
                      <a:srgbClr val="002A5C"/>
                    </a:solidFill>
                  </a:tcPr>
                </a:tc>
                <a:tc>
                  <a:txBody>
                    <a:bodyPr/>
                    <a:lstStyle/>
                    <a:p>
                      <a:pPr algn="ctr"/>
                      <a:r>
                        <a:rPr lang="de-DE" sz="1000"/>
                        <a:t>mPFS, mo</a:t>
                      </a:r>
                    </a:p>
                  </a:txBody>
                  <a:tcPr marL="0" marR="0" marT="0" marB="0" anchor="ctr"/>
                </a:tc>
                <a:extLst>
                  <a:ext uri="{0D108BD9-81ED-4DB2-BD59-A6C34878D82A}">
                    <a16:rowId xmlns:a16="http://schemas.microsoft.com/office/drawing/2014/main" val="1683023671"/>
                  </a:ext>
                </a:extLst>
              </a:tr>
              <a:tr h="83346">
                <a:tc>
                  <a:txBody>
                    <a:bodyPr/>
                    <a:lstStyle/>
                    <a:p>
                      <a:r>
                        <a:rPr lang="de-DE" sz="1000">
                          <a:solidFill>
                            <a:schemeClr val="bg1"/>
                          </a:solidFill>
                        </a:rPr>
                        <a:t>Zanu del(11q)</a:t>
                      </a:r>
                    </a:p>
                  </a:txBody>
                  <a:tcPr marL="36000" marR="0" marT="0" marB="0" anchor="ctr">
                    <a:solidFill>
                      <a:srgbClr val="2E8DFF"/>
                    </a:solidFill>
                  </a:tcPr>
                </a:tc>
                <a:tc>
                  <a:txBody>
                    <a:bodyPr/>
                    <a:lstStyle/>
                    <a:p>
                      <a:pPr algn="ctr"/>
                      <a:r>
                        <a:rPr lang="de-DE" sz="1000"/>
                        <a:t>NR</a:t>
                      </a:r>
                    </a:p>
                  </a:txBody>
                  <a:tcPr marL="0" marR="0" marT="0" marB="0" anchor="ctr"/>
                </a:tc>
                <a:extLst>
                  <a:ext uri="{0D108BD9-81ED-4DB2-BD59-A6C34878D82A}">
                    <a16:rowId xmlns:a16="http://schemas.microsoft.com/office/drawing/2014/main" val="356491050"/>
                  </a:ext>
                </a:extLst>
              </a:tr>
              <a:tr h="83346">
                <a:tc>
                  <a:txBody>
                    <a:bodyPr/>
                    <a:lstStyle/>
                    <a:p>
                      <a:r>
                        <a:rPr lang="de-DE" sz="1000">
                          <a:solidFill>
                            <a:schemeClr val="bg1"/>
                          </a:solidFill>
                        </a:rPr>
                        <a:t>Zanu w/o del(11q)</a:t>
                      </a:r>
                    </a:p>
                  </a:txBody>
                  <a:tcPr marL="36000" marR="0" marT="0" marB="0" anchor="ctr">
                    <a:solidFill>
                      <a:schemeClr val="accent1"/>
                    </a:solidFill>
                  </a:tcPr>
                </a:tc>
                <a:tc>
                  <a:txBody>
                    <a:bodyPr/>
                    <a:lstStyle/>
                    <a:p>
                      <a:pPr algn="ctr"/>
                      <a:r>
                        <a:rPr lang="de-DE" sz="1000"/>
                        <a:t>NR</a:t>
                      </a:r>
                    </a:p>
                  </a:txBody>
                  <a:tcPr marL="0" marR="0" marT="0" marB="0" anchor="ctr"/>
                </a:tc>
                <a:extLst>
                  <a:ext uri="{0D108BD9-81ED-4DB2-BD59-A6C34878D82A}">
                    <a16:rowId xmlns:a16="http://schemas.microsoft.com/office/drawing/2014/main" val="1853159632"/>
                  </a:ext>
                </a:extLst>
              </a:tr>
              <a:tr h="83346">
                <a:tc>
                  <a:txBody>
                    <a:bodyPr/>
                    <a:lstStyle/>
                    <a:p>
                      <a:r>
                        <a:rPr lang="de-DE" sz="1000">
                          <a:solidFill>
                            <a:schemeClr val="bg1"/>
                          </a:solidFill>
                        </a:rPr>
                        <a:t>BR del(11q)</a:t>
                      </a:r>
                    </a:p>
                  </a:txBody>
                  <a:tcPr marL="36000" marR="0" marT="0" marB="0" anchor="ctr">
                    <a:solidFill>
                      <a:srgbClr val="FF5560"/>
                    </a:solidFill>
                  </a:tcPr>
                </a:tc>
                <a:tc>
                  <a:txBody>
                    <a:bodyPr/>
                    <a:lstStyle/>
                    <a:p>
                      <a:pPr algn="ctr"/>
                      <a:r>
                        <a:rPr lang="de-DE" sz="1000"/>
                        <a:t>29.2</a:t>
                      </a:r>
                    </a:p>
                  </a:txBody>
                  <a:tcPr marL="0" marR="0" marT="0" marB="0" anchor="ctr"/>
                </a:tc>
                <a:extLst>
                  <a:ext uri="{0D108BD9-81ED-4DB2-BD59-A6C34878D82A}">
                    <a16:rowId xmlns:a16="http://schemas.microsoft.com/office/drawing/2014/main" val="3459045796"/>
                  </a:ext>
                </a:extLst>
              </a:tr>
              <a:tr h="83346">
                <a:tc>
                  <a:txBody>
                    <a:bodyPr/>
                    <a:lstStyle/>
                    <a:p>
                      <a:r>
                        <a:rPr lang="de-DE" sz="1000">
                          <a:solidFill>
                            <a:schemeClr val="bg1"/>
                          </a:solidFill>
                        </a:rPr>
                        <a:t>BR w/o del(11q)</a:t>
                      </a:r>
                    </a:p>
                  </a:txBody>
                  <a:tcPr marL="36000" marR="0" marT="0" marB="0" anchor="ctr">
                    <a:solidFill>
                      <a:srgbClr val="E3000F"/>
                    </a:solidFill>
                  </a:tcPr>
                </a:tc>
                <a:tc>
                  <a:txBody>
                    <a:bodyPr/>
                    <a:lstStyle/>
                    <a:p>
                      <a:pPr algn="ctr"/>
                      <a:r>
                        <a:rPr lang="de-DE" sz="1000"/>
                        <a:t>50.3</a:t>
                      </a:r>
                    </a:p>
                  </a:txBody>
                  <a:tcPr marL="0" marR="0" marT="0" marB="0" anchor="ctr"/>
                </a:tc>
                <a:extLst>
                  <a:ext uri="{0D108BD9-81ED-4DB2-BD59-A6C34878D82A}">
                    <a16:rowId xmlns:a16="http://schemas.microsoft.com/office/drawing/2014/main" val="487197967"/>
                  </a:ext>
                </a:extLst>
              </a:tr>
            </a:tbl>
          </a:graphicData>
        </a:graphic>
      </p:graphicFrame>
      <p:graphicFrame>
        <p:nvGraphicFramePr>
          <p:cNvPr id="6" name="Tabelle 5">
            <a:extLst>
              <a:ext uri="{FF2B5EF4-FFF2-40B4-BE49-F238E27FC236}">
                <a16:creationId xmlns:a16="http://schemas.microsoft.com/office/drawing/2014/main" id="{E9525461-2276-746C-F000-201E7EB84D88}"/>
              </a:ext>
            </a:extLst>
          </p:cNvPr>
          <p:cNvGraphicFramePr>
            <a:graphicFrameLocks noGrp="1"/>
          </p:cNvGraphicFramePr>
          <p:nvPr>
            <p:extLst>
              <p:ext uri="{D42A27DB-BD31-4B8C-83A1-F6EECF244321}">
                <p14:modId xmlns:p14="http://schemas.microsoft.com/office/powerpoint/2010/main" val="809407427"/>
              </p:ext>
            </p:extLst>
          </p:nvPr>
        </p:nvGraphicFramePr>
        <p:xfrm>
          <a:off x="1206500" y="4727976"/>
          <a:ext cx="3012933" cy="304800"/>
        </p:xfrm>
        <a:graphic>
          <a:graphicData uri="http://schemas.openxmlformats.org/drawingml/2006/table">
            <a:tbl>
              <a:tblPr firstRow="1" bandRow="1">
                <a:tableStyleId>{5C22544A-7EE6-4342-B048-85BDC9FD1C3A}</a:tableStyleId>
              </a:tblPr>
              <a:tblGrid>
                <a:gridCol w="1032933">
                  <a:extLst>
                    <a:ext uri="{9D8B030D-6E8A-4147-A177-3AD203B41FA5}">
                      <a16:colId xmlns:a16="http://schemas.microsoft.com/office/drawing/2014/main" val="4008569404"/>
                    </a:ext>
                  </a:extLst>
                </a:gridCol>
                <a:gridCol w="828000">
                  <a:extLst>
                    <a:ext uri="{9D8B030D-6E8A-4147-A177-3AD203B41FA5}">
                      <a16:colId xmlns:a16="http://schemas.microsoft.com/office/drawing/2014/main" val="2638764043"/>
                    </a:ext>
                  </a:extLst>
                </a:gridCol>
                <a:gridCol w="1152000">
                  <a:extLst>
                    <a:ext uri="{9D8B030D-6E8A-4147-A177-3AD203B41FA5}">
                      <a16:colId xmlns:a16="http://schemas.microsoft.com/office/drawing/2014/main" val="3680321358"/>
                    </a:ext>
                  </a:extLst>
                </a:gridCol>
              </a:tblGrid>
              <a:tr h="46247">
                <a:tc>
                  <a:txBody>
                    <a:bodyPr/>
                    <a:lstStyle/>
                    <a:p>
                      <a:endParaRPr lang="de-DE" sz="1000"/>
                    </a:p>
                  </a:txBody>
                  <a:tcPr marL="36000" marR="0" marT="0" marB="0" anchor="ctr"/>
                </a:tc>
                <a:tc>
                  <a:txBody>
                    <a:bodyPr/>
                    <a:lstStyle/>
                    <a:p>
                      <a:pPr algn="ctr"/>
                      <a:r>
                        <a:rPr lang="de-DE" sz="1000"/>
                        <a:t>BR del (11q)</a:t>
                      </a:r>
                    </a:p>
                  </a:txBody>
                  <a:tcPr marL="0" marR="0" marT="0" marB="0" anchor="ctr">
                    <a:solidFill>
                      <a:schemeClr val="accent3">
                        <a:lumMod val="60000"/>
                        <a:lumOff val="40000"/>
                      </a:schemeClr>
                    </a:solidFill>
                  </a:tcPr>
                </a:tc>
                <a:tc>
                  <a:txBody>
                    <a:bodyPr/>
                    <a:lstStyle/>
                    <a:p>
                      <a:pPr algn="ctr"/>
                      <a:r>
                        <a:rPr lang="de-DE" sz="1000"/>
                        <a:t>Zanu w/o del(11q)</a:t>
                      </a:r>
                    </a:p>
                  </a:txBody>
                  <a:tcPr marL="0" marR="0" marT="0" marB="0" anchor="ctr"/>
                </a:tc>
                <a:extLst>
                  <a:ext uri="{0D108BD9-81ED-4DB2-BD59-A6C34878D82A}">
                    <a16:rowId xmlns:a16="http://schemas.microsoft.com/office/drawing/2014/main" val="1683023671"/>
                  </a:ext>
                </a:extLst>
              </a:tr>
              <a:tr h="83346">
                <a:tc>
                  <a:txBody>
                    <a:bodyPr/>
                    <a:lstStyle/>
                    <a:p>
                      <a:r>
                        <a:rPr lang="de-DE" sz="1000">
                          <a:solidFill>
                            <a:schemeClr val="bg1"/>
                          </a:solidFill>
                        </a:rPr>
                        <a:t>Zanu del(11q)</a:t>
                      </a:r>
                    </a:p>
                  </a:txBody>
                  <a:tcPr marL="36000" marR="0" marT="0" marB="0" anchor="ctr">
                    <a:solidFill>
                      <a:schemeClr val="accent1">
                        <a:lumMod val="50000"/>
                        <a:lumOff val="50000"/>
                      </a:schemeClr>
                    </a:solidFill>
                  </a:tcPr>
                </a:tc>
                <a:tc>
                  <a:txBody>
                    <a:bodyPr/>
                    <a:lstStyle/>
                    <a:p>
                      <a:pPr algn="ctr"/>
                      <a:r>
                        <a:rPr lang="de-DE" sz="1000" i="1"/>
                        <a:t>P</a:t>
                      </a:r>
                      <a:r>
                        <a:rPr lang="de-DE" sz="1000"/>
                        <a:t>&lt;.001</a:t>
                      </a:r>
                    </a:p>
                  </a:txBody>
                  <a:tcPr marL="0" marR="0" marT="0" marB="0" anchor="ctr"/>
                </a:tc>
                <a:tc>
                  <a:txBody>
                    <a:bodyPr/>
                    <a:lstStyle/>
                    <a:p>
                      <a:pPr algn="ctr"/>
                      <a:r>
                        <a:rPr lang="de-DE" sz="1000" i="1"/>
                        <a:t>P</a:t>
                      </a:r>
                      <a:r>
                        <a:rPr lang="de-DE" sz="1000"/>
                        <a:t>=.05</a:t>
                      </a:r>
                    </a:p>
                  </a:txBody>
                  <a:tcPr marL="0" marR="0" marT="0" marB="0" anchor="ctr"/>
                </a:tc>
                <a:extLst>
                  <a:ext uri="{0D108BD9-81ED-4DB2-BD59-A6C34878D82A}">
                    <a16:rowId xmlns:a16="http://schemas.microsoft.com/office/drawing/2014/main" val="356491050"/>
                  </a:ext>
                </a:extLst>
              </a:tr>
            </a:tbl>
          </a:graphicData>
        </a:graphic>
      </p:graphicFrame>
      <p:graphicFrame>
        <p:nvGraphicFramePr>
          <p:cNvPr id="7" name="Tabelle 6">
            <a:extLst>
              <a:ext uri="{FF2B5EF4-FFF2-40B4-BE49-F238E27FC236}">
                <a16:creationId xmlns:a16="http://schemas.microsoft.com/office/drawing/2014/main" id="{6F7ABC6B-348B-2CF7-073C-D2AC995A1729}"/>
              </a:ext>
            </a:extLst>
          </p:cNvPr>
          <p:cNvGraphicFramePr>
            <a:graphicFrameLocks noGrp="1"/>
          </p:cNvGraphicFramePr>
          <p:nvPr>
            <p:extLst>
              <p:ext uri="{D42A27DB-BD31-4B8C-83A1-F6EECF244321}">
                <p14:modId xmlns:p14="http://schemas.microsoft.com/office/powerpoint/2010/main" val="3265295760"/>
              </p:ext>
            </p:extLst>
          </p:nvPr>
        </p:nvGraphicFramePr>
        <p:xfrm>
          <a:off x="6995357" y="3919838"/>
          <a:ext cx="1872000" cy="762000"/>
        </p:xfrm>
        <a:graphic>
          <a:graphicData uri="http://schemas.openxmlformats.org/drawingml/2006/table">
            <a:tbl>
              <a:tblPr firstRow="1" bandRow="1">
                <a:tableStyleId>{5C22544A-7EE6-4342-B048-85BDC9FD1C3A}</a:tableStyleId>
              </a:tblPr>
              <a:tblGrid>
                <a:gridCol w="1152000">
                  <a:extLst>
                    <a:ext uri="{9D8B030D-6E8A-4147-A177-3AD203B41FA5}">
                      <a16:colId xmlns:a16="http://schemas.microsoft.com/office/drawing/2014/main" val="4008569404"/>
                    </a:ext>
                  </a:extLst>
                </a:gridCol>
                <a:gridCol w="720000">
                  <a:extLst>
                    <a:ext uri="{9D8B030D-6E8A-4147-A177-3AD203B41FA5}">
                      <a16:colId xmlns:a16="http://schemas.microsoft.com/office/drawing/2014/main" val="2638764043"/>
                    </a:ext>
                  </a:extLst>
                </a:gridCol>
              </a:tblGrid>
              <a:tr h="83346">
                <a:tc>
                  <a:txBody>
                    <a:bodyPr/>
                    <a:lstStyle/>
                    <a:p>
                      <a:endParaRPr lang="de-DE" sz="1000"/>
                    </a:p>
                  </a:txBody>
                  <a:tcPr marL="36000" marR="0" marT="0" marB="0" anchor="ctr"/>
                </a:tc>
                <a:tc>
                  <a:txBody>
                    <a:bodyPr/>
                    <a:lstStyle/>
                    <a:p>
                      <a:pPr algn="ctr"/>
                      <a:r>
                        <a:rPr lang="de-DE" sz="1000" err="1"/>
                        <a:t>mPFS</a:t>
                      </a:r>
                      <a:r>
                        <a:rPr lang="de-DE" sz="1000"/>
                        <a:t>, </a:t>
                      </a:r>
                      <a:r>
                        <a:rPr lang="de-DE" sz="1000" err="1"/>
                        <a:t>mo</a:t>
                      </a:r>
                      <a:endParaRPr lang="de-DE" sz="1000"/>
                    </a:p>
                  </a:txBody>
                  <a:tcPr marL="0" marR="0" marT="0" marB="0" anchor="ctr"/>
                </a:tc>
                <a:extLst>
                  <a:ext uri="{0D108BD9-81ED-4DB2-BD59-A6C34878D82A}">
                    <a16:rowId xmlns:a16="http://schemas.microsoft.com/office/drawing/2014/main" val="1683023671"/>
                  </a:ext>
                </a:extLst>
              </a:tr>
              <a:tr h="83346">
                <a:tc>
                  <a:txBody>
                    <a:bodyPr/>
                    <a:lstStyle/>
                    <a:p>
                      <a:r>
                        <a:rPr lang="de-DE" sz="1000" err="1">
                          <a:solidFill>
                            <a:schemeClr val="bg1"/>
                          </a:solidFill>
                        </a:rPr>
                        <a:t>Zanu</a:t>
                      </a:r>
                      <a:r>
                        <a:rPr lang="de-DE" sz="1000">
                          <a:solidFill>
                            <a:schemeClr val="bg1"/>
                          </a:solidFill>
                        </a:rPr>
                        <a:t> del(13q)</a:t>
                      </a:r>
                    </a:p>
                  </a:txBody>
                  <a:tcPr marL="36000" marR="0" marT="0" marB="0" anchor="ctr">
                    <a:solidFill>
                      <a:srgbClr val="2E8DFF"/>
                    </a:solidFill>
                  </a:tcPr>
                </a:tc>
                <a:tc>
                  <a:txBody>
                    <a:bodyPr/>
                    <a:lstStyle/>
                    <a:p>
                      <a:pPr algn="ctr"/>
                      <a:r>
                        <a:rPr lang="de-DE" sz="1000"/>
                        <a:t>NR</a:t>
                      </a:r>
                    </a:p>
                  </a:txBody>
                  <a:tcPr marL="0" marR="0" marT="0" marB="0" anchor="ctr"/>
                </a:tc>
                <a:extLst>
                  <a:ext uri="{0D108BD9-81ED-4DB2-BD59-A6C34878D82A}">
                    <a16:rowId xmlns:a16="http://schemas.microsoft.com/office/drawing/2014/main" val="356491050"/>
                  </a:ext>
                </a:extLst>
              </a:tr>
              <a:tr h="83346">
                <a:tc>
                  <a:txBody>
                    <a:bodyPr/>
                    <a:lstStyle/>
                    <a:p>
                      <a:r>
                        <a:rPr lang="de-DE" sz="1000">
                          <a:solidFill>
                            <a:schemeClr val="bg1"/>
                          </a:solidFill>
                        </a:rPr>
                        <a:t>Zanu w/o del(13q)</a:t>
                      </a:r>
                    </a:p>
                  </a:txBody>
                  <a:tcPr marL="36000" marR="0" marT="0" marB="0" anchor="ctr">
                    <a:solidFill>
                      <a:srgbClr val="002A5C"/>
                    </a:solidFill>
                  </a:tcPr>
                </a:tc>
                <a:tc>
                  <a:txBody>
                    <a:bodyPr/>
                    <a:lstStyle/>
                    <a:p>
                      <a:pPr algn="ctr"/>
                      <a:r>
                        <a:rPr lang="de-DE" sz="1000"/>
                        <a:t>NR</a:t>
                      </a:r>
                    </a:p>
                  </a:txBody>
                  <a:tcPr marL="0" marR="0" marT="0" marB="0" anchor="ctr"/>
                </a:tc>
                <a:extLst>
                  <a:ext uri="{0D108BD9-81ED-4DB2-BD59-A6C34878D82A}">
                    <a16:rowId xmlns:a16="http://schemas.microsoft.com/office/drawing/2014/main" val="1853159632"/>
                  </a:ext>
                </a:extLst>
              </a:tr>
              <a:tr h="83346">
                <a:tc>
                  <a:txBody>
                    <a:bodyPr/>
                    <a:lstStyle/>
                    <a:p>
                      <a:r>
                        <a:rPr lang="de-DE" sz="1000">
                          <a:solidFill>
                            <a:schemeClr val="bg1"/>
                          </a:solidFill>
                        </a:rPr>
                        <a:t>BR del(13q)</a:t>
                      </a:r>
                    </a:p>
                  </a:txBody>
                  <a:tcPr marL="36000" marR="0" marT="0" marB="0" anchor="ctr">
                    <a:solidFill>
                      <a:schemeClr val="accent3">
                        <a:lumMod val="60000"/>
                        <a:lumOff val="40000"/>
                      </a:schemeClr>
                    </a:solidFill>
                  </a:tcPr>
                </a:tc>
                <a:tc>
                  <a:txBody>
                    <a:bodyPr/>
                    <a:lstStyle/>
                    <a:p>
                      <a:pPr algn="ctr"/>
                      <a:r>
                        <a:rPr lang="de-DE" sz="1000"/>
                        <a:t>40.8</a:t>
                      </a:r>
                    </a:p>
                  </a:txBody>
                  <a:tcPr marL="0" marR="0" marT="0" marB="0" anchor="ctr"/>
                </a:tc>
                <a:extLst>
                  <a:ext uri="{0D108BD9-81ED-4DB2-BD59-A6C34878D82A}">
                    <a16:rowId xmlns:a16="http://schemas.microsoft.com/office/drawing/2014/main" val="3459045796"/>
                  </a:ext>
                </a:extLst>
              </a:tr>
              <a:tr h="83346">
                <a:tc>
                  <a:txBody>
                    <a:bodyPr/>
                    <a:lstStyle/>
                    <a:p>
                      <a:r>
                        <a:rPr lang="de-DE" sz="1000">
                          <a:solidFill>
                            <a:schemeClr val="bg1"/>
                          </a:solidFill>
                        </a:rPr>
                        <a:t>BR w/o del(13q)</a:t>
                      </a:r>
                    </a:p>
                  </a:txBody>
                  <a:tcPr marL="36000" marR="0" marT="0" marB="0" anchor="ctr">
                    <a:solidFill>
                      <a:srgbClr val="E3000F"/>
                    </a:solidFill>
                  </a:tcPr>
                </a:tc>
                <a:tc>
                  <a:txBody>
                    <a:bodyPr/>
                    <a:lstStyle/>
                    <a:p>
                      <a:pPr algn="ctr"/>
                      <a:r>
                        <a:rPr lang="de-DE" sz="1000"/>
                        <a:t>44.9</a:t>
                      </a:r>
                    </a:p>
                  </a:txBody>
                  <a:tcPr marL="0" marR="0" marT="0" marB="0" anchor="ctr"/>
                </a:tc>
                <a:extLst>
                  <a:ext uri="{0D108BD9-81ED-4DB2-BD59-A6C34878D82A}">
                    <a16:rowId xmlns:a16="http://schemas.microsoft.com/office/drawing/2014/main" val="487197967"/>
                  </a:ext>
                </a:extLst>
              </a:tr>
            </a:tbl>
          </a:graphicData>
        </a:graphic>
      </p:graphicFrame>
      <p:graphicFrame>
        <p:nvGraphicFramePr>
          <p:cNvPr id="13" name="Tabelle 12">
            <a:extLst>
              <a:ext uri="{FF2B5EF4-FFF2-40B4-BE49-F238E27FC236}">
                <a16:creationId xmlns:a16="http://schemas.microsoft.com/office/drawing/2014/main" id="{C9870565-36CF-5BD0-C510-8CBFC904D26B}"/>
              </a:ext>
            </a:extLst>
          </p:cNvPr>
          <p:cNvGraphicFramePr>
            <a:graphicFrameLocks noGrp="1"/>
          </p:cNvGraphicFramePr>
          <p:nvPr>
            <p:extLst>
              <p:ext uri="{D42A27DB-BD31-4B8C-83A1-F6EECF244321}">
                <p14:modId xmlns:p14="http://schemas.microsoft.com/office/powerpoint/2010/main" val="4142456212"/>
              </p:ext>
            </p:extLst>
          </p:nvPr>
        </p:nvGraphicFramePr>
        <p:xfrm>
          <a:off x="6995357" y="4727976"/>
          <a:ext cx="3012933" cy="304800"/>
        </p:xfrm>
        <a:graphic>
          <a:graphicData uri="http://schemas.openxmlformats.org/drawingml/2006/table">
            <a:tbl>
              <a:tblPr firstRow="1" bandRow="1">
                <a:tableStyleId>{5C22544A-7EE6-4342-B048-85BDC9FD1C3A}</a:tableStyleId>
              </a:tblPr>
              <a:tblGrid>
                <a:gridCol w="1032933">
                  <a:extLst>
                    <a:ext uri="{9D8B030D-6E8A-4147-A177-3AD203B41FA5}">
                      <a16:colId xmlns:a16="http://schemas.microsoft.com/office/drawing/2014/main" val="4008569404"/>
                    </a:ext>
                  </a:extLst>
                </a:gridCol>
                <a:gridCol w="828000">
                  <a:extLst>
                    <a:ext uri="{9D8B030D-6E8A-4147-A177-3AD203B41FA5}">
                      <a16:colId xmlns:a16="http://schemas.microsoft.com/office/drawing/2014/main" val="2638764043"/>
                    </a:ext>
                  </a:extLst>
                </a:gridCol>
                <a:gridCol w="1152000">
                  <a:extLst>
                    <a:ext uri="{9D8B030D-6E8A-4147-A177-3AD203B41FA5}">
                      <a16:colId xmlns:a16="http://schemas.microsoft.com/office/drawing/2014/main" val="3680321358"/>
                    </a:ext>
                  </a:extLst>
                </a:gridCol>
              </a:tblGrid>
              <a:tr h="46247">
                <a:tc>
                  <a:txBody>
                    <a:bodyPr/>
                    <a:lstStyle/>
                    <a:p>
                      <a:endParaRPr lang="de-DE" sz="1000">
                        <a:solidFill>
                          <a:schemeClr val="bg1"/>
                        </a:solidFill>
                      </a:endParaRPr>
                    </a:p>
                  </a:txBody>
                  <a:tcPr marL="36000" marR="0" marT="0" marB="0" anchor="ctr"/>
                </a:tc>
                <a:tc>
                  <a:txBody>
                    <a:bodyPr/>
                    <a:lstStyle/>
                    <a:p>
                      <a:pPr algn="ctr"/>
                      <a:r>
                        <a:rPr lang="de-DE" sz="1000"/>
                        <a:t>BR del (13q)</a:t>
                      </a:r>
                    </a:p>
                  </a:txBody>
                  <a:tcPr marL="0" marR="0" marT="0" marB="0" anchor="ctr">
                    <a:solidFill>
                      <a:srgbClr val="F35660"/>
                    </a:solidFill>
                  </a:tcPr>
                </a:tc>
                <a:tc>
                  <a:txBody>
                    <a:bodyPr/>
                    <a:lstStyle/>
                    <a:p>
                      <a:pPr algn="ctr"/>
                      <a:r>
                        <a:rPr lang="de-DE" sz="1000"/>
                        <a:t>Zanu w/o del(13q)</a:t>
                      </a:r>
                    </a:p>
                  </a:txBody>
                  <a:tcPr marL="0" marR="0" marT="0" marB="0" anchor="ctr"/>
                </a:tc>
                <a:extLst>
                  <a:ext uri="{0D108BD9-81ED-4DB2-BD59-A6C34878D82A}">
                    <a16:rowId xmlns:a16="http://schemas.microsoft.com/office/drawing/2014/main" val="1683023671"/>
                  </a:ext>
                </a:extLst>
              </a:tr>
              <a:tr h="83346">
                <a:tc>
                  <a:txBody>
                    <a:bodyPr/>
                    <a:lstStyle/>
                    <a:p>
                      <a:r>
                        <a:rPr lang="de-DE" sz="1000">
                          <a:solidFill>
                            <a:schemeClr val="bg1"/>
                          </a:solidFill>
                        </a:rPr>
                        <a:t>Zanu del(13q)</a:t>
                      </a:r>
                    </a:p>
                  </a:txBody>
                  <a:tcPr marL="36000" marR="0" marT="0" marB="0" anchor="ctr">
                    <a:solidFill>
                      <a:schemeClr val="accent1">
                        <a:lumMod val="50000"/>
                        <a:lumOff val="50000"/>
                      </a:schemeClr>
                    </a:solidFill>
                  </a:tcPr>
                </a:tc>
                <a:tc>
                  <a:txBody>
                    <a:bodyPr/>
                    <a:lstStyle/>
                    <a:p>
                      <a:pPr algn="ctr"/>
                      <a:r>
                        <a:rPr lang="de-DE" sz="1000" i="1"/>
                        <a:t>P</a:t>
                      </a:r>
                      <a:r>
                        <a:rPr lang="de-DE" sz="1000"/>
                        <a:t>&lt;.001</a:t>
                      </a:r>
                    </a:p>
                  </a:txBody>
                  <a:tcPr marL="0" marR="0" marT="0" marB="0" anchor="ctr"/>
                </a:tc>
                <a:tc>
                  <a:txBody>
                    <a:bodyPr/>
                    <a:lstStyle/>
                    <a:p>
                      <a:pPr algn="ctr"/>
                      <a:r>
                        <a:rPr lang="de-DE" sz="1000" i="1"/>
                        <a:t>P</a:t>
                      </a:r>
                      <a:r>
                        <a:rPr lang="de-DE" sz="1000"/>
                        <a:t>=.77</a:t>
                      </a:r>
                    </a:p>
                  </a:txBody>
                  <a:tcPr marL="0" marR="0" marT="0" marB="0" anchor="ctr"/>
                </a:tc>
                <a:extLst>
                  <a:ext uri="{0D108BD9-81ED-4DB2-BD59-A6C34878D82A}">
                    <a16:rowId xmlns:a16="http://schemas.microsoft.com/office/drawing/2014/main" val="356491050"/>
                  </a:ext>
                </a:extLst>
              </a:tr>
            </a:tbl>
          </a:graphicData>
        </a:graphic>
      </p:graphicFrame>
      <p:pic>
        <p:nvPicPr>
          <p:cNvPr id="16" name="Grafik 15">
            <a:extLst>
              <a:ext uri="{FF2B5EF4-FFF2-40B4-BE49-F238E27FC236}">
                <a16:creationId xmlns:a16="http://schemas.microsoft.com/office/drawing/2014/main" id="{58543EE0-96EF-8223-A334-AC252CC99B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2715" y="2105940"/>
            <a:ext cx="3937093" cy="2451158"/>
          </a:xfrm>
          <a:prstGeom prst="rect">
            <a:avLst/>
          </a:prstGeom>
        </p:spPr>
      </p:pic>
      <p:pic>
        <p:nvPicPr>
          <p:cNvPr id="19" name="Grafik 18">
            <a:extLst>
              <a:ext uri="{FF2B5EF4-FFF2-40B4-BE49-F238E27FC236}">
                <a16:creationId xmlns:a16="http://schemas.microsoft.com/office/drawing/2014/main" id="{A6F9AAF0-500C-DA1C-2273-21A0DBD81ED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37725" y="2120305"/>
            <a:ext cx="3930300" cy="2365811"/>
          </a:xfrm>
          <a:prstGeom prst="rect">
            <a:avLst/>
          </a:prstGeom>
        </p:spPr>
      </p:pic>
      <p:grpSp>
        <p:nvGrpSpPr>
          <p:cNvPr id="25" name="Gruppieren 24">
            <a:extLst>
              <a:ext uri="{FF2B5EF4-FFF2-40B4-BE49-F238E27FC236}">
                <a16:creationId xmlns:a16="http://schemas.microsoft.com/office/drawing/2014/main" id="{BE8ABCFB-63B3-7432-27B3-1CA797A245DE}"/>
              </a:ext>
            </a:extLst>
          </p:cNvPr>
          <p:cNvGrpSpPr/>
          <p:nvPr/>
        </p:nvGrpSpPr>
        <p:grpSpPr>
          <a:xfrm>
            <a:off x="723900" y="2055493"/>
            <a:ext cx="379490" cy="3145683"/>
            <a:chOff x="800100" y="2055493"/>
            <a:chExt cx="303290" cy="3145683"/>
          </a:xfrm>
        </p:grpSpPr>
        <p:sp>
          <p:nvSpPr>
            <p:cNvPr id="20" name="Textfeld 19">
              <a:extLst>
                <a:ext uri="{FF2B5EF4-FFF2-40B4-BE49-F238E27FC236}">
                  <a16:creationId xmlns:a16="http://schemas.microsoft.com/office/drawing/2014/main" id="{CF3E96DA-29DC-23BB-A597-6265BE47C07C}"/>
                </a:ext>
              </a:extLst>
            </p:cNvPr>
            <p:cNvSpPr txBox="1"/>
            <p:nvPr/>
          </p:nvSpPr>
          <p:spPr>
            <a:xfrm>
              <a:off x="800101" y="2055493"/>
              <a:ext cx="303289" cy="276999"/>
            </a:xfrm>
            <a:prstGeom prst="rect">
              <a:avLst/>
            </a:prstGeom>
            <a:solidFill>
              <a:schemeClr val="bg1"/>
            </a:solidFill>
          </p:spPr>
          <p:txBody>
            <a:bodyPr wrap="square" lIns="0" rIns="0" rtlCol="0">
              <a:spAutoFit/>
            </a:bodyPr>
            <a:lstStyle/>
            <a:p>
              <a:pPr algn="r"/>
              <a:r>
                <a:rPr lang="de-DE" sz="1200"/>
                <a:t>1.00</a:t>
              </a:r>
            </a:p>
          </p:txBody>
        </p:sp>
        <p:sp>
          <p:nvSpPr>
            <p:cNvPr id="21" name="Textfeld 20">
              <a:extLst>
                <a:ext uri="{FF2B5EF4-FFF2-40B4-BE49-F238E27FC236}">
                  <a16:creationId xmlns:a16="http://schemas.microsoft.com/office/drawing/2014/main" id="{4E330507-6427-86D0-3417-099E105183BC}"/>
                </a:ext>
              </a:extLst>
            </p:cNvPr>
            <p:cNvSpPr txBox="1"/>
            <p:nvPr/>
          </p:nvSpPr>
          <p:spPr>
            <a:xfrm>
              <a:off x="800100" y="2773368"/>
              <a:ext cx="303290" cy="276999"/>
            </a:xfrm>
            <a:prstGeom prst="rect">
              <a:avLst/>
            </a:prstGeom>
            <a:solidFill>
              <a:schemeClr val="bg1"/>
            </a:solidFill>
          </p:spPr>
          <p:txBody>
            <a:bodyPr wrap="square" lIns="0" rIns="0" rtlCol="0">
              <a:spAutoFit/>
            </a:bodyPr>
            <a:lstStyle/>
            <a:p>
              <a:pPr algn="r"/>
              <a:r>
                <a:rPr lang="de-DE" sz="1200"/>
                <a:t>0.75</a:t>
              </a:r>
            </a:p>
          </p:txBody>
        </p:sp>
        <p:sp>
          <p:nvSpPr>
            <p:cNvPr id="22" name="Textfeld 21">
              <a:extLst>
                <a:ext uri="{FF2B5EF4-FFF2-40B4-BE49-F238E27FC236}">
                  <a16:creationId xmlns:a16="http://schemas.microsoft.com/office/drawing/2014/main" id="{8FAFC251-1A00-67AF-9540-36F1EC7AFC51}"/>
                </a:ext>
              </a:extLst>
            </p:cNvPr>
            <p:cNvSpPr txBox="1"/>
            <p:nvPr/>
          </p:nvSpPr>
          <p:spPr>
            <a:xfrm>
              <a:off x="800101" y="3491243"/>
              <a:ext cx="303289" cy="276999"/>
            </a:xfrm>
            <a:prstGeom prst="rect">
              <a:avLst/>
            </a:prstGeom>
            <a:solidFill>
              <a:schemeClr val="bg1"/>
            </a:solidFill>
          </p:spPr>
          <p:txBody>
            <a:bodyPr wrap="square" lIns="0" rIns="0" rtlCol="0">
              <a:spAutoFit/>
            </a:bodyPr>
            <a:lstStyle/>
            <a:p>
              <a:pPr algn="r"/>
              <a:r>
                <a:rPr lang="de-DE" sz="1200"/>
                <a:t>0.50</a:t>
              </a:r>
            </a:p>
          </p:txBody>
        </p:sp>
        <p:sp>
          <p:nvSpPr>
            <p:cNvPr id="23" name="Textfeld 22">
              <a:extLst>
                <a:ext uri="{FF2B5EF4-FFF2-40B4-BE49-F238E27FC236}">
                  <a16:creationId xmlns:a16="http://schemas.microsoft.com/office/drawing/2014/main" id="{97DA6F25-9F78-B477-8233-184E1A03E31C}"/>
                </a:ext>
              </a:extLst>
            </p:cNvPr>
            <p:cNvSpPr txBox="1"/>
            <p:nvPr/>
          </p:nvSpPr>
          <p:spPr>
            <a:xfrm>
              <a:off x="800100" y="4209117"/>
              <a:ext cx="303290" cy="276999"/>
            </a:xfrm>
            <a:prstGeom prst="rect">
              <a:avLst/>
            </a:prstGeom>
            <a:solidFill>
              <a:schemeClr val="bg1"/>
            </a:solidFill>
          </p:spPr>
          <p:txBody>
            <a:bodyPr wrap="square" lIns="0" rIns="0" rtlCol="0">
              <a:spAutoFit/>
            </a:bodyPr>
            <a:lstStyle/>
            <a:p>
              <a:pPr algn="r"/>
              <a:r>
                <a:rPr lang="de-DE" sz="1200"/>
                <a:t>0.25</a:t>
              </a:r>
            </a:p>
          </p:txBody>
        </p:sp>
        <p:sp>
          <p:nvSpPr>
            <p:cNvPr id="24" name="Textfeld 23">
              <a:extLst>
                <a:ext uri="{FF2B5EF4-FFF2-40B4-BE49-F238E27FC236}">
                  <a16:creationId xmlns:a16="http://schemas.microsoft.com/office/drawing/2014/main" id="{1B418E80-2AA7-3000-7806-50CE1E9E16B3}"/>
                </a:ext>
              </a:extLst>
            </p:cNvPr>
            <p:cNvSpPr txBox="1"/>
            <p:nvPr/>
          </p:nvSpPr>
          <p:spPr>
            <a:xfrm>
              <a:off x="800100" y="4924177"/>
              <a:ext cx="303290" cy="276999"/>
            </a:xfrm>
            <a:prstGeom prst="rect">
              <a:avLst/>
            </a:prstGeom>
            <a:solidFill>
              <a:schemeClr val="bg1"/>
            </a:solidFill>
          </p:spPr>
          <p:txBody>
            <a:bodyPr wrap="square" lIns="0" rIns="0" rtlCol="0">
              <a:spAutoFit/>
            </a:bodyPr>
            <a:lstStyle/>
            <a:p>
              <a:pPr algn="r"/>
              <a:r>
                <a:rPr lang="de-DE" sz="1200"/>
                <a:t>0.00</a:t>
              </a:r>
            </a:p>
          </p:txBody>
        </p:sp>
      </p:grpSp>
      <p:grpSp>
        <p:nvGrpSpPr>
          <p:cNvPr id="26" name="Gruppieren 25">
            <a:extLst>
              <a:ext uri="{FF2B5EF4-FFF2-40B4-BE49-F238E27FC236}">
                <a16:creationId xmlns:a16="http://schemas.microsoft.com/office/drawing/2014/main" id="{6D54A01F-ED02-BC84-E229-9CA29095E2F4}"/>
              </a:ext>
            </a:extLst>
          </p:cNvPr>
          <p:cNvGrpSpPr/>
          <p:nvPr/>
        </p:nvGrpSpPr>
        <p:grpSpPr>
          <a:xfrm>
            <a:off x="6515100" y="2055493"/>
            <a:ext cx="357483" cy="3145683"/>
            <a:chOff x="800100" y="2055493"/>
            <a:chExt cx="303290" cy="3145683"/>
          </a:xfrm>
        </p:grpSpPr>
        <p:sp>
          <p:nvSpPr>
            <p:cNvPr id="27" name="Textfeld 26">
              <a:extLst>
                <a:ext uri="{FF2B5EF4-FFF2-40B4-BE49-F238E27FC236}">
                  <a16:creationId xmlns:a16="http://schemas.microsoft.com/office/drawing/2014/main" id="{58A2FC09-1332-F48A-15B2-AB5204A26F03}"/>
                </a:ext>
              </a:extLst>
            </p:cNvPr>
            <p:cNvSpPr txBox="1"/>
            <p:nvPr/>
          </p:nvSpPr>
          <p:spPr>
            <a:xfrm>
              <a:off x="800101" y="2055493"/>
              <a:ext cx="303289" cy="276999"/>
            </a:xfrm>
            <a:prstGeom prst="rect">
              <a:avLst/>
            </a:prstGeom>
            <a:solidFill>
              <a:schemeClr val="bg1"/>
            </a:solidFill>
          </p:spPr>
          <p:txBody>
            <a:bodyPr wrap="square" lIns="0" rIns="0" rtlCol="0">
              <a:spAutoFit/>
            </a:bodyPr>
            <a:lstStyle/>
            <a:p>
              <a:pPr algn="r"/>
              <a:r>
                <a:rPr lang="de-DE" sz="1200"/>
                <a:t>1.00</a:t>
              </a:r>
            </a:p>
          </p:txBody>
        </p:sp>
        <p:sp>
          <p:nvSpPr>
            <p:cNvPr id="28" name="Textfeld 27">
              <a:extLst>
                <a:ext uri="{FF2B5EF4-FFF2-40B4-BE49-F238E27FC236}">
                  <a16:creationId xmlns:a16="http://schemas.microsoft.com/office/drawing/2014/main" id="{F324A905-CE07-FD15-8B3C-729607A25491}"/>
                </a:ext>
              </a:extLst>
            </p:cNvPr>
            <p:cNvSpPr txBox="1"/>
            <p:nvPr/>
          </p:nvSpPr>
          <p:spPr>
            <a:xfrm>
              <a:off x="800100" y="2773368"/>
              <a:ext cx="303290" cy="276999"/>
            </a:xfrm>
            <a:prstGeom prst="rect">
              <a:avLst/>
            </a:prstGeom>
            <a:solidFill>
              <a:schemeClr val="bg1"/>
            </a:solidFill>
          </p:spPr>
          <p:txBody>
            <a:bodyPr wrap="square" lIns="0" rIns="0" rtlCol="0">
              <a:spAutoFit/>
            </a:bodyPr>
            <a:lstStyle/>
            <a:p>
              <a:pPr algn="r"/>
              <a:r>
                <a:rPr lang="de-DE" sz="1200"/>
                <a:t>0.75</a:t>
              </a:r>
            </a:p>
          </p:txBody>
        </p:sp>
        <p:sp>
          <p:nvSpPr>
            <p:cNvPr id="29" name="Textfeld 28">
              <a:extLst>
                <a:ext uri="{FF2B5EF4-FFF2-40B4-BE49-F238E27FC236}">
                  <a16:creationId xmlns:a16="http://schemas.microsoft.com/office/drawing/2014/main" id="{4B62182F-8B96-54A7-776A-098376B939B4}"/>
                </a:ext>
              </a:extLst>
            </p:cNvPr>
            <p:cNvSpPr txBox="1"/>
            <p:nvPr/>
          </p:nvSpPr>
          <p:spPr>
            <a:xfrm>
              <a:off x="800101" y="3491243"/>
              <a:ext cx="303289" cy="276999"/>
            </a:xfrm>
            <a:prstGeom prst="rect">
              <a:avLst/>
            </a:prstGeom>
            <a:solidFill>
              <a:schemeClr val="bg1"/>
            </a:solidFill>
          </p:spPr>
          <p:txBody>
            <a:bodyPr wrap="square" lIns="0" rIns="0" rtlCol="0">
              <a:spAutoFit/>
            </a:bodyPr>
            <a:lstStyle/>
            <a:p>
              <a:pPr algn="r"/>
              <a:r>
                <a:rPr lang="de-DE" sz="1200"/>
                <a:t>0.50</a:t>
              </a:r>
            </a:p>
          </p:txBody>
        </p:sp>
        <p:sp>
          <p:nvSpPr>
            <p:cNvPr id="30" name="Textfeld 29">
              <a:extLst>
                <a:ext uri="{FF2B5EF4-FFF2-40B4-BE49-F238E27FC236}">
                  <a16:creationId xmlns:a16="http://schemas.microsoft.com/office/drawing/2014/main" id="{59A6C146-C048-39E5-5611-5A91C7F7257F}"/>
                </a:ext>
              </a:extLst>
            </p:cNvPr>
            <p:cNvSpPr txBox="1"/>
            <p:nvPr/>
          </p:nvSpPr>
          <p:spPr>
            <a:xfrm>
              <a:off x="800100" y="4209117"/>
              <a:ext cx="303290" cy="276999"/>
            </a:xfrm>
            <a:prstGeom prst="rect">
              <a:avLst/>
            </a:prstGeom>
            <a:solidFill>
              <a:schemeClr val="bg1"/>
            </a:solidFill>
          </p:spPr>
          <p:txBody>
            <a:bodyPr wrap="square" lIns="0" rIns="0" rtlCol="0">
              <a:spAutoFit/>
            </a:bodyPr>
            <a:lstStyle/>
            <a:p>
              <a:pPr algn="r"/>
              <a:r>
                <a:rPr lang="de-DE" sz="1200"/>
                <a:t>0.25</a:t>
              </a:r>
            </a:p>
          </p:txBody>
        </p:sp>
        <p:sp>
          <p:nvSpPr>
            <p:cNvPr id="31" name="Textfeld 30">
              <a:extLst>
                <a:ext uri="{FF2B5EF4-FFF2-40B4-BE49-F238E27FC236}">
                  <a16:creationId xmlns:a16="http://schemas.microsoft.com/office/drawing/2014/main" id="{77E1A316-AA9F-8F96-FDB8-5714F26DBC87}"/>
                </a:ext>
              </a:extLst>
            </p:cNvPr>
            <p:cNvSpPr txBox="1"/>
            <p:nvPr/>
          </p:nvSpPr>
          <p:spPr>
            <a:xfrm>
              <a:off x="800100" y="4924177"/>
              <a:ext cx="303290" cy="276999"/>
            </a:xfrm>
            <a:prstGeom prst="rect">
              <a:avLst/>
            </a:prstGeom>
            <a:solidFill>
              <a:schemeClr val="bg1"/>
            </a:solidFill>
          </p:spPr>
          <p:txBody>
            <a:bodyPr wrap="square" lIns="0" rIns="0" rtlCol="0">
              <a:spAutoFit/>
            </a:bodyPr>
            <a:lstStyle/>
            <a:p>
              <a:pPr algn="r"/>
              <a:r>
                <a:rPr lang="de-DE" sz="1200"/>
                <a:t>0.00</a:t>
              </a:r>
            </a:p>
          </p:txBody>
        </p:sp>
      </p:grpSp>
    </p:spTree>
    <p:extLst>
      <p:ext uri="{BB962C8B-B14F-4D97-AF65-F5344CB8AC3E}">
        <p14:creationId xmlns:p14="http://schemas.microsoft.com/office/powerpoint/2010/main" val="26878906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m 5">
            <a:extLst>
              <a:ext uri="{FF2B5EF4-FFF2-40B4-BE49-F238E27FC236}">
                <a16:creationId xmlns:a16="http://schemas.microsoft.com/office/drawing/2014/main" id="{A3012E92-6445-3F0C-44ED-E4BA5BE6556A}"/>
              </a:ext>
            </a:extLst>
          </p:cNvPr>
          <p:cNvGraphicFramePr/>
          <p:nvPr>
            <p:extLst>
              <p:ext uri="{D42A27DB-BD31-4B8C-83A1-F6EECF244321}">
                <p14:modId xmlns:p14="http://schemas.microsoft.com/office/powerpoint/2010/main" val="2012952034"/>
              </p:ext>
            </p:extLst>
          </p:nvPr>
        </p:nvGraphicFramePr>
        <p:xfrm>
          <a:off x="5902788" y="1989138"/>
          <a:ext cx="5571517" cy="358829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Diagramm 6">
            <a:extLst>
              <a:ext uri="{FF2B5EF4-FFF2-40B4-BE49-F238E27FC236}">
                <a16:creationId xmlns:a16="http://schemas.microsoft.com/office/drawing/2014/main" id="{F29BD3CB-4472-3A47-3B83-259EAD5BFC37}"/>
              </a:ext>
            </a:extLst>
          </p:cNvPr>
          <p:cNvGraphicFramePr/>
          <p:nvPr>
            <p:extLst>
              <p:ext uri="{D42A27DB-BD31-4B8C-83A1-F6EECF244321}">
                <p14:modId xmlns:p14="http://schemas.microsoft.com/office/powerpoint/2010/main" val="291335119"/>
              </p:ext>
            </p:extLst>
          </p:nvPr>
        </p:nvGraphicFramePr>
        <p:xfrm>
          <a:off x="130173" y="1989138"/>
          <a:ext cx="5571517" cy="3588295"/>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 Placeholder 7">
            <a:extLst>
              <a:ext uri="{FF2B5EF4-FFF2-40B4-BE49-F238E27FC236}">
                <a16:creationId xmlns:a16="http://schemas.microsoft.com/office/drawing/2014/main" id="{EAF4861D-2818-4F7E-648B-B3D7B13855A6}"/>
              </a:ext>
            </a:extLst>
          </p:cNvPr>
          <p:cNvSpPr>
            <a:spLocks noGrp="1"/>
          </p:cNvSpPr>
          <p:nvPr>
            <p:ph type="body" sz="quarter" idx="12"/>
          </p:nvPr>
        </p:nvSpPr>
        <p:spPr/>
        <p:txBody>
          <a:bodyPr/>
          <a:lstStyle/>
          <a:p>
            <a:r>
              <a:rPr lang="en-US"/>
              <a:t>Trisomy 12</a:t>
            </a:r>
          </a:p>
        </p:txBody>
      </p:sp>
      <p:sp>
        <p:nvSpPr>
          <p:cNvPr id="3" name="Title 2">
            <a:extLst>
              <a:ext uri="{FF2B5EF4-FFF2-40B4-BE49-F238E27FC236}">
                <a16:creationId xmlns:a16="http://schemas.microsoft.com/office/drawing/2014/main" id="{3EEFEEBE-903B-684E-575E-FB91EAAAEDFB}"/>
              </a:ext>
            </a:extLst>
          </p:cNvPr>
          <p:cNvSpPr>
            <a:spLocks noGrp="1"/>
          </p:cNvSpPr>
          <p:nvPr>
            <p:ph type="title"/>
          </p:nvPr>
        </p:nvSpPr>
        <p:spPr/>
        <p:txBody>
          <a:bodyPr/>
          <a:lstStyle/>
          <a:p>
            <a:r>
              <a:rPr lang="en-US"/>
              <a:t>PFS by cytogenic abnormalities </a:t>
            </a:r>
          </a:p>
        </p:txBody>
      </p:sp>
      <p:sp>
        <p:nvSpPr>
          <p:cNvPr id="2" name="Footer Placeholder 1">
            <a:extLst>
              <a:ext uri="{FF2B5EF4-FFF2-40B4-BE49-F238E27FC236}">
                <a16:creationId xmlns:a16="http://schemas.microsoft.com/office/drawing/2014/main" id="{EE1B0333-281C-2100-E1A9-431D0D6B0287}"/>
              </a:ext>
            </a:extLst>
          </p:cNvPr>
          <p:cNvSpPr>
            <a:spLocks noGrp="1"/>
          </p:cNvSpPr>
          <p:nvPr>
            <p:ph type="ftr" sz="quarter" idx="13"/>
          </p:nvPr>
        </p:nvSpPr>
        <p:spPr/>
        <p:txBody>
          <a:bodyPr/>
          <a:lstStyle/>
          <a:p>
            <a:r>
              <a:rPr lang="en-GB" b="1"/>
              <a:t>BR, </a:t>
            </a:r>
            <a:r>
              <a:rPr lang="en-GB" err="1"/>
              <a:t>bendamustine</a:t>
            </a:r>
            <a:r>
              <a:rPr lang="en-GB"/>
              <a:t> + rituximab; </a:t>
            </a:r>
            <a:r>
              <a:rPr lang="en-GB" b="1"/>
              <a:t>CKT, </a:t>
            </a:r>
            <a:r>
              <a:rPr lang="en-GB"/>
              <a:t>complex karyotype; </a:t>
            </a:r>
            <a:r>
              <a:rPr lang="en-GB" b="1" err="1"/>
              <a:t>mo</a:t>
            </a:r>
            <a:r>
              <a:rPr lang="en-GB" b="1"/>
              <a:t>, </a:t>
            </a:r>
            <a:r>
              <a:rPr lang="en-GB"/>
              <a:t>month(s); </a:t>
            </a:r>
            <a:r>
              <a:rPr lang="en-GB" b="1" err="1"/>
              <a:t>mPFS</a:t>
            </a:r>
            <a:r>
              <a:rPr lang="en-GB" b="1"/>
              <a:t>, </a:t>
            </a:r>
            <a:r>
              <a:rPr lang="en-GB"/>
              <a:t>median PFS, </a:t>
            </a:r>
            <a:r>
              <a:rPr lang="en-GB" b="1"/>
              <a:t>NR,</a:t>
            </a:r>
            <a:r>
              <a:rPr lang="en-GB"/>
              <a:t> not reached; </a:t>
            </a:r>
            <a:r>
              <a:rPr lang="en-GB" b="1"/>
              <a:t>PFS,</a:t>
            </a:r>
            <a:r>
              <a:rPr lang="en-GB"/>
              <a:t> progression-free survival; </a:t>
            </a:r>
            <a:r>
              <a:rPr lang="en-GB" b="1"/>
              <a:t>w/o, </a:t>
            </a:r>
            <a:r>
              <a:rPr lang="en-GB"/>
              <a:t>without; </a:t>
            </a:r>
            <a:r>
              <a:rPr lang="en-GB" b="1" err="1"/>
              <a:t>zanu</a:t>
            </a:r>
            <a:r>
              <a:rPr lang="en-GB" b="1"/>
              <a:t>, </a:t>
            </a:r>
            <a:r>
              <a:rPr lang="en-GB" err="1"/>
              <a:t>zanubrutinib</a:t>
            </a:r>
            <a:r>
              <a:rPr lang="en-GB"/>
              <a:t>.  </a:t>
            </a:r>
          </a:p>
          <a:p>
            <a:r>
              <a:rPr lang="en-GB" b="1"/>
              <a:t>Xu et al, Abstract #1902 presented at ASH 2023. </a:t>
            </a:r>
            <a:endParaRPr lang="en-GB"/>
          </a:p>
        </p:txBody>
      </p:sp>
      <p:sp>
        <p:nvSpPr>
          <p:cNvPr id="9" name="Text Placeholder 8">
            <a:extLst>
              <a:ext uri="{FF2B5EF4-FFF2-40B4-BE49-F238E27FC236}">
                <a16:creationId xmlns:a16="http://schemas.microsoft.com/office/drawing/2014/main" id="{E2AD6ADF-75C3-CCD7-F197-7AC32266CD62}"/>
              </a:ext>
            </a:extLst>
          </p:cNvPr>
          <p:cNvSpPr>
            <a:spLocks noGrp="1"/>
          </p:cNvSpPr>
          <p:nvPr>
            <p:ph type="body" sz="quarter" idx="14"/>
          </p:nvPr>
        </p:nvSpPr>
        <p:spPr/>
        <p:txBody>
          <a:bodyPr/>
          <a:lstStyle/>
          <a:p>
            <a:r>
              <a:rPr lang="en-US"/>
              <a:t>CKT ≥3</a:t>
            </a:r>
          </a:p>
        </p:txBody>
      </p:sp>
      <p:graphicFrame>
        <p:nvGraphicFramePr>
          <p:cNvPr id="10" name="Tabelle 9">
            <a:extLst>
              <a:ext uri="{FF2B5EF4-FFF2-40B4-BE49-F238E27FC236}">
                <a16:creationId xmlns:a16="http://schemas.microsoft.com/office/drawing/2014/main" id="{DC4FE96B-B77C-9C76-0A3D-C6B7F7319925}"/>
              </a:ext>
            </a:extLst>
          </p:cNvPr>
          <p:cNvGraphicFramePr>
            <a:graphicFrameLocks noGrp="1"/>
          </p:cNvGraphicFramePr>
          <p:nvPr>
            <p:extLst>
              <p:ext uri="{D42A27DB-BD31-4B8C-83A1-F6EECF244321}">
                <p14:modId xmlns:p14="http://schemas.microsoft.com/office/powerpoint/2010/main" val="3305399182"/>
              </p:ext>
            </p:extLst>
          </p:nvPr>
        </p:nvGraphicFramePr>
        <p:xfrm>
          <a:off x="1206500" y="3919838"/>
          <a:ext cx="1944000" cy="762000"/>
        </p:xfrm>
        <a:graphic>
          <a:graphicData uri="http://schemas.openxmlformats.org/drawingml/2006/table">
            <a:tbl>
              <a:tblPr firstRow="1" bandRow="1">
                <a:tableStyleId>{5C22544A-7EE6-4342-B048-85BDC9FD1C3A}</a:tableStyleId>
              </a:tblPr>
              <a:tblGrid>
                <a:gridCol w="1224000">
                  <a:extLst>
                    <a:ext uri="{9D8B030D-6E8A-4147-A177-3AD203B41FA5}">
                      <a16:colId xmlns:a16="http://schemas.microsoft.com/office/drawing/2014/main" val="4008569404"/>
                    </a:ext>
                  </a:extLst>
                </a:gridCol>
                <a:gridCol w="720000">
                  <a:extLst>
                    <a:ext uri="{9D8B030D-6E8A-4147-A177-3AD203B41FA5}">
                      <a16:colId xmlns:a16="http://schemas.microsoft.com/office/drawing/2014/main" val="2638764043"/>
                    </a:ext>
                  </a:extLst>
                </a:gridCol>
              </a:tblGrid>
              <a:tr h="83346">
                <a:tc>
                  <a:txBody>
                    <a:bodyPr/>
                    <a:lstStyle/>
                    <a:p>
                      <a:endParaRPr lang="de-DE" sz="1000"/>
                    </a:p>
                  </a:txBody>
                  <a:tcPr marL="36000" marR="0" marT="0" marB="0" anchor="ctr">
                    <a:solidFill>
                      <a:srgbClr val="002A5C"/>
                    </a:solidFill>
                  </a:tcPr>
                </a:tc>
                <a:tc>
                  <a:txBody>
                    <a:bodyPr/>
                    <a:lstStyle/>
                    <a:p>
                      <a:pPr algn="ctr"/>
                      <a:r>
                        <a:rPr lang="de-DE" sz="1000"/>
                        <a:t>mPFS, mo</a:t>
                      </a:r>
                    </a:p>
                  </a:txBody>
                  <a:tcPr marL="0" marR="0" marT="0" marB="0" anchor="ctr"/>
                </a:tc>
                <a:extLst>
                  <a:ext uri="{0D108BD9-81ED-4DB2-BD59-A6C34878D82A}">
                    <a16:rowId xmlns:a16="http://schemas.microsoft.com/office/drawing/2014/main" val="1683023671"/>
                  </a:ext>
                </a:extLst>
              </a:tr>
              <a:tr h="83346">
                <a:tc>
                  <a:txBody>
                    <a:bodyPr/>
                    <a:lstStyle/>
                    <a:p>
                      <a:r>
                        <a:rPr lang="de-DE" sz="1000">
                          <a:solidFill>
                            <a:schemeClr val="bg1"/>
                          </a:solidFill>
                        </a:rPr>
                        <a:t>Zanu trisomy 12</a:t>
                      </a:r>
                    </a:p>
                  </a:txBody>
                  <a:tcPr marL="36000" marR="0" marT="0" marB="0" anchor="ctr">
                    <a:solidFill>
                      <a:srgbClr val="2E8DFF"/>
                    </a:solidFill>
                  </a:tcPr>
                </a:tc>
                <a:tc>
                  <a:txBody>
                    <a:bodyPr/>
                    <a:lstStyle/>
                    <a:p>
                      <a:pPr algn="ctr"/>
                      <a:r>
                        <a:rPr lang="de-DE" sz="1000"/>
                        <a:t>NR</a:t>
                      </a:r>
                    </a:p>
                  </a:txBody>
                  <a:tcPr marL="0" marR="0" marT="0" marB="0" anchor="ctr"/>
                </a:tc>
                <a:extLst>
                  <a:ext uri="{0D108BD9-81ED-4DB2-BD59-A6C34878D82A}">
                    <a16:rowId xmlns:a16="http://schemas.microsoft.com/office/drawing/2014/main" val="356491050"/>
                  </a:ext>
                </a:extLst>
              </a:tr>
              <a:tr h="83346">
                <a:tc>
                  <a:txBody>
                    <a:bodyPr/>
                    <a:lstStyle/>
                    <a:p>
                      <a:r>
                        <a:rPr lang="de-DE" sz="1000">
                          <a:solidFill>
                            <a:schemeClr val="bg1"/>
                          </a:solidFill>
                        </a:rPr>
                        <a:t>Zanu w/o trisomy 12</a:t>
                      </a:r>
                    </a:p>
                  </a:txBody>
                  <a:tcPr marL="36000" marR="0" marT="0" marB="0" anchor="ctr">
                    <a:solidFill>
                      <a:srgbClr val="002A5C"/>
                    </a:solidFill>
                  </a:tcPr>
                </a:tc>
                <a:tc>
                  <a:txBody>
                    <a:bodyPr/>
                    <a:lstStyle/>
                    <a:p>
                      <a:pPr algn="ctr"/>
                      <a:r>
                        <a:rPr lang="de-DE" sz="1000"/>
                        <a:t>NR</a:t>
                      </a:r>
                    </a:p>
                  </a:txBody>
                  <a:tcPr marL="0" marR="0" marT="0" marB="0" anchor="ctr"/>
                </a:tc>
                <a:extLst>
                  <a:ext uri="{0D108BD9-81ED-4DB2-BD59-A6C34878D82A}">
                    <a16:rowId xmlns:a16="http://schemas.microsoft.com/office/drawing/2014/main" val="1853159632"/>
                  </a:ext>
                </a:extLst>
              </a:tr>
              <a:tr h="83346">
                <a:tc>
                  <a:txBody>
                    <a:bodyPr/>
                    <a:lstStyle/>
                    <a:p>
                      <a:r>
                        <a:rPr lang="de-DE" sz="1000">
                          <a:solidFill>
                            <a:schemeClr val="bg1"/>
                          </a:solidFill>
                        </a:rPr>
                        <a:t>BR </a:t>
                      </a:r>
                      <a:r>
                        <a:rPr lang="de-DE" sz="1000" err="1">
                          <a:solidFill>
                            <a:schemeClr val="bg1"/>
                          </a:solidFill>
                        </a:rPr>
                        <a:t>trisomy</a:t>
                      </a:r>
                      <a:r>
                        <a:rPr lang="de-DE" sz="1000">
                          <a:solidFill>
                            <a:schemeClr val="bg1"/>
                          </a:solidFill>
                        </a:rPr>
                        <a:t> 12</a:t>
                      </a:r>
                    </a:p>
                  </a:txBody>
                  <a:tcPr marL="36000" marR="0" marT="0" marB="0" anchor="ctr">
                    <a:solidFill>
                      <a:srgbClr val="FF5560"/>
                    </a:solidFill>
                  </a:tcPr>
                </a:tc>
                <a:tc>
                  <a:txBody>
                    <a:bodyPr/>
                    <a:lstStyle/>
                    <a:p>
                      <a:pPr algn="ctr"/>
                      <a:r>
                        <a:rPr lang="de-DE" sz="1000"/>
                        <a:t>40.7</a:t>
                      </a:r>
                    </a:p>
                  </a:txBody>
                  <a:tcPr marL="0" marR="0" marT="0" marB="0" anchor="ctr"/>
                </a:tc>
                <a:extLst>
                  <a:ext uri="{0D108BD9-81ED-4DB2-BD59-A6C34878D82A}">
                    <a16:rowId xmlns:a16="http://schemas.microsoft.com/office/drawing/2014/main" val="3459045796"/>
                  </a:ext>
                </a:extLst>
              </a:tr>
              <a:tr h="83346">
                <a:tc>
                  <a:txBody>
                    <a:bodyPr/>
                    <a:lstStyle/>
                    <a:p>
                      <a:r>
                        <a:rPr lang="de-DE" sz="1000">
                          <a:solidFill>
                            <a:schemeClr val="bg1"/>
                          </a:solidFill>
                        </a:rPr>
                        <a:t>BR w/o trisomy 12</a:t>
                      </a:r>
                    </a:p>
                  </a:txBody>
                  <a:tcPr marL="36000" marR="0" marT="0" marB="0" anchor="ctr">
                    <a:solidFill>
                      <a:srgbClr val="E3000F"/>
                    </a:solidFill>
                  </a:tcPr>
                </a:tc>
                <a:tc>
                  <a:txBody>
                    <a:bodyPr/>
                    <a:lstStyle/>
                    <a:p>
                      <a:pPr algn="ctr"/>
                      <a:r>
                        <a:rPr lang="de-DE" sz="1000"/>
                        <a:t>40.8</a:t>
                      </a:r>
                    </a:p>
                  </a:txBody>
                  <a:tcPr marL="0" marR="0" marT="0" marB="0" anchor="ctr"/>
                </a:tc>
                <a:extLst>
                  <a:ext uri="{0D108BD9-81ED-4DB2-BD59-A6C34878D82A}">
                    <a16:rowId xmlns:a16="http://schemas.microsoft.com/office/drawing/2014/main" val="487197967"/>
                  </a:ext>
                </a:extLst>
              </a:tr>
            </a:tbl>
          </a:graphicData>
        </a:graphic>
      </p:graphicFrame>
      <p:graphicFrame>
        <p:nvGraphicFramePr>
          <p:cNvPr id="11" name="Tabelle 10">
            <a:extLst>
              <a:ext uri="{FF2B5EF4-FFF2-40B4-BE49-F238E27FC236}">
                <a16:creationId xmlns:a16="http://schemas.microsoft.com/office/drawing/2014/main" id="{194F8CA9-A0E0-FE4D-B17F-BB5BB89911F9}"/>
              </a:ext>
            </a:extLst>
          </p:cNvPr>
          <p:cNvGraphicFramePr>
            <a:graphicFrameLocks noGrp="1"/>
          </p:cNvGraphicFramePr>
          <p:nvPr>
            <p:extLst>
              <p:ext uri="{D42A27DB-BD31-4B8C-83A1-F6EECF244321}">
                <p14:modId xmlns:p14="http://schemas.microsoft.com/office/powerpoint/2010/main" val="1958889919"/>
              </p:ext>
            </p:extLst>
          </p:nvPr>
        </p:nvGraphicFramePr>
        <p:xfrm>
          <a:off x="1206498" y="4727976"/>
          <a:ext cx="3340101" cy="304800"/>
        </p:xfrm>
        <a:graphic>
          <a:graphicData uri="http://schemas.openxmlformats.org/drawingml/2006/table">
            <a:tbl>
              <a:tblPr firstRow="1" bandRow="1">
                <a:tableStyleId>{5C22544A-7EE6-4342-B048-85BDC9FD1C3A}</a:tableStyleId>
              </a:tblPr>
              <a:tblGrid>
                <a:gridCol w="969970">
                  <a:extLst>
                    <a:ext uri="{9D8B030D-6E8A-4147-A177-3AD203B41FA5}">
                      <a16:colId xmlns:a16="http://schemas.microsoft.com/office/drawing/2014/main" val="4008569404"/>
                    </a:ext>
                  </a:extLst>
                </a:gridCol>
                <a:gridCol w="1030844">
                  <a:extLst>
                    <a:ext uri="{9D8B030D-6E8A-4147-A177-3AD203B41FA5}">
                      <a16:colId xmlns:a16="http://schemas.microsoft.com/office/drawing/2014/main" val="2638764043"/>
                    </a:ext>
                  </a:extLst>
                </a:gridCol>
                <a:gridCol w="1339287">
                  <a:extLst>
                    <a:ext uri="{9D8B030D-6E8A-4147-A177-3AD203B41FA5}">
                      <a16:colId xmlns:a16="http://schemas.microsoft.com/office/drawing/2014/main" val="3680321358"/>
                    </a:ext>
                  </a:extLst>
                </a:gridCol>
              </a:tblGrid>
              <a:tr h="46247">
                <a:tc>
                  <a:txBody>
                    <a:bodyPr/>
                    <a:lstStyle/>
                    <a:p>
                      <a:endParaRPr lang="de-DE" sz="1000"/>
                    </a:p>
                  </a:txBody>
                  <a:tcPr marL="36000" marR="0" marT="0" marB="0" anchor="ctr"/>
                </a:tc>
                <a:tc>
                  <a:txBody>
                    <a:bodyPr/>
                    <a:lstStyle/>
                    <a:p>
                      <a:pPr algn="ctr"/>
                      <a:r>
                        <a:rPr lang="de-DE" sz="1000"/>
                        <a:t>BR </a:t>
                      </a:r>
                      <a:r>
                        <a:rPr lang="de-DE" sz="1000">
                          <a:solidFill>
                            <a:schemeClr val="bg1"/>
                          </a:solidFill>
                        </a:rPr>
                        <a:t>trisomy 12</a:t>
                      </a:r>
                      <a:endParaRPr lang="de-DE" sz="1000"/>
                    </a:p>
                  </a:txBody>
                  <a:tcPr marL="0" marR="0" marT="0" marB="0" anchor="ctr">
                    <a:solidFill>
                      <a:schemeClr val="accent3">
                        <a:lumMod val="60000"/>
                        <a:lumOff val="40000"/>
                      </a:schemeClr>
                    </a:solidFill>
                  </a:tcPr>
                </a:tc>
                <a:tc>
                  <a:txBody>
                    <a:bodyPr/>
                    <a:lstStyle/>
                    <a:p>
                      <a:pPr algn="ctr"/>
                      <a:r>
                        <a:rPr lang="de-DE" sz="1000"/>
                        <a:t>Zanu w/o </a:t>
                      </a:r>
                      <a:r>
                        <a:rPr lang="de-DE" sz="1000">
                          <a:solidFill>
                            <a:schemeClr val="bg1"/>
                          </a:solidFill>
                        </a:rPr>
                        <a:t>trisomy 12</a:t>
                      </a:r>
                      <a:endParaRPr lang="de-DE" sz="1000"/>
                    </a:p>
                  </a:txBody>
                  <a:tcPr marL="0" marR="0" marT="0" marB="0" anchor="ctr"/>
                </a:tc>
                <a:extLst>
                  <a:ext uri="{0D108BD9-81ED-4DB2-BD59-A6C34878D82A}">
                    <a16:rowId xmlns:a16="http://schemas.microsoft.com/office/drawing/2014/main" val="1683023671"/>
                  </a:ext>
                </a:extLst>
              </a:tr>
              <a:tr h="83346">
                <a:tc>
                  <a:txBody>
                    <a:bodyPr/>
                    <a:lstStyle/>
                    <a:p>
                      <a:r>
                        <a:rPr lang="de-DE" sz="1000" err="1">
                          <a:solidFill>
                            <a:schemeClr val="bg1"/>
                          </a:solidFill>
                        </a:rPr>
                        <a:t>Zanu</a:t>
                      </a:r>
                      <a:r>
                        <a:rPr lang="de-DE" sz="1000">
                          <a:solidFill>
                            <a:schemeClr val="bg1"/>
                          </a:solidFill>
                        </a:rPr>
                        <a:t> </a:t>
                      </a:r>
                      <a:r>
                        <a:rPr lang="de-DE" sz="1000" err="1">
                          <a:solidFill>
                            <a:schemeClr val="bg1"/>
                          </a:solidFill>
                        </a:rPr>
                        <a:t>trisomy</a:t>
                      </a:r>
                      <a:r>
                        <a:rPr lang="de-DE" sz="1000">
                          <a:solidFill>
                            <a:schemeClr val="bg1"/>
                          </a:solidFill>
                        </a:rPr>
                        <a:t> 12</a:t>
                      </a:r>
                    </a:p>
                  </a:txBody>
                  <a:tcPr marL="36000" marR="0" marT="0" marB="0" anchor="ctr">
                    <a:solidFill>
                      <a:schemeClr val="accent1">
                        <a:lumMod val="50000"/>
                        <a:lumOff val="50000"/>
                      </a:schemeClr>
                    </a:solidFill>
                  </a:tcPr>
                </a:tc>
                <a:tc>
                  <a:txBody>
                    <a:bodyPr/>
                    <a:lstStyle/>
                    <a:p>
                      <a:pPr algn="ctr"/>
                      <a:r>
                        <a:rPr lang="de-DE" sz="1000" i="1"/>
                        <a:t>P</a:t>
                      </a:r>
                      <a:r>
                        <a:rPr lang="de-DE" sz="1000"/>
                        <a:t>&lt;.01</a:t>
                      </a:r>
                    </a:p>
                  </a:txBody>
                  <a:tcPr marL="0" marR="0" marT="0" marB="0" anchor="ctr"/>
                </a:tc>
                <a:tc>
                  <a:txBody>
                    <a:bodyPr/>
                    <a:lstStyle/>
                    <a:p>
                      <a:pPr algn="ctr"/>
                      <a:r>
                        <a:rPr lang="de-DE" sz="1000" i="1"/>
                        <a:t>P</a:t>
                      </a:r>
                      <a:r>
                        <a:rPr lang="de-DE" sz="1000"/>
                        <a:t>=.40</a:t>
                      </a:r>
                    </a:p>
                  </a:txBody>
                  <a:tcPr marL="0" marR="0" marT="0" marB="0" anchor="ctr"/>
                </a:tc>
                <a:extLst>
                  <a:ext uri="{0D108BD9-81ED-4DB2-BD59-A6C34878D82A}">
                    <a16:rowId xmlns:a16="http://schemas.microsoft.com/office/drawing/2014/main" val="356491050"/>
                  </a:ext>
                </a:extLst>
              </a:tr>
            </a:tbl>
          </a:graphicData>
        </a:graphic>
      </p:graphicFrame>
      <p:graphicFrame>
        <p:nvGraphicFramePr>
          <p:cNvPr id="12" name="Tabelle 11">
            <a:extLst>
              <a:ext uri="{FF2B5EF4-FFF2-40B4-BE49-F238E27FC236}">
                <a16:creationId xmlns:a16="http://schemas.microsoft.com/office/drawing/2014/main" id="{1CCD6DF0-D7E1-30FC-F09F-632191634899}"/>
              </a:ext>
            </a:extLst>
          </p:cNvPr>
          <p:cNvGraphicFramePr>
            <a:graphicFrameLocks noGrp="1"/>
          </p:cNvGraphicFramePr>
          <p:nvPr>
            <p:extLst>
              <p:ext uri="{D42A27DB-BD31-4B8C-83A1-F6EECF244321}">
                <p14:modId xmlns:p14="http://schemas.microsoft.com/office/powerpoint/2010/main" val="2698324650"/>
              </p:ext>
            </p:extLst>
          </p:nvPr>
        </p:nvGraphicFramePr>
        <p:xfrm>
          <a:off x="6995357" y="3919838"/>
          <a:ext cx="1872000" cy="762000"/>
        </p:xfrm>
        <a:graphic>
          <a:graphicData uri="http://schemas.openxmlformats.org/drawingml/2006/table">
            <a:tbl>
              <a:tblPr firstRow="1" bandRow="1">
                <a:tableStyleId>{5C22544A-7EE6-4342-B048-85BDC9FD1C3A}</a:tableStyleId>
              </a:tblPr>
              <a:tblGrid>
                <a:gridCol w="1152000">
                  <a:extLst>
                    <a:ext uri="{9D8B030D-6E8A-4147-A177-3AD203B41FA5}">
                      <a16:colId xmlns:a16="http://schemas.microsoft.com/office/drawing/2014/main" val="4008569404"/>
                    </a:ext>
                  </a:extLst>
                </a:gridCol>
                <a:gridCol w="720000">
                  <a:extLst>
                    <a:ext uri="{9D8B030D-6E8A-4147-A177-3AD203B41FA5}">
                      <a16:colId xmlns:a16="http://schemas.microsoft.com/office/drawing/2014/main" val="2638764043"/>
                    </a:ext>
                  </a:extLst>
                </a:gridCol>
              </a:tblGrid>
              <a:tr h="83346">
                <a:tc>
                  <a:txBody>
                    <a:bodyPr/>
                    <a:lstStyle/>
                    <a:p>
                      <a:endParaRPr lang="de-DE" sz="1000"/>
                    </a:p>
                  </a:txBody>
                  <a:tcPr marL="36000" marR="0" marT="0" marB="0" anchor="ctr"/>
                </a:tc>
                <a:tc>
                  <a:txBody>
                    <a:bodyPr/>
                    <a:lstStyle/>
                    <a:p>
                      <a:pPr algn="ctr"/>
                      <a:r>
                        <a:rPr lang="de-DE" sz="1000" err="1"/>
                        <a:t>mPFS</a:t>
                      </a:r>
                      <a:r>
                        <a:rPr lang="de-DE" sz="1000"/>
                        <a:t>, </a:t>
                      </a:r>
                      <a:r>
                        <a:rPr lang="de-DE" sz="1000" err="1"/>
                        <a:t>mo</a:t>
                      </a:r>
                      <a:endParaRPr lang="de-DE" sz="1000"/>
                    </a:p>
                  </a:txBody>
                  <a:tcPr marL="0" marR="0" marT="0" marB="0" anchor="ctr"/>
                </a:tc>
                <a:extLst>
                  <a:ext uri="{0D108BD9-81ED-4DB2-BD59-A6C34878D82A}">
                    <a16:rowId xmlns:a16="http://schemas.microsoft.com/office/drawing/2014/main" val="1683023671"/>
                  </a:ext>
                </a:extLst>
              </a:tr>
              <a:tr h="83346">
                <a:tc>
                  <a:txBody>
                    <a:bodyPr/>
                    <a:lstStyle/>
                    <a:p>
                      <a:r>
                        <a:rPr lang="de-DE" sz="1000">
                          <a:solidFill>
                            <a:schemeClr val="bg1"/>
                          </a:solidFill>
                        </a:rPr>
                        <a:t>Zanu CKT ≥3</a:t>
                      </a:r>
                    </a:p>
                  </a:txBody>
                  <a:tcPr marL="36000" marR="0" marT="0" marB="0" anchor="ctr">
                    <a:solidFill>
                      <a:srgbClr val="2E8DFF"/>
                    </a:solidFill>
                  </a:tcPr>
                </a:tc>
                <a:tc>
                  <a:txBody>
                    <a:bodyPr/>
                    <a:lstStyle/>
                    <a:p>
                      <a:pPr algn="ctr"/>
                      <a:r>
                        <a:rPr lang="de-DE" sz="1000"/>
                        <a:t>NR</a:t>
                      </a:r>
                    </a:p>
                  </a:txBody>
                  <a:tcPr marL="0" marR="0" marT="0" marB="0" anchor="ctr"/>
                </a:tc>
                <a:extLst>
                  <a:ext uri="{0D108BD9-81ED-4DB2-BD59-A6C34878D82A}">
                    <a16:rowId xmlns:a16="http://schemas.microsoft.com/office/drawing/2014/main" val="356491050"/>
                  </a:ext>
                </a:extLst>
              </a:tr>
              <a:tr h="83346">
                <a:tc>
                  <a:txBody>
                    <a:bodyPr/>
                    <a:lstStyle/>
                    <a:p>
                      <a:r>
                        <a:rPr lang="de-DE" sz="1000" err="1">
                          <a:solidFill>
                            <a:schemeClr val="bg1"/>
                          </a:solidFill>
                        </a:rPr>
                        <a:t>Zanu</a:t>
                      </a:r>
                      <a:r>
                        <a:rPr lang="de-DE" sz="1000">
                          <a:solidFill>
                            <a:schemeClr val="bg1"/>
                          </a:solidFill>
                        </a:rPr>
                        <a:t> normal</a:t>
                      </a:r>
                    </a:p>
                  </a:txBody>
                  <a:tcPr marL="36000" marR="0" marT="0" marB="0" anchor="ctr">
                    <a:solidFill>
                      <a:srgbClr val="002A5C"/>
                    </a:solidFill>
                  </a:tcPr>
                </a:tc>
                <a:tc>
                  <a:txBody>
                    <a:bodyPr/>
                    <a:lstStyle/>
                    <a:p>
                      <a:pPr algn="ctr"/>
                      <a:r>
                        <a:rPr lang="de-DE" sz="1000"/>
                        <a:t>NR</a:t>
                      </a:r>
                    </a:p>
                  </a:txBody>
                  <a:tcPr marL="0" marR="0" marT="0" marB="0" anchor="ctr"/>
                </a:tc>
                <a:extLst>
                  <a:ext uri="{0D108BD9-81ED-4DB2-BD59-A6C34878D82A}">
                    <a16:rowId xmlns:a16="http://schemas.microsoft.com/office/drawing/2014/main" val="1853159632"/>
                  </a:ext>
                </a:extLst>
              </a:tr>
              <a:tr h="83346">
                <a:tc>
                  <a:txBody>
                    <a:bodyPr/>
                    <a:lstStyle/>
                    <a:p>
                      <a:r>
                        <a:rPr lang="de-DE" sz="1000">
                          <a:solidFill>
                            <a:schemeClr val="bg1"/>
                          </a:solidFill>
                        </a:rPr>
                        <a:t>BR CKT ≥3</a:t>
                      </a:r>
                    </a:p>
                  </a:txBody>
                  <a:tcPr marL="36000" marR="0" marT="0" marB="0" anchor="ctr">
                    <a:solidFill>
                      <a:schemeClr val="accent3">
                        <a:lumMod val="60000"/>
                        <a:lumOff val="40000"/>
                      </a:schemeClr>
                    </a:solidFill>
                  </a:tcPr>
                </a:tc>
                <a:tc>
                  <a:txBody>
                    <a:bodyPr/>
                    <a:lstStyle/>
                    <a:p>
                      <a:pPr algn="ctr"/>
                      <a:r>
                        <a:rPr lang="de-DE" sz="1000"/>
                        <a:t>31.1</a:t>
                      </a:r>
                    </a:p>
                  </a:txBody>
                  <a:tcPr marL="0" marR="0" marT="0" marB="0" anchor="ctr"/>
                </a:tc>
                <a:extLst>
                  <a:ext uri="{0D108BD9-81ED-4DB2-BD59-A6C34878D82A}">
                    <a16:rowId xmlns:a16="http://schemas.microsoft.com/office/drawing/2014/main" val="3459045796"/>
                  </a:ext>
                </a:extLst>
              </a:tr>
              <a:tr h="83346">
                <a:tc>
                  <a:txBody>
                    <a:bodyPr/>
                    <a:lstStyle/>
                    <a:p>
                      <a:r>
                        <a:rPr lang="de-DE" sz="1000">
                          <a:solidFill>
                            <a:schemeClr val="bg1"/>
                          </a:solidFill>
                        </a:rPr>
                        <a:t>BR normal</a:t>
                      </a:r>
                    </a:p>
                  </a:txBody>
                  <a:tcPr marL="36000" marR="0" marT="0" marB="0" anchor="ctr">
                    <a:solidFill>
                      <a:srgbClr val="E3000F"/>
                    </a:solidFill>
                  </a:tcPr>
                </a:tc>
                <a:tc>
                  <a:txBody>
                    <a:bodyPr/>
                    <a:lstStyle/>
                    <a:p>
                      <a:pPr algn="ctr"/>
                      <a:r>
                        <a:rPr lang="de-DE" sz="1000"/>
                        <a:t>45.4</a:t>
                      </a:r>
                    </a:p>
                  </a:txBody>
                  <a:tcPr marL="0" marR="0" marT="0" marB="0" anchor="ctr"/>
                </a:tc>
                <a:extLst>
                  <a:ext uri="{0D108BD9-81ED-4DB2-BD59-A6C34878D82A}">
                    <a16:rowId xmlns:a16="http://schemas.microsoft.com/office/drawing/2014/main" val="487197967"/>
                  </a:ext>
                </a:extLst>
              </a:tr>
            </a:tbl>
          </a:graphicData>
        </a:graphic>
      </p:graphicFrame>
      <p:graphicFrame>
        <p:nvGraphicFramePr>
          <p:cNvPr id="13" name="Tabelle 12">
            <a:extLst>
              <a:ext uri="{FF2B5EF4-FFF2-40B4-BE49-F238E27FC236}">
                <a16:creationId xmlns:a16="http://schemas.microsoft.com/office/drawing/2014/main" id="{30B06826-E11C-1D0F-3872-500DDA3AAF8A}"/>
              </a:ext>
            </a:extLst>
          </p:cNvPr>
          <p:cNvGraphicFramePr>
            <a:graphicFrameLocks noGrp="1"/>
          </p:cNvGraphicFramePr>
          <p:nvPr>
            <p:extLst>
              <p:ext uri="{D42A27DB-BD31-4B8C-83A1-F6EECF244321}">
                <p14:modId xmlns:p14="http://schemas.microsoft.com/office/powerpoint/2010/main" val="3555324151"/>
              </p:ext>
            </p:extLst>
          </p:nvPr>
        </p:nvGraphicFramePr>
        <p:xfrm>
          <a:off x="6995357" y="4727976"/>
          <a:ext cx="3012933" cy="304800"/>
        </p:xfrm>
        <a:graphic>
          <a:graphicData uri="http://schemas.openxmlformats.org/drawingml/2006/table">
            <a:tbl>
              <a:tblPr firstRow="1" bandRow="1">
                <a:tableStyleId>{5C22544A-7EE6-4342-B048-85BDC9FD1C3A}</a:tableStyleId>
              </a:tblPr>
              <a:tblGrid>
                <a:gridCol w="1032933">
                  <a:extLst>
                    <a:ext uri="{9D8B030D-6E8A-4147-A177-3AD203B41FA5}">
                      <a16:colId xmlns:a16="http://schemas.microsoft.com/office/drawing/2014/main" val="4008569404"/>
                    </a:ext>
                  </a:extLst>
                </a:gridCol>
                <a:gridCol w="828000">
                  <a:extLst>
                    <a:ext uri="{9D8B030D-6E8A-4147-A177-3AD203B41FA5}">
                      <a16:colId xmlns:a16="http://schemas.microsoft.com/office/drawing/2014/main" val="2638764043"/>
                    </a:ext>
                  </a:extLst>
                </a:gridCol>
                <a:gridCol w="1152000">
                  <a:extLst>
                    <a:ext uri="{9D8B030D-6E8A-4147-A177-3AD203B41FA5}">
                      <a16:colId xmlns:a16="http://schemas.microsoft.com/office/drawing/2014/main" val="3680321358"/>
                    </a:ext>
                  </a:extLst>
                </a:gridCol>
              </a:tblGrid>
              <a:tr h="46247">
                <a:tc>
                  <a:txBody>
                    <a:bodyPr/>
                    <a:lstStyle/>
                    <a:p>
                      <a:endParaRPr lang="de-DE" sz="1000">
                        <a:solidFill>
                          <a:schemeClr val="bg1"/>
                        </a:solidFill>
                      </a:endParaRPr>
                    </a:p>
                  </a:txBody>
                  <a:tcPr marL="36000" marR="0" marT="0" marB="0" anchor="ctr"/>
                </a:tc>
                <a:tc>
                  <a:txBody>
                    <a:bodyPr/>
                    <a:lstStyle/>
                    <a:p>
                      <a:pPr algn="ctr"/>
                      <a:r>
                        <a:rPr lang="de-DE" sz="1000"/>
                        <a:t>BR CKT ≥3</a:t>
                      </a:r>
                    </a:p>
                  </a:txBody>
                  <a:tcPr marL="0" marR="0" marT="0" marB="0" anchor="ctr">
                    <a:solidFill>
                      <a:srgbClr val="F35660"/>
                    </a:solidFill>
                  </a:tcPr>
                </a:tc>
                <a:tc>
                  <a:txBody>
                    <a:bodyPr/>
                    <a:lstStyle/>
                    <a:p>
                      <a:pPr algn="ctr"/>
                      <a:r>
                        <a:rPr lang="de-DE" sz="1000"/>
                        <a:t>Zanu normal</a:t>
                      </a:r>
                    </a:p>
                  </a:txBody>
                  <a:tcPr marL="0" marR="0" marT="0" marB="0" anchor="ctr"/>
                </a:tc>
                <a:extLst>
                  <a:ext uri="{0D108BD9-81ED-4DB2-BD59-A6C34878D82A}">
                    <a16:rowId xmlns:a16="http://schemas.microsoft.com/office/drawing/2014/main" val="1683023671"/>
                  </a:ext>
                </a:extLst>
              </a:tr>
              <a:tr h="83346">
                <a:tc>
                  <a:txBody>
                    <a:bodyPr/>
                    <a:lstStyle/>
                    <a:p>
                      <a:r>
                        <a:rPr lang="de-DE" sz="1000">
                          <a:solidFill>
                            <a:schemeClr val="bg1"/>
                          </a:solidFill>
                        </a:rPr>
                        <a:t>Zanu CKT ≥3</a:t>
                      </a:r>
                    </a:p>
                  </a:txBody>
                  <a:tcPr marL="36000" marR="0" marT="0" marB="0" anchor="ctr">
                    <a:solidFill>
                      <a:schemeClr val="accent1">
                        <a:lumMod val="50000"/>
                        <a:lumOff val="50000"/>
                      </a:schemeClr>
                    </a:solidFill>
                  </a:tcPr>
                </a:tc>
                <a:tc>
                  <a:txBody>
                    <a:bodyPr/>
                    <a:lstStyle/>
                    <a:p>
                      <a:pPr algn="ctr"/>
                      <a:r>
                        <a:rPr lang="de-DE" sz="1000" i="1"/>
                        <a:t>P</a:t>
                      </a:r>
                      <a:r>
                        <a:rPr lang="de-DE" sz="1000"/>
                        <a:t>&lt;.01</a:t>
                      </a:r>
                    </a:p>
                  </a:txBody>
                  <a:tcPr marL="0" marR="0" marT="0" marB="0" anchor="ctr"/>
                </a:tc>
                <a:tc>
                  <a:txBody>
                    <a:bodyPr/>
                    <a:lstStyle/>
                    <a:p>
                      <a:pPr algn="ctr"/>
                      <a:r>
                        <a:rPr lang="de-DE" sz="1000" i="1"/>
                        <a:t>P</a:t>
                      </a:r>
                      <a:r>
                        <a:rPr lang="de-DE" sz="1000"/>
                        <a:t>=.18</a:t>
                      </a:r>
                    </a:p>
                  </a:txBody>
                  <a:tcPr marL="0" marR="0" marT="0" marB="0" anchor="ctr"/>
                </a:tc>
                <a:extLst>
                  <a:ext uri="{0D108BD9-81ED-4DB2-BD59-A6C34878D82A}">
                    <a16:rowId xmlns:a16="http://schemas.microsoft.com/office/drawing/2014/main" val="356491050"/>
                  </a:ext>
                </a:extLst>
              </a:tr>
            </a:tbl>
          </a:graphicData>
        </a:graphic>
      </p:graphicFrame>
      <p:grpSp>
        <p:nvGrpSpPr>
          <p:cNvPr id="16" name="Gruppieren 15">
            <a:extLst>
              <a:ext uri="{FF2B5EF4-FFF2-40B4-BE49-F238E27FC236}">
                <a16:creationId xmlns:a16="http://schemas.microsoft.com/office/drawing/2014/main" id="{8332E580-FB88-E4A0-5BC9-3B4857AF9F47}"/>
              </a:ext>
            </a:extLst>
          </p:cNvPr>
          <p:cNvGrpSpPr/>
          <p:nvPr/>
        </p:nvGrpSpPr>
        <p:grpSpPr>
          <a:xfrm>
            <a:off x="762000" y="2055493"/>
            <a:ext cx="341390" cy="3145683"/>
            <a:chOff x="800100" y="2055493"/>
            <a:chExt cx="303290" cy="3145683"/>
          </a:xfrm>
        </p:grpSpPr>
        <p:sp>
          <p:nvSpPr>
            <p:cNvPr id="17" name="Textfeld 16">
              <a:extLst>
                <a:ext uri="{FF2B5EF4-FFF2-40B4-BE49-F238E27FC236}">
                  <a16:creationId xmlns:a16="http://schemas.microsoft.com/office/drawing/2014/main" id="{FCF287F7-8260-0DB8-512D-D47A4E49E7A2}"/>
                </a:ext>
              </a:extLst>
            </p:cNvPr>
            <p:cNvSpPr txBox="1"/>
            <p:nvPr/>
          </p:nvSpPr>
          <p:spPr>
            <a:xfrm>
              <a:off x="800101" y="2055493"/>
              <a:ext cx="303289" cy="276999"/>
            </a:xfrm>
            <a:prstGeom prst="rect">
              <a:avLst/>
            </a:prstGeom>
            <a:solidFill>
              <a:schemeClr val="bg1"/>
            </a:solidFill>
          </p:spPr>
          <p:txBody>
            <a:bodyPr wrap="square" lIns="0" rIns="0" rtlCol="0">
              <a:spAutoFit/>
            </a:bodyPr>
            <a:lstStyle/>
            <a:p>
              <a:pPr algn="r"/>
              <a:r>
                <a:rPr lang="de-DE" sz="1200"/>
                <a:t>1.00</a:t>
              </a:r>
            </a:p>
          </p:txBody>
        </p:sp>
        <p:sp>
          <p:nvSpPr>
            <p:cNvPr id="18" name="Textfeld 17">
              <a:extLst>
                <a:ext uri="{FF2B5EF4-FFF2-40B4-BE49-F238E27FC236}">
                  <a16:creationId xmlns:a16="http://schemas.microsoft.com/office/drawing/2014/main" id="{2C80E620-877A-EF88-CD0A-639552CB0C9C}"/>
                </a:ext>
              </a:extLst>
            </p:cNvPr>
            <p:cNvSpPr txBox="1"/>
            <p:nvPr/>
          </p:nvSpPr>
          <p:spPr>
            <a:xfrm>
              <a:off x="800100" y="2773368"/>
              <a:ext cx="303290" cy="276999"/>
            </a:xfrm>
            <a:prstGeom prst="rect">
              <a:avLst/>
            </a:prstGeom>
            <a:solidFill>
              <a:schemeClr val="bg1"/>
            </a:solidFill>
          </p:spPr>
          <p:txBody>
            <a:bodyPr wrap="square" lIns="0" rIns="0" rtlCol="0">
              <a:spAutoFit/>
            </a:bodyPr>
            <a:lstStyle/>
            <a:p>
              <a:pPr algn="r"/>
              <a:r>
                <a:rPr lang="de-DE" sz="1200"/>
                <a:t>0.75</a:t>
              </a:r>
            </a:p>
          </p:txBody>
        </p:sp>
        <p:sp>
          <p:nvSpPr>
            <p:cNvPr id="19" name="Textfeld 18">
              <a:extLst>
                <a:ext uri="{FF2B5EF4-FFF2-40B4-BE49-F238E27FC236}">
                  <a16:creationId xmlns:a16="http://schemas.microsoft.com/office/drawing/2014/main" id="{F227B972-E70E-A99A-DC64-402F6F78F805}"/>
                </a:ext>
              </a:extLst>
            </p:cNvPr>
            <p:cNvSpPr txBox="1"/>
            <p:nvPr/>
          </p:nvSpPr>
          <p:spPr>
            <a:xfrm>
              <a:off x="800101" y="3491243"/>
              <a:ext cx="303289" cy="276999"/>
            </a:xfrm>
            <a:prstGeom prst="rect">
              <a:avLst/>
            </a:prstGeom>
            <a:solidFill>
              <a:schemeClr val="bg1"/>
            </a:solidFill>
          </p:spPr>
          <p:txBody>
            <a:bodyPr wrap="square" lIns="0" rIns="0" rtlCol="0">
              <a:spAutoFit/>
            </a:bodyPr>
            <a:lstStyle/>
            <a:p>
              <a:pPr algn="r"/>
              <a:r>
                <a:rPr lang="de-DE" sz="1200"/>
                <a:t>0.50</a:t>
              </a:r>
            </a:p>
          </p:txBody>
        </p:sp>
        <p:sp>
          <p:nvSpPr>
            <p:cNvPr id="20" name="Textfeld 19">
              <a:extLst>
                <a:ext uri="{FF2B5EF4-FFF2-40B4-BE49-F238E27FC236}">
                  <a16:creationId xmlns:a16="http://schemas.microsoft.com/office/drawing/2014/main" id="{FB80F437-C92A-AC4C-1E56-001315EDD8E3}"/>
                </a:ext>
              </a:extLst>
            </p:cNvPr>
            <p:cNvSpPr txBox="1"/>
            <p:nvPr/>
          </p:nvSpPr>
          <p:spPr>
            <a:xfrm>
              <a:off x="800100" y="4209117"/>
              <a:ext cx="303290" cy="276999"/>
            </a:xfrm>
            <a:prstGeom prst="rect">
              <a:avLst/>
            </a:prstGeom>
            <a:solidFill>
              <a:schemeClr val="bg1"/>
            </a:solidFill>
          </p:spPr>
          <p:txBody>
            <a:bodyPr wrap="square" lIns="0" rIns="0" rtlCol="0">
              <a:spAutoFit/>
            </a:bodyPr>
            <a:lstStyle/>
            <a:p>
              <a:pPr algn="r"/>
              <a:r>
                <a:rPr lang="de-DE" sz="1200"/>
                <a:t>0.25</a:t>
              </a:r>
            </a:p>
          </p:txBody>
        </p:sp>
        <p:sp>
          <p:nvSpPr>
            <p:cNvPr id="21" name="Textfeld 20">
              <a:extLst>
                <a:ext uri="{FF2B5EF4-FFF2-40B4-BE49-F238E27FC236}">
                  <a16:creationId xmlns:a16="http://schemas.microsoft.com/office/drawing/2014/main" id="{DEE029BE-474E-6437-30BB-78CD832FB46B}"/>
                </a:ext>
              </a:extLst>
            </p:cNvPr>
            <p:cNvSpPr txBox="1"/>
            <p:nvPr/>
          </p:nvSpPr>
          <p:spPr>
            <a:xfrm>
              <a:off x="800100" y="4924177"/>
              <a:ext cx="303290" cy="276999"/>
            </a:xfrm>
            <a:prstGeom prst="rect">
              <a:avLst/>
            </a:prstGeom>
            <a:solidFill>
              <a:schemeClr val="bg1"/>
            </a:solidFill>
          </p:spPr>
          <p:txBody>
            <a:bodyPr wrap="square" lIns="0" rIns="0" rtlCol="0">
              <a:spAutoFit/>
            </a:bodyPr>
            <a:lstStyle/>
            <a:p>
              <a:pPr algn="r"/>
              <a:r>
                <a:rPr lang="de-DE" sz="1200"/>
                <a:t>0.00</a:t>
              </a:r>
            </a:p>
          </p:txBody>
        </p:sp>
      </p:grpSp>
      <p:grpSp>
        <p:nvGrpSpPr>
          <p:cNvPr id="22" name="Gruppieren 21">
            <a:extLst>
              <a:ext uri="{FF2B5EF4-FFF2-40B4-BE49-F238E27FC236}">
                <a16:creationId xmlns:a16="http://schemas.microsoft.com/office/drawing/2014/main" id="{BC5B2878-CFD9-BF97-C80D-C68ED9D43027}"/>
              </a:ext>
            </a:extLst>
          </p:cNvPr>
          <p:cNvGrpSpPr/>
          <p:nvPr/>
        </p:nvGrpSpPr>
        <p:grpSpPr>
          <a:xfrm>
            <a:off x="6505575" y="2055493"/>
            <a:ext cx="367008" cy="3145683"/>
            <a:chOff x="800100" y="2055493"/>
            <a:chExt cx="303290" cy="3145683"/>
          </a:xfrm>
        </p:grpSpPr>
        <p:sp>
          <p:nvSpPr>
            <p:cNvPr id="23" name="Textfeld 22">
              <a:extLst>
                <a:ext uri="{FF2B5EF4-FFF2-40B4-BE49-F238E27FC236}">
                  <a16:creationId xmlns:a16="http://schemas.microsoft.com/office/drawing/2014/main" id="{2766A0A6-327A-300A-05E2-ACF6CB5C7928}"/>
                </a:ext>
              </a:extLst>
            </p:cNvPr>
            <p:cNvSpPr txBox="1"/>
            <p:nvPr/>
          </p:nvSpPr>
          <p:spPr>
            <a:xfrm>
              <a:off x="800101" y="2055493"/>
              <a:ext cx="303289" cy="276999"/>
            </a:xfrm>
            <a:prstGeom prst="rect">
              <a:avLst/>
            </a:prstGeom>
            <a:solidFill>
              <a:schemeClr val="bg1"/>
            </a:solidFill>
          </p:spPr>
          <p:txBody>
            <a:bodyPr wrap="square" lIns="0" rIns="0" rtlCol="0">
              <a:spAutoFit/>
            </a:bodyPr>
            <a:lstStyle/>
            <a:p>
              <a:pPr algn="r"/>
              <a:r>
                <a:rPr lang="de-DE" sz="1200"/>
                <a:t>1.00</a:t>
              </a:r>
            </a:p>
          </p:txBody>
        </p:sp>
        <p:sp>
          <p:nvSpPr>
            <p:cNvPr id="24" name="Textfeld 23">
              <a:extLst>
                <a:ext uri="{FF2B5EF4-FFF2-40B4-BE49-F238E27FC236}">
                  <a16:creationId xmlns:a16="http://schemas.microsoft.com/office/drawing/2014/main" id="{F0E48DFD-952F-FEE1-7FE1-B13B01E624EA}"/>
                </a:ext>
              </a:extLst>
            </p:cNvPr>
            <p:cNvSpPr txBox="1"/>
            <p:nvPr/>
          </p:nvSpPr>
          <p:spPr>
            <a:xfrm>
              <a:off x="800100" y="2773368"/>
              <a:ext cx="303290" cy="276999"/>
            </a:xfrm>
            <a:prstGeom prst="rect">
              <a:avLst/>
            </a:prstGeom>
            <a:solidFill>
              <a:schemeClr val="bg1"/>
            </a:solidFill>
          </p:spPr>
          <p:txBody>
            <a:bodyPr wrap="square" lIns="0" rIns="0" rtlCol="0">
              <a:spAutoFit/>
            </a:bodyPr>
            <a:lstStyle/>
            <a:p>
              <a:pPr algn="r"/>
              <a:r>
                <a:rPr lang="de-DE" sz="1200"/>
                <a:t>0.75</a:t>
              </a:r>
            </a:p>
          </p:txBody>
        </p:sp>
        <p:sp>
          <p:nvSpPr>
            <p:cNvPr id="25" name="Textfeld 24">
              <a:extLst>
                <a:ext uri="{FF2B5EF4-FFF2-40B4-BE49-F238E27FC236}">
                  <a16:creationId xmlns:a16="http://schemas.microsoft.com/office/drawing/2014/main" id="{10072D7B-2FAE-1455-CA4E-FA017FFDC5C1}"/>
                </a:ext>
              </a:extLst>
            </p:cNvPr>
            <p:cNvSpPr txBox="1"/>
            <p:nvPr/>
          </p:nvSpPr>
          <p:spPr>
            <a:xfrm>
              <a:off x="800101" y="3491243"/>
              <a:ext cx="303289" cy="276999"/>
            </a:xfrm>
            <a:prstGeom prst="rect">
              <a:avLst/>
            </a:prstGeom>
            <a:solidFill>
              <a:schemeClr val="bg1"/>
            </a:solidFill>
          </p:spPr>
          <p:txBody>
            <a:bodyPr wrap="square" lIns="0" rIns="0" rtlCol="0">
              <a:spAutoFit/>
            </a:bodyPr>
            <a:lstStyle/>
            <a:p>
              <a:pPr algn="r"/>
              <a:r>
                <a:rPr lang="de-DE" sz="1200"/>
                <a:t>0.50</a:t>
              </a:r>
            </a:p>
          </p:txBody>
        </p:sp>
        <p:sp>
          <p:nvSpPr>
            <p:cNvPr id="26" name="Textfeld 25">
              <a:extLst>
                <a:ext uri="{FF2B5EF4-FFF2-40B4-BE49-F238E27FC236}">
                  <a16:creationId xmlns:a16="http://schemas.microsoft.com/office/drawing/2014/main" id="{3509FAC2-94D7-A4D6-D25B-333797DB4D1F}"/>
                </a:ext>
              </a:extLst>
            </p:cNvPr>
            <p:cNvSpPr txBox="1"/>
            <p:nvPr/>
          </p:nvSpPr>
          <p:spPr>
            <a:xfrm>
              <a:off x="800100" y="4209117"/>
              <a:ext cx="303290" cy="276999"/>
            </a:xfrm>
            <a:prstGeom prst="rect">
              <a:avLst/>
            </a:prstGeom>
            <a:solidFill>
              <a:schemeClr val="bg1"/>
            </a:solidFill>
          </p:spPr>
          <p:txBody>
            <a:bodyPr wrap="square" lIns="0" rIns="0" rtlCol="0">
              <a:spAutoFit/>
            </a:bodyPr>
            <a:lstStyle/>
            <a:p>
              <a:pPr algn="r"/>
              <a:r>
                <a:rPr lang="de-DE" sz="1200"/>
                <a:t>0.25</a:t>
              </a:r>
            </a:p>
          </p:txBody>
        </p:sp>
        <p:sp>
          <p:nvSpPr>
            <p:cNvPr id="27" name="Textfeld 26">
              <a:extLst>
                <a:ext uri="{FF2B5EF4-FFF2-40B4-BE49-F238E27FC236}">
                  <a16:creationId xmlns:a16="http://schemas.microsoft.com/office/drawing/2014/main" id="{7B58BC1E-835C-7486-4A6E-0F5EC5E522EC}"/>
                </a:ext>
              </a:extLst>
            </p:cNvPr>
            <p:cNvSpPr txBox="1"/>
            <p:nvPr/>
          </p:nvSpPr>
          <p:spPr>
            <a:xfrm>
              <a:off x="800100" y="4924177"/>
              <a:ext cx="303290" cy="276999"/>
            </a:xfrm>
            <a:prstGeom prst="rect">
              <a:avLst/>
            </a:prstGeom>
            <a:solidFill>
              <a:schemeClr val="bg1"/>
            </a:solidFill>
          </p:spPr>
          <p:txBody>
            <a:bodyPr wrap="square" lIns="0" rIns="0" rtlCol="0">
              <a:spAutoFit/>
            </a:bodyPr>
            <a:lstStyle/>
            <a:p>
              <a:pPr algn="r"/>
              <a:r>
                <a:rPr lang="de-DE" sz="1200"/>
                <a:t>0.00</a:t>
              </a:r>
            </a:p>
          </p:txBody>
        </p:sp>
      </p:grpSp>
      <p:pic>
        <p:nvPicPr>
          <p:cNvPr id="30" name="Grafik 29">
            <a:extLst>
              <a:ext uri="{FF2B5EF4-FFF2-40B4-BE49-F238E27FC236}">
                <a16:creationId xmlns:a16="http://schemas.microsoft.com/office/drawing/2014/main" id="{092BC88C-ADF4-9C6C-10B4-B3C98D3E6E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71815" y="2124518"/>
            <a:ext cx="3911939" cy="2918129"/>
          </a:xfrm>
          <a:prstGeom prst="rect">
            <a:avLst/>
          </a:prstGeom>
        </p:spPr>
      </p:pic>
      <p:pic>
        <p:nvPicPr>
          <p:cNvPr id="32" name="Grafik 31">
            <a:extLst>
              <a:ext uri="{FF2B5EF4-FFF2-40B4-BE49-F238E27FC236}">
                <a16:creationId xmlns:a16="http://schemas.microsoft.com/office/drawing/2014/main" id="{014C3AD4-4B94-6B21-FBB5-F3C2BE84F60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48374" y="2117445"/>
            <a:ext cx="3908420" cy="2939610"/>
          </a:xfrm>
          <a:prstGeom prst="rect">
            <a:avLst/>
          </a:prstGeom>
        </p:spPr>
      </p:pic>
      <p:sp>
        <p:nvSpPr>
          <p:cNvPr id="28" name="TextBox 4">
            <a:extLst>
              <a:ext uri="{FF2B5EF4-FFF2-40B4-BE49-F238E27FC236}">
                <a16:creationId xmlns:a16="http://schemas.microsoft.com/office/drawing/2014/main" id="{BCA9EA3D-E2A1-12A7-E4E9-46F6C3D4EB89}"/>
              </a:ext>
            </a:extLst>
          </p:cNvPr>
          <p:cNvSpPr txBox="1"/>
          <p:nvPr/>
        </p:nvSpPr>
        <p:spPr>
          <a:xfrm>
            <a:off x="415924" y="5577432"/>
            <a:ext cx="11173101" cy="648000"/>
          </a:xfrm>
          <a:prstGeom prst="rect">
            <a:avLst/>
          </a:prstGeom>
          <a:solidFill>
            <a:schemeClr val="bg2"/>
          </a:solidFill>
        </p:spPr>
        <p:txBody>
          <a:bodyPr wrap="square" lIns="91440" tIns="45720" rIns="91440" bIns="45720" anchor="ctr" anchorCtr="0">
            <a:noAutofit/>
          </a:bodyPr>
          <a:lstStyle/>
          <a:p>
            <a:pPr marL="177800" lvl="1" indent="-171450">
              <a:buClr>
                <a:schemeClr val="accent2"/>
              </a:buClr>
              <a:buFont typeface="Arial" panose="020B0604020202020204" pitchFamily="34" charset="0"/>
              <a:buChar char="•"/>
            </a:pPr>
            <a:r>
              <a:rPr lang="en-US" sz="1200"/>
              <a:t>In the </a:t>
            </a:r>
            <a:r>
              <a:rPr lang="en-US" sz="1200" err="1"/>
              <a:t>zanubrutinib</a:t>
            </a:r>
            <a:r>
              <a:rPr lang="en-US" sz="1200"/>
              <a:t> arm, median PFS was not reached in any of the patient subgroups evaluated and did not significantly differ between patients with or without trisomy 12 or CKT ≥3</a:t>
            </a:r>
          </a:p>
        </p:txBody>
      </p:sp>
    </p:spTree>
    <p:extLst>
      <p:ext uri="{BB962C8B-B14F-4D97-AF65-F5344CB8AC3E}">
        <p14:creationId xmlns:p14="http://schemas.microsoft.com/office/powerpoint/2010/main" val="5065991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Diagramm 19">
            <a:extLst>
              <a:ext uri="{FF2B5EF4-FFF2-40B4-BE49-F238E27FC236}">
                <a16:creationId xmlns:a16="http://schemas.microsoft.com/office/drawing/2014/main" id="{3804A579-EF6F-7F36-7877-4A5180E2FA64}"/>
              </a:ext>
            </a:extLst>
          </p:cNvPr>
          <p:cNvGraphicFramePr/>
          <p:nvPr>
            <p:extLst>
              <p:ext uri="{D42A27DB-BD31-4B8C-83A1-F6EECF244321}">
                <p14:modId xmlns:p14="http://schemas.microsoft.com/office/powerpoint/2010/main" val="4020381339"/>
              </p:ext>
            </p:extLst>
          </p:nvPr>
        </p:nvGraphicFramePr>
        <p:xfrm>
          <a:off x="5902788" y="1989138"/>
          <a:ext cx="5571517" cy="358829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Diagramm 6">
            <a:extLst>
              <a:ext uri="{FF2B5EF4-FFF2-40B4-BE49-F238E27FC236}">
                <a16:creationId xmlns:a16="http://schemas.microsoft.com/office/drawing/2014/main" id="{08DA8BE8-4C0E-CAED-8ABA-309D3CC84B5F}"/>
              </a:ext>
            </a:extLst>
          </p:cNvPr>
          <p:cNvGraphicFramePr/>
          <p:nvPr>
            <p:extLst>
              <p:ext uri="{D42A27DB-BD31-4B8C-83A1-F6EECF244321}">
                <p14:modId xmlns:p14="http://schemas.microsoft.com/office/powerpoint/2010/main" val="3531973007"/>
              </p:ext>
            </p:extLst>
          </p:nvPr>
        </p:nvGraphicFramePr>
        <p:xfrm>
          <a:off x="130173" y="1989138"/>
          <a:ext cx="5571517" cy="3588295"/>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a:extLst>
              <a:ext uri="{FF2B5EF4-FFF2-40B4-BE49-F238E27FC236}">
                <a16:creationId xmlns:a16="http://schemas.microsoft.com/office/drawing/2014/main" id="{E88D5F6D-44F9-0E27-E3AD-2721B4B2A4D3}"/>
              </a:ext>
            </a:extLst>
          </p:cNvPr>
          <p:cNvSpPr>
            <a:spLocks noGrp="1"/>
          </p:cNvSpPr>
          <p:nvPr>
            <p:ph type="body" sz="quarter" idx="12"/>
          </p:nvPr>
        </p:nvSpPr>
        <p:spPr/>
        <p:txBody>
          <a:bodyPr/>
          <a:lstStyle/>
          <a:p>
            <a:r>
              <a:rPr lang="en-US"/>
              <a:t>PFS by IGHV mutation status</a:t>
            </a:r>
          </a:p>
        </p:txBody>
      </p:sp>
      <p:sp>
        <p:nvSpPr>
          <p:cNvPr id="4" name="Title 3">
            <a:extLst>
              <a:ext uri="{FF2B5EF4-FFF2-40B4-BE49-F238E27FC236}">
                <a16:creationId xmlns:a16="http://schemas.microsoft.com/office/drawing/2014/main" id="{DB3677AC-ADCB-1891-B679-F28D145B148A}"/>
              </a:ext>
            </a:extLst>
          </p:cNvPr>
          <p:cNvSpPr>
            <a:spLocks noGrp="1"/>
          </p:cNvSpPr>
          <p:nvPr>
            <p:ph type="title"/>
          </p:nvPr>
        </p:nvSpPr>
        <p:spPr/>
        <p:txBody>
          <a:bodyPr/>
          <a:lstStyle/>
          <a:p>
            <a:r>
              <a:rPr lang="en-US"/>
              <a:t>PFS by IGHV mutation status </a:t>
            </a:r>
          </a:p>
        </p:txBody>
      </p:sp>
      <p:sp>
        <p:nvSpPr>
          <p:cNvPr id="5" name="Footer Placeholder 4">
            <a:extLst>
              <a:ext uri="{FF2B5EF4-FFF2-40B4-BE49-F238E27FC236}">
                <a16:creationId xmlns:a16="http://schemas.microsoft.com/office/drawing/2014/main" id="{14D57346-F479-F4E8-ACF3-DEEB3A5C4EE6}"/>
              </a:ext>
            </a:extLst>
          </p:cNvPr>
          <p:cNvSpPr>
            <a:spLocks noGrp="1"/>
          </p:cNvSpPr>
          <p:nvPr>
            <p:ph type="ftr" sz="quarter" idx="13"/>
          </p:nvPr>
        </p:nvSpPr>
        <p:spPr/>
        <p:txBody>
          <a:bodyPr/>
          <a:lstStyle/>
          <a:p>
            <a:r>
              <a:rPr lang="en-GB" b="1"/>
              <a:t>BR, </a:t>
            </a:r>
            <a:r>
              <a:rPr lang="en-GB" err="1"/>
              <a:t>bendamustine</a:t>
            </a:r>
            <a:r>
              <a:rPr lang="en-GB"/>
              <a:t> + rituximab;</a:t>
            </a:r>
            <a:r>
              <a:rPr lang="en-GB" b="1"/>
              <a:t> CI, </a:t>
            </a:r>
            <a:r>
              <a:rPr lang="en-GB"/>
              <a:t>confidence interval; </a:t>
            </a:r>
            <a:r>
              <a:rPr lang="en-GB" b="1"/>
              <a:t>HR, </a:t>
            </a:r>
            <a:r>
              <a:rPr lang="en-GB"/>
              <a:t>hazard ratio; </a:t>
            </a:r>
            <a:r>
              <a:rPr lang="en-GB" b="1"/>
              <a:t>IGHV, </a:t>
            </a:r>
            <a:r>
              <a:rPr lang="en-US"/>
              <a:t>immunoglobulin heavy chain variable; </a:t>
            </a:r>
            <a:r>
              <a:rPr lang="en-GB" b="1"/>
              <a:t>m, </a:t>
            </a:r>
            <a:r>
              <a:rPr lang="en-GB"/>
              <a:t>mutated; </a:t>
            </a:r>
            <a:r>
              <a:rPr lang="en-GB" b="1" err="1"/>
              <a:t>mo</a:t>
            </a:r>
            <a:r>
              <a:rPr lang="en-GB" b="1"/>
              <a:t>, </a:t>
            </a:r>
            <a:r>
              <a:rPr lang="en-GB"/>
              <a:t>month(s); </a:t>
            </a:r>
            <a:r>
              <a:rPr lang="en-GB" b="1" err="1"/>
              <a:t>mPFS</a:t>
            </a:r>
            <a:r>
              <a:rPr lang="en-GB" b="1"/>
              <a:t>, </a:t>
            </a:r>
            <a:r>
              <a:rPr lang="en-GB"/>
              <a:t>median PFS, </a:t>
            </a:r>
            <a:r>
              <a:rPr lang="en-GB" b="1"/>
              <a:t>NR,</a:t>
            </a:r>
            <a:r>
              <a:rPr lang="en-GB"/>
              <a:t> not reached; </a:t>
            </a:r>
            <a:r>
              <a:rPr lang="en-GB" b="1"/>
              <a:t>PFS,</a:t>
            </a:r>
            <a:r>
              <a:rPr lang="en-GB"/>
              <a:t> progression-free survival; </a:t>
            </a:r>
            <a:r>
              <a:rPr lang="en-GB" b="1"/>
              <a:t>u, </a:t>
            </a:r>
            <a:r>
              <a:rPr lang="en-GB"/>
              <a:t>unmutated; </a:t>
            </a:r>
            <a:r>
              <a:rPr lang="en-GB" b="1" err="1"/>
              <a:t>zanu</a:t>
            </a:r>
            <a:r>
              <a:rPr lang="en-GB" b="1"/>
              <a:t>, </a:t>
            </a:r>
            <a:r>
              <a:rPr lang="en-GB" err="1"/>
              <a:t>zanubrutinib</a:t>
            </a:r>
            <a:r>
              <a:rPr lang="en-GB"/>
              <a:t>.  </a:t>
            </a:r>
          </a:p>
          <a:p>
            <a:r>
              <a:rPr lang="en-GB" b="1"/>
              <a:t>Xu et al, Abstract #1902 presented at ASH 2023. </a:t>
            </a:r>
            <a:endParaRPr lang="en-GB"/>
          </a:p>
        </p:txBody>
      </p:sp>
      <p:sp>
        <p:nvSpPr>
          <p:cNvPr id="6" name="Text Placeholder 5">
            <a:extLst>
              <a:ext uri="{FF2B5EF4-FFF2-40B4-BE49-F238E27FC236}">
                <a16:creationId xmlns:a16="http://schemas.microsoft.com/office/drawing/2014/main" id="{30971C8C-608B-650A-D4FD-05D87A085CBE}"/>
              </a:ext>
            </a:extLst>
          </p:cNvPr>
          <p:cNvSpPr>
            <a:spLocks noGrp="1"/>
          </p:cNvSpPr>
          <p:nvPr>
            <p:ph type="body" sz="quarter" idx="14"/>
          </p:nvPr>
        </p:nvSpPr>
        <p:spPr/>
        <p:txBody>
          <a:bodyPr/>
          <a:lstStyle/>
          <a:p>
            <a:r>
              <a:rPr lang="en-US"/>
              <a:t>PFS by expression of unmutated IGHV1-69</a:t>
            </a:r>
          </a:p>
        </p:txBody>
      </p:sp>
      <p:sp>
        <p:nvSpPr>
          <p:cNvPr id="16" name="TextBox 15">
            <a:extLst>
              <a:ext uri="{FF2B5EF4-FFF2-40B4-BE49-F238E27FC236}">
                <a16:creationId xmlns:a16="http://schemas.microsoft.com/office/drawing/2014/main" id="{89473466-811D-4106-676B-72EFC7357F23}"/>
              </a:ext>
            </a:extLst>
          </p:cNvPr>
          <p:cNvSpPr txBox="1"/>
          <p:nvPr/>
        </p:nvSpPr>
        <p:spPr>
          <a:xfrm>
            <a:off x="416533" y="5577433"/>
            <a:ext cx="5571517" cy="646331"/>
          </a:xfrm>
          <a:prstGeom prst="rect">
            <a:avLst/>
          </a:prstGeom>
          <a:solidFill>
            <a:schemeClr val="bg2"/>
          </a:solidFill>
        </p:spPr>
        <p:txBody>
          <a:bodyPr wrap="square" lIns="91440" tIns="45720" rIns="91440" bIns="45720" anchor="t">
            <a:spAutoFit/>
          </a:bodyPr>
          <a:lstStyle/>
          <a:p>
            <a:pPr marL="171450" indent="-171450">
              <a:buClr>
                <a:schemeClr val="accent2"/>
              </a:buClr>
              <a:buFont typeface="Arial" panose="020B0604020202020204" pitchFamily="34" charset="0"/>
              <a:buChar char="•"/>
            </a:pPr>
            <a:r>
              <a:rPr lang="en-US" sz="1200"/>
              <a:t>Median PFS in the </a:t>
            </a:r>
            <a:r>
              <a:rPr lang="en-US" sz="1200" err="1"/>
              <a:t>zanubrutinib</a:t>
            </a:r>
            <a:r>
              <a:rPr lang="en-US" sz="1200"/>
              <a:t> arm was not significantly different between patients with vs without IGHV mutation but was significantly better than in the BR arm regardless of IGHV mutational status </a:t>
            </a:r>
          </a:p>
        </p:txBody>
      </p:sp>
      <p:sp>
        <p:nvSpPr>
          <p:cNvPr id="18" name="TextBox 17">
            <a:extLst>
              <a:ext uri="{FF2B5EF4-FFF2-40B4-BE49-F238E27FC236}">
                <a16:creationId xmlns:a16="http://schemas.microsoft.com/office/drawing/2014/main" id="{C9A56893-C105-CADA-9516-C22AB444B240}"/>
              </a:ext>
            </a:extLst>
          </p:cNvPr>
          <p:cNvSpPr txBox="1"/>
          <p:nvPr/>
        </p:nvSpPr>
        <p:spPr>
          <a:xfrm>
            <a:off x="6268472" y="5577433"/>
            <a:ext cx="5506996" cy="646331"/>
          </a:xfrm>
          <a:prstGeom prst="rect">
            <a:avLst/>
          </a:prstGeom>
          <a:solidFill>
            <a:schemeClr val="bg2"/>
          </a:solidFill>
        </p:spPr>
        <p:txBody>
          <a:bodyPr wrap="square" lIns="91440" tIns="45720" rIns="91440" bIns="45720" anchor="t">
            <a:spAutoFit/>
          </a:bodyPr>
          <a:lstStyle/>
          <a:p>
            <a:pPr marL="171450" indent="-171450">
              <a:buClr>
                <a:schemeClr val="accent2"/>
              </a:buClr>
              <a:buFont typeface="Arial" panose="020B0604020202020204" pitchFamily="34" charset="0"/>
              <a:buChar char="•"/>
            </a:pPr>
            <a:r>
              <a:rPr lang="en-US" sz="1200"/>
              <a:t>In both arms, IGHV1-69 was the most prevalent gene utilized in patients with unmutated IGHV (</a:t>
            </a:r>
            <a:r>
              <a:rPr lang="en-US" sz="1200" err="1"/>
              <a:t>zanubrutinib</a:t>
            </a:r>
            <a:r>
              <a:rPr lang="en-US" sz="1200"/>
              <a:t>: 24.6% [31/126]; BR: 30.7% [39/127]); these patients showed significantly better PFS with </a:t>
            </a:r>
            <a:r>
              <a:rPr lang="en-US" sz="1200" err="1"/>
              <a:t>zanubrutinib</a:t>
            </a:r>
            <a:r>
              <a:rPr lang="en-US" sz="1200"/>
              <a:t> vs BR </a:t>
            </a:r>
          </a:p>
        </p:txBody>
      </p:sp>
      <p:graphicFrame>
        <p:nvGraphicFramePr>
          <p:cNvPr id="8" name="Tabelle 7">
            <a:extLst>
              <a:ext uri="{FF2B5EF4-FFF2-40B4-BE49-F238E27FC236}">
                <a16:creationId xmlns:a16="http://schemas.microsoft.com/office/drawing/2014/main" id="{5D531BD5-6B61-83FE-9DC6-7B73DF0C06AA}"/>
              </a:ext>
            </a:extLst>
          </p:cNvPr>
          <p:cNvGraphicFramePr>
            <a:graphicFrameLocks noGrp="1"/>
          </p:cNvGraphicFramePr>
          <p:nvPr>
            <p:extLst>
              <p:ext uri="{D42A27DB-BD31-4B8C-83A1-F6EECF244321}">
                <p14:modId xmlns:p14="http://schemas.microsoft.com/office/powerpoint/2010/main" val="1541164337"/>
              </p:ext>
            </p:extLst>
          </p:nvPr>
        </p:nvGraphicFramePr>
        <p:xfrm>
          <a:off x="1206500" y="3765860"/>
          <a:ext cx="1944000" cy="762000"/>
        </p:xfrm>
        <a:graphic>
          <a:graphicData uri="http://schemas.openxmlformats.org/drawingml/2006/table">
            <a:tbl>
              <a:tblPr firstRow="1" bandRow="1">
                <a:tableStyleId>{5C22544A-7EE6-4342-B048-85BDC9FD1C3A}</a:tableStyleId>
              </a:tblPr>
              <a:tblGrid>
                <a:gridCol w="1224000">
                  <a:extLst>
                    <a:ext uri="{9D8B030D-6E8A-4147-A177-3AD203B41FA5}">
                      <a16:colId xmlns:a16="http://schemas.microsoft.com/office/drawing/2014/main" val="4008569404"/>
                    </a:ext>
                  </a:extLst>
                </a:gridCol>
                <a:gridCol w="720000">
                  <a:extLst>
                    <a:ext uri="{9D8B030D-6E8A-4147-A177-3AD203B41FA5}">
                      <a16:colId xmlns:a16="http://schemas.microsoft.com/office/drawing/2014/main" val="2638764043"/>
                    </a:ext>
                  </a:extLst>
                </a:gridCol>
              </a:tblGrid>
              <a:tr h="83346">
                <a:tc>
                  <a:txBody>
                    <a:bodyPr/>
                    <a:lstStyle/>
                    <a:p>
                      <a:endParaRPr lang="de-DE" sz="1000"/>
                    </a:p>
                  </a:txBody>
                  <a:tcPr marL="36000" marR="0" marT="0" marB="0" anchor="ctr">
                    <a:solidFill>
                      <a:srgbClr val="002A5C"/>
                    </a:solidFill>
                  </a:tcPr>
                </a:tc>
                <a:tc>
                  <a:txBody>
                    <a:bodyPr/>
                    <a:lstStyle/>
                    <a:p>
                      <a:pPr algn="ctr"/>
                      <a:r>
                        <a:rPr lang="de-DE" sz="1000"/>
                        <a:t>mPFS, mo</a:t>
                      </a:r>
                    </a:p>
                  </a:txBody>
                  <a:tcPr marL="0" marR="0" marT="0" marB="0" anchor="ctr"/>
                </a:tc>
                <a:extLst>
                  <a:ext uri="{0D108BD9-81ED-4DB2-BD59-A6C34878D82A}">
                    <a16:rowId xmlns:a16="http://schemas.microsoft.com/office/drawing/2014/main" val="1683023671"/>
                  </a:ext>
                </a:extLst>
              </a:tr>
              <a:tr h="83346">
                <a:tc>
                  <a:txBody>
                    <a:bodyPr/>
                    <a:lstStyle/>
                    <a:p>
                      <a:r>
                        <a:rPr lang="de-DE" sz="1000">
                          <a:solidFill>
                            <a:schemeClr val="bg1"/>
                          </a:solidFill>
                        </a:rPr>
                        <a:t>Zanu ulGHV</a:t>
                      </a:r>
                    </a:p>
                  </a:txBody>
                  <a:tcPr marL="36000" marR="0" marT="0" marB="0" anchor="ctr">
                    <a:solidFill>
                      <a:srgbClr val="2E8DFF"/>
                    </a:solidFill>
                  </a:tcPr>
                </a:tc>
                <a:tc>
                  <a:txBody>
                    <a:bodyPr/>
                    <a:lstStyle/>
                    <a:p>
                      <a:pPr algn="ctr"/>
                      <a:r>
                        <a:rPr lang="de-DE" sz="1000"/>
                        <a:t>NR</a:t>
                      </a:r>
                    </a:p>
                  </a:txBody>
                  <a:tcPr marL="0" marR="0" marT="0" marB="0" anchor="ctr"/>
                </a:tc>
                <a:extLst>
                  <a:ext uri="{0D108BD9-81ED-4DB2-BD59-A6C34878D82A}">
                    <a16:rowId xmlns:a16="http://schemas.microsoft.com/office/drawing/2014/main" val="356491050"/>
                  </a:ext>
                </a:extLst>
              </a:tr>
              <a:tr h="83346">
                <a:tc>
                  <a:txBody>
                    <a:bodyPr/>
                    <a:lstStyle/>
                    <a:p>
                      <a:r>
                        <a:rPr lang="de-DE" sz="1000" err="1">
                          <a:solidFill>
                            <a:schemeClr val="bg1"/>
                          </a:solidFill>
                        </a:rPr>
                        <a:t>Zanu</a:t>
                      </a:r>
                      <a:r>
                        <a:rPr lang="de-DE" sz="1000">
                          <a:solidFill>
                            <a:schemeClr val="bg1"/>
                          </a:solidFill>
                        </a:rPr>
                        <a:t> </a:t>
                      </a:r>
                      <a:r>
                        <a:rPr lang="de-DE" sz="1000" err="1">
                          <a:solidFill>
                            <a:schemeClr val="bg1"/>
                          </a:solidFill>
                        </a:rPr>
                        <a:t>mlGHV</a:t>
                      </a:r>
                      <a:endParaRPr lang="de-DE" sz="1000">
                        <a:solidFill>
                          <a:schemeClr val="bg1"/>
                        </a:solidFill>
                      </a:endParaRPr>
                    </a:p>
                  </a:txBody>
                  <a:tcPr marL="36000" marR="0" marT="0" marB="0" anchor="ctr">
                    <a:solidFill>
                      <a:srgbClr val="002A5C"/>
                    </a:solidFill>
                  </a:tcPr>
                </a:tc>
                <a:tc>
                  <a:txBody>
                    <a:bodyPr/>
                    <a:lstStyle/>
                    <a:p>
                      <a:pPr algn="ctr"/>
                      <a:r>
                        <a:rPr lang="de-DE" sz="1000"/>
                        <a:t>NR</a:t>
                      </a:r>
                    </a:p>
                  </a:txBody>
                  <a:tcPr marL="0" marR="0" marT="0" marB="0" anchor="ctr"/>
                </a:tc>
                <a:extLst>
                  <a:ext uri="{0D108BD9-81ED-4DB2-BD59-A6C34878D82A}">
                    <a16:rowId xmlns:a16="http://schemas.microsoft.com/office/drawing/2014/main" val="1853159632"/>
                  </a:ext>
                </a:extLst>
              </a:tr>
              <a:tr h="83346">
                <a:tc>
                  <a:txBody>
                    <a:bodyPr/>
                    <a:lstStyle/>
                    <a:p>
                      <a:r>
                        <a:rPr lang="de-DE" sz="1000">
                          <a:solidFill>
                            <a:schemeClr val="bg1"/>
                          </a:solidFill>
                        </a:rPr>
                        <a:t>BR ulGHV</a:t>
                      </a:r>
                    </a:p>
                  </a:txBody>
                  <a:tcPr marL="36000" marR="0" marT="0" marB="0" anchor="ctr">
                    <a:solidFill>
                      <a:srgbClr val="FF5560"/>
                    </a:solidFill>
                  </a:tcPr>
                </a:tc>
                <a:tc>
                  <a:txBody>
                    <a:bodyPr/>
                    <a:lstStyle/>
                    <a:p>
                      <a:pPr algn="ctr"/>
                      <a:r>
                        <a:rPr lang="de-DE" sz="1000"/>
                        <a:t>34.6</a:t>
                      </a:r>
                    </a:p>
                  </a:txBody>
                  <a:tcPr marL="0" marR="0" marT="0" marB="0" anchor="ctr"/>
                </a:tc>
                <a:extLst>
                  <a:ext uri="{0D108BD9-81ED-4DB2-BD59-A6C34878D82A}">
                    <a16:rowId xmlns:a16="http://schemas.microsoft.com/office/drawing/2014/main" val="3459045796"/>
                  </a:ext>
                </a:extLst>
              </a:tr>
              <a:tr h="83346">
                <a:tc>
                  <a:txBody>
                    <a:bodyPr/>
                    <a:lstStyle/>
                    <a:p>
                      <a:r>
                        <a:rPr lang="de-DE" sz="1000">
                          <a:solidFill>
                            <a:schemeClr val="bg1"/>
                          </a:solidFill>
                        </a:rPr>
                        <a:t>BR mlGHV</a:t>
                      </a:r>
                    </a:p>
                  </a:txBody>
                  <a:tcPr marL="36000" marR="0" marT="0" marB="0" anchor="ctr">
                    <a:solidFill>
                      <a:srgbClr val="E3000F"/>
                    </a:solidFill>
                  </a:tcPr>
                </a:tc>
                <a:tc>
                  <a:txBody>
                    <a:bodyPr/>
                    <a:lstStyle/>
                    <a:p>
                      <a:pPr algn="ctr"/>
                      <a:r>
                        <a:rPr lang="de-DE" sz="1000"/>
                        <a:t>NR</a:t>
                      </a:r>
                    </a:p>
                  </a:txBody>
                  <a:tcPr marL="0" marR="0" marT="0" marB="0" anchor="ctr"/>
                </a:tc>
                <a:extLst>
                  <a:ext uri="{0D108BD9-81ED-4DB2-BD59-A6C34878D82A}">
                    <a16:rowId xmlns:a16="http://schemas.microsoft.com/office/drawing/2014/main" val="487197967"/>
                  </a:ext>
                </a:extLst>
              </a:tr>
            </a:tbl>
          </a:graphicData>
        </a:graphic>
      </p:graphicFrame>
      <p:graphicFrame>
        <p:nvGraphicFramePr>
          <p:cNvPr id="9" name="Tabelle 8">
            <a:extLst>
              <a:ext uri="{FF2B5EF4-FFF2-40B4-BE49-F238E27FC236}">
                <a16:creationId xmlns:a16="http://schemas.microsoft.com/office/drawing/2014/main" id="{603520FB-27A2-C0E3-A5F5-682A8F94EC67}"/>
              </a:ext>
            </a:extLst>
          </p:cNvPr>
          <p:cNvGraphicFramePr>
            <a:graphicFrameLocks noGrp="1"/>
          </p:cNvGraphicFramePr>
          <p:nvPr>
            <p:extLst>
              <p:ext uri="{D42A27DB-BD31-4B8C-83A1-F6EECF244321}">
                <p14:modId xmlns:p14="http://schemas.microsoft.com/office/powerpoint/2010/main" val="3898458575"/>
              </p:ext>
            </p:extLst>
          </p:nvPr>
        </p:nvGraphicFramePr>
        <p:xfrm>
          <a:off x="1206500" y="4575576"/>
          <a:ext cx="3156933" cy="457200"/>
        </p:xfrm>
        <a:graphic>
          <a:graphicData uri="http://schemas.openxmlformats.org/drawingml/2006/table">
            <a:tbl>
              <a:tblPr firstRow="1" bandRow="1">
                <a:tableStyleId>{5C22544A-7EE6-4342-B048-85BDC9FD1C3A}</a:tableStyleId>
              </a:tblPr>
              <a:tblGrid>
                <a:gridCol w="1032933">
                  <a:extLst>
                    <a:ext uri="{9D8B030D-6E8A-4147-A177-3AD203B41FA5}">
                      <a16:colId xmlns:a16="http://schemas.microsoft.com/office/drawing/2014/main" val="4008569404"/>
                    </a:ext>
                  </a:extLst>
                </a:gridCol>
                <a:gridCol w="972000">
                  <a:extLst>
                    <a:ext uri="{9D8B030D-6E8A-4147-A177-3AD203B41FA5}">
                      <a16:colId xmlns:a16="http://schemas.microsoft.com/office/drawing/2014/main" val="2638764043"/>
                    </a:ext>
                  </a:extLst>
                </a:gridCol>
                <a:gridCol w="1152000">
                  <a:extLst>
                    <a:ext uri="{9D8B030D-6E8A-4147-A177-3AD203B41FA5}">
                      <a16:colId xmlns:a16="http://schemas.microsoft.com/office/drawing/2014/main" val="3680321358"/>
                    </a:ext>
                  </a:extLst>
                </a:gridCol>
              </a:tblGrid>
              <a:tr h="46247">
                <a:tc>
                  <a:txBody>
                    <a:bodyPr/>
                    <a:lstStyle/>
                    <a:p>
                      <a:endParaRPr lang="de-DE" sz="1000"/>
                    </a:p>
                  </a:txBody>
                  <a:tcPr marL="36000" marR="0" marT="0" marB="0" anchor="ctr"/>
                </a:tc>
                <a:tc>
                  <a:txBody>
                    <a:bodyPr/>
                    <a:lstStyle/>
                    <a:p>
                      <a:pPr algn="ctr"/>
                      <a:r>
                        <a:rPr lang="de-DE" sz="1000"/>
                        <a:t>BR mlGHV</a:t>
                      </a:r>
                    </a:p>
                  </a:txBody>
                  <a:tcPr marL="0" marR="0" marT="0" marB="0" anchor="ctr">
                    <a:solidFill>
                      <a:schemeClr val="accent3"/>
                    </a:solidFill>
                  </a:tcPr>
                </a:tc>
                <a:tc>
                  <a:txBody>
                    <a:bodyPr/>
                    <a:lstStyle/>
                    <a:p>
                      <a:pPr algn="ctr"/>
                      <a:r>
                        <a:rPr lang="de-DE" sz="1000" err="1"/>
                        <a:t>Zanu</a:t>
                      </a:r>
                      <a:r>
                        <a:rPr lang="de-DE" sz="1000"/>
                        <a:t> </a:t>
                      </a:r>
                      <a:r>
                        <a:rPr lang="de-DE" sz="1000" err="1">
                          <a:solidFill>
                            <a:schemeClr val="bg1"/>
                          </a:solidFill>
                        </a:rPr>
                        <a:t>ulGHV</a:t>
                      </a:r>
                      <a:endParaRPr lang="de-DE" sz="1000"/>
                    </a:p>
                  </a:txBody>
                  <a:tcPr marL="0" marR="0" marT="0" marB="0" anchor="ctr">
                    <a:solidFill>
                      <a:srgbClr val="2E8DFF"/>
                    </a:solidFill>
                  </a:tcPr>
                </a:tc>
                <a:extLst>
                  <a:ext uri="{0D108BD9-81ED-4DB2-BD59-A6C34878D82A}">
                    <a16:rowId xmlns:a16="http://schemas.microsoft.com/office/drawing/2014/main" val="1683023671"/>
                  </a:ext>
                </a:extLst>
              </a:tr>
              <a:tr h="83346">
                <a:tc>
                  <a:txBody>
                    <a:bodyPr/>
                    <a:lstStyle/>
                    <a:p>
                      <a:r>
                        <a:rPr lang="de-DE" sz="1000">
                          <a:solidFill>
                            <a:schemeClr val="bg1"/>
                          </a:solidFill>
                        </a:rPr>
                        <a:t>Zanu mlGHV</a:t>
                      </a:r>
                    </a:p>
                  </a:txBody>
                  <a:tcPr marL="36000" marR="0" marT="0" marB="0" anchor="ctr">
                    <a:solidFill>
                      <a:schemeClr val="accent1"/>
                    </a:solidFill>
                  </a:tcPr>
                </a:tc>
                <a:tc>
                  <a:txBody>
                    <a:bodyPr/>
                    <a:lstStyle/>
                    <a:p>
                      <a:pPr algn="ctr"/>
                      <a:r>
                        <a:rPr lang="de-DE" sz="1000" i="1"/>
                        <a:t>P</a:t>
                      </a:r>
                      <a:r>
                        <a:rPr lang="de-DE" sz="1000"/>
                        <a:t>&lt;.01</a:t>
                      </a:r>
                    </a:p>
                  </a:txBody>
                  <a:tcPr marL="0" marR="0" marT="0" marB="0" anchor="ctr"/>
                </a:tc>
                <a:tc>
                  <a:txBody>
                    <a:bodyPr/>
                    <a:lstStyle/>
                    <a:p>
                      <a:pPr algn="ctr"/>
                      <a:r>
                        <a:rPr lang="de-DE" sz="1000" i="1"/>
                        <a:t>P</a:t>
                      </a:r>
                      <a:r>
                        <a:rPr lang="de-DE" sz="1000"/>
                        <a:t>=.12</a:t>
                      </a:r>
                    </a:p>
                  </a:txBody>
                  <a:tcPr marL="0" marR="0" marT="0" marB="0" anchor="ctr"/>
                </a:tc>
                <a:extLst>
                  <a:ext uri="{0D108BD9-81ED-4DB2-BD59-A6C34878D82A}">
                    <a16:rowId xmlns:a16="http://schemas.microsoft.com/office/drawing/2014/main" val="356491050"/>
                  </a:ext>
                </a:extLst>
              </a:tr>
              <a:tr h="83346">
                <a:tc>
                  <a:txBody>
                    <a:bodyPr/>
                    <a:lstStyle/>
                    <a:p>
                      <a:r>
                        <a:rPr lang="de-DE" sz="1000">
                          <a:solidFill>
                            <a:schemeClr val="bg1"/>
                          </a:solidFill>
                        </a:rPr>
                        <a:t>BR ulGHV</a:t>
                      </a:r>
                    </a:p>
                  </a:txBody>
                  <a:tcPr marL="36000" marR="0" marT="0" marB="0" anchor="ctr">
                    <a:solidFill>
                      <a:schemeClr val="accent3">
                        <a:lumMod val="60000"/>
                        <a:lumOff val="40000"/>
                      </a:schemeClr>
                    </a:solidFill>
                  </a:tcPr>
                </a:tc>
                <a:tc>
                  <a:txBody>
                    <a:bodyPr/>
                    <a:lstStyle/>
                    <a:p>
                      <a:pPr algn="ctr"/>
                      <a:endParaRPr lang="de-DE" sz="1000"/>
                    </a:p>
                  </a:txBody>
                  <a:tcPr marL="0" marR="0" marT="0" marB="0" anchor="ctr"/>
                </a:tc>
                <a:tc>
                  <a:txBody>
                    <a:bodyPr/>
                    <a:lstStyle/>
                    <a:p>
                      <a:pPr algn="ctr"/>
                      <a:r>
                        <a:rPr lang="de-DE" sz="1000" i="1"/>
                        <a:t>P</a:t>
                      </a:r>
                      <a:r>
                        <a:rPr lang="de-DE" sz="1000"/>
                        <a:t>&lt;.0001</a:t>
                      </a:r>
                    </a:p>
                  </a:txBody>
                  <a:tcPr marL="0" marR="0" marT="0" marB="0" anchor="ctr"/>
                </a:tc>
                <a:extLst>
                  <a:ext uri="{0D108BD9-81ED-4DB2-BD59-A6C34878D82A}">
                    <a16:rowId xmlns:a16="http://schemas.microsoft.com/office/drawing/2014/main" val="2008734045"/>
                  </a:ext>
                </a:extLst>
              </a:tr>
            </a:tbl>
          </a:graphicData>
        </a:graphic>
      </p:graphicFrame>
      <p:grpSp>
        <p:nvGrpSpPr>
          <p:cNvPr id="10" name="Gruppieren 9">
            <a:extLst>
              <a:ext uri="{FF2B5EF4-FFF2-40B4-BE49-F238E27FC236}">
                <a16:creationId xmlns:a16="http://schemas.microsoft.com/office/drawing/2014/main" id="{47B6521B-6680-F0EC-7455-257771C9E896}"/>
              </a:ext>
            </a:extLst>
          </p:cNvPr>
          <p:cNvGrpSpPr/>
          <p:nvPr/>
        </p:nvGrpSpPr>
        <p:grpSpPr>
          <a:xfrm>
            <a:off x="711847" y="2055493"/>
            <a:ext cx="394104" cy="3145683"/>
            <a:chOff x="800100" y="2055493"/>
            <a:chExt cx="303290" cy="3145683"/>
          </a:xfrm>
        </p:grpSpPr>
        <p:sp>
          <p:nvSpPr>
            <p:cNvPr id="12" name="Textfeld 11">
              <a:extLst>
                <a:ext uri="{FF2B5EF4-FFF2-40B4-BE49-F238E27FC236}">
                  <a16:creationId xmlns:a16="http://schemas.microsoft.com/office/drawing/2014/main" id="{BAE5A444-F4A7-2BD0-B3C7-16C0E1B66BE9}"/>
                </a:ext>
              </a:extLst>
            </p:cNvPr>
            <p:cNvSpPr txBox="1"/>
            <p:nvPr/>
          </p:nvSpPr>
          <p:spPr>
            <a:xfrm>
              <a:off x="800101" y="2055493"/>
              <a:ext cx="303289" cy="276999"/>
            </a:xfrm>
            <a:prstGeom prst="rect">
              <a:avLst/>
            </a:prstGeom>
            <a:solidFill>
              <a:schemeClr val="bg1"/>
            </a:solidFill>
          </p:spPr>
          <p:txBody>
            <a:bodyPr wrap="square" lIns="0" rIns="0" rtlCol="0">
              <a:spAutoFit/>
            </a:bodyPr>
            <a:lstStyle/>
            <a:p>
              <a:pPr algn="r"/>
              <a:r>
                <a:rPr lang="de-DE" sz="1200"/>
                <a:t>1.00</a:t>
              </a:r>
            </a:p>
          </p:txBody>
        </p:sp>
        <p:sp>
          <p:nvSpPr>
            <p:cNvPr id="13" name="Textfeld 12">
              <a:extLst>
                <a:ext uri="{FF2B5EF4-FFF2-40B4-BE49-F238E27FC236}">
                  <a16:creationId xmlns:a16="http://schemas.microsoft.com/office/drawing/2014/main" id="{ABA436CC-7419-F62A-CCED-99C3B097C30F}"/>
                </a:ext>
              </a:extLst>
            </p:cNvPr>
            <p:cNvSpPr txBox="1"/>
            <p:nvPr/>
          </p:nvSpPr>
          <p:spPr>
            <a:xfrm>
              <a:off x="800100" y="2773368"/>
              <a:ext cx="303290" cy="276999"/>
            </a:xfrm>
            <a:prstGeom prst="rect">
              <a:avLst/>
            </a:prstGeom>
            <a:solidFill>
              <a:schemeClr val="bg1"/>
            </a:solidFill>
          </p:spPr>
          <p:txBody>
            <a:bodyPr wrap="square" lIns="0" rIns="0" rtlCol="0">
              <a:spAutoFit/>
            </a:bodyPr>
            <a:lstStyle/>
            <a:p>
              <a:pPr algn="r"/>
              <a:r>
                <a:rPr lang="de-DE" sz="1200"/>
                <a:t>0.75</a:t>
              </a:r>
            </a:p>
          </p:txBody>
        </p:sp>
        <p:sp>
          <p:nvSpPr>
            <p:cNvPr id="15" name="Textfeld 14">
              <a:extLst>
                <a:ext uri="{FF2B5EF4-FFF2-40B4-BE49-F238E27FC236}">
                  <a16:creationId xmlns:a16="http://schemas.microsoft.com/office/drawing/2014/main" id="{332EF996-A2F2-F491-C959-8FDAE20FFB50}"/>
                </a:ext>
              </a:extLst>
            </p:cNvPr>
            <p:cNvSpPr txBox="1"/>
            <p:nvPr/>
          </p:nvSpPr>
          <p:spPr>
            <a:xfrm>
              <a:off x="800101" y="3491243"/>
              <a:ext cx="303289" cy="276999"/>
            </a:xfrm>
            <a:prstGeom prst="rect">
              <a:avLst/>
            </a:prstGeom>
            <a:solidFill>
              <a:schemeClr val="bg1"/>
            </a:solidFill>
          </p:spPr>
          <p:txBody>
            <a:bodyPr wrap="square" lIns="0" rIns="0" rtlCol="0">
              <a:spAutoFit/>
            </a:bodyPr>
            <a:lstStyle/>
            <a:p>
              <a:pPr algn="r"/>
              <a:r>
                <a:rPr lang="de-DE" sz="1200"/>
                <a:t>0.50</a:t>
              </a:r>
            </a:p>
          </p:txBody>
        </p:sp>
        <p:sp>
          <p:nvSpPr>
            <p:cNvPr id="17" name="Textfeld 16">
              <a:extLst>
                <a:ext uri="{FF2B5EF4-FFF2-40B4-BE49-F238E27FC236}">
                  <a16:creationId xmlns:a16="http://schemas.microsoft.com/office/drawing/2014/main" id="{399379CF-B8CB-217E-CECA-9FB6ECA440F2}"/>
                </a:ext>
              </a:extLst>
            </p:cNvPr>
            <p:cNvSpPr txBox="1"/>
            <p:nvPr/>
          </p:nvSpPr>
          <p:spPr>
            <a:xfrm>
              <a:off x="800100" y="4209117"/>
              <a:ext cx="303290" cy="276999"/>
            </a:xfrm>
            <a:prstGeom prst="rect">
              <a:avLst/>
            </a:prstGeom>
            <a:solidFill>
              <a:schemeClr val="bg1"/>
            </a:solidFill>
          </p:spPr>
          <p:txBody>
            <a:bodyPr wrap="square" lIns="0" rIns="0" rtlCol="0">
              <a:spAutoFit/>
            </a:bodyPr>
            <a:lstStyle/>
            <a:p>
              <a:pPr algn="r"/>
              <a:r>
                <a:rPr lang="de-DE" sz="1200"/>
                <a:t>0.25</a:t>
              </a:r>
            </a:p>
          </p:txBody>
        </p:sp>
        <p:sp>
          <p:nvSpPr>
            <p:cNvPr id="19" name="Textfeld 18">
              <a:extLst>
                <a:ext uri="{FF2B5EF4-FFF2-40B4-BE49-F238E27FC236}">
                  <a16:creationId xmlns:a16="http://schemas.microsoft.com/office/drawing/2014/main" id="{AB6C1139-3F78-6F09-7A66-ADF86436441F}"/>
                </a:ext>
              </a:extLst>
            </p:cNvPr>
            <p:cNvSpPr txBox="1"/>
            <p:nvPr/>
          </p:nvSpPr>
          <p:spPr>
            <a:xfrm>
              <a:off x="800100" y="4924177"/>
              <a:ext cx="303290" cy="276999"/>
            </a:xfrm>
            <a:prstGeom prst="rect">
              <a:avLst/>
            </a:prstGeom>
            <a:solidFill>
              <a:schemeClr val="bg1"/>
            </a:solidFill>
          </p:spPr>
          <p:txBody>
            <a:bodyPr wrap="square" lIns="0" rIns="0" rtlCol="0">
              <a:spAutoFit/>
            </a:bodyPr>
            <a:lstStyle/>
            <a:p>
              <a:pPr algn="r"/>
              <a:r>
                <a:rPr lang="de-DE" sz="1200"/>
                <a:t>0.00</a:t>
              </a:r>
            </a:p>
          </p:txBody>
        </p:sp>
      </p:grpSp>
      <p:graphicFrame>
        <p:nvGraphicFramePr>
          <p:cNvPr id="21" name="Tabelle 20">
            <a:extLst>
              <a:ext uri="{FF2B5EF4-FFF2-40B4-BE49-F238E27FC236}">
                <a16:creationId xmlns:a16="http://schemas.microsoft.com/office/drawing/2014/main" id="{2DE1C1B6-7B58-FECA-BA03-43D9524D887C}"/>
              </a:ext>
            </a:extLst>
          </p:cNvPr>
          <p:cNvGraphicFramePr>
            <a:graphicFrameLocks noGrp="1"/>
          </p:cNvGraphicFramePr>
          <p:nvPr>
            <p:extLst>
              <p:ext uri="{D42A27DB-BD31-4B8C-83A1-F6EECF244321}">
                <p14:modId xmlns:p14="http://schemas.microsoft.com/office/powerpoint/2010/main" val="1987951707"/>
              </p:ext>
            </p:extLst>
          </p:nvPr>
        </p:nvGraphicFramePr>
        <p:xfrm>
          <a:off x="6995357" y="4345975"/>
          <a:ext cx="1872000" cy="457200"/>
        </p:xfrm>
        <a:graphic>
          <a:graphicData uri="http://schemas.openxmlformats.org/drawingml/2006/table">
            <a:tbl>
              <a:tblPr firstRow="1" bandRow="1">
                <a:tableStyleId>{5C22544A-7EE6-4342-B048-85BDC9FD1C3A}</a:tableStyleId>
              </a:tblPr>
              <a:tblGrid>
                <a:gridCol w="1152000">
                  <a:extLst>
                    <a:ext uri="{9D8B030D-6E8A-4147-A177-3AD203B41FA5}">
                      <a16:colId xmlns:a16="http://schemas.microsoft.com/office/drawing/2014/main" val="4008569404"/>
                    </a:ext>
                  </a:extLst>
                </a:gridCol>
                <a:gridCol w="720000">
                  <a:extLst>
                    <a:ext uri="{9D8B030D-6E8A-4147-A177-3AD203B41FA5}">
                      <a16:colId xmlns:a16="http://schemas.microsoft.com/office/drawing/2014/main" val="2638764043"/>
                    </a:ext>
                  </a:extLst>
                </a:gridCol>
              </a:tblGrid>
              <a:tr h="83346">
                <a:tc>
                  <a:txBody>
                    <a:bodyPr/>
                    <a:lstStyle/>
                    <a:p>
                      <a:endParaRPr lang="de-DE" sz="1000"/>
                    </a:p>
                  </a:txBody>
                  <a:tcPr marL="36000" marR="0" marT="0" marB="0" anchor="ctr"/>
                </a:tc>
                <a:tc>
                  <a:txBody>
                    <a:bodyPr/>
                    <a:lstStyle/>
                    <a:p>
                      <a:pPr algn="ctr"/>
                      <a:r>
                        <a:rPr lang="de-DE" sz="1000" err="1"/>
                        <a:t>mPFS</a:t>
                      </a:r>
                      <a:r>
                        <a:rPr lang="de-DE" sz="1000"/>
                        <a:t>, </a:t>
                      </a:r>
                      <a:r>
                        <a:rPr lang="de-DE" sz="1000" err="1"/>
                        <a:t>mo</a:t>
                      </a:r>
                      <a:endParaRPr lang="de-DE" sz="1000"/>
                    </a:p>
                  </a:txBody>
                  <a:tcPr marL="0" marR="0" marT="0" marB="0" anchor="ctr"/>
                </a:tc>
                <a:extLst>
                  <a:ext uri="{0D108BD9-81ED-4DB2-BD59-A6C34878D82A}">
                    <a16:rowId xmlns:a16="http://schemas.microsoft.com/office/drawing/2014/main" val="1683023671"/>
                  </a:ext>
                </a:extLst>
              </a:tr>
              <a:tr h="83346">
                <a:tc>
                  <a:txBody>
                    <a:bodyPr/>
                    <a:lstStyle/>
                    <a:p>
                      <a:r>
                        <a:rPr lang="de-DE" sz="1000" err="1">
                          <a:solidFill>
                            <a:schemeClr val="bg1"/>
                          </a:solidFill>
                        </a:rPr>
                        <a:t>Zanu</a:t>
                      </a:r>
                      <a:r>
                        <a:rPr lang="de-DE" sz="1000">
                          <a:solidFill>
                            <a:schemeClr val="bg1"/>
                          </a:solidFill>
                        </a:rPr>
                        <a:t> IGHV1-69</a:t>
                      </a:r>
                    </a:p>
                  </a:txBody>
                  <a:tcPr marL="36000" marR="0" marT="0" marB="0" anchor="ctr">
                    <a:solidFill>
                      <a:srgbClr val="2E8DFF"/>
                    </a:solidFill>
                  </a:tcPr>
                </a:tc>
                <a:tc>
                  <a:txBody>
                    <a:bodyPr/>
                    <a:lstStyle/>
                    <a:p>
                      <a:pPr algn="ctr"/>
                      <a:r>
                        <a:rPr lang="de-DE" sz="1000"/>
                        <a:t>NR</a:t>
                      </a:r>
                    </a:p>
                  </a:txBody>
                  <a:tcPr marL="0" marR="0" marT="0" marB="0" anchor="ctr"/>
                </a:tc>
                <a:extLst>
                  <a:ext uri="{0D108BD9-81ED-4DB2-BD59-A6C34878D82A}">
                    <a16:rowId xmlns:a16="http://schemas.microsoft.com/office/drawing/2014/main" val="356491050"/>
                  </a:ext>
                </a:extLst>
              </a:tr>
              <a:tr h="83346">
                <a:tc>
                  <a:txBody>
                    <a:bodyPr/>
                    <a:lstStyle/>
                    <a:p>
                      <a:r>
                        <a:rPr lang="de-DE" sz="1000">
                          <a:solidFill>
                            <a:schemeClr val="bg1"/>
                          </a:solidFill>
                        </a:rPr>
                        <a:t>BR IGHV1-69</a:t>
                      </a:r>
                    </a:p>
                  </a:txBody>
                  <a:tcPr marL="36000" marR="0" marT="0" marB="0" anchor="ctr">
                    <a:solidFill>
                      <a:srgbClr val="FF5560"/>
                    </a:solidFill>
                  </a:tcPr>
                </a:tc>
                <a:tc>
                  <a:txBody>
                    <a:bodyPr/>
                    <a:lstStyle/>
                    <a:p>
                      <a:pPr algn="ctr"/>
                      <a:r>
                        <a:rPr lang="de-DE" sz="1000"/>
                        <a:t>34.6</a:t>
                      </a:r>
                    </a:p>
                  </a:txBody>
                  <a:tcPr marL="0" marR="0" marT="0" marB="0" anchor="ctr"/>
                </a:tc>
                <a:extLst>
                  <a:ext uri="{0D108BD9-81ED-4DB2-BD59-A6C34878D82A}">
                    <a16:rowId xmlns:a16="http://schemas.microsoft.com/office/drawing/2014/main" val="3459045796"/>
                  </a:ext>
                </a:extLst>
              </a:tr>
            </a:tbl>
          </a:graphicData>
        </a:graphic>
      </p:graphicFrame>
      <p:grpSp>
        <p:nvGrpSpPr>
          <p:cNvPr id="23" name="Gruppieren 22">
            <a:extLst>
              <a:ext uri="{FF2B5EF4-FFF2-40B4-BE49-F238E27FC236}">
                <a16:creationId xmlns:a16="http://schemas.microsoft.com/office/drawing/2014/main" id="{3560ADEA-1737-0D65-383E-37FD60CBB35F}"/>
              </a:ext>
            </a:extLst>
          </p:cNvPr>
          <p:cNvGrpSpPr/>
          <p:nvPr/>
        </p:nvGrpSpPr>
        <p:grpSpPr>
          <a:xfrm>
            <a:off x="6523441" y="2055493"/>
            <a:ext cx="303290" cy="3145683"/>
            <a:chOff x="800100" y="2055493"/>
            <a:chExt cx="303290" cy="3145683"/>
          </a:xfrm>
        </p:grpSpPr>
        <p:sp>
          <p:nvSpPr>
            <p:cNvPr id="24" name="Textfeld 23">
              <a:extLst>
                <a:ext uri="{FF2B5EF4-FFF2-40B4-BE49-F238E27FC236}">
                  <a16:creationId xmlns:a16="http://schemas.microsoft.com/office/drawing/2014/main" id="{0DC035CE-FE07-9F1F-4165-98CCFF47CD96}"/>
                </a:ext>
              </a:extLst>
            </p:cNvPr>
            <p:cNvSpPr txBox="1"/>
            <p:nvPr/>
          </p:nvSpPr>
          <p:spPr>
            <a:xfrm>
              <a:off x="800101" y="2055493"/>
              <a:ext cx="303289" cy="276999"/>
            </a:xfrm>
            <a:prstGeom prst="rect">
              <a:avLst/>
            </a:prstGeom>
            <a:solidFill>
              <a:schemeClr val="bg1"/>
            </a:solidFill>
          </p:spPr>
          <p:txBody>
            <a:bodyPr wrap="square" lIns="0" rIns="0" rtlCol="0">
              <a:spAutoFit/>
            </a:bodyPr>
            <a:lstStyle/>
            <a:p>
              <a:pPr algn="r"/>
              <a:r>
                <a:rPr lang="de-DE" sz="1200"/>
                <a:t>1.00</a:t>
              </a:r>
            </a:p>
          </p:txBody>
        </p:sp>
        <p:sp>
          <p:nvSpPr>
            <p:cNvPr id="25" name="Textfeld 24">
              <a:extLst>
                <a:ext uri="{FF2B5EF4-FFF2-40B4-BE49-F238E27FC236}">
                  <a16:creationId xmlns:a16="http://schemas.microsoft.com/office/drawing/2014/main" id="{4A9FFA5B-7B40-E350-55AC-784E9C42E4EC}"/>
                </a:ext>
              </a:extLst>
            </p:cNvPr>
            <p:cNvSpPr txBox="1"/>
            <p:nvPr/>
          </p:nvSpPr>
          <p:spPr>
            <a:xfrm>
              <a:off x="800100" y="2773368"/>
              <a:ext cx="303290" cy="276999"/>
            </a:xfrm>
            <a:prstGeom prst="rect">
              <a:avLst/>
            </a:prstGeom>
            <a:solidFill>
              <a:schemeClr val="bg1"/>
            </a:solidFill>
          </p:spPr>
          <p:txBody>
            <a:bodyPr wrap="square" lIns="0" rIns="0" rtlCol="0">
              <a:spAutoFit/>
            </a:bodyPr>
            <a:lstStyle/>
            <a:p>
              <a:pPr algn="r"/>
              <a:r>
                <a:rPr lang="de-DE" sz="1200"/>
                <a:t>0.75</a:t>
              </a:r>
            </a:p>
          </p:txBody>
        </p:sp>
        <p:sp>
          <p:nvSpPr>
            <p:cNvPr id="26" name="Textfeld 25">
              <a:extLst>
                <a:ext uri="{FF2B5EF4-FFF2-40B4-BE49-F238E27FC236}">
                  <a16:creationId xmlns:a16="http://schemas.microsoft.com/office/drawing/2014/main" id="{ED6CB0E3-CE12-630D-4816-FB7B23FB0FF5}"/>
                </a:ext>
              </a:extLst>
            </p:cNvPr>
            <p:cNvSpPr txBox="1"/>
            <p:nvPr/>
          </p:nvSpPr>
          <p:spPr>
            <a:xfrm>
              <a:off x="800101" y="3491243"/>
              <a:ext cx="303289" cy="276999"/>
            </a:xfrm>
            <a:prstGeom prst="rect">
              <a:avLst/>
            </a:prstGeom>
            <a:solidFill>
              <a:schemeClr val="bg1"/>
            </a:solidFill>
          </p:spPr>
          <p:txBody>
            <a:bodyPr wrap="square" lIns="0" rIns="0" rtlCol="0">
              <a:spAutoFit/>
            </a:bodyPr>
            <a:lstStyle/>
            <a:p>
              <a:pPr algn="r"/>
              <a:r>
                <a:rPr lang="de-DE" sz="1200"/>
                <a:t>0.50</a:t>
              </a:r>
            </a:p>
          </p:txBody>
        </p:sp>
        <p:sp>
          <p:nvSpPr>
            <p:cNvPr id="27" name="Textfeld 26">
              <a:extLst>
                <a:ext uri="{FF2B5EF4-FFF2-40B4-BE49-F238E27FC236}">
                  <a16:creationId xmlns:a16="http://schemas.microsoft.com/office/drawing/2014/main" id="{144CA8D2-D463-149B-33BF-26D49E62DEAA}"/>
                </a:ext>
              </a:extLst>
            </p:cNvPr>
            <p:cNvSpPr txBox="1"/>
            <p:nvPr/>
          </p:nvSpPr>
          <p:spPr>
            <a:xfrm>
              <a:off x="800100" y="4209117"/>
              <a:ext cx="303290" cy="276999"/>
            </a:xfrm>
            <a:prstGeom prst="rect">
              <a:avLst/>
            </a:prstGeom>
            <a:solidFill>
              <a:schemeClr val="bg1"/>
            </a:solidFill>
          </p:spPr>
          <p:txBody>
            <a:bodyPr wrap="square" lIns="0" rIns="0" rtlCol="0">
              <a:spAutoFit/>
            </a:bodyPr>
            <a:lstStyle/>
            <a:p>
              <a:pPr algn="r"/>
              <a:r>
                <a:rPr lang="de-DE" sz="1200"/>
                <a:t>0.25</a:t>
              </a:r>
            </a:p>
          </p:txBody>
        </p:sp>
        <p:sp>
          <p:nvSpPr>
            <p:cNvPr id="28" name="Textfeld 27">
              <a:extLst>
                <a:ext uri="{FF2B5EF4-FFF2-40B4-BE49-F238E27FC236}">
                  <a16:creationId xmlns:a16="http://schemas.microsoft.com/office/drawing/2014/main" id="{DB59B02A-B7E2-C070-5048-73BFFE1AA0E5}"/>
                </a:ext>
              </a:extLst>
            </p:cNvPr>
            <p:cNvSpPr txBox="1"/>
            <p:nvPr/>
          </p:nvSpPr>
          <p:spPr>
            <a:xfrm>
              <a:off x="800100" y="4924177"/>
              <a:ext cx="303290" cy="276999"/>
            </a:xfrm>
            <a:prstGeom prst="rect">
              <a:avLst/>
            </a:prstGeom>
            <a:solidFill>
              <a:schemeClr val="bg1"/>
            </a:solidFill>
          </p:spPr>
          <p:txBody>
            <a:bodyPr wrap="square" lIns="0" rIns="0" rtlCol="0">
              <a:spAutoFit/>
            </a:bodyPr>
            <a:lstStyle/>
            <a:p>
              <a:pPr algn="r"/>
              <a:r>
                <a:rPr lang="de-DE" sz="1200"/>
                <a:t>0.00</a:t>
              </a:r>
            </a:p>
          </p:txBody>
        </p:sp>
      </p:grpSp>
      <p:sp>
        <p:nvSpPr>
          <p:cNvPr id="29" name="Textfeld 28">
            <a:extLst>
              <a:ext uri="{FF2B5EF4-FFF2-40B4-BE49-F238E27FC236}">
                <a16:creationId xmlns:a16="http://schemas.microsoft.com/office/drawing/2014/main" id="{27465942-4F92-8F75-ECE6-344955EF0EFB}"/>
              </a:ext>
            </a:extLst>
          </p:cNvPr>
          <p:cNvSpPr txBox="1"/>
          <p:nvPr/>
        </p:nvSpPr>
        <p:spPr>
          <a:xfrm>
            <a:off x="6916542" y="4827089"/>
            <a:ext cx="2641349" cy="253916"/>
          </a:xfrm>
          <a:prstGeom prst="rect">
            <a:avLst/>
          </a:prstGeom>
          <a:noFill/>
        </p:spPr>
        <p:txBody>
          <a:bodyPr wrap="square" rtlCol="0">
            <a:spAutoFit/>
          </a:bodyPr>
          <a:lstStyle/>
          <a:p>
            <a:r>
              <a:rPr lang="de-DE" sz="1050"/>
              <a:t>HR, 0.23; 95% CI, 0.1-0.57; </a:t>
            </a:r>
            <a:r>
              <a:rPr lang="de-DE" sz="1050" i="1"/>
              <a:t>P</a:t>
            </a:r>
            <a:r>
              <a:rPr lang="de-DE" sz="1050"/>
              <a:t>=.00048</a:t>
            </a:r>
          </a:p>
        </p:txBody>
      </p:sp>
      <p:pic>
        <p:nvPicPr>
          <p:cNvPr id="31" name="Grafik 30">
            <a:extLst>
              <a:ext uri="{FF2B5EF4-FFF2-40B4-BE49-F238E27FC236}">
                <a16:creationId xmlns:a16="http://schemas.microsoft.com/office/drawing/2014/main" id="{CD27B569-005C-7026-F869-1D928F29A6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6603" y="2158415"/>
            <a:ext cx="3880698" cy="2525634"/>
          </a:xfrm>
          <a:prstGeom prst="rect">
            <a:avLst/>
          </a:prstGeom>
        </p:spPr>
      </p:pic>
      <p:pic>
        <p:nvPicPr>
          <p:cNvPr id="33" name="Grafik 32">
            <a:extLst>
              <a:ext uri="{FF2B5EF4-FFF2-40B4-BE49-F238E27FC236}">
                <a16:creationId xmlns:a16="http://schemas.microsoft.com/office/drawing/2014/main" id="{12141376-A591-F1A1-3C14-7676167DB5F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61394" y="2141220"/>
            <a:ext cx="3845241" cy="2901351"/>
          </a:xfrm>
          <a:prstGeom prst="rect">
            <a:avLst/>
          </a:prstGeom>
        </p:spPr>
      </p:pic>
      <p:grpSp>
        <p:nvGrpSpPr>
          <p:cNvPr id="22" name="Gruppieren 21">
            <a:extLst>
              <a:ext uri="{FF2B5EF4-FFF2-40B4-BE49-F238E27FC236}">
                <a16:creationId xmlns:a16="http://schemas.microsoft.com/office/drawing/2014/main" id="{7B5D37AF-F775-05AC-DE8B-509954BD7F47}"/>
              </a:ext>
            </a:extLst>
          </p:cNvPr>
          <p:cNvGrpSpPr/>
          <p:nvPr/>
        </p:nvGrpSpPr>
        <p:grpSpPr>
          <a:xfrm>
            <a:off x="6505575" y="2055493"/>
            <a:ext cx="367008" cy="3145683"/>
            <a:chOff x="800100" y="2055493"/>
            <a:chExt cx="303290" cy="3145683"/>
          </a:xfrm>
        </p:grpSpPr>
        <p:sp>
          <p:nvSpPr>
            <p:cNvPr id="30" name="Textfeld 29">
              <a:extLst>
                <a:ext uri="{FF2B5EF4-FFF2-40B4-BE49-F238E27FC236}">
                  <a16:creationId xmlns:a16="http://schemas.microsoft.com/office/drawing/2014/main" id="{E3E6DF2D-17F7-034E-613F-8A0174595B51}"/>
                </a:ext>
              </a:extLst>
            </p:cNvPr>
            <p:cNvSpPr txBox="1"/>
            <p:nvPr/>
          </p:nvSpPr>
          <p:spPr>
            <a:xfrm>
              <a:off x="800101" y="2055493"/>
              <a:ext cx="303289" cy="276999"/>
            </a:xfrm>
            <a:prstGeom prst="rect">
              <a:avLst/>
            </a:prstGeom>
            <a:solidFill>
              <a:schemeClr val="bg1"/>
            </a:solidFill>
          </p:spPr>
          <p:txBody>
            <a:bodyPr wrap="square" lIns="0" rIns="0" rtlCol="0">
              <a:spAutoFit/>
            </a:bodyPr>
            <a:lstStyle/>
            <a:p>
              <a:pPr algn="r"/>
              <a:r>
                <a:rPr lang="de-DE" sz="1200"/>
                <a:t>1.00</a:t>
              </a:r>
            </a:p>
          </p:txBody>
        </p:sp>
        <p:sp>
          <p:nvSpPr>
            <p:cNvPr id="32" name="Textfeld 31">
              <a:extLst>
                <a:ext uri="{FF2B5EF4-FFF2-40B4-BE49-F238E27FC236}">
                  <a16:creationId xmlns:a16="http://schemas.microsoft.com/office/drawing/2014/main" id="{E51FAD9A-E126-EB8B-B8CD-9D52F796E231}"/>
                </a:ext>
              </a:extLst>
            </p:cNvPr>
            <p:cNvSpPr txBox="1"/>
            <p:nvPr/>
          </p:nvSpPr>
          <p:spPr>
            <a:xfrm>
              <a:off x="800100" y="2773368"/>
              <a:ext cx="303290" cy="276999"/>
            </a:xfrm>
            <a:prstGeom prst="rect">
              <a:avLst/>
            </a:prstGeom>
            <a:solidFill>
              <a:schemeClr val="bg1"/>
            </a:solidFill>
          </p:spPr>
          <p:txBody>
            <a:bodyPr wrap="square" lIns="0" rIns="0" rtlCol="0">
              <a:spAutoFit/>
            </a:bodyPr>
            <a:lstStyle/>
            <a:p>
              <a:pPr algn="r"/>
              <a:r>
                <a:rPr lang="de-DE" sz="1200"/>
                <a:t>0.75</a:t>
              </a:r>
            </a:p>
          </p:txBody>
        </p:sp>
        <p:sp>
          <p:nvSpPr>
            <p:cNvPr id="34" name="Textfeld 33">
              <a:extLst>
                <a:ext uri="{FF2B5EF4-FFF2-40B4-BE49-F238E27FC236}">
                  <a16:creationId xmlns:a16="http://schemas.microsoft.com/office/drawing/2014/main" id="{EAC41F44-C1EF-DC50-C70D-1CDAD9594125}"/>
                </a:ext>
              </a:extLst>
            </p:cNvPr>
            <p:cNvSpPr txBox="1"/>
            <p:nvPr/>
          </p:nvSpPr>
          <p:spPr>
            <a:xfrm>
              <a:off x="800101" y="3491243"/>
              <a:ext cx="303289" cy="276999"/>
            </a:xfrm>
            <a:prstGeom prst="rect">
              <a:avLst/>
            </a:prstGeom>
            <a:solidFill>
              <a:schemeClr val="bg1"/>
            </a:solidFill>
          </p:spPr>
          <p:txBody>
            <a:bodyPr wrap="square" lIns="0" rIns="0" rtlCol="0">
              <a:spAutoFit/>
            </a:bodyPr>
            <a:lstStyle/>
            <a:p>
              <a:pPr algn="r"/>
              <a:r>
                <a:rPr lang="de-DE" sz="1200"/>
                <a:t>0.50</a:t>
              </a:r>
            </a:p>
          </p:txBody>
        </p:sp>
        <p:sp>
          <p:nvSpPr>
            <p:cNvPr id="35" name="Textfeld 34">
              <a:extLst>
                <a:ext uri="{FF2B5EF4-FFF2-40B4-BE49-F238E27FC236}">
                  <a16:creationId xmlns:a16="http://schemas.microsoft.com/office/drawing/2014/main" id="{6969E65D-30CC-F3C0-29BA-BEC61655E1B3}"/>
                </a:ext>
              </a:extLst>
            </p:cNvPr>
            <p:cNvSpPr txBox="1"/>
            <p:nvPr/>
          </p:nvSpPr>
          <p:spPr>
            <a:xfrm>
              <a:off x="800100" y="4209117"/>
              <a:ext cx="303290" cy="276999"/>
            </a:xfrm>
            <a:prstGeom prst="rect">
              <a:avLst/>
            </a:prstGeom>
            <a:solidFill>
              <a:schemeClr val="bg1"/>
            </a:solidFill>
          </p:spPr>
          <p:txBody>
            <a:bodyPr wrap="square" lIns="0" rIns="0" rtlCol="0">
              <a:spAutoFit/>
            </a:bodyPr>
            <a:lstStyle/>
            <a:p>
              <a:pPr algn="r"/>
              <a:r>
                <a:rPr lang="de-DE" sz="1200"/>
                <a:t>0.25</a:t>
              </a:r>
            </a:p>
          </p:txBody>
        </p:sp>
        <p:sp>
          <p:nvSpPr>
            <p:cNvPr id="36" name="Textfeld 35">
              <a:extLst>
                <a:ext uri="{FF2B5EF4-FFF2-40B4-BE49-F238E27FC236}">
                  <a16:creationId xmlns:a16="http://schemas.microsoft.com/office/drawing/2014/main" id="{9FFBF0D2-62AF-6FAF-D24B-A1A7C0BA0BAD}"/>
                </a:ext>
              </a:extLst>
            </p:cNvPr>
            <p:cNvSpPr txBox="1"/>
            <p:nvPr/>
          </p:nvSpPr>
          <p:spPr>
            <a:xfrm>
              <a:off x="800100" y="4924177"/>
              <a:ext cx="303290" cy="276999"/>
            </a:xfrm>
            <a:prstGeom prst="rect">
              <a:avLst/>
            </a:prstGeom>
            <a:solidFill>
              <a:schemeClr val="bg1"/>
            </a:solidFill>
          </p:spPr>
          <p:txBody>
            <a:bodyPr wrap="square" lIns="0" rIns="0" rtlCol="0">
              <a:spAutoFit/>
            </a:bodyPr>
            <a:lstStyle/>
            <a:p>
              <a:pPr algn="r"/>
              <a:r>
                <a:rPr lang="de-DE" sz="1200"/>
                <a:t>0.00</a:t>
              </a:r>
            </a:p>
          </p:txBody>
        </p:sp>
      </p:grpSp>
    </p:spTree>
    <p:extLst>
      <p:ext uri="{BB962C8B-B14F-4D97-AF65-F5344CB8AC3E}">
        <p14:creationId xmlns:p14="http://schemas.microsoft.com/office/powerpoint/2010/main" val="28228112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m 10">
            <a:extLst>
              <a:ext uri="{FF2B5EF4-FFF2-40B4-BE49-F238E27FC236}">
                <a16:creationId xmlns:a16="http://schemas.microsoft.com/office/drawing/2014/main" id="{E26F0FF8-D26D-0E7F-D624-CD053DC43211}"/>
              </a:ext>
            </a:extLst>
          </p:cNvPr>
          <p:cNvGraphicFramePr/>
          <p:nvPr>
            <p:extLst>
              <p:ext uri="{D42A27DB-BD31-4B8C-83A1-F6EECF244321}">
                <p14:modId xmlns:p14="http://schemas.microsoft.com/office/powerpoint/2010/main" val="973739240"/>
              </p:ext>
            </p:extLst>
          </p:nvPr>
        </p:nvGraphicFramePr>
        <p:xfrm>
          <a:off x="130173" y="3979774"/>
          <a:ext cx="3876677" cy="23235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Diagramm 8">
            <a:extLst>
              <a:ext uri="{FF2B5EF4-FFF2-40B4-BE49-F238E27FC236}">
                <a16:creationId xmlns:a16="http://schemas.microsoft.com/office/drawing/2014/main" id="{5F2658E9-B002-035D-55F5-4BE2B3DC5D91}"/>
              </a:ext>
            </a:extLst>
          </p:cNvPr>
          <p:cNvGraphicFramePr/>
          <p:nvPr>
            <p:extLst>
              <p:ext uri="{D42A27DB-BD31-4B8C-83A1-F6EECF244321}">
                <p14:modId xmlns:p14="http://schemas.microsoft.com/office/powerpoint/2010/main" val="2345459999"/>
              </p:ext>
            </p:extLst>
          </p:nvPr>
        </p:nvGraphicFramePr>
        <p:xfrm>
          <a:off x="3988565" y="1610044"/>
          <a:ext cx="3876677" cy="232357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Diagramm 7">
            <a:extLst>
              <a:ext uri="{FF2B5EF4-FFF2-40B4-BE49-F238E27FC236}">
                <a16:creationId xmlns:a16="http://schemas.microsoft.com/office/drawing/2014/main" id="{40ED485E-590D-2710-C34C-2C5C13256598}"/>
              </a:ext>
            </a:extLst>
          </p:cNvPr>
          <p:cNvGraphicFramePr/>
          <p:nvPr>
            <p:extLst>
              <p:ext uri="{D42A27DB-BD31-4B8C-83A1-F6EECF244321}">
                <p14:modId xmlns:p14="http://schemas.microsoft.com/office/powerpoint/2010/main" val="1838125116"/>
              </p:ext>
            </p:extLst>
          </p:nvPr>
        </p:nvGraphicFramePr>
        <p:xfrm>
          <a:off x="130173" y="1610044"/>
          <a:ext cx="3876677" cy="2323570"/>
        </p:xfrm>
        <a:graphic>
          <a:graphicData uri="http://schemas.openxmlformats.org/drawingml/2006/chart">
            <c:chart xmlns:c="http://schemas.openxmlformats.org/drawingml/2006/chart" xmlns:r="http://schemas.openxmlformats.org/officeDocument/2006/relationships" r:id="rId5"/>
          </a:graphicData>
        </a:graphic>
      </p:graphicFrame>
      <p:sp>
        <p:nvSpPr>
          <p:cNvPr id="13" name="Text Placeholder 12">
            <a:extLst>
              <a:ext uri="{FF2B5EF4-FFF2-40B4-BE49-F238E27FC236}">
                <a16:creationId xmlns:a16="http://schemas.microsoft.com/office/drawing/2014/main" id="{A86A7207-5DED-DA6E-C06F-B7D811E48D96}"/>
              </a:ext>
            </a:extLst>
          </p:cNvPr>
          <p:cNvSpPr>
            <a:spLocks noGrp="1"/>
          </p:cNvSpPr>
          <p:nvPr>
            <p:ph type="body" sz="quarter" idx="12"/>
          </p:nvPr>
        </p:nvSpPr>
        <p:spPr>
          <a:xfrm>
            <a:off x="941322" y="1270952"/>
            <a:ext cx="2841598" cy="647700"/>
          </a:xfrm>
        </p:spPr>
        <p:txBody>
          <a:bodyPr>
            <a:normAutofit/>
          </a:bodyPr>
          <a:lstStyle/>
          <a:p>
            <a:pPr algn="ctr"/>
            <a:r>
              <a:rPr lang="en-US" sz="1400" i="1"/>
              <a:t>ATM</a:t>
            </a:r>
          </a:p>
        </p:txBody>
      </p:sp>
      <p:sp>
        <p:nvSpPr>
          <p:cNvPr id="4" name="Title 3">
            <a:extLst>
              <a:ext uri="{FF2B5EF4-FFF2-40B4-BE49-F238E27FC236}">
                <a16:creationId xmlns:a16="http://schemas.microsoft.com/office/drawing/2014/main" id="{47362BCC-ECC7-8F47-0127-7E0F30E13253}"/>
              </a:ext>
            </a:extLst>
          </p:cNvPr>
          <p:cNvSpPr>
            <a:spLocks noGrp="1"/>
          </p:cNvSpPr>
          <p:nvPr>
            <p:ph type="title"/>
          </p:nvPr>
        </p:nvSpPr>
        <p:spPr/>
        <p:txBody>
          <a:bodyPr>
            <a:normAutofit fontScale="90000"/>
          </a:bodyPr>
          <a:lstStyle/>
          <a:p>
            <a:r>
              <a:rPr lang="en-US"/>
              <a:t>PFS in patients with mutations in </a:t>
            </a:r>
            <a:r>
              <a:rPr lang="en-US" i="1"/>
              <a:t>ATM </a:t>
            </a:r>
            <a:r>
              <a:rPr lang="en-US"/>
              <a:t>and </a:t>
            </a:r>
            <a:r>
              <a:rPr lang="en-US" i="1"/>
              <a:t>BRAF, NOTCH1 </a:t>
            </a:r>
            <a:r>
              <a:rPr lang="en-US"/>
              <a:t>and</a:t>
            </a:r>
            <a:r>
              <a:rPr lang="en-US" i="1"/>
              <a:t> SF3B1</a:t>
            </a:r>
            <a:endParaRPr lang="en-US"/>
          </a:p>
        </p:txBody>
      </p:sp>
      <p:sp>
        <p:nvSpPr>
          <p:cNvPr id="5" name="Footer Placeholder 4">
            <a:extLst>
              <a:ext uri="{FF2B5EF4-FFF2-40B4-BE49-F238E27FC236}">
                <a16:creationId xmlns:a16="http://schemas.microsoft.com/office/drawing/2014/main" id="{368BE59D-D419-354F-8494-E6F73E3208AD}"/>
              </a:ext>
            </a:extLst>
          </p:cNvPr>
          <p:cNvSpPr>
            <a:spLocks noGrp="1"/>
          </p:cNvSpPr>
          <p:nvPr>
            <p:ph type="ftr" sz="quarter" idx="13"/>
          </p:nvPr>
        </p:nvSpPr>
        <p:spPr/>
        <p:txBody>
          <a:bodyPr/>
          <a:lstStyle/>
          <a:p>
            <a:r>
              <a:rPr lang="en-GB" b="1"/>
              <a:t>BR, </a:t>
            </a:r>
            <a:r>
              <a:rPr lang="en-GB" err="1"/>
              <a:t>bendamustine</a:t>
            </a:r>
            <a:r>
              <a:rPr lang="en-GB"/>
              <a:t> + rituximab;</a:t>
            </a:r>
            <a:r>
              <a:rPr lang="en-GB" b="1"/>
              <a:t> CLL, </a:t>
            </a:r>
            <a:r>
              <a:rPr lang="en-GB"/>
              <a:t>chronic lymphocytic </a:t>
            </a:r>
            <a:r>
              <a:rPr lang="en-GB" err="1"/>
              <a:t>leukemia</a:t>
            </a:r>
            <a:r>
              <a:rPr lang="en-GB"/>
              <a:t>; </a:t>
            </a:r>
            <a:r>
              <a:rPr lang="en-GB" b="1"/>
              <a:t>m, </a:t>
            </a:r>
            <a:r>
              <a:rPr lang="en-GB"/>
              <a:t>mutated; </a:t>
            </a:r>
            <a:r>
              <a:rPr lang="en-GB" b="1" err="1"/>
              <a:t>mo</a:t>
            </a:r>
            <a:r>
              <a:rPr lang="en-GB" b="1"/>
              <a:t>, </a:t>
            </a:r>
            <a:r>
              <a:rPr lang="en-GB"/>
              <a:t>month(s); </a:t>
            </a:r>
            <a:r>
              <a:rPr lang="en-GB" b="1" err="1"/>
              <a:t>mPFS</a:t>
            </a:r>
            <a:r>
              <a:rPr lang="en-GB" b="1"/>
              <a:t>, </a:t>
            </a:r>
            <a:r>
              <a:rPr lang="en-GB"/>
              <a:t>median PFS, </a:t>
            </a:r>
            <a:r>
              <a:rPr lang="en-GB" b="1"/>
              <a:t>NR,</a:t>
            </a:r>
            <a:r>
              <a:rPr lang="en-GB"/>
              <a:t> not reached; </a:t>
            </a:r>
            <a:r>
              <a:rPr lang="en-GB" b="1"/>
              <a:t>PFS,</a:t>
            </a:r>
            <a:r>
              <a:rPr lang="en-GB"/>
              <a:t> progression-free survival; </a:t>
            </a:r>
            <a:r>
              <a:rPr lang="en-GB" b="1"/>
              <a:t>TN, </a:t>
            </a:r>
            <a:r>
              <a:rPr lang="en-GB"/>
              <a:t>treatment naïve; </a:t>
            </a:r>
            <a:r>
              <a:rPr lang="en-GB" b="1" err="1"/>
              <a:t>wt</a:t>
            </a:r>
            <a:r>
              <a:rPr lang="en-GB" b="1"/>
              <a:t>, </a:t>
            </a:r>
            <a:r>
              <a:rPr lang="en-GB"/>
              <a:t>wildtype; </a:t>
            </a:r>
            <a:r>
              <a:rPr lang="en-GB" b="1" err="1"/>
              <a:t>zanu</a:t>
            </a:r>
            <a:r>
              <a:rPr lang="en-GB" b="1"/>
              <a:t>, </a:t>
            </a:r>
            <a:r>
              <a:rPr lang="en-GB" err="1"/>
              <a:t>zanubrutinib</a:t>
            </a:r>
            <a:r>
              <a:rPr lang="en-GB"/>
              <a:t>.  </a:t>
            </a:r>
          </a:p>
          <a:p>
            <a:r>
              <a:rPr lang="en-GB" b="1"/>
              <a:t>Xu et al, Abstract #1902 presented at ASH 2023. </a:t>
            </a:r>
            <a:endParaRPr lang="en-GB"/>
          </a:p>
        </p:txBody>
      </p:sp>
      <p:sp>
        <p:nvSpPr>
          <p:cNvPr id="14" name="Text Placeholder 13">
            <a:extLst>
              <a:ext uri="{FF2B5EF4-FFF2-40B4-BE49-F238E27FC236}">
                <a16:creationId xmlns:a16="http://schemas.microsoft.com/office/drawing/2014/main" id="{9803144C-6CB8-84F8-48BD-54B1A7C9B3A8}"/>
              </a:ext>
            </a:extLst>
          </p:cNvPr>
          <p:cNvSpPr>
            <a:spLocks noGrp="1"/>
          </p:cNvSpPr>
          <p:nvPr>
            <p:ph type="body" sz="quarter" idx="14"/>
          </p:nvPr>
        </p:nvSpPr>
        <p:spPr>
          <a:xfrm>
            <a:off x="4791855" y="1270952"/>
            <a:ext cx="2894726" cy="647700"/>
          </a:xfrm>
        </p:spPr>
        <p:txBody>
          <a:bodyPr>
            <a:normAutofit/>
          </a:bodyPr>
          <a:lstStyle/>
          <a:p>
            <a:pPr algn="ctr"/>
            <a:r>
              <a:rPr lang="en-US" sz="1400" i="1"/>
              <a:t>BRAF</a:t>
            </a:r>
          </a:p>
        </p:txBody>
      </p:sp>
      <p:sp>
        <p:nvSpPr>
          <p:cNvPr id="19" name="Text Placeholder 2">
            <a:extLst>
              <a:ext uri="{FF2B5EF4-FFF2-40B4-BE49-F238E27FC236}">
                <a16:creationId xmlns:a16="http://schemas.microsoft.com/office/drawing/2014/main" id="{5C5FBC55-FCA1-282B-4557-F3021A90BDB4}"/>
              </a:ext>
            </a:extLst>
          </p:cNvPr>
          <p:cNvSpPr txBox="1">
            <a:spLocks/>
          </p:cNvSpPr>
          <p:nvPr/>
        </p:nvSpPr>
        <p:spPr>
          <a:xfrm>
            <a:off x="8788035" y="1270952"/>
            <a:ext cx="2810672" cy="647700"/>
          </a:xfrm>
          <a:prstGeom prst="rect">
            <a:avLst/>
          </a:prstGeom>
        </p:spPr>
        <p:txBody>
          <a:bodyPr vert="horz" lIns="0" tIns="0" rIns="0" bIns="0" rtlCol="0" anchor="ctr" anchorCtr="0">
            <a:normAutofit/>
          </a:bodyPr>
          <a:lstStyle>
            <a:lvl1pPr marL="0" indent="0" algn="l" defTabSz="914400" rtl="0" eaLnBrk="1" latinLnBrk="0" hangingPunct="1">
              <a:lnSpc>
                <a:spcPct val="90000"/>
              </a:lnSpc>
              <a:spcBef>
                <a:spcPts val="0"/>
              </a:spcBef>
              <a:buClr>
                <a:schemeClr val="accent2"/>
              </a:buClr>
              <a:buFont typeface="Arial" panose="020B0604020202020204" pitchFamily="34" charset="0"/>
              <a:buNone/>
              <a:defRPr sz="18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2"/>
              </a:buClr>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2"/>
              </a:buClr>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2"/>
              </a:buClr>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i="1"/>
              <a:t>NOTCH1</a:t>
            </a:r>
          </a:p>
        </p:txBody>
      </p:sp>
      <p:sp>
        <p:nvSpPr>
          <p:cNvPr id="20" name="Text Placeholder 5">
            <a:extLst>
              <a:ext uri="{FF2B5EF4-FFF2-40B4-BE49-F238E27FC236}">
                <a16:creationId xmlns:a16="http://schemas.microsoft.com/office/drawing/2014/main" id="{037F9ECC-8499-94F9-F9D6-5112EAF7CD41}"/>
              </a:ext>
            </a:extLst>
          </p:cNvPr>
          <p:cNvSpPr txBox="1">
            <a:spLocks/>
          </p:cNvSpPr>
          <p:nvPr/>
        </p:nvSpPr>
        <p:spPr>
          <a:xfrm>
            <a:off x="941321" y="3767993"/>
            <a:ext cx="2809941" cy="647700"/>
          </a:xfrm>
          <a:prstGeom prst="rect">
            <a:avLst/>
          </a:prstGeom>
        </p:spPr>
        <p:txBody>
          <a:bodyPr vert="horz" lIns="0" tIns="0" rIns="0" bIns="0" rtlCol="0" anchor="ctr" anchorCtr="0">
            <a:normAutofit/>
          </a:bodyPr>
          <a:lstStyle>
            <a:lvl1pPr marL="0" indent="0" algn="l" defTabSz="914400" rtl="0" eaLnBrk="1" latinLnBrk="0" hangingPunct="1">
              <a:lnSpc>
                <a:spcPct val="90000"/>
              </a:lnSpc>
              <a:spcBef>
                <a:spcPts val="0"/>
              </a:spcBef>
              <a:buClr>
                <a:schemeClr val="accent2"/>
              </a:buClr>
              <a:buFont typeface="Arial" panose="020B0604020202020204" pitchFamily="34" charset="0"/>
              <a:buNone/>
              <a:defRPr sz="18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2"/>
              </a:buClr>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2"/>
              </a:buClr>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2"/>
              </a:buClr>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i="1"/>
              <a:t>SF3B1</a:t>
            </a:r>
          </a:p>
        </p:txBody>
      </p:sp>
      <p:sp>
        <p:nvSpPr>
          <p:cNvPr id="24" name="TextBox 23">
            <a:extLst>
              <a:ext uri="{FF2B5EF4-FFF2-40B4-BE49-F238E27FC236}">
                <a16:creationId xmlns:a16="http://schemas.microsoft.com/office/drawing/2014/main" id="{B986C0FE-1A44-E948-47A6-5E5E0C78F8F8}"/>
              </a:ext>
            </a:extLst>
          </p:cNvPr>
          <p:cNvSpPr txBox="1"/>
          <p:nvPr/>
        </p:nvSpPr>
        <p:spPr>
          <a:xfrm>
            <a:off x="4229101" y="4099362"/>
            <a:ext cx="7554912" cy="1862451"/>
          </a:xfrm>
          <a:prstGeom prst="rect">
            <a:avLst/>
          </a:prstGeom>
          <a:solidFill>
            <a:schemeClr val="bg2"/>
          </a:solidFill>
        </p:spPr>
        <p:txBody>
          <a:bodyPr wrap="square" tIns="108000">
            <a:noAutofit/>
          </a:bodyPr>
          <a:lstStyle/>
          <a:p>
            <a:pPr marL="171450" indent="-171450">
              <a:spcAft>
                <a:spcPts val="600"/>
              </a:spcAft>
              <a:buClr>
                <a:schemeClr val="accent2"/>
              </a:buClr>
              <a:buFont typeface="Arial" panose="020B0604020202020204" pitchFamily="34" charset="0"/>
              <a:buChar char="•"/>
            </a:pPr>
            <a:r>
              <a:rPr lang="en-US" sz="1200"/>
              <a:t>Across all patients, the most frequently mutated genes were </a:t>
            </a:r>
            <a:r>
              <a:rPr lang="en-US" sz="1200" i="1"/>
              <a:t>NOTCH1</a:t>
            </a:r>
            <a:r>
              <a:rPr lang="en-US" sz="1200"/>
              <a:t> (</a:t>
            </a:r>
            <a:r>
              <a:rPr lang="en-US" sz="1200" err="1"/>
              <a:t>zanu</a:t>
            </a:r>
            <a:r>
              <a:rPr lang="en-US" sz="1200"/>
              <a:t>, 20%; BR, 20%), </a:t>
            </a:r>
            <a:r>
              <a:rPr lang="en-US" sz="1200" i="1"/>
              <a:t>SF3B1</a:t>
            </a:r>
            <a:r>
              <a:rPr lang="en-US" sz="1200"/>
              <a:t> (</a:t>
            </a:r>
            <a:r>
              <a:rPr lang="en-US" sz="1200" err="1"/>
              <a:t>zanu</a:t>
            </a:r>
            <a:r>
              <a:rPr lang="en-US" sz="1200"/>
              <a:t>, 17%; BR, 21%), </a:t>
            </a:r>
            <a:r>
              <a:rPr lang="en-US" sz="1200" i="1"/>
              <a:t>ATM</a:t>
            </a:r>
            <a:r>
              <a:rPr lang="en-US" sz="1200"/>
              <a:t> (</a:t>
            </a:r>
            <a:r>
              <a:rPr lang="en-US" sz="1200" err="1"/>
              <a:t>zanu</a:t>
            </a:r>
            <a:r>
              <a:rPr lang="en-US" sz="1200"/>
              <a:t>, 11%; BR, 16%), and </a:t>
            </a:r>
            <a:r>
              <a:rPr lang="en-US" sz="1200" i="1"/>
              <a:t>BRAF</a:t>
            </a:r>
            <a:r>
              <a:rPr lang="en-US" sz="1200"/>
              <a:t> (</a:t>
            </a:r>
            <a:r>
              <a:rPr lang="en-US" sz="1200" err="1"/>
              <a:t>zanu</a:t>
            </a:r>
            <a:r>
              <a:rPr lang="en-US" sz="1200"/>
              <a:t>, 11%; BR, 7%), consistent with reported prevalence for TN CLL </a:t>
            </a:r>
          </a:p>
          <a:p>
            <a:pPr marL="628650" lvl="1" indent="-171450">
              <a:spcAft>
                <a:spcPts val="600"/>
              </a:spcAft>
              <a:buClr>
                <a:schemeClr val="accent2"/>
              </a:buClr>
              <a:buFont typeface="Arial" panose="020B0604020202020204" pitchFamily="34" charset="0"/>
              <a:buChar char="•"/>
            </a:pPr>
            <a:r>
              <a:rPr lang="en-US" sz="1200"/>
              <a:t>Patients with gene mutations that are associated with poor prognosis in CLL (</a:t>
            </a:r>
            <a:r>
              <a:rPr lang="en-US" sz="1200" i="1"/>
              <a:t>ATM, BRAF, NOTCH1, </a:t>
            </a:r>
            <a:r>
              <a:rPr lang="en-US" sz="1200"/>
              <a:t>and </a:t>
            </a:r>
            <a:r>
              <a:rPr lang="en-US" sz="1200" i="1"/>
              <a:t>SF3B1</a:t>
            </a:r>
            <a:r>
              <a:rPr lang="en-US" sz="1200"/>
              <a:t>) had significantly better PFS with </a:t>
            </a:r>
            <a:r>
              <a:rPr lang="en-US" sz="1200" err="1"/>
              <a:t>zanu</a:t>
            </a:r>
            <a:r>
              <a:rPr lang="en-US" sz="1200"/>
              <a:t> vs BR treatment</a:t>
            </a:r>
          </a:p>
          <a:p>
            <a:pPr marL="628650" lvl="1" indent="-171450">
              <a:spcAft>
                <a:spcPts val="600"/>
              </a:spcAft>
              <a:buClr>
                <a:schemeClr val="accent2"/>
              </a:buClr>
              <a:buFont typeface="Arial" panose="020B0604020202020204" pitchFamily="34" charset="0"/>
              <a:buChar char="•"/>
            </a:pPr>
            <a:r>
              <a:rPr lang="en-US" sz="1200"/>
              <a:t>Notably, median PFS was not reached in </a:t>
            </a:r>
            <a:r>
              <a:rPr lang="en-US" sz="1200" err="1"/>
              <a:t>zanu</a:t>
            </a:r>
            <a:r>
              <a:rPr lang="en-US" sz="1200"/>
              <a:t>-treated patients with or without mutations in </a:t>
            </a:r>
            <a:r>
              <a:rPr lang="en-US" sz="1200" i="1"/>
              <a:t>ATM, NOTCH1, SF3B1</a:t>
            </a:r>
            <a:r>
              <a:rPr lang="en-US" sz="1200"/>
              <a:t>, and </a:t>
            </a:r>
            <a:r>
              <a:rPr lang="en-US" sz="1200" i="1"/>
              <a:t>BRAF</a:t>
            </a:r>
            <a:r>
              <a:rPr lang="en-US" sz="1200"/>
              <a:t>; mutations in </a:t>
            </a:r>
            <a:r>
              <a:rPr lang="en-US" sz="1200" i="1"/>
              <a:t>ATM</a:t>
            </a:r>
            <a:r>
              <a:rPr lang="en-US" sz="1200"/>
              <a:t> (</a:t>
            </a:r>
            <a:r>
              <a:rPr lang="en-US" sz="1200" i="1"/>
              <a:t>P</a:t>
            </a:r>
            <a:r>
              <a:rPr lang="en-US" sz="1200"/>
              <a:t>=.58), </a:t>
            </a:r>
            <a:r>
              <a:rPr lang="en-US" sz="1200" i="1"/>
              <a:t>NOTCH1</a:t>
            </a:r>
            <a:r>
              <a:rPr lang="en-US" sz="1200"/>
              <a:t> (</a:t>
            </a:r>
            <a:r>
              <a:rPr lang="en-US" sz="1200" i="1"/>
              <a:t>P</a:t>
            </a:r>
            <a:r>
              <a:rPr lang="en-US" sz="1200"/>
              <a:t>=.38), and </a:t>
            </a:r>
            <a:r>
              <a:rPr lang="en-US" sz="1200" i="1"/>
              <a:t>SF3B1</a:t>
            </a:r>
            <a:r>
              <a:rPr lang="en-US" sz="1200"/>
              <a:t> (</a:t>
            </a:r>
            <a:r>
              <a:rPr lang="en-US" sz="1200" i="1"/>
              <a:t>P</a:t>
            </a:r>
            <a:r>
              <a:rPr lang="en-US" sz="1200"/>
              <a:t>=.39) did not affect PFS in those patients</a:t>
            </a:r>
          </a:p>
        </p:txBody>
      </p:sp>
      <p:graphicFrame>
        <p:nvGraphicFramePr>
          <p:cNvPr id="3" name="Tabelle 2">
            <a:extLst>
              <a:ext uri="{FF2B5EF4-FFF2-40B4-BE49-F238E27FC236}">
                <a16:creationId xmlns:a16="http://schemas.microsoft.com/office/drawing/2014/main" id="{C369DCC9-83A6-63D5-3172-A380C3589676}"/>
              </a:ext>
            </a:extLst>
          </p:cNvPr>
          <p:cNvGraphicFramePr>
            <a:graphicFrameLocks noGrp="1"/>
          </p:cNvGraphicFramePr>
          <p:nvPr>
            <p:extLst>
              <p:ext uri="{D42A27DB-BD31-4B8C-83A1-F6EECF244321}">
                <p14:modId xmlns:p14="http://schemas.microsoft.com/office/powerpoint/2010/main" val="3909516226"/>
              </p:ext>
            </p:extLst>
          </p:nvPr>
        </p:nvGraphicFramePr>
        <p:xfrm>
          <a:off x="983590" y="2669285"/>
          <a:ext cx="1260000" cy="609600"/>
        </p:xfrm>
        <a:graphic>
          <a:graphicData uri="http://schemas.openxmlformats.org/drawingml/2006/table">
            <a:tbl>
              <a:tblPr firstRow="1" bandRow="1">
                <a:tableStyleId>{5C22544A-7EE6-4342-B048-85BDC9FD1C3A}</a:tableStyleId>
              </a:tblPr>
              <a:tblGrid>
                <a:gridCol w="684000">
                  <a:extLst>
                    <a:ext uri="{9D8B030D-6E8A-4147-A177-3AD203B41FA5}">
                      <a16:colId xmlns:a16="http://schemas.microsoft.com/office/drawing/2014/main" val="4008569404"/>
                    </a:ext>
                  </a:extLst>
                </a:gridCol>
                <a:gridCol w="576000">
                  <a:extLst>
                    <a:ext uri="{9D8B030D-6E8A-4147-A177-3AD203B41FA5}">
                      <a16:colId xmlns:a16="http://schemas.microsoft.com/office/drawing/2014/main" val="2638764043"/>
                    </a:ext>
                  </a:extLst>
                </a:gridCol>
              </a:tblGrid>
              <a:tr h="83346">
                <a:tc>
                  <a:txBody>
                    <a:bodyPr/>
                    <a:lstStyle/>
                    <a:p>
                      <a:endParaRPr lang="de-DE" sz="800"/>
                    </a:p>
                  </a:txBody>
                  <a:tcPr marL="36000" marR="0" marT="0" marB="0" anchor="ctr">
                    <a:solidFill>
                      <a:srgbClr val="002A5C"/>
                    </a:solidFill>
                  </a:tcPr>
                </a:tc>
                <a:tc>
                  <a:txBody>
                    <a:bodyPr/>
                    <a:lstStyle/>
                    <a:p>
                      <a:pPr algn="ctr"/>
                      <a:r>
                        <a:rPr lang="de-DE" sz="800" err="1"/>
                        <a:t>mPFS</a:t>
                      </a:r>
                      <a:r>
                        <a:rPr lang="de-DE" sz="800"/>
                        <a:t>, </a:t>
                      </a:r>
                      <a:r>
                        <a:rPr lang="de-DE" sz="800" err="1"/>
                        <a:t>mo</a:t>
                      </a:r>
                      <a:endParaRPr lang="de-DE" sz="800"/>
                    </a:p>
                  </a:txBody>
                  <a:tcPr marL="0" marR="0" marT="0" marB="0" anchor="ctr"/>
                </a:tc>
                <a:extLst>
                  <a:ext uri="{0D108BD9-81ED-4DB2-BD59-A6C34878D82A}">
                    <a16:rowId xmlns:a16="http://schemas.microsoft.com/office/drawing/2014/main" val="1683023671"/>
                  </a:ext>
                </a:extLst>
              </a:tr>
              <a:tr h="83346">
                <a:tc>
                  <a:txBody>
                    <a:bodyPr/>
                    <a:lstStyle/>
                    <a:p>
                      <a:r>
                        <a:rPr lang="de-DE" sz="800" err="1">
                          <a:solidFill>
                            <a:schemeClr val="bg1"/>
                          </a:solidFill>
                        </a:rPr>
                        <a:t>Zanu</a:t>
                      </a:r>
                      <a:r>
                        <a:rPr lang="de-DE" sz="800">
                          <a:solidFill>
                            <a:schemeClr val="bg1"/>
                          </a:solidFill>
                        </a:rPr>
                        <a:t> </a:t>
                      </a:r>
                      <a:r>
                        <a:rPr lang="de-DE" sz="800" err="1">
                          <a:solidFill>
                            <a:schemeClr val="bg1"/>
                          </a:solidFill>
                        </a:rPr>
                        <a:t>m</a:t>
                      </a:r>
                      <a:r>
                        <a:rPr lang="de-DE" sz="800" i="1" err="1">
                          <a:solidFill>
                            <a:schemeClr val="bg1"/>
                          </a:solidFill>
                        </a:rPr>
                        <a:t>ATM</a:t>
                      </a:r>
                      <a:endParaRPr lang="de-DE" sz="800" i="1">
                        <a:solidFill>
                          <a:schemeClr val="bg1"/>
                        </a:solidFill>
                      </a:endParaRPr>
                    </a:p>
                  </a:txBody>
                  <a:tcPr marL="36000" marR="0" marT="0" marB="0" anchor="ctr">
                    <a:solidFill>
                      <a:srgbClr val="2E8DFF"/>
                    </a:solidFill>
                  </a:tcPr>
                </a:tc>
                <a:tc>
                  <a:txBody>
                    <a:bodyPr/>
                    <a:lstStyle/>
                    <a:p>
                      <a:pPr algn="ctr"/>
                      <a:r>
                        <a:rPr lang="de-DE" sz="800"/>
                        <a:t>NR</a:t>
                      </a:r>
                    </a:p>
                  </a:txBody>
                  <a:tcPr marL="0" marR="0" marT="0" marB="0" anchor="ctr"/>
                </a:tc>
                <a:extLst>
                  <a:ext uri="{0D108BD9-81ED-4DB2-BD59-A6C34878D82A}">
                    <a16:rowId xmlns:a16="http://schemas.microsoft.com/office/drawing/2014/main" val="356491050"/>
                  </a:ext>
                </a:extLst>
              </a:tr>
              <a:tr h="83346">
                <a:tc>
                  <a:txBody>
                    <a:bodyPr/>
                    <a:lstStyle/>
                    <a:p>
                      <a:r>
                        <a:rPr lang="de-DE" sz="800" err="1">
                          <a:solidFill>
                            <a:schemeClr val="bg1"/>
                          </a:solidFill>
                        </a:rPr>
                        <a:t>Zanu</a:t>
                      </a:r>
                      <a:r>
                        <a:rPr lang="de-DE" sz="800">
                          <a:solidFill>
                            <a:schemeClr val="bg1"/>
                          </a:solidFill>
                        </a:rPr>
                        <a:t> </a:t>
                      </a:r>
                      <a:r>
                        <a:rPr lang="de-DE" sz="800" err="1">
                          <a:solidFill>
                            <a:schemeClr val="bg1"/>
                          </a:solidFill>
                        </a:rPr>
                        <a:t>wt</a:t>
                      </a:r>
                      <a:r>
                        <a:rPr lang="de-DE" sz="800" i="1" err="1">
                          <a:solidFill>
                            <a:schemeClr val="bg1"/>
                          </a:solidFill>
                        </a:rPr>
                        <a:t>ATM</a:t>
                      </a:r>
                      <a:endParaRPr lang="de-DE" sz="800" i="1">
                        <a:solidFill>
                          <a:schemeClr val="bg1"/>
                        </a:solidFill>
                      </a:endParaRPr>
                    </a:p>
                  </a:txBody>
                  <a:tcPr marL="36000" marR="0" marT="0" marB="0" anchor="ctr">
                    <a:solidFill>
                      <a:srgbClr val="002A5C"/>
                    </a:solidFill>
                  </a:tcPr>
                </a:tc>
                <a:tc>
                  <a:txBody>
                    <a:bodyPr/>
                    <a:lstStyle/>
                    <a:p>
                      <a:pPr algn="ctr"/>
                      <a:r>
                        <a:rPr lang="de-DE" sz="800"/>
                        <a:t>NR</a:t>
                      </a:r>
                    </a:p>
                  </a:txBody>
                  <a:tcPr marL="0" marR="0" marT="0" marB="0" anchor="ctr"/>
                </a:tc>
                <a:extLst>
                  <a:ext uri="{0D108BD9-81ED-4DB2-BD59-A6C34878D82A}">
                    <a16:rowId xmlns:a16="http://schemas.microsoft.com/office/drawing/2014/main" val="1853159632"/>
                  </a:ext>
                </a:extLst>
              </a:tr>
              <a:tr h="83346">
                <a:tc>
                  <a:txBody>
                    <a:bodyPr/>
                    <a:lstStyle/>
                    <a:p>
                      <a:r>
                        <a:rPr lang="de-DE" sz="800">
                          <a:solidFill>
                            <a:schemeClr val="bg1"/>
                          </a:solidFill>
                        </a:rPr>
                        <a:t>BR </a:t>
                      </a:r>
                      <a:r>
                        <a:rPr lang="de-DE" sz="800" err="1">
                          <a:solidFill>
                            <a:schemeClr val="bg1"/>
                          </a:solidFill>
                        </a:rPr>
                        <a:t>m</a:t>
                      </a:r>
                      <a:r>
                        <a:rPr lang="de-DE" sz="800" i="1" err="1">
                          <a:solidFill>
                            <a:schemeClr val="bg1"/>
                          </a:solidFill>
                        </a:rPr>
                        <a:t>ATM</a:t>
                      </a:r>
                      <a:endParaRPr lang="de-DE" sz="800" i="1">
                        <a:solidFill>
                          <a:schemeClr val="bg1"/>
                        </a:solidFill>
                      </a:endParaRPr>
                    </a:p>
                  </a:txBody>
                  <a:tcPr marL="36000" marR="0" marT="0" marB="0" anchor="ctr">
                    <a:solidFill>
                      <a:srgbClr val="FF5560"/>
                    </a:solidFill>
                  </a:tcPr>
                </a:tc>
                <a:tc>
                  <a:txBody>
                    <a:bodyPr/>
                    <a:lstStyle/>
                    <a:p>
                      <a:pPr algn="ctr"/>
                      <a:r>
                        <a:rPr lang="de-DE" sz="800"/>
                        <a:t>40.1</a:t>
                      </a:r>
                    </a:p>
                  </a:txBody>
                  <a:tcPr marL="0" marR="0" marT="0" marB="0" anchor="ctr"/>
                </a:tc>
                <a:extLst>
                  <a:ext uri="{0D108BD9-81ED-4DB2-BD59-A6C34878D82A}">
                    <a16:rowId xmlns:a16="http://schemas.microsoft.com/office/drawing/2014/main" val="3459045796"/>
                  </a:ext>
                </a:extLst>
              </a:tr>
              <a:tr h="83346">
                <a:tc>
                  <a:txBody>
                    <a:bodyPr/>
                    <a:lstStyle/>
                    <a:p>
                      <a:r>
                        <a:rPr lang="de-DE" sz="800">
                          <a:solidFill>
                            <a:schemeClr val="bg1"/>
                          </a:solidFill>
                        </a:rPr>
                        <a:t>BR </a:t>
                      </a:r>
                      <a:r>
                        <a:rPr lang="de-DE" sz="800" err="1">
                          <a:solidFill>
                            <a:schemeClr val="bg1"/>
                          </a:solidFill>
                        </a:rPr>
                        <a:t>wt</a:t>
                      </a:r>
                      <a:r>
                        <a:rPr lang="de-DE" sz="800" i="1" err="1">
                          <a:solidFill>
                            <a:schemeClr val="bg1"/>
                          </a:solidFill>
                        </a:rPr>
                        <a:t>ATM</a:t>
                      </a:r>
                      <a:endParaRPr lang="de-DE" sz="800" i="1">
                        <a:solidFill>
                          <a:schemeClr val="bg1"/>
                        </a:solidFill>
                      </a:endParaRPr>
                    </a:p>
                  </a:txBody>
                  <a:tcPr marL="36000" marR="0" marT="0" marB="0" anchor="ctr">
                    <a:solidFill>
                      <a:srgbClr val="E3000F"/>
                    </a:solidFill>
                  </a:tcPr>
                </a:tc>
                <a:tc>
                  <a:txBody>
                    <a:bodyPr/>
                    <a:lstStyle/>
                    <a:p>
                      <a:pPr algn="ctr"/>
                      <a:r>
                        <a:rPr lang="de-DE" sz="800"/>
                        <a:t>40.8</a:t>
                      </a:r>
                    </a:p>
                  </a:txBody>
                  <a:tcPr marL="0" marR="0" marT="0" marB="0" anchor="ctr"/>
                </a:tc>
                <a:extLst>
                  <a:ext uri="{0D108BD9-81ED-4DB2-BD59-A6C34878D82A}">
                    <a16:rowId xmlns:a16="http://schemas.microsoft.com/office/drawing/2014/main" val="487197967"/>
                  </a:ext>
                </a:extLst>
              </a:tr>
            </a:tbl>
          </a:graphicData>
        </a:graphic>
      </p:graphicFrame>
      <p:graphicFrame>
        <p:nvGraphicFramePr>
          <p:cNvPr id="6" name="Tabelle 5">
            <a:extLst>
              <a:ext uri="{FF2B5EF4-FFF2-40B4-BE49-F238E27FC236}">
                <a16:creationId xmlns:a16="http://schemas.microsoft.com/office/drawing/2014/main" id="{8B3C9C61-4902-6109-BEC8-638812EFBD38}"/>
              </a:ext>
            </a:extLst>
          </p:cNvPr>
          <p:cNvGraphicFramePr>
            <a:graphicFrameLocks noGrp="1"/>
          </p:cNvGraphicFramePr>
          <p:nvPr>
            <p:extLst>
              <p:ext uri="{D42A27DB-BD31-4B8C-83A1-F6EECF244321}">
                <p14:modId xmlns:p14="http://schemas.microsoft.com/office/powerpoint/2010/main" val="342976953"/>
              </p:ext>
            </p:extLst>
          </p:nvPr>
        </p:nvGraphicFramePr>
        <p:xfrm>
          <a:off x="983590" y="3294470"/>
          <a:ext cx="2052000" cy="243840"/>
        </p:xfrm>
        <a:graphic>
          <a:graphicData uri="http://schemas.openxmlformats.org/drawingml/2006/table">
            <a:tbl>
              <a:tblPr firstRow="1" bandRow="1">
                <a:tableStyleId>{5C22544A-7EE6-4342-B048-85BDC9FD1C3A}</a:tableStyleId>
              </a:tblPr>
              <a:tblGrid>
                <a:gridCol w="684000">
                  <a:extLst>
                    <a:ext uri="{9D8B030D-6E8A-4147-A177-3AD203B41FA5}">
                      <a16:colId xmlns:a16="http://schemas.microsoft.com/office/drawing/2014/main" val="4008569404"/>
                    </a:ext>
                  </a:extLst>
                </a:gridCol>
                <a:gridCol w="612000">
                  <a:extLst>
                    <a:ext uri="{9D8B030D-6E8A-4147-A177-3AD203B41FA5}">
                      <a16:colId xmlns:a16="http://schemas.microsoft.com/office/drawing/2014/main" val="2638764043"/>
                    </a:ext>
                  </a:extLst>
                </a:gridCol>
                <a:gridCol w="756000">
                  <a:extLst>
                    <a:ext uri="{9D8B030D-6E8A-4147-A177-3AD203B41FA5}">
                      <a16:colId xmlns:a16="http://schemas.microsoft.com/office/drawing/2014/main" val="3680321358"/>
                    </a:ext>
                  </a:extLst>
                </a:gridCol>
              </a:tblGrid>
              <a:tr h="46247">
                <a:tc>
                  <a:txBody>
                    <a:bodyPr/>
                    <a:lstStyle/>
                    <a:p>
                      <a:endParaRPr lang="de-DE" sz="800"/>
                    </a:p>
                  </a:txBody>
                  <a:tcPr marL="36000" marR="0" marT="0" marB="0" anchor="ctr"/>
                </a:tc>
                <a:tc>
                  <a:txBody>
                    <a:bodyPr/>
                    <a:lstStyle/>
                    <a:p>
                      <a:pPr algn="ctr"/>
                      <a:r>
                        <a:rPr lang="de-DE" sz="800"/>
                        <a:t>BR </a:t>
                      </a:r>
                      <a:r>
                        <a:rPr lang="de-DE" sz="800" err="1"/>
                        <a:t>m</a:t>
                      </a:r>
                      <a:r>
                        <a:rPr lang="de-DE" sz="800" i="1" err="1"/>
                        <a:t>ATM</a:t>
                      </a:r>
                      <a:endParaRPr lang="de-DE" sz="800" i="1"/>
                    </a:p>
                  </a:txBody>
                  <a:tcPr marL="0" marR="0" marT="0" marB="0" anchor="ctr">
                    <a:solidFill>
                      <a:schemeClr val="accent3">
                        <a:lumMod val="60000"/>
                        <a:lumOff val="40000"/>
                      </a:schemeClr>
                    </a:solidFill>
                  </a:tcPr>
                </a:tc>
                <a:tc>
                  <a:txBody>
                    <a:bodyPr/>
                    <a:lstStyle/>
                    <a:p>
                      <a:pPr algn="ctr"/>
                      <a:r>
                        <a:rPr lang="de-DE" sz="800" err="1"/>
                        <a:t>Zanu</a:t>
                      </a:r>
                      <a:r>
                        <a:rPr lang="de-DE" sz="800"/>
                        <a:t> </a:t>
                      </a:r>
                      <a:r>
                        <a:rPr lang="de-DE" sz="800" err="1"/>
                        <a:t>wt</a:t>
                      </a:r>
                      <a:r>
                        <a:rPr lang="de-DE" sz="800" i="1" err="1"/>
                        <a:t>ATM</a:t>
                      </a:r>
                      <a:endParaRPr lang="de-DE" sz="800" i="1"/>
                    </a:p>
                  </a:txBody>
                  <a:tcPr marL="0" marR="0" marT="0" marB="0" anchor="ctr"/>
                </a:tc>
                <a:extLst>
                  <a:ext uri="{0D108BD9-81ED-4DB2-BD59-A6C34878D82A}">
                    <a16:rowId xmlns:a16="http://schemas.microsoft.com/office/drawing/2014/main" val="1683023671"/>
                  </a:ext>
                </a:extLst>
              </a:tr>
              <a:tr h="83346">
                <a:tc>
                  <a:txBody>
                    <a:bodyPr/>
                    <a:lstStyle/>
                    <a:p>
                      <a:r>
                        <a:rPr lang="de-DE" sz="800" err="1">
                          <a:solidFill>
                            <a:schemeClr val="bg1"/>
                          </a:solidFill>
                        </a:rPr>
                        <a:t>Zanu</a:t>
                      </a:r>
                      <a:r>
                        <a:rPr lang="de-DE" sz="800">
                          <a:solidFill>
                            <a:schemeClr val="bg1"/>
                          </a:solidFill>
                        </a:rPr>
                        <a:t> </a:t>
                      </a:r>
                      <a:r>
                        <a:rPr lang="de-DE" sz="800" err="1">
                          <a:solidFill>
                            <a:schemeClr val="bg1"/>
                          </a:solidFill>
                        </a:rPr>
                        <a:t>m</a:t>
                      </a:r>
                      <a:r>
                        <a:rPr lang="de-DE" sz="800" i="1" err="1">
                          <a:solidFill>
                            <a:schemeClr val="bg1"/>
                          </a:solidFill>
                        </a:rPr>
                        <a:t>ATM</a:t>
                      </a:r>
                      <a:endParaRPr lang="de-DE" sz="800" i="1">
                        <a:solidFill>
                          <a:schemeClr val="bg1"/>
                        </a:solidFill>
                      </a:endParaRPr>
                    </a:p>
                  </a:txBody>
                  <a:tcPr marL="36000" marR="0" marT="0" marB="0" anchor="ctr">
                    <a:solidFill>
                      <a:schemeClr val="accent1">
                        <a:lumMod val="50000"/>
                        <a:lumOff val="50000"/>
                      </a:schemeClr>
                    </a:solidFill>
                  </a:tcPr>
                </a:tc>
                <a:tc>
                  <a:txBody>
                    <a:bodyPr/>
                    <a:lstStyle/>
                    <a:p>
                      <a:pPr algn="ctr"/>
                      <a:r>
                        <a:rPr lang="de-DE" sz="800" i="1"/>
                        <a:t>P</a:t>
                      </a:r>
                      <a:r>
                        <a:rPr lang="de-DE" sz="800" i="0"/>
                        <a:t>=.02</a:t>
                      </a:r>
                    </a:p>
                  </a:txBody>
                  <a:tcPr marL="0" marR="0" marT="0" marB="0" anchor="ctr"/>
                </a:tc>
                <a:tc>
                  <a:txBody>
                    <a:bodyPr/>
                    <a:lstStyle/>
                    <a:p>
                      <a:pPr algn="ctr"/>
                      <a:r>
                        <a:rPr lang="de-DE" sz="800" i="1"/>
                        <a:t>P</a:t>
                      </a:r>
                      <a:r>
                        <a:rPr lang="de-DE" sz="800"/>
                        <a:t>=.58</a:t>
                      </a:r>
                    </a:p>
                  </a:txBody>
                  <a:tcPr marL="0" marR="0" marT="0" marB="0" anchor="ctr"/>
                </a:tc>
                <a:extLst>
                  <a:ext uri="{0D108BD9-81ED-4DB2-BD59-A6C34878D82A}">
                    <a16:rowId xmlns:a16="http://schemas.microsoft.com/office/drawing/2014/main" val="356491050"/>
                  </a:ext>
                </a:extLst>
              </a:tr>
            </a:tbl>
          </a:graphicData>
        </a:graphic>
      </p:graphicFrame>
      <p:graphicFrame>
        <p:nvGraphicFramePr>
          <p:cNvPr id="10" name="Diagramm 9">
            <a:extLst>
              <a:ext uri="{FF2B5EF4-FFF2-40B4-BE49-F238E27FC236}">
                <a16:creationId xmlns:a16="http://schemas.microsoft.com/office/drawing/2014/main" id="{2C741BBD-0B6C-8229-1C46-DBED396A5993}"/>
              </a:ext>
            </a:extLst>
          </p:cNvPr>
          <p:cNvGraphicFramePr/>
          <p:nvPr>
            <p:extLst>
              <p:ext uri="{D42A27DB-BD31-4B8C-83A1-F6EECF244321}">
                <p14:modId xmlns:p14="http://schemas.microsoft.com/office/powerpoint/2010/main" val="4029375014"/>
              </p:ext>
            </p:extLst>
          </p:nvPr>
        </p:nvGraphicFramePr>
        <p:xfrm>
          <a:off x="7962292" y="1610044"/>
          <a:ext cx="3876677" cy="232357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2" name="Tabelle 11">
            <a:extLst>
              <a:ext uri="{FF2B5EF4-FFF2-40B4-BE49-F238E27FC236}">
                <a16:creationId xmlns:a16="http://schemas.microsoft.com/office/drawing/2014/main" id="{C221C13A-DE2B-8037-F6E8-A58A13509AAA}"/>
              </a:ext>
            </a:extLst>
          </p:cNvPr>
          <p:cNvGraphicFramePr>
            <a:graphicFrameLocks noGrp="1"/>
          </p:cNvGraphicFramePr>
          <p:nvPr>
            <p:extLst>
              <p:ext uri="{D42A27DB-BD31-4B8C-83A1-F6EECF244321}">
                <p14:modId xmlns:p14="http://schemas.microsoft.com/office/powerpoint/2010/main" val="2107053957"/>
              </p:ext>
            </p:extLst>
          </p:nvPr>
        </p:nvGraphicFramePr>
        <p:xfrm>
          <a:off x="8816089" y="2667055"/>
          <a:ext cx="1404000" cy="609600"/>
        </p:xfrm>
        <a:graphic>
          <a:graphicData uri="http://schemas.openxmlformats.org/drawingml/2006/table">
            <a:tbl>
              <a:tblPr firstRow="1" bandRow="1">
                <a:tableStyleId>{5C22544A-7EE6-4342-B048-85BDC9FD1C3A}</a:tableStyleId>
              </a:tblPr>
              <a:tblGrid>
                <a:gridCol w="828000">
                  <a:extLst>
                    <a:ext uri="{9D8B030D-6E8A-4147-A177-3AD203B41FA5}">
                      <a16:colId xmlns:a16="http://schemas.microsoft.com/office/drawing/2014/main" val="4008569404"/>
                    </a:ext>
                  </a:extLst>
                </a:gridCol>
                <a:gridCol w="576000">
                  <a:extLst>
                    <a:ext uri="{9D8B030D-6E8A-4147-A177-3AD203B41FA5}">
                      <a16:colId xmlns:a16="http://schemas.microsoft.com/office/drawing/2014/main" val="2638764043"/>
                    </a:ext>
                  </a:extLst>
                </a:gridCol>
              </a:tblGrid>
              <a:tr h="83346">
                <a:tc>
                  <a:txBody>
                    <a:bodyPr/>
                    <a:lstStyle/>
                    <a:p>
                      <a:endParaRPr lang="de-DE" sz="800"/>
                    </a:p>
                  </a:txBody>
                  <a:tcPr marL="36000" marR="0" marT="0" marB="0" anchor="ctr">
                    <a:solidFill>
                      <a:srgbClr val="002A5C"/>
                    </a:solidFill>
                  </a:tcPr>
                </a:tc>
                <a:tc>
                  <a:txBody>
                    <a:bodyPr/>
                    <a:lstStyle/>
                    <a:p>
                      <a:pPr algn="ctr"/>
                      <a:r>
                        <a:rPr lang="de-DE" sz="800" err="1"/>
                        <a:t>mPFS</a:t>
                      </a:r>
                      <a:r>
                        <a:rPr lang="de-DE" sz="800"/>
                        <a:t>, </a:t>
                      </a:r>
                      <a:r>
                        <a:rPr lang="de-DE" sz="800" err="1"/>
                        <a:t>mo</a:t>
                      </a:r>
                      <a:endParaRPr lang="de-DE" sz="800"/>
                    </a:p>
                  </a:txBody>
                  <a:tcPr marL="0" marR="0" marT="0" marB="0" anchor="ctr"/>
                </a:tc>
                <a:extLst>
                  <a:ext uri="{0D108BD9-81ED-4DB2-BD59-A6C34878D82A}">
                    <a16:rowId xmlns:a16="http://schemas.microsoft.com/office/drawing/2014/main" val="1683023671"/>
                  </a:ext>
                </a:extLst>
              </a:tr>
              <a:tr h="83346">
                <a:tc>
                  <a:txBody>
                    <a:bodyPr/>
                    <a:lstStyle/>
                    <a:p>
                      <a:r>
                        <a:rPr lang="de-DE" sz="800" err="1">
                          <a:solidFill>
                            <a:schemeClr val="bg1"/>
                          </a:solidFill>
                        </a:rPr>
                        <a:t>Zanu</a:t>
                      </a:r>
                      <a:r>
                        <a:rPr lang="de-DE" sz="800">
                          <a:solidFill>
                            <a:schemeClr val="bg1"/>
                          </a:solidFill>
                        </a:rPr>
                        <a:t> m</a:t>
                      </a:r>
                      <a:r>
                        <a:rPr lang="de-DE" sz="800" i="1">
                          <a:solidFill>
                            <a:schemeClr val="bg1"/>
                          </a:solidFill>
                        </a:rPr>
                        <a:t>NOTCH1</a:t>
                      </a:r>
                    </a:p>
                  </a:txBody>
                  <a:tcPr marL="36000" marR="0" marT="0" marB="0" anchor="ctr">
                    <a:solidFill>
                      <a:srgbClr val="2E8DFF"/>
                    </a:solidFill>
                  </a:tcPr>
                </a:tc>
                <a:tc>
                  <a:txBody>
                    <a:bodyPr/>
                    <a:lstStyle/>
                    <a:p>
                      <a:pPr algn="ctr"/>
                      <a:r>
                        <a:rPr lang="de-DE" sz="800"/>
                        <a:t>NR</a:t>
                      </a:r>
                    </a:p>
                  </a:txBody>
                  <a:tcPr marL="0" marR="0" marT="0" marB="0" anchor="ctr"/>
                </a:tc>
                <a:extLst>
                  <a:ext uri="{0D108BD9-81ED-4DB2-BD59-A6C34878D82A}">
                    <a16:rowId xmlns:a16="http://schemas.microsoft.com/office/drawing/2014/main" val="356491050"/>
                  </a:ext>
                </a:extLst>
              </a:tr>
              <a:tr h="83346">
                <a:tc>
                  <a:txBody>
                    <a:bodyPr/>
                    <a:lstStyle/>
                    <a:p>
                      <a:r>
                        <a:rPr lang="de-DE" sz="800" err="1">
                          <a:solidFill>
                            <a:schemeClr val="bg1"/>
                          </a:solidFill>
                        </a:rPr>
                        <a:t>Zanu</a:t>
                      </a:r>
                      <a:r>
                        <a:rPr lang="de-DE" sz="800">
                          <a:solidFill>
                            <a:schemeClr val="bg1"/>
                          </a:solidFill>
                        </a:rPr>
                        <a:t> wt</a:t>
                      </a:r>
                      <a:r>
                        <a:rPr lang="de-DE" sz="800" i="1">
                          <a:solidFill>
                            <a:schemeClr val="bg1"/>
                          </a:solidFill>
                        </a:rPr>
                        <a:t>NOTCH1</a:t>
                      </a:r>
                    </a:p>
                  </a:txBody>
                  <a:tcPr marL="36000" marR="0" marT="0" marB="0" anchor="ctr">
                    <a:solidFill>
                      <a:srgbClr val="002A5C"/>
                    </a:solidFill>
                  </a:tcPr>
                </a:tc>
                <a:tc>
                  <a:txBody>
                    <a:bodyPr/>
                    <a:lstStyle/>
                    <a:p>
                      <a:pPr algn="ctr"/>
                      <a:r>
                        <a:rPr lang="de-DE" sz="800"/>
                        <a:t>NR</a:t>
                      </a:r>
                    </a:p>
                  </a:txBody>
                  <a:tcPr marL="0" marR="0" marT="0" marB="0" anchor="ctr"/>
                </a:tc>
                <a:extLst>
                  <a:ext uri="{0D108BD9-81ED-4DB2-BD59-A6C34878D82A}">
                    <a16:rowId xmlns:a16="http://schemas.microsoft.com/office/drawing/2014/main" val="1853159632"/>
                  </a:ext>
                </a:extLst>
              </a:tr>
              <a:tr h="83346">
                <a:tc>
                  <a:txBody>
                    <a:bodyPr/>
                    <a:lstStyle/>
                    <a:p>
                      <a:r>
                        <a:rPr lang="de-DE" sz="800">
                          <a:solidFill>
                            <a:schemeClr val="bg1"/>
                          </a:solidFill>
                        </a:rPr>
                        <a:t>BR m</a:t>
                      </a:r>
                      <a:r>
                        <a:rPr lang="de-DE" sz="800" i="1">
                          <a:solidFill>
                            <a:schemeClr val="bg1"/>
                          </a:solidFill>
                        </a:rPr>
                        <a:t>NOTCH1</a:t>
                      </a:r>
                    </a:p>
                  </a:txBody>
                  <a:tcPr marL="36000" marR="0" marT="0" marB="0" anchor="ctr">
                    <a:solidFill>
                      <a:srgbClr val="FF5560"/>
                    </a:solidFill>
                  </a:tcPr>
                </a:tc>
                <a:tc>
                  <a:txBody>
                    <a:bodyPr/>
                    <a:lstStyle/>
                    <a:p>
                      <a:pPr algn="ctr"/>
                      <a:r>
                        <a:rPr lang="de-DE" sz="800"/>
                        <a:t>34.5</a:t>
                      </a:r>
                    </a:p>
                  </a:txBody>
                  <a:tcPr marL="0" marR="0" marT="0" marB="0" anchor="ctr"/>
                </a:tc>
                <a:extLst>
                  <a:ext uri="{0D108BD9-81ED-4DB2-BD59-A6C34878D82A}">
                    <a16:rowId xmlns:a16="http://schemas.microsoft.com/office/drawing/2014/main" val="3459045796"/>
                  </a:ext>
                </a:extLst>
              </a:tr>
              <a:tr h="83346">
                <a:tc>
                  <a:txBody>
                    <a:bodyPr/>
                    <a:lstStyle/>
                    <a:p>
                      <a:r>
                        <a:rPr lang="de-DE" sz="800">
                          <a:solidFill>
                            <a:schemeClr val="bg1"/>
                          </a:solidFill>
                        </a:rPr>
                        <a:t>BR wt</a:t>
                      </a:r>
                      <a:r>
                        <a:rPr lang="de-DE" sz="800" i="1">
                          <a:solidFill>
                            <a:schemeClr val="bg1"/>
                          </a:solidFill>
                        </a:rPr>
                        <a:t>NOTCH1</a:t>
                      </a:r>
                    </a:p>
                  </a:txBody>
                  <a:tcPr marL="36000" marR="0" marT="0" marB="0" anchor="ctr">
                    <a:solidFill>
                      <a:srgbClr val="E3000F"/>
                    </a:solidFill>
                  </a:tcPr>
                </a:tc>
                <a:tc>
                  <a:txBody>
                    <a:bodyPr/>
                    <a:lstStyle/>
                    <a:p>
                      <a:pPr algn="ctr"/>
                      <a:r>
                        <a:rPr lang="de-DE" sz="800"/>
                        <a:t>45.4</a:t>
                      </a:r>
                    </a:p>
                  </a:txBody>
                  <a:tcPr marL="0" marR="0" marT="0" marB="0" anchor="ctr"/>
                </a:tc>
                <a:extLst>
                  <a:ext uri="{0D108BD9-81ED-4DB2-BD59-A6C34878D82A}">
                    <a16:rowId xmlns:a16="http://schemas.microsoft.com/office/drawing/2014/main" val="487197967"/>
                  </a:ext>
                </a:extLst>
              </a:tr>
            </a:tbl>
          </a:graphicData>
        </a:graphic>
      </p:graphicFrame>
      <p:graphicFrame>
        <p:nvGraphicFramePr>
          <p:cNvPr id="15" name="Tabelle 14">
            <a:extLst>
              <a:ext uri="{FF2B5EF4-FFF2-40B4-BE49-F238E27FC236}">
                <a16:creationId xmlns:a16="http://schemas.microsoft.com/office/drawing/2014/main" id="{59FBB854-199F-CEE4-567E-9465E0FCFF82}"/>
              </a:ext>
            </a:extLst>
          </p:cNvPr>
          <p:cNvGraphicFramePr>
            <a:graphicFrameLocks noGrp="1"/>
          </p:cNvGraphicFramePr>
          <p:nvPr>
            <p:extLst>
              <p:ext uri="{D42A27DB-BD31-4B8C-83A1-F6EECF244321}">
                <p14:modId xmlns:p14="http://schemas.microsoft.com/office/powerpoint/2010/main" val="190314944"/>
              </p:ext>
            </p:extLst>
          </p:nvPr>
        </p:nvGraphicFramePr>
        <p:xfrm>
          <a:off x="8816088" y="3294470"/>
          <a:ext cx="2661084" cy="243840"/>
        </p:xfrm>
        <a:graphic>
          <a:graphicData uri="http://schemas.openxmlformats.org/drawingml/2006/table">
            <a:tbl>
              <a:tblPr firstRow="1" bandRow="1">
                <a:tableStyleId>{5C22544A-7EE6-4342-B048-85BDC9FD1C3A}</a:tableStyleId>
              </a:tblPr>
              <a:tblGrid>
                <a:gridCol w="864000">
                  <a:extLst>
                    <a:ext uri="{9D8B030D-6E8A-4147-A177-3AD203B41FA5}">
                      <a16:colId xmlns:a16="http://schemas.microsoft.com/office/drawing/2014/main" val="4008569404"/>
                    </a:ext>
                  </a:extLst>
                </a:gridCol>
                <a:gridCol w="898542">
                  <a:extLst>
                    <a:ext uri="{9D8B030D-6E8A-4147-A177-3AD203B41FA5}">
                      <a16:colId xmlns:a16="http://schemas.microsoft.com/office/drawing/2014/main" val="2638764043"/>
                    </a:ext>
                  </a:extLst>
                </a:gridCol>
                <a:gridCol w="898542">
                  <a:extLst>
                    <a:ext uri="{9D8B030D-6E8A-4147-A177-3AD203B41FA5}">
                      <a16:colId xmlns:a16="http://schemas.microsoft.com/office/drawing/2014/main" val="3680321358"/>
                    </a:ext>
                  </a:extLst>
                </a:gridCol>
              </a:tblGrid>
              <a:tr h="46247">
                <a:tc>
                  <a:txBody>
                    <a:bodyPr/>
                    <a:lstStyle/>
                    <a:p>
                      <a:endParaRPr lang="de-DE" sz="800"/>
                    </a:p>
                  </a:txBody>
                  <a:tcPr marL="36000" marR="0" marT="0" marB="0" anchor="ctr"/>
                </a:tc>
                <a:tc>
                  <a:txBody>
                    <a:bodyPr/>
                    <a:lstStyle/>
                    <a:p>
                      <a:pPr algn="ctr"/>
                      <a:r>
                        <a:rPr lang="de-DE" sz="800"/>
                        <a:t>BR m</a:t>
                      </a:r>
                      <a:r>
                        <a:rPr lang="de-DE" sz="800" i="1"/>
                        <a:t>NOTCH1</a:t>
                      </a:r>
                    </a:p>
                  </a:txBody>
                  <a:tcPr marL="0" marR="0" marT="0" marB="0" anchor="ctr">
                    <a:solidFill>
                      <a:schemeClr val="accent3">
                        <a:lumMod val="60000"/>
                        <a:lumOff val="40000"/>
                      </a:schemeClr>
                    </a:solidFill>
                  </a:tcPr>
                </a:tc>
                <a:tc>
                  <a:txBody>
                    <a:bodyPr/>
                    <a:lstStyle/>
                    <a:p>
                      <a:pPr algn="ctr"/>
                      <a:r>
                        <a:rPr lang="de-DE" sz="800" err="1"/>
                        <a:t>Zanu</a:t>
                      </a:r>
                      <a:r>
                        <a:rPr lang="de-DE" sz="800"/>
                        <a:t> wt</a:t>
                      </a:r>
                      <a:r>
                        <a:rPr lang="de-DE" sz="800" i="1"/>
                        <a:t>NOTCH1</a:t>
                      </a:r>
                    </a:p>
                  </a:txBody>
                  <a:tcPr marL="0" marR="0" marT="0" marB="0" anchor="ctr"/>
                </a:tc>
                <a:extLst>
                  <a:ext uri="{0D108BD9-81ED-4DB2-BD59-A6C34878D82A}">
                    <a16:rowId xmlns:a16="http://schemas.microsoft.com/office/drawing/2014/main" val="1683023671"/>
                  </a:ext>
                </a:extLst>
              </a:tr>
              <a:tr h="83346">
                <a:tc>
                  <a:txBody>
                    <a:bodyPr/>
                    <a:lstStyle/>
                    <a:p>
                      <a:r>
                        <a:rPr lang="de-DE" sz="800" err="1">
                          <a:solidFill>
                            <a:schemeClr val="bg1"/>
                          </a:solidFill>
                        </a:rPr>
                        <a:t>Zanu</a:t>
                      </a:r>
                      <a:r>
                        <a:rPr lang="de-DE" sz="800">
                          <a:solidFill>
                            <a:schemeClr val="bg1"/>
                          </a:solidFill>
                        </a:rPr>
                        <a:t> m</a:t>
                      </a:r>
                      <a:r>
                        <a:rPr lang="de-DE" sz="800" i="1">
                          <a:solidFill>
                            <a:schemeClr val="bg1"/>
                          </a:solidFill>
                        </a:rPr>
                        <a:t>NOTCH1</a:t>
                      </a:r>
                    </a:p>
                  </a:txBody>
                  <a:tcPr marL="36000" marR="0" marT="0" marB="0" anchor="ctr">
                    <a:solidFill>
                      <a:schemeClr val="accent1">
                        <a:lumMod val="50000"/>
                        <a:lumOff val="50000"/>
                      </a:schemeClr>
                    </a:solidFill>
                  </a:tcPr>
                </a:tc>
                <a:tc>
                  <a:txBody>
                    <a:bodyPr/>
                    <a:lstStyle/>
                    <a:p>
                      <a:pPr algn="ctr"/>
                      <a:r>
                        <a:rPr lang="de-DE" sz="800" i="1"/>
                        <a:t>P</a:t>
                      </a:r>
                      <a:r>
                        <a:rPr lang="de-DE" sz="800" i="0"/>
                        <a:t>&lt;.001</a:t>
                      </a:r>
                    </a:p>
                  </a:txBody>
                  <a:tcPr marL="0" marR="0" marT="0" marB="0" anchor="ctr"/>
                </a:tc>
                <a:tc>
                  <a:txBody>
                    <a:bodyPr/>
                    <a:lstStyle/>
                    <a:p>
                      <a:pPr algn="ctr"/>
                      <a:r>
                        <a:rPr lang="de-DE" sz="800" i="1"/>
                        <a:t>P</a:t>
                      </a:r>
                      <a:r>
                        <a:rPr lang="de-DE" sz="800"/>
                        <a:t>=.38</a:t>
                      </a:r>
                    </a:p>
                  </a:txBody>
                  <a:tcPr marL="0" marR="0" marT="0" marB="0" anchor="ctr"/>
                </a:tc>
                <a:extLst>
                  <a:ext uri="{0D108BD9-81ED-4DB2-BD59-A6C34878D82A}">
                    <a16:rowId xmlns:a16="http://schemas.microsoft.com/office/drawing/2014/main" val="356491050"/>
                  </a:ext>
                </a:extLst>
              </a:tr>
            </a:tbl>
          </a:graphicData>
        </a:graphic>
      </p:graphicFrame>
      <p:graphicFrame>
        <p:nvGraphicFramePr>
          <p:cNvPr id="16" name="Tabelle 15">
            <a:extLst>
              <a:ext uri="{FF2B5EF4-FFF2-40B4-BE49-F238E27FC236}">
                <a16:creationId xmlns:a16="http://schemas.microsoft.com/office/drawing/2014/main" id="{503EF1F9-FC49-6CB8-17F4-EFAE58DE4B0D}"/>
              </a:ext>
            </a:extLst>
          </p:cNvPr>
          <p:cNvGraphicFramePr>
            <a:graphicFrameLocks noGrp="1"/>
          </p:cNvGraphicFramePr>
          <p:nvPr>
            <p:extLst>
              <p:ext uri="{D42A27DB-BD31-4B8C-83A1-F6EECF244321}">
                <p14:modId xmlns:p14="http://schemas.microsoft.com/office/powerpoint/2010/main" val="686266979"/>
              </p:ext>
            </p:extLst>
          </p:nvPr>
        </p:nvGraphicFramePr>
        <p:xfrm>
          <a:off x="4843450" y="2413021"/>
          <a:ext cx="1260000" cy="609600"/>
        </p:xfrm>
        <a:graphic>
          <a:graphicData uri="http://schemas.openxmlformats.org/drawingml/2006/table">
            <a:tbl>
              <a:tblPr firstRow="1" bandRow="1">
                <a:tableStyleId>{5C22544A-7EE6-4342-B048-85BDC9FD1C3A}</a:tableStyleId>
              </a:tblPr>
              <a:tblGrid>
                <a:gridCol w="684000">
                  <a:extLst>
                    <a:ext uri="{9D8B030D-6E8A-4147-A177-3AD203B41FA5}">
                      <a16:colId xmlns:a16="http://schemas.microsoft.com/office/drawing/2014/main" val="4008569404"/>
                    </a:ext>
                  </a:extLst>
                </a:gridCol>
                <a:gridCol w="576000">
                  <a:extLst>
                    <a:ext uri="{9D8B030D-6E8A-4147-A177-3AD203B41FA5}">
                      <a16:colId xmlns:a16="http://schemas.microsoft.com/office/drawing/2014/main" val="2638764043"/>
                    </a:ext>
                  </a:extLst>
                </a:gridCol>
              </a:tblGrid>
              <a:tr h="83346">
                <a:tc>
                  <a:txBody>
                    <a:bodyPr/>
                    <a:lstStyle/>
                    <a:p>
                      <a:endParaRPr lang="de-DE" sz="800"/>
                    </a:p>
                  </a:txBody>
                  <a:tcPr marL="36000" marR="0" marT="0" marB="0" anchor="ctr">
                    <a:solidFill>
                      <a:srgbClr val="002A5C"/>
                    </a:solidFill>
                  </a:tcPr>
                </a:tc>
                <a:tc>
                  <a:txBody>
                    <a:bodyPr/>
                    <a:lstStyle/>
                    <a:p>
                      <a:pPr algn="ctr"/>
                      <a:r>
                        <a:rPr lang="de-DE" sz="800" err="1"/>
                        <a:t>mPFS</a:t>
                      </a:r>
                      <a:r>
                        <a:rPr lang="de-DE" sz="800"/>
                        <a:t>, </a:t>
                      </a:r>
                      <a:r>
                        <a:rPr lang="de-DE" sz="800" err="1"/>
                        <a:t>mo</a:t>
                      </a:r>
                      <a:endParaRPr lang="de-DE" sz="800"/>
                    </a:p>
                  </a:txBody>
                  <a:tcPr marL="0" marR="0" marT="0" marB="0" anchor="ctr"/>
                </a:tc>
                <a:extLst>
                  <a:ext uri="{0D108BD9-81ED-4DB2-BD59-A6C34878D82A}">
                    <a16:rowId xmlns:a16="http://schemas.microsoft.com/office/drawing/2014/main" val="1683023671"/>
                  </a:ext>
                </a:extLst>
              </a:tr>
              <a:tr h="83346">
                <a:tc>
                  <a:txBody>
                    <a:bodyPr/>
                    <a:lstStyle/>
                    <a:p>
                      <a:r>
                        <a:rPr lang="de-DE" sz="800" err="1">
                          <a:solidFill>
                            <a:schemeClr val="bg1"/>
                          </a:solidFill>
                        </a:rPr>
                        <a:t>Zanu</a:t>
                      </a:r>
                      <a:r>
                        <a:rPr lang="de-DE" sz="800">
                          <a:solidFill>
                            <a:schemeClr val="bg1"/>
                          </a:solidFill>
                        </a:rPr>
                        <a:t> </a:t>
                      </a:r>
                      <a:r>
                        <a:rPr lang="de-DE" sz="800" err="1">
                          <a:solidFill>
                            <a:schemeClr val="bg1"/>
                          </a:solidFill>
                        </a:rPr>
                        <a:t>m</a:t>
                      </a:r>
                      <a:r>
                        <a:rPr lang="de-DE" sz="800" i="1" err="1">
                          <a:solidFill>
                            <a:schemeClr val="bg1"/>
                          </a:solidFill>
                        </a:rPr>
                        <a:t>BRAF</a:t>
                      </a:r>
                      <a:endParaRPr lang="de-DE" sz="800" i="1">
                        <a:solidFill>
                          <a:schemeClr val="bg1"/>
                        </a:solidFill>
                      </a:endParaRPr>
                    </a:p>
                  </a:txBody>
                  <a:tcPr marL="36000" marR="0" marT="0" marB="0" anchor="ctr">
                    <a:solidFill>
                      <a:srgbClr val="2E8DFF"/>
                    </a:solidFill>
                  </a:tcPr>
                </a:tc>
                <a:tc>
                  <a:txBody>
                    <a:bodyPr/>
                    <a:lstStyle/>
                    <a:p>
                      <a:pPr algn="ctr"/>
                      <a:r>
                        <a:rPr lang="de-DE" sz="800"/>
                        <a:t>NR</a:t>
                      </a:r>
                    </a:p>
                  </a:txBody>
                  <a:tcPr marL="0" marR="0" marT="0" marB="0" anchor="ctr"/>
                </a:tc>
                <a:extLst>
                  <a:ext uri="{0D108BD9-81ED-4DB2-BD59-A6C34878D82A}">
                    <a16:rowId xmlns:a16="http://schemas.microsoft.com/office/drawing/2014/main" val="356491050"/>
                  </a:ext>
                </a:extLst>
              </a:tr>
              <a:tr h="83346">
                <a:tc>
                  <a:txBody>
                    <a:bodyPr/>
                    <a:lstStyle/>
                    <a:p>
                      <a:r>
                        <a:rPr lang="de-DE" sz="800" err="1">
                          <a:solidFill>
                            <a:schemeClr val="bg1"/>
                          </a:solidFill>
                        </a:rPr>
                        <a:t>Zanu</a:t>
                      </a:r>
                      <a:r>
                        <a:rPr lang="de-DE" sz="800">
                          <a:solidFill>
                            <a:schemeClr val="bg1"/>
                          </a:solidFill>
                        </a:rPr>
                        <a:t> </a:t>
                      </a:r>
                      <a:r>
                        <a:rPr lang="de-DE" sz="800" err="1">
                          <a:solidFill>
                            <a:schemeClr val="bg1"/>
                          </a:solidFill>
                        </a:rPr>
                        <a:t>wt</a:t>
                      </a:r>
                      <a:r>
                        <a:rPr lang="de-DE" sz="800" i="1" err="1">
                          <a:solidFill>
                            <a:schemeClr val="bg1"/>
                          </a:solidFill>
                        </a:rPr>
                        <a:t>BRAF</a:t>
                      </a:r>
                      <a:endParaRPr lang="de-DE" sz="800" i="1">
                        <a:solidFill>
                          <a:schemeClr val="bg1"/>
                        </a:solidFill>
                      </a:endParaRPr>
                    </a:p>
                  </a:txBody>
                  <a:tcPr marL="36000" marR="0" marT="0" marB="0" anchor="ctr">
                    <a:solidFill>
                      <a:srgbClr val="002A5C"/>
                    </a:solidFill>
                  </a:tcPr>
                </a:tc>
                <a:tc>
                  <a:txBody>
                    <a:bodyPr/>
                    <a:lstStyle/>
                    <a:p>
                      <a:pPr algn="ctr"/>
                      <a:r>
                        <a:rPr lang="de-DE" sz="800"/>
                        <a:t>NR</a:t>
                      </a:r>
                    </a:p>
                  </a:txBody>
                  <a:tcPr marL="0" marR="0" marT="0" marB="0" anchor="ctr"/>
                </a:tc>
                <a:extLst>
                  <a:ext uri="{0D108BD9-81ED-4DB2-BD59-A6C34878D82A}">
                    <a16:rowId xmlns:a16="http://schemas.microsoft.com/office/drawing/2014/main" val="1853159632"/>
                  </a:ext>
                </a:extLst>
              </a:tr>
              <a:tr h="83346">
                <a:tc>
                  <a:txBody>
                    <a:bodyPr/>
                    <a:lstStyle/>
                    <a:p>
                      <a:r>
                        <a:rPr lang="de-DE" sz="800">
                          <a:solidFill>
                            <a:schemeClr val="bg1"/>
                          </a:solidFill>
                        </a:rPr>
                        <a:t>BR </a:t>
                      </a:r>
                      <a:r>
                        <a:rPr lang="de-DE" sz="800" err="1">
                          <a:solidFill>
                            <a:schemeClr val="bg1"/>
                          </a:solidFill>
                        </a:rPr>
                        <a:t>m</a:t>
                      </a:r>
                      <a:r>
                        <a:rPr lang="de-DE" sz="800" i="1" err="1">
                          <a:solidFill>
                            <a:schemeClr val="bg1"/>
                          </a:solidFill>
                        </a:rPr>
                        <a:t>BRAF</a:t>
                      </a:r>
                      <a:endParaRPr lang="de-DE" sz="800" i="1">
                        <a:solidFill>
                          <a:schemeClr val="bg1"/>
                        </a:solidFill>
                      </a:endParaRPr>
                    </a:p>
                  </a:txBody>
                  <a:tcPr marL="36000" marR="0" marT="0" marB="0" anchor="ctr">
                    <a:solidFill>
                      <a:srgbClr val="FF5560"/>
                    </a:solidFill>
                  </a:tcPr>
                </a:tc>
                <a:tc>
                  <a:txBody>
                    <a:bodyPr/>
                    <a:lstStyle/>
                    <a:p>
                      <a:pPr algn="ctr"/>
                      <a:r>
                        <a:rPr lang="de-DE" sz="800"/>
                        <a:t>33.0</a:t>
                      </a:r>
                    </a:p>
                  </a:txBody>
                  <a:tcPr marL="0" marR="0" marT="0" marB="0" anchor="ctr"/>
                </a:tc>
                <a:extLst>
                  <a:ext uri="{0D108BD9-81ED-4DB2-BD59-A6C34878D82A}">
                    <a16:rowId xmlns:a16="http://schemas.microsoft.com/office/drawing/2014/main" val="3459045796"/>
                  </a:ext>
                </a:extLst>
              </a:tr>
              <a:tr h="83346">
                <a:tc>
                  <a:txBody>
                    <a:bodyPr/>
                    <a:lstStyle/>
                    <a:p>
                      <a:r>
                        <a:rPr lang="de-DE" sz="800">
                          <a:solidFill>
                            <a:schemeClr val="bg1"/>
                          </a:solidFill>
                        </a:rPr>
                        <a:t>BR </a:t>
                      </a:r>
                      <a:r>
                        <a:rPr lang="de-DE" sz="800" err="1">
                          <a:solidFill>
                            <a:schemeClr val="bg1"/>
                          </a:solidFill>
                        </a:rPr>
                        <a:t>wt</a:t>
                      </a:r>
                      <a:r>
                        <a:rPr lang="de-DE" sz="800" i="1" err="1">
                          <a:solidFill>
                            <a:schemeClr val="bg1"/>
                          </a:solidFill>
                        </a:rPr>
                        <a:t>BRAF</a:t>
                      </a:r>
                      <a:endParaRPr lang="de-DE" sz="800" i="1">
                        <a:solidFill>
                          <a:schemeClr val="bg1"/>
                        </a:solidFill>
                      </a:endParaRPr>
                    </a:p>
                  </a:txBody>
                  <a:tcPr marL="36000" marR="0" marT="0" marB="0" anchor="ctr">
                    <a:solidFill>
                      <a:srgbClr val="E3000F"/>
                    </a:solidFill>
                  </a:tcPr>
                </a:tc>
                <a:tc>
                  <a:txBody>
                    <a:bodyPr/>
                    <a:lstStyle/>
                    <a:p>
                      <a:pPr algn="ctr"/>
                      <a:r>
                        <a:rPr lang="de-DE" sz="800"/>
                        <a:t>43.2</a:t>
                      </a:r>
                    </a:p>
                  </a:txBody>
                  <a:tcPr marL="0" marR="0" marT="0" marB="0" anchor="ctr"/>
                </a:tc>
                <a:extLst>
                  <a:ext uri="{0D108BD9-81ED-4DB2-BD59-A6C34878D82A}">
                    <a16:rowId xmlns:a16="http://schemas.microsoft.com/office/drawing/2014/main" val="487197967"/>
                  </a:ext>
                </a:extLst>
              </a:tr>
            </a:tbl>
          </a:graphicData>
        </a:graphic>
      </p:graphicFrame>
      <p:graphicFrame>
        <p:nvGraphicFramePr>
          <p:cNvPr id="23" name="Tabelle 22">
            <a:extLst>
              <a:ext uri="{FF2B5EF4-FFF2-40B4-BE49-F238E27FC236}">
                <a16:creationId xmlns:a16="http://schemas.microsoft.com/office/drawing/2014/main" id="{0E260CAA-C928-530C-7BF7-B20058AD9E26}"/>
              </a:ext>
            </a:extLst>
          </p:cNvPr>
          <p:cNvGraphicFramePr>
            <a:graphicFrameLocks noGrp="1"/>
          </p:cNvGraphicFramePr>
          <p:nvPr>
            <p:extLst>
              <p:ext uri="{D42A27DB-BD31-4B8C-83A1-F6EECF244321}">
                <p14:modId xmlns:p14="http://schemas.microsoft.com/office/powerpoint/2010/main" val="57853416"/>
              </p:ext>
            </p:extLst>
          </p:nvPr>
        </p:nvGraphicFramePr>
        <p:xfrm>
          <a:off x="4843450" y="3050630"/>
          <a:ext cx="1570050" cy="487680"/>
        </p:xfrm>
        <a:graphic>
          <a:graphicData uri="http://schemas.openxmlformats.org/drawingml/2006/table">
            <a:tbl>
              <a:tblPr firstRow="1" bandRow="1">
                <a:tableStyleId>{5C22544A-7EE6-4342-B048-85BDC9FD1C3A}</a:tableStyleId>
              </a:tblPr>
              <a:tblGrid>
                <a:gridCol w="523350">
                  <a:extLst>
                    <a:ext uri="{9D8B030D-6E8A-4147-A177-3AD203B41FA5}">
                      <a16:colId xmlns:a16="http://schemas.microsoft.com/office/drawing/2014/main" val="4008569404"/>
                    </a:ext>
                  </a:extLst>
                </a:gridCol>
                <a:gridCol w="523350">
                  <a:extLst>
                    <a:ext uri="{9D8B030D-6E8A-4147-A177-3AD203B41FA5}">
                      <a16:colId xmlns:a16="http://schemas.microsoft.com/office/drawing/2014/main" val="2638764043"/>
                    </a:ext>
                  </a:extLst>
                </a:gridCol>
                <a:gridCol w="523350">
                  <a:extLst>
                    <a:ext uri="{9D8B030D-6E8A-4147-A177-3AD203B41FA5}">
                      <a16:colId xmlns:a16="http://schemas.microsoft.com/office/drawing/2014/main" val="3680321358"/>
                    </a:ext>
                  </a:extLst>
                </a:gridCol>
              </a:tblGrid>
              <a:tr h="46247">
                <a:tc>
                  <a:txBody>
                    <a:bodyPr/>
                    <a:lstStyle/>
                    <a:p>
                      <a:endParaRPr lang="de-DE" sz="800"/>
                    </a:p>
                  </a:txBody>
                  <a:tcPr marL="36000" marR="0" marT="0" marB="0" anchor="ctr"/>
                </a:tc>
                <a:tc>
                  <a:txBody>
                    <a:bodyPr/>
                    <a:lstStyle/>
                    <a:p>
                      <a:pPr algn="ctr"/>
                      <a:r>
                        <a:rPr lang="de-DE" sz="800"/>
                        <a:t>BR </a:t>
                      </a:r>
                      <a:r>
                        <a:rPr lang="de-DE" sz="800" err="1"/>
                        <a:t>m</a:t>
                      </a:r>
                      <a:r>
                        <a:rPr lang="de-DE" sz="800" i="1" err="1"/>
                        <a:t>BRAF</a:t>
                      </a:r>
                      <a:endParaRPr lang="de-DE" sz="800" i="1"/>
                    </a:p>
                  </a:txBody>
                  <a:tcPr marL="0" marR="0" marT="0" marB="0" anchor="ctr">
                    <a:solidFill>
                      <a:srgbClr val="FF5560"/>
                    </a:solidFill>
                  </a:tcPr>
                </a:tc>
                <a:tc>
                  <a:txBody>
                    <a:bodyPr/>
                    <a:lstStyle/>
                    <a:p>
                      <a:pPr algn="ctr"/>
                      <a:r>
                        <a:rPr lang="de-DE" sz="800" err="1"/>
                        <a:t>Zanu</a:t>
                      </a:r>
                      <a:r>
                        <a:rPr lang="de-DE" sz="800"/>
                        <a:t> </a:t>
                      </a:r>
                      <a:r>
                        <a:rPr lang="de-DE" sz="800" err="1"/>
                        <a:t>wt</a:t>
                      </a:r>
                      <a:r>
                        <a:rPr lang="de-DE" sz="800" i="1" err="1"/>
                        <a:t>BRAF</a:t>
                      </a:r>
                      <a:endParaRPr lang="de-DE" sz="800" i="1"/>
                    </a:p>
                  </a:txBody>
                  <a:tcPr marL="0" marR="0" marT="0" marB="0" anchor="ctr">
                    <a:solidFill>
                      <a:srgbClr val="002A5C"/>
                    </a:solidFill>
                  </a:tcPr>
                </a:tc>
                <a:extLst>
                  <a:ext uri="{0D108BD9-81ED-4DB2-BD59-A6C34878D82A}">
                    <a16:rowId xmlns:a16="http://schemas.microsoft.com/office/drawing/2014/main" val="1683023671"/>
                  </a:ext>
                </a:extLst>
              </a:tr>
              <a:tr h="83346">
                <a:tc>
                  <a:txBody>
                    <a:bodyPr/>
                    <a:lstStyle/>
                    <a:p>
                      <a:r>
                        <a:rPr lang="de-DE" sz="800" err="1">
                          <a:solidFill>
                            <a:schemeClr val="bg1"/>
                          </a:solidFill>
                        </a:rPr>
                        <a:t>Zanu</a:t>
                      </a:r>
                      <a:r>
                        <a:rPr lang="de-DE" sz="800">
                          <a:solidFill>
                            <a:schemeClr val="bg1"/>
                          </a:solidFill>
                        </a:rPr>
                        <a:t> </a:t>
                      </a:r>
                      <a:r>
                        <a:rPr lang="de-DE" sz="800" err="1">
                          <a:solidFill>
                            <a:schemeClr val="bg1"/>
                          </a:solidFill>
                        </a:rPr>
                        <a:t>mBRAF</a:t>
                      </a:r>
                      <a:endParaRPr lang="de-DE" sz="800">
                        <a:solidFill>
                          <a:schemeClr val="bg1"/>
                        </a:solidFill>
                      </a:endParaRPr>
                    </a:p>
                  </a:txBody>
                  <a:tcPr marL="36000" marR="0" marT="0" marB="0" anchor="ctr">
                    <a:solidFill>
                      <a:srgbClr val="2E8DFF"/>
                    </a:solidFill>
                  </a:tcPr>
                </a:tc>
                <a:tc>
                  <a:txBody>
                    <a:bodyPr/>
                    <a:lstStyle/>
                    <a:p>
                      <a:pPr algn="ctr"/>
                      <a:r>
                        <a:rPr lang="de-DE" sz="800" i="1"/>
                        <a:t>P</a:t>
                      </a:r>
                      <a:r>
                        <a:rPr lang="de-DE" sz="800" i="0"/>
                        <a:t>=.01</a:t>
                      </a:r>
                    </a:p>
                  </a:txBody>
                  <a:tcPr marL="0" marR="0" marT="0" marB="0" anchor="ctr"/>
                </a:tc>
                <a:tc>
                  <a:txBody>
                    <a:bodyPr/>
                    <a:lstStyle/>
                    <a:p>
                      <a:pPr algn="ctr"/>
                      <a:r>
                        <a:rPr lang="de-DE" sz="800" i="1"/>
                        <a:t>P</a:t>
                      </a:r>
                      <a:r>
                        <a:rPr lang="de-DE" sz="800"/>
                        <a:t>=.02</a:t>
                      </a:r>
                    </a:p>
                  </a:txBody>
                  <a:tcPr marL="0" marR="0" marT="0" marB="0" anchor="ctr"/>
                </a:tc>
                <a:extLst>
                  <a:ext uri="{0D108BD9-81ED-4DB2-BD59-A6C34878D82A}">
                    <a16:rowId xmlns:a16="http://schemas.microsoft.com/office/drawing/2014/main" val="356491050"/>
                  </a:ext>
                </a:extLst>
              </a:tr>
            </a:tbl>
          </a:graphicData>
        </a:graphic>
      </p:graphicFrame>
      <p:graphicFrame>
        <p:nvGraphicFramePr>
          <p:cNvPr id="25" name="Tabelle 24">
            <a:extLst>
              <a:ext uri="{FF2B5EF4-FFF2-40B4-BE49-F238E27FC236}">
                <a16:creationId xmlns:a16="http://schemas.microsoft.com/office/drawing/2014/main" id="{B382FB35-8D0B-0954-CBF8-35520332A56E}"/>
              </a:ext>
            </a:extLst>
          </p:cNvPr>
          <p:cNvGraphicFramePr>
            <a:graphicFrameLocks noGrp="1"/>
          </p:cNvGraphicFramePr>
          <p:nvPr>
            <p:extLst>
              <p:ext uri="{D42A27DB-BD31-4B8C-83A1-F6EECF244321}">
                <p14:modId xmlns:p14="http://schemas.microsoft.com/office/powerpoint/2010/main" val="3677250148"/>
              </p:ext>
            </p:extLst>
          </p:nvPr>
        </p:nvGraphicFramePr>
        <p:xfrm>
          <a:off x="983590" y="5039374"/>
          <a:ext cx="1332000" cy="609600"/>
        </p:xfrm>
        <a:graphic>
          <a:graphicData uri="http://schemas.openxmlformats.org/drawingml/2006/table">
            <a:tbl>
              <a:tblPr firstRow="1" bandRow="1">
                <a:tableStyleId>{5C22544A-7EE6-4342-B048-85BDC9FD1C3A}</a:tableStyleId>
              </a:tblPr>
              <a:tblGrid>
                <a:gridCol w="756000">
                  <a:extLst>
                    <a:ext uri="{9D8B030D-6E8A-4147-A177-3AD203B41FA5}">
                      <a16:colId xmlns:a16="http://schemas.microsoft.com/office/drawing/2014/main" val="4008569404"/>
                    </a:ext>
                  </a:extLst>
                </a:gridCol>
                <a:gridCol w="576000">
                  <a:extLst>
                    <a:ext uri="{9D8B030D-6E8A-4147-A177-3AD203B41FA5}">
                      <a16:colId xmlns:a16="http://schemas.microsoft.com/office/drawing/2014/main" val="2638764043"/>
                    </a:ext>
                  </a:extLst>
                </a:gridCol>
              </a:tblGrid>
              <a:tr h="83346">
                <a:tc>
                  <a:txBody>
                    <a:bodyPr/>
                    <a:lstStyle/>
                    <a:p>
                      <a:endParaRPr lang="de-DE" sz="800"/>
                    </a:p>
                  </a:txBody>
                  <a:tcPr marL="36000" marR="0" marT="0" marB="0" anchor="ctr">
                    <a:solidFill>
                      <a:srgbClr val="002A5C"/>
                    </a:solidFill>
                  </a:tcPr>
                </a:tc>
                <a:tc>
                  <a:txBody>
                    <a:bodyPr/>
                    <a:lstStyle/>
                    <a:p>
                      <a:pPr algn="ctr"/>
                      <a:r>
                        <a:rPr lang="de-DE" sz="800" err="1"/>
                        <a:t>mPFS</a:t>
                      </a:r>
                      <a:r>
                        <a:rPr lang="de-DE" sz="800"/>
                        <a:t>, </a:t>
                      </a:r>
                      <a:r>
                        <a:rPr lang="de-DE" sz="800" err="1"/>
                        <a:t>mo</a:t>
                      </a:r>
                      <a:endParaRPr lang="de-DE" sz="800"/>
                    </a:p>
                  </a:txBody>
                  <a:tcPr marL="0" marR="0" marT="0" marB="0" anchor="ctr"/>
                </a:tc>
                <a:extLst>
                  <a:ext uri="{0D108BD9-81ED-4DB2-BD59-A6C34878D82A}">
                    <a16:rowId xmlns:a16="http://schemas.microsoft.com/office/drawing/2014/main" val="1683023671"/>
                  </a:ext>
                </a:extLst>
              </a:tr>
              <a:tr h="83346">
                <a:tc>
                  <a:txBody>
                    <a:bodyPr/>
                    <a:lstStyle/>
                    <a:p>
                      <a:r>
                        <a:rPr lang="de-DE" sz="800" err="1">
                          <a:solidFill>
                            <a:schemeClr val="bg1"/>
                          </a:solidFill>
                        </a:rPr>
                        <a:t>Zanu</a:t>
                      </a:r>
                      <a:r>
                        <a:rPr lang="de-DE" sz="800">
                          <a:solidFill>
                            <a:schemeClr val="bg1"/>
                          </a:solidFill>
                        </a:rPr>
                        <a:t> m</a:t>
                      </a:r>
                      <a:r>
                        <a:rPr lang="de-DE" sz="800" i="1">
                          <a:solidFill>
                            <a:schemeClr val="bg1"/>
                          </a:solidFill>
                        </a:rPr>
                        <a:t>SF3B1</a:t>
                      </a:r>
                    </a:p>
                  </a:txBody>
                  <a:tcPr marL="36000" marR="0" marT="0" marB="0" anchor="ctr">
                    <a:solidFill>
                      <a:srgbClr val="2E8DFF"/>
                    </a:solidFill>
                  </a:tcPr>
                </a:tc>
                <a:tc>
                  <a:txBody>
                    <a:bodyPr/>
                    <a:lstStyle/>
                    <a:p>
                      <a:pPr algn="ctr"/>
                      <a:r>
                        <a:rPr lang="de-DE" sz="800"/>
                        <a:t>NR</a:t>
                      </a:r>
                    </a:p>
                  </a:txBody>
                  <a:tcPr marL="0" marR="0" marT="0" marB="0" anchor="ctr"/>
                </a:tc>
                <a:extLst>
                  <a:ext uri="{0D108BD9-81ED-4DB2-BD59-A6C34878D82A}">
                    <a16:rowId xmlns:a16="http://schemas.microsoft.com/office/drawing/2014/main" val="356491050"/>
                  </a:ext>
                </a:extLst>
              </a:tr>
              <a:tr h="83346">
                <a:tc>
                  <a:txBody>
                    <a:bodyPr/>
                    <a:lstStyle/>
                    <a:p>
                      <a:r>
                        <a:rPr lang="de-DE" sz="800" err="1">
                          <a:solidFill>
                            <a:schemeClr val="bg1"/>
                          </a:solidFill>
                        </a:rPr>
                        <a:t>Zanu</a:t>
                      </a:r>
                      <a:r>
                        <a:rPr lang="de-DE" sz="800">
                          <a:solidFill>
                            <a:schemeClr val="bg1"/>
                          </a:solidFill>
                        </a:rPr>
                        <a:t> wt</a:t>
                      </a:r>
                      <a:r>
                        <a:rPr lang="de-DE" sz="800" i="1">
                          <a:solidFill>
                            <a:schemeClr val="bg1"/>
                          </a:solidFill>
                        </a:rPr>
                        <a:t>SF3B1</a:t>
                      </a:r>
                    </a:p>
                  </a:txBody>
                  <a:tcPr marL="36000" marR="0" marT="0" marB="0" anchor="ctr">
                    <a:solidFill>
                      <a:srgbClr val="002A5C"/>
                    </a:solidFill>
                  </a:tcPr>
                </a:tc>
                <a:tc>
                  <a:txBody>
                    <a:bodyPr/>
                    <a:lstStyle/>
                    <a:p>
                      <a:pPr algn="ctr"/>
                      <a:r>
                        <a:rPr lang="de-DE" sz="800"/>
                        <a:t>NR</a:t>
                      </a:r>
                    </a:p>
                  </a:txBody>
                  <a:tcPr marL="0" marR="0" marT="0" marB="0" anchor="ctr"/>
                </a:tc>
                <a:extLst>
                  <a:ext uri="{0D108BD9-81ED-4DB2-BD59-A6C34878D82A}">
                    <a16:rowId xmlns:a16="http://schemas.microsoft.com/office/drawing/2014/main" val="1853159632"/>
                  </a:ext>
                </a:extLst>
              </a:tr>
              <a:tr h="83346">
                <a:tc>
                  <a:txBody>
                    <a:bodyPr/>
                    <a:lstStyle/>
                    <a:p>
                      <a:r>
                        <a:rPr lang="de-DE" sz="800">
                          <a:solidFill>
                            <a:schemeClr val="bg1"/>
                          </a:solidFill>
                        </a:rPr>
                        <a:t>BR m</a:t>
                      </a:r>
                      <a:r>
                        <a:rPr lang="de-DE" sz="800" i="1">
                          <a:solidFill>
                            <a:schemeClr val="bg1"/>
                          </a:solidFill>
                        </a:rPr>
                        <a:t>SF3B1</a:t>
                      </a:r>
                    </a:p>
                  </a:txBody>
                  <a:tcPr marL="36000" marR="0" marT="0" marB="0" anchor="ctr">
                    <a:solidFill>
                      <a:srgbClr val="FF5560"/>
                    </a:solidFill>
                  </a:tcPr>
                </a:tc>
                <a:tc>
                  <a:txBody>
                    <a:bodyPr/>
                    <a:lstStyle/>
                    <a:p>
                      <a:pPr algn="ctr"/>
                      <a:r>
                        <a:rPr lang="de-DE" sz="800"/>
                        <a:t>40.1</a:t>
                      </a:r>
                    </a:p>
                  </a:txBody>
                  <a:tcPr marL="0" marR="0" marT="0" marB="0" anchor="ctr"/>
                </a:tc>
                <a:extLst>
                  <a:ext uri="{0D108BD9-81ED-4DB2-BD59-A6C34878D82A}">
                    <a16:rowId xmlns:a16="http://schemas.microsoft.com/office/drawing/2014/main" val="3459045796"/>
                  </a:ext>
                </a:extLst>
              </a:tr>
              <a:tr h="83346">
                <a:tc>
                  <a:txBody>
                    <a:bodyPr/>
                    <a:lstStyle/>
                    <a:p>
                      <a:r>
                        <a:rPr lang="de-DE" sz="800">
                          <a:solidFill>
                            <a:schemeClr val="bg1"/>
                          </a:solidFill>
                        </a:rPr>
                        <a:t>BR wt</a:t>
                      </a:r>
                      <a:r>
                        <a:rPr lang="de-DE" sz="800" i="1">
                          <a:solidFill>
                            <a:schemeClr val="bg1"/>
                          </a:solidFill>
                        </a:rPr>
                        <a:t>SF3B1</a:t>
                      </a:r>
                    </a:p>
                  </a:txBody>
                  <a:tcPr marL="36000" marR="0" marT="0" marB="0" anchor="ctr">
                    <a:solidFill>
                      <a:srgbClr val="E3000F"/>
                    </a:solidFill>
                  </a:tcPr>
                </a:tc>
                <a:tc>
                  <a:txBody>
                    <a:bodyPr/>
                    <a:lstStyle/>
                    <a:p>
                      <a:pPr algn="ctr"/>
                      <a:r>
                        <a:rPr lang="de-DE" sz="800"/>
                        <a:t>43.2</a:t>
                      </a:r>
                    </a:p>
                  </a:txBody>
                  <a:tcPr marL="0" marR="0" marT="0" marB="0" anchor="ctr"/>
                </a:tc>
                <a:extLst>
                  <a:ext uri="{0D108BD9-81ED-4DB2-BD59-A6C34878D82A}">
                    <a16:rowId xmlns:a16="http://schemas.microsoft.com/office/drawing/2014/main" val="487197967"/>
                  </a:ext>
                </a:extLst>
              </a:tr>
            </a:tbl>
          </a:graphicData>
        </a:graphic>
      </p:graphicFrame>
      <p:graphicFrame>
        <p:nvGraphicFramePr>
          <p:cNvPr id="26" name="Tabelle 25">
            <a:extLst>
              <a:ext uri="{FF2B5EF4-FFF2-40B4-BE49-F238E27FC236}">
                <a16:creationId xmlns:a16="http://schemas.microsoft.com/office/drawing/2014/main" id="{38AF2034-C8E1-5619-CCCF-55583531E21B}"/>
              </a:ext>
            </a:extLst>
          </p:cNvPr>
          <p:cNvGraphicFramePr>
            <a:graphicFrameLocks noGrp="1"/>
          </p:cNvGraphicFramePr>
          <p:nvPr>
            <p:extLst>
              <p:ext uri="{D42A27DB-BD31-4B8C-83A1-F6EECF244321}">
                <p14:modId xmlns:p14="http://schemas.microsoft.com/office/powerpoint/2010/main" val="1954965607"/>
              </p:ext>
            </p:extLst>
          </p:nvPr>
        </p:nvGraphicFramePr>
        <p:xfrm>
          <a:off x="983590" y="5659244"/>
          <a:ext cx="2268000" cy="243840"/>
        </p:xfrm>
        <a:graphic>
          <a:graphicData uri="http://schemas.openxmlformats.org/drawingml/2006/table">
            <a:tbl>
              <a:tblPr firstRow="1" bandRow="1">
                <a:tableStyleId>{5C22544A-7EE6-4342-B048-85BDC9FD1C3A}</a:tableStyleId>
              </a:tblPr>
              <a:tblGrid>
                <a:gridCol w="756000">
                  <a:extLst>
                    <a:ext uri="{9D8B030D-6E8A-4147-A177-3AD203B41FA5}">
                      <a16:colId xmlns:a16="http://schemas.microsoft.com/office/drawing/2014/main" val="4008569404"/>
                    </a:ext>
                  </a:extLst>
                </a:gridCol>
                <a:gridCol w="756000">
                  <a:extLst>
                    <a:ext uri="{9D8B030D-6E8A-4147-A177-3AD203B41FA5}">
                      <a16:colId xmlns:a16="http://schemas.microsoft.com/office/drawing/2014/main" val="2638764043"/>
                    </a:ext>
                  </a:extLst>
                </a:gridCol>
                <a:gridCol w="756000">
                  <a:extLst>
                    <a:ext uri="{9D8B030D-6E8A-4147-A177-3AD203B41FA5}">
                      <a16:colId xmlns:a16="http://schemas.microsoft.com/office/drawing/2014/main" val="3680321358"/>
                    </a:ext>
                  </a:extLst>
                </a:gridCol>
              </a:tblGrid>
              <a:tr h="46247">
                <a:tc>
                  <a:txBody>
                    <a:bodyPr/>
                    <a:lstStyle/>
                    <a:p>
                      <a:endParaRPr lang="de-DE" sz="800"/>
                    </a:p>
                  </a:txBody>
                  <a:tcPr marL="36000" marR="0" marT="0" marB="0" anchor="ctr"/>
                </a:tc>
                <a:tc>
                  <a:txBody>
                    <a:bodyPr/>
                    <a:lstStyle/>
                    <a:p>
                      <a:pPr algn="ctr"/>
                      <a:r>
                        <a:rPr lang="de-DE" sz="800"/>
                        <a:t>BR m</a:t>
                      </a:r>
                      <a:r>
                        <a:rPr lang="de-DE" sz="800" i="1"/>
                        <a:t>SF3B1</a:t>
                      </a:r>
                    </a:p>
                  </a:txBody>
                  <a:tcPr marL="0" marR="0" marT="0" marB="0" anchor="ctr">
                    <a:solidFill>
                      <a:schemeClr val="accent3">
                        <a:lumMod val="60000"/>
                        <a:lumOff val="40000"/>
                      </a:schemeClr>
                    </a:solidFill>
                  </a:tcPr>
                </a:tc>
                <a:tc>
                  <a:txBody>
                    <a:bodyPr/>
                    <a:lstStyle/>
                    <a:p>
                      <a:pPr algn="ctr"/>
                      <a:r>
                        <a:rPr lang="de-DE" sz="800" err="1"/>
                        <a:t>Zanu</a:t>
                      </a:r>
                      <a:r>
                        <a:rPr lang="de-DE" sz="800"/>
                        <a:t> wt</a:t>
                      </a:r>
                      <a:r>
                        <a:rPr lang="de-DE" sz="800" i="1"/>
                        <a:t>SF3B1</a:t>
                      </a:r>
                    </a:p>
                  </a:txBody>
                  <a:tcPr marL="0" marR="0" marT="0" marB="0" anchor="ctr"/>
                </a:tc>
                <a:extLst>
                  <a:ext uri="{0D108BD9-81ED-4DB2-BD59-A6C34878D82A}">
                    <a16:rowId xmlns:a16="http://schemas.microsoft.com/office/drawing/2014/main" val="1683023671"/>
                  </a:ext>
                </a:extLst>
              </a:tr>
              <a:tr h="83346">
                <a:tc>
                  <a:txBody>
                    <a:bodyPr/>
                    <a:lstStyle/>
                    <a:p>
                      <a:r>
                        <a:rPr lang="de-DE" sz="800" err="1">
                          <a:solidFill>
                            <a:schemeClr val="bg1"/>
                          </a:solidFill>
                        </a:rPr>
                        <a:t>Zanu</a:t>
                      </a:r>
                      <a:r>
                        <a:rPr lang="de-DE" sz="800">
                          <a:solidFill>
                            <a:schemeClr val="bg1"/>
                          </a:solidFill>
                        </a:rPr>
                        <a:t> m</a:t>
                      </a:r>
                      <a:r>
                        <a:rPr lang="de-DE" sz="800" i="1">
                          <a:solidFill>
                            <a:schemeClr val="bg1"/>
                          </a:solidFill>
                        </a:rPr>
                        <a:t>SF3B1</a:t>
                      </a:r>
                    </a:p>
                  </a:txBody>
                  <a:tcPr marL="36000" marR="0" marT="0" marB="0" anchor="ctr">
                    <a:solidFill>
                      <a:schemeClr val="accent1">
                        <a:lumMod val="50000"/>
                        <a:lumOff val="50000"/>
                      </a:schemeClr>
                    </a:solidFill>
                  </a:tcPr>
                </a:tc>
                <a:tc>
                  <a:txBody>
                    <a:bodyPr/>
                    <a:lstStyle/>
                    <a:p>
                      <a:pPr algn="ctr"/>
                      <a:r>
                        <a:rPr lang="de-DE" sz="800" i="1"/>
                        <a:t>P</a:t>
                      </a:r>
                      <a:r>
                        <a:rPr lang="de-DE" sz="800" i="0"/>
                        <a:t>&lt;.001</a:t>
                      </a:r>
                    </a:p>
                  </a:txBody>
                  <a:tcPr marL="0" marR="0" marT="0" marB="0" anchor="ctr"/>
                </a:tc>
                <a:tc>
                  <a:txBody>
                    <a:bodyPr/>
                    <a:lstStyle/>
                    <a:p>
                      <a:pPr algn="ctr"/>
                      <a:r>
                        <a:rPr lang="de-DE" sz="800" i="1"/>
                        <a:t>P</a:t>
                      </a:r>
                      <a:r>
                        <a:rPr lang="de-DE" sz="800"/>
                        <a:t>=.39</a:t>
                      </a:r>
                    </a:p>
                  </a:txBody>
                  <a:tcPr marL="0" marR="0" marT="0" marB="0" anchor="ctr"/>
                </a:tc>
                <a:extLst>
                  <a:ext uri="{0D108BD9-81ED-4DB2-BD59-A6C34878D82A}">
                    <a16:rowId xmlns:a16="http://schemas.microsoft.com/office/drawing/2014/main" val="356491050"/>
                  </a:ext>
                </a:extLst>
              </a:tr>
            </a:tbl>
          </a:graphicData>
        </a:graphic>
      </p:graphicFrame>
      <p:pic>
        <p:nvPicPr>
          <p:cNvPr id="28" name="Grafik 27">
            <a:extLst>
              <a:ext uri="{FF2B5EF4-FFF2-40B4-BE49-F238E27FC236}">
                <a16:creationId xmlns:a16="http://schemas.microsoft.com/office/drawing/2014/main" id="{AB4F113B-1B85-8633-8738-7A58870404F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4893" y="1736862"/>
            <a:ext cx="2712708" cy="1321413"/>
          </a:xfrm>
          <a:prstGeom prst="rect">
            <a:avLst/>
          </a:prstGeom>
        </p:spPr>
      </p:pic>
      <p:pic>
        <p:nvPicPr>
          <p:cNvPr id="30" name="Grafik 29">
            <a:extLst>
              <a:ext uri="{FF2B5EF4-FFF2-40B4-BE49-F238E27FC236}">
                <a16:creationId xmlns:a16="http://schemas.microsoft.com/office/drawing/2014/main" id="{D7147974-A49F-A5FE-2090-D73C9DE4080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07879" y="1741626"/>
            <a:ext cx="2697505" cy="1627368"/>
          </a:xfrm>
          <a:prstGeom prst="rect">
            <a:avLst/>
          </a:prstGeom>
        </p:spPr>
      </p:pic>
      <p:pic>
        <p:nvPicPr>
          <p:cNvPr id="34" name="Grafik 33">
            <a:extLst>
              <a:ext uri="{FF2B5EF4-FFF2-40B4-BE49-F238E27FC236}">
                <a16:creationId xmlns:a16="http://schemas.microsoft.com/office/drawing/2014/main" id="{609C972E-110A-1EAE-D299-2C49ACB15DA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788035" y="1753891"/>
            <a:ext cx="2695305" cy="1293747"/>
          </a:xfrm>
          <a:prstGeom prst="rect">
            <a:avLst/>
          </a:prstGeom>
        </p:spPr>
      </p:pic>
      <p:pic>
        <p:nvPicPr>
          <p:cNvPr id="38" name="Grafik 37">
            <a:extLst>
              <a:ext uri="{FF2B5EF4-FFF2-40B4-BE49-F238E27FC236}">
                <a16:creationId xmlns:a16="http://schemas.microsoft.com/office/drawing/2014/main" id="{A09DBB5F-8160-4CDD-5D6E-41C48B323CD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41322" y="4099362"/>
            <a:ext cx="2705558" cy="1168598"/>
          </a:xfrm>
          <a:prstGeom prst="rect">
            <a:avLst/>
          </a:prstGeom>
        </p:spPr>
      </p:pic>
      <p:sp>
        <p:nvSpPr>
          <p:cNvPr id="39" name="Textfeld 38">
            <a:extLst>
              <a:ext uri="{FF2B5EF4-FFF2-40B4-BE49-F238E27FC236}">
                <a16:creationId xmlns:a16="http://schemas.microsoft.com/office/drawing/2014/main" id="{333A6234-B737-E2FF-B771-63938E841894}"/>
              </a:ext>
            </a:extLst>
          </p:cNvPr>
          <p:cNvSpPr txBox="1"/>
          <p:nvPr/>
        </p:nvSpPr>
        <p:spPr>
          <a:xfrm>
            <a:off x="593292" y="1692081"/>
            <a:ext cx="261938" cy="153888"/>
          </a:xfrm>
          <a:prstGeom prst="rect">
            <a:avLst/>
          </a:prstGeom>
          <a:solidFill>
            <a:schemeClr val="bg1"/>
          </a:solidFill>
        </p:spPr>
        <p:txBody>
          <a:bodyPr wrap="square" lIns="0" tIns="0" rIns="0" bIns="0" rtlCol="0">
            <a:spAutoFit/>
          </a:bodyPr>
          <a:lstStyle/>
          <a:p>
            <a:r>
              <a:rPr lang="de-DE" sz="1000"/>
              <a:t>1.00</a:t>
            </a:r>
          </a:p>
        </p:txBody>
      </p:sp>
      <p:sp>
        <p:nvSpPr>
          <p:cNvPr id="40" name="Textfeld 39">
            <a:extLst>
              <a:ext uri="{FF2B5EF4-FFF2-40B4-BE49-F238E27FC236}">
                <a16:creationId xmlns:a16="http://schemas.microsoft.com/office/drawing/2014/main" id="{B726BE3B-D511-9D25-797C-577EA3E8BC9E}"/>
              </a:ext>
            </a:extLst>
          </p:cNvPr>
          <p:cNvSpPr txBox="1"/>
          <p:nvPr/>
        </p:nvSpPr>
        <p:spPr>
          <a:xfrm>
            <a:off x="593292" y="2145014"/>
            <a:ext cx="261938" cy="153888"/>
          </a:xfrm>
          <a:prstGeom prst="rect">
            <a:avLst/>
          </a:prstGeom>
          <a:solidFill>
            <a:schemeClr val="bg1"/>
          </a:solidFill>
        </p:spPr>
        <p:txBody>
          <a:bodyPr wrap="square" lIns="0" tIns="0" rIns="0" bIns="0" rtlCol="0">
            <a:spAutoFit/>
          </a:bodyPr>
          <a:lstStyle/>
          <a:p>
            <a:r>
              <a:rPr lang="de-DE" sz="1000"/>
              <a:t>0.75</a:t>
            </a:r>
          </a:p>
        </p:txBody>
      </p:sp>
      <p:sp>
        <p:nvSpPr>
          <p:cNvPr id="41" name="Textfeld 40">
            <a:extLst>
              <a:ext uri="{FF2B5EF4-FFF2-40B4-BE49-F238E27FC236}">
                <a16:creationId xmlns:a16="http://schemas.microsoft.com/office/drawing/2014/main" id="{6C749793-B9E1-4A91-D9CD-EB14C1E4F5C2}"/>
              </a:ext>
            </a:extLst>
          </p:cNvPr>
          <p:cNvSpPr txBox="1"/>
          <p:nvPr/>
        </p:nvSpPr>
        <p:spPr>
          <a:xfrm>
            <a:off x="593292" y="2597947"/>
            <a:ext cx="261938" cy="153888"/>
          </a:xfrm>
          <a:prstGeom prst="rect">
            <a:avLst/>
          </a:prstGeom>
          <a:solidFill>
            <a:schemeClr val="bg1"/>
          </a:solidFill>
        </p:spPr>
        <p:txBody>
          <a:bodyPr wrap="square" lIns="0" tIns="0" rIns="0" bIns="0" rtlCol="0">
            <a:spAutoFit/>
          </a:bodyPr>
          <a:lstStyle/>
          <a:p>
            <a:r>
              <a:rPr lang="de-DE" sz="1000"/>
              <a:t>0.50</a:t>
            </a:r>
          </a:p>
        </p:txBody>
      </p:sp>
      <p:sp>
        <p:nvSpPr>
          <p:cNvPr id="42" name="Textfeld 41">
            <a:extLst>
              <a:ext uri="{FF2B5EF4-FFF2-40B4-BE49-F238E27FC236}">
                <a16:creationId xmlns:a16="http://schemas.microsoft.com/office/drawing/2014/main" id="{7DDCF12C-7B27-77E5-E4A0-A6DF29035820}"/>
              </a:ext>
            </a:extLst>
          </p:cNvPr>
          <p:cNvSpPr txBox="1"/>
          <p:nvPr/>
        </p:nvSpPr>
        <p:spPr>
          <a:xfrm>
            <a:off x="593292" y="3063580"/>
            <a:ext cx="261938" cy="153888"/>
          </a:xfrm>
          <a:prstGeom prst="rect">
            <a:avLst/>
          </a:prstGeom>
          <a:solidFill>
            <a:schemeClr val="bg1"/>
          </a:solidFill>
        </p:spPr>
        <p:txBody>
          <a:bodyPr wrap="square" lIns="0" tIns="0" rIns="0" bIns="0" rtlCol="0">
            <a:spAutoFit/>
          </a:bodyPr>
          <a:lstStyle/>
          <a:p>
            <a:r>
              <a:rPr lang="de-DE" sz="1000"/>
              <a:t>0.25</a:t>
            </a:r>
          </a:p>
        </p:txBody>
      </p:sp>
      <p:sp>
        <p:nvSpPr>
          <p:cNvPr id="43" name="Textfeld 42">
            <a:extLst>
              <a:ext uri="{FF2B5EF4-FFF2-40B4-BE49-F238E27FC236}">
                <a16:creationId xmlns:a16="http://schemas.microsoft.com/office/drawing/2014/main" id="{FEF6F11C-50E2-7C10-F095-081EB1469953}"/>
              </a:ext>
            </a:extLst>
          </p:cNvPr>
          <p:cNvSpPr txBox="1"/>
          <p:nvPr/>
        </p:nvSpPr>
        <p:spPr>
          <a:xfrm>
            <a:off x="593292" y="3503811"/>
            <a:ext cx="261938" cy="153888"/>
          </a:xfrm>
          <a:prstGeom prst="rect">
            <a:avLst/>
          </a:prstGeom>
          <a:solidFill>
            <a:schemeClr val="bg1"/>
          </a:solidFill>
        </p:spPr>
        <p:txBody>
          <a:bodyPr wrap="square" lIns="0" tIns="0" rIns="0" bIns="0" rtlCol="0">
            <a:spAutoFit/>
          </a:bodyPr>
          <a:lstStyle/>
          <a:p>
            <a:r>
              <a:rPr lang="de-DE" sz="1000"/>
              <a:t>0.00</a:t>
            </a:r>
          </a:p>
        </p:txBody>
      </p:sp>
      <p:grpSp>
        <p:nvGrpSpPr>
          <p:cNvPr id="49" name="Gruppieren 48">
            <a:extLst>
              <a:ext uri="{FF2B5EF4-FFF2-40B4-BE49-F238E27FC236}">
                <a16:creationId xmlns:a16="http://schemas.microsoft.com/office/drawing/2014/main" id="{A762BAAA-A95E-07F1-48B6-026AE123EA9B}"/>
              </a:ext>
            </a:extLst>
          </p:cNvPr>
          <p:cNvGrpSpPr/>
          <p:nvPr/>
        </p:nvGrpSpPr>
        <p:grpSpPr>
          <a:xfrm>
            <a:off x="4432867" y="1692081"/>
            <a:ext cx="261938" cy="1965618"/>
            <a:chOff x="4461442" y="1673031"/>
            <a:chExt cx="261938" cy="1965618"/>
          </a:xfrm>
        </p:grpSpPr>
        <p:sp>
          <p:nvSpPr>
            <p:cNvPr id="44" name="Textfeld 43">
              <a:extLst>
                <a:ext uri="{FF2B5EF4-FFF2-40B4-BE49-F238E27FC236}">
                  <a16:creationId xmlns:a16="http://schemas.microsoft.com/office/drawing/2014/main" id="{E616CA6B-9A71-F65B-A984-B1AC5BA5C5DE}"/>
                </a:ext>
              </a:extLst>
            </p:cNvPr>
            <p:cNvSpPr txBox="1"/>
            <p:nvPr/>
          </p:nvSpPr>
          <p:spPr>
            <a:xfrm>
              <a:off x="4461442" y="1673031"/>
              <a:ext cx="261938" cy="153888"/>
            </a:xfrm>
            <a:prstGeom prst="rect">
              <a:avLst/>
            </a:prstGeom>
            <a:solidFill>
              <a:schemeClr val="bg1"/>
            </a:solidFill>
          </p:spPr>
          <p:txBody>
            <a:bodyPr wrap="square" lIns="0" tIns="0" rIns="0" bIns="0" rtlCol="0">
              <a:spAutoFit/>
            </a:bodyPr>
            <a:lstStyle/>
            <a:p>
              <a:r>
                <a:rPr lang="de-DE" sz="1000"/>
                <a:t>1.00</a:t>
              </a:r>
            </a:p>
          </p:txBody>
        </p:sp>
        <p:sp>
          <p:nvSpPr>
            <p:cNvPr id="45" name="Textfeld 44">
              <a:extLst>
                <a:ext uri="{FF2B5EF4-FFF2-40B4-BE49-F238E27FC236}">
                  <a16:creationId xmlns:a16="http://schemas.microsoft.com/office/drawing/2014/main" id="{66C6D078-5B2A-2D75-85DB-716C9A72FC2D}"/>
                </a:ext>
              </a:extLst>
            </p:cNvPr>
            <p:cNvSpPr txBox="1"/>
            <p:nvPr/>
          </p:nvSpPr>
          <p:spPr>
            <a:xfrm>
              <a:off x="4461442" y="2125964"/>
              <a:ext cx="261938" cy="153888"/>
            </a:xfrm>
            <a:prstGeom prst="rect">
              <a:avLst/>
            </a:prstGeom>
            <a:solidFill>
              <a:schemeClr val="bg1"/>
            </a:solidFill>
          </p:spPr>
          <p:txBody>
            <a:bodyPr wrap="square" lIns="0" tIns="0" rIns="0" bIns="0" rtlCol="0">
              <a:spAutoFit/>
            </a:bodyPr>
            <a:lstStyle/>
            <a:p>
              <a:r>
                <a:rPr lang="de-DE" sz="1000"/>
                <a:t>0.75</a:t>
              </a:r>
            </a:p>
          </p:txBody>
        </p:sp>
        <p:sp>
          <p:nvSpPr>
            <p:cNvPr id="46" name="Textfeld 45">
              <a:extLst>
                <a:ext uri="{FF2B5EF4-FFF2-40B4-BE49-F238E27FC236}">
                  <a16:creationId xmlns:a16="http://schemas.microsoft.com/office/drawing/2014/main" id="{FD75BF47-A125-8811-9EAA-FBCCF1FCF0BB}"/>
                </a:ext>
              </a:extLst>
            </p:cNvPr>
            <p:cNvSpPr txBox="1"/>
            <p:nvPr/>
          </p:nvSpPr>
          <p:spPr>
            <a:xfrm>
              <a:off x="4461442" y="2578897"/>
              <a:ext cx="261938" cy="153888"/>
            </a:xfrm>
            <a:prstGeom prst="rect">
              <a:avLst/>
            </a:prstGeom>
            <a:solidFill>
              <a:schemeClr val="bg1"/>
            </a:solidFill>
          </p:spPr>
          <p:txBody>
            <a:bodyPr wrap="square" lIns="0" tIns="0" rIns="0" bIns="0" rtlCol="0">
              <a:spAutoFit/>
            </a:bodyPr>
            <a:lstStyle/>
            <a:p>
              <a:r>
                <a:rPr lang="de-DE" sz="1000"/>
                <a:t>0.50</a:t>
              </a:r>
            </a:p>
          </p:txBody>
        </p:sp>
        <p:sp>
          <p:nvSpPr>
            <p:cNvPr id="47" name="Textfeld 46">
              <a:extLst>
                <a:ext uri="{FF2B5EF4-FFF2-40B4-BE49-F238E27FC236}">
                  <a16:creationId xmlns:a16="http://schemas.microsoft.com/office/drawing/2014/main" id="{584E1D14-401C-96CF-9E68-352524993824}"/>
                </a:ext>
              </a:extLst>
            </p:cNvPr>
            <p:cNvSpPr txBox="1"/>
            <p:nvPr/>
          </p:nvSpPr>
          <p:spPr>
            <a:xfrm>
              <a:off x="4461442" y="3031830"/>
              <a:ext cx="261938" cy="153888"/>
            </a:xfrm>
            <a:prstGeom prst="rect">
              <a:avLst/>
            </a:prstGeom>
            <a:solidFill>
              <a:schemeClr val="bg1"/>
            </a:solidFill>
          </p:spPr>
          <p:txBody>
            <a:bodyPr wrap="square" lIns="0" tIns="0" rIns="0" bIns="0" rtlCol="0">
              <a:spAutoFit/>
            </a:bodyPr>
            <a:lstStyle/>
            <a:p>
              <a:r>
                <a:rPr lang="de-DE" sz="1000"/>
                <a:t>0.25</a:t>
              </a:r>
            </a:p>
          </p:txBody>
        </p:sp>
        <p:sp>
          <p:nvSpPr>
            <p:cNvPr id="48" name="Textfeld 47">
              <a:extLst>
                <a:ext uri="{FF2B5EF4-FFF2-40B4-BE49-F238E27FC236}">
                  <a16:creationId xmlns:a16="http://schemas.microsoft.com/office/drawing/2014/main" id="{08DCFAD6-B2DF-098D-A27D-8DF2845CEF42}"/>
                </a:ext>
              </a:extLst>
            </p:cNvPr>
            <p:cNvSpPr txBox="1"/>
            <p:nvPr/>
          </p:nvSpPr>
          <p:spPr>
            <a:xfrm>
              <a:off x="4461442" y="3484761"/>
              <a:ext cx="261938" cy="153888"/>
            </a:xfrm>
            <a:prstGeom prst="rect">
              <a:avLst/>
            </a:prstGeom>
            <a:solidFill>
              <a:schemeClr val="bg1"/>
            </a:solidFill>
          </p:spPr>
          <p:txBody>
            <a:bodyPr wrap="square" lIns="0" tIns="0" rIns="0" bIns="0" rtlCol="0">
              <a:spAutoFit/>
            </a:bodyPr>
            <a:lstStyle/>
            <a:p>
              <a:r>
                <a:rPr lang="de-DE" sz="1000"/>
                <a:t>0.00</a:t>
              </a:r>
            </a:p>
          </p:txBody>
        </p:sp>
      </p:grpSp>
      <p:grpSp>
        <p:nvGrpSpPr>
          <p:cNvPr id="51" name="Gruppieren 50">
            <a:extLst>
              <a:ext uri="{FF2B5EF4-FFF2-40B4-BE49-F238E27FC236}">
                <a16:creationId xmlns:a16="http://schemas.microsoft.com/office/drawing/2014/main" id="{D7CC6AAA-29B3-BF21-E30A-9DAE25A47BB4}"/>
              </a:ext>
            </a:extLst>
          </p:cNvPr>
          <p:cNvGrpSpPr/>
          <p:nvPr/>
        </p:nvGrpSpPr>
        <p:grpSpPr>
          <a:xfrm>
            <a:off x="8409710" y="1692081"/>
            <a:ext cx="261938" cy="1965618"/>
            <a:chOff x="4461442" y="1673031"/>
            <a:chExt cx="261938" cy="1965618"/>
          </a:xfrm>
        </p:grpSpPr>
        <p:sp>
          <p:nvSpPr>
            <p:cNvPr id="52" name="Textfeld 51">
              <a:extLst>
                <a:ext uri="{FF2B5EF4-FFF2-40B4-BE49-F238E27FC236}">
                  <a16:creationId xmlns:a16="http://schemas.microsoft.com/office/drawing/2014/main" id="{CBCD50F4-8A4C-9DF9-9E11-9D7DB7C5F8A9}"/>
                </a:ext>
              </a:extLst>
            </p:cNvPr>
            <p:cNvSpPr txBox="1"/>
            <p:nvPr/>
          </p:nvSpPr>
          <p:spPr>
            <a:xfrm>
              <a:off x="4461442" y="1673031"/>
              <a:ext cx="261938" cy="153888"/>
            </a:xfrm>
            <a:prstGeom prst="rect">
              <a:avLst/>
            </a:prstGeom>
            <a:solidFill>
              <a:schemeClr val="bg1"/>
            </a:solidFill>
          </p:spPr>
          <p:txBody>
            <a:bodyPr wrap="square" lIns="0" tIns="0" rIns="0" bIns="0" rtlCol="0">
              <a:spAutoFit/>
            </a:bodyPr>
            <a:lstStyle/>
            <a:p>
              <a:r>
                <a:rPr lang="de-DE" sz="1000"/>
                <a:t>1.00</a:t>
              </a:r>
            </a:p>
          </p:txBody>
        </p:sp>
        <p:sp>
          <p:nvSpPr>
            <p:cNvPr id="53" name="Textfeld 52">
              <a:extLst>
                <a:ext uri="{FF2B5EF4-FFF2-40B4-BE49-F238E27FC236}">
                  <a16:creationId xmlns:a16="http://schemas.microsoft.com/office/drawing/2014/main" id="{CD4E5837-BBD0-A8FC-D6A7-FBD96CAA3A5D}"/>
                </a:ext>
              </a:extLst>
            </p:cNvPr>
            <p:cNvSpPr txBox="1"/>
            <p:nvPr/>
          </p:nvSpPr>
          <p:spPr>
            <a:xfrm>
              <a:off x="4461442" y="2125964"/>
              <a:ext cx="261938" cy="153888"/>
            </a:xfrm>
            <a:prstGeom prst="rect">
              <a:avLst/>
            </a:prstGeom>
            <a:solidFill>
              <a:schemeClr val="bg1"/>
            </a:solidFill>
          </p:spPr>
          <p:txBody>
            <a:bodyPr wrap="square" lIns="0" tIns="0" rIns="0" bIns="0" rtlCol="0">
              <a:spAutoFit/>
            </a:bodyPr>
            <a:lstStyle/>
            <a:p>
              <a:r>
                <a:rPr lang="de-DE" sz="1000"/>
                <a:t>0.75</a:t>
              </a:r>
            </a:p>
          </p:txBody>
        </p:sp>
        <p:sp>
          <p:nvSpPr>
            <p:cNvPr id="54" name="Textfeld 53">
              <a:extLst>
                <a:ext uri="{FF2B5EF4-FFF2-40B4-BE49-F238E27FC236}">
                  <a16:creationId xmlns:a16="http://schemas.microsoft.com/office/drawing/2014/main" id="{2FAB1411-8271-170A-E9DC-D899204D949A}"/>
                </a:ext>
              </a:extLst>
            </p:cNvPr>
            <p:cNvSpPr txBox="1"/>
            <p:nvPr/>
          </p:nvSpPr>
          <p:spPr>
            <a:xfrm>
              <a:off x="4461442" y="2578897"/>
              <a:ext cx="261938" cy="153888"/>
            </a:xfrm>
            <a:prstGeom prst="rect">
              <a:avLst/>
            </a:prstGeom>
            <a:solidFill>
              <a:schemeClr val="bg1"/>
            </a:solidFill>
          </p:spPr>
          <p:txBody>
            <a:bodyPr wrap="square" lIns="0" tIns="0" rIns="0" bIns="0" rtlCol="0">
              <a:spAutoFit/>
            </a:bodyPr>
            <a:lstStyle/>
            <a:p>
              <a:r>
                <a:rPr lang="de-DE" sz="1000"/>
                <a:t>0.50</a:t>
              </a:r>
            </a:p>
          </p:txBody>
        </p:sp>
        <p:sp>
          <p:nvSpPr>
            <p:cNvPr id="55" name="Textfeld 54">
              <a:extLst>
                <a:ext uri="{FF2B5EF4-FFF2-40B4-BE49-F238E27FC236}">
                  <a16:creationId xmlns:a16="http://schemas.microsoft.com/office/drawing/2014/main" id="{0B70CDCE-AB93-BE81-4E07-1761A6EC4B79}"/>
                </a:ext>
              </a:extLst>
            </p:cNvPr>
            <p:cNvSpPr txBox="1"/>
            <p:nvPr/>
          </p:nvSpPr>
          <p:spPr>
            <a:xfrm>
              <a:off x="4461442" y="3031830"/>
              <a:ext cx="261938" cy="153888"/>
            </a:xfrm>
            <a:prstGeom prst="rect">
              <a:avLst/>
            </a:prstGeom>
            <a:solidFill>
              <a:schemeClr val="bg1"/>
            </a:solidFill>
          </p:spPr>
          <p:txBody>
            <a:bodyPr wrap="square" lIns="0" tIns="0" rIns="0" bIns="0" rtlCol="0">
              <a:spAutoFit/>
            </a:bodyPr>
            <a:lstStyle/>
            <a:p>
              <a:r>
                <a:rPr lang="de-DE" sz="1000"/>
                <a:t>0.25</a:t>
              </a:r>
            </a:p>
          </p:txBody>
        </p:sp>
        <p:sp>
          <p:nvSpPr>
            <p:cNvPr id="56" name="Textfeld 55">
              <a:extLst>
                <a:ext uri="{FF2B5EF4-FFF2-40B4-BE49-F238E27FC236}">
                  <a16:creationId xmlns:a16="http://schemas.microsoft.com/office/drawing/2014/main" id="{19642B70-EC9F-5377-308E-A270DB2FFC4A}"/>
                </a:ext>
              </a:extLst>
            </p:cNvPr>
            <p:cNvSpPr txBox="1"/>
            <p:nvPr/>
          </p:nvSpPr>
          <p:spPr>
            <a:xfrm>
              <a:off x="4461442" y="3484761"/>
              <a:ext cx="261938" cy="153888"/>
            </a:xfrm>
            <a:prstGeom prst="rect">
              <a:avLst/>
            </a:prstGeom>
            <a:solidFill>
              <a:schemeClr val="bg1"/>
            </a:solidFill>
          </p:spPr>
          <p:txBody>
            <a:bodyPr wrap="square" lIns="0" tIns="0" rIns="0" bIns="0" rtlCol="0">
              <a:spAutoFit/>
            </a:bodyPr>
            <a:lstStyle/>
            <a:p>
              <a:r>
                <a:rPr lang="de-DE" sz="1000"/>
                <a:t>0.00</a:t>
              </a:r>
            </a:p>
          </p:txBody>
        </p:sp>
      </p:grpSp>
      <p:grpSp>
        <p:nvGrpSpPr>
          <p:cNvPr id="57" name="Gruppieren 56">
            <a:extLst>
              <a:ext uri="{FF2B5EF4-FFF2-40B4-BE49-F238E27FC236}">
                <a16:creationId xmlns:a16="http://schemas.microsoft.com/office/drawing/2014/main" id="{B2147048-B04D-6997-4B61-BC8A488F9FEE}"/>
              </a:ext>
            </a:extLst>
          </p:cNvPr>
          <p:cNvGrpSpPr/>
          <p:nvPr/>
        </p:nvGrpSpPr>
        <p:grpSpPr>
          <a:xfrm>
            <a:off x="593292" y="4061483"/>
            <a:ext cx="261938" cy="1965618"/>
            <a:chOff x="4461442" y="1673031"/>
            <a:chExt cx="261938" cy="1965618"/>
          </a:xfrm>
        </p:grpSpPr>
        <p:sp>
          <p:nvSpPr>
            <p:cNvPr id="58" name="Textfeld 57">
              <a:extLst>
                <a:ext uri="{FF2B5EF4-FFF2-40B4-BE49-F238E27FC236}">
                  <a16:creationId xmlns:a16="http://schemas.microsoft.com/office/drawing/2014/main" id="{59920C26-9777-EC18-5EFB-C82F079EE22A}"/>
                </a:ext>
              </a:extLst>
            </p:cNvPr>
            <p:cNvSpPr txBox="1"/>
            <p:nvPr/>
          </p:nvSpPr>
          <p:spPr>
            <a:xfrm>
              <a:off x="4461442" y="1673031"/>
              <a:ext cx="261938" cy="153888"/>
            </a:xfrm>
            <a:prstGeom prst="rect">
              <a:avLst/>
            </a:prstGeom>
            <a:solidFill>
              <a:schemeClr val="bg1"/>
            </a:solidFill>
          </p:spPr>
          <p:txBody>
            <a:bodyPr wrap="square" lIns="0" tIns="0" rIns="0" bIns="0" rtlCol="0">
              <a:spAutoFit/>
            </a:bodyPr>
            <a:lstStyle/>
            <a:p>
              <a:r>
                <a:rPr lang="de-DE" sz="1000"/>
                <a:t>1.00</a:t>
              </a:r>
            </a:p>
          </p:txBody>
        </p:sp>
        <p:sp>
          <p:nvSpPr>
            <p:cNvPr id="59" name="Textfeld 58">
              <a:extLst>
                <a:ext uri="{FF2B5EF4-FFF2-40B4-BE49-F238E27FC236}">
                  <a16:creationId xmlns:a16="http://schemas.microsoft.com/office/drawing/2014/main" id="{09A3A9A1-61AA-BA1E-977B-0492CE150BDE}"/>
                </a:ext>
              </a:extLst>
            </p:cNvPr>
            <p:cNvSpPr txBox="1"/>
            <p:nvPr/>
          </p:nvSpPr>
          <p:spPr>
            <a:xfrm>
              <a:off x="4461442" y="2125964"/>
              <a:ext cx="261938" cy="153888"/>
            </a:xfrm>
            <a:prstGeom prst="rect">
              <a:avLst/>
            </a:prstGeom>
            <a:solidFill>
              <a:schemeClr val="bg1"/>
            </a:solidFill>
          </p:spPr>
          <p:txBody>
            <a:bodyPr wrap="square" lIns="0" tIns="0" rIns="0" bIns="0" rtlCol="0">
              <a:spAutoFit/>
            </a:bodyPr>
            <a:lstStyle/>
            <a:p>
              <a:r>
                <a:rPr lang="de-DE" sz="1000"/>
                <a:t>0.75</a:t>
              </a:r>
            </a:p>
          </p:txBody>
        </p:sp>
        <p:sp>
          <p:nvSpPr>
            <p:cNvPr id="60" name="Textfeld 59">
              <a:extLst>
                <a:ext uri="{FF2B5EF4-FFF2-40B4-BE49-F238E27FC236}">
                  <a16:creationId xmlns:a16="http://schemas.microsoft.com/office/drawing/2014/main" id="{0E9C7265-EDED-43A2-BAF8-D1D3352CF95E}"/>
                </a:ext>
              </a:extLst>
            </p:cNvPr>
            <p:cNvSpPr txBox="1"/>
            <p:nvPr/>
          </p:nvSpPr>
          <p:spPr>
            <a:xfrm>
              <a:off x="4461442" y="2578897"/>
              <a:ext cx="261938" cy="153888"/>
            </a:xfrm>
            <a:prstGeom prst="rect">
              <a:avLst/>
            </a:prstGeom>
            <a:solidFill>
              <a:schemeClr val="bg1"/>
            </a:solidFill>
          </p:spPr>
          <p:txBody>
            <a:bodyPr wrap="square" lIns="0" tIns="0" rIns="0" bIns="0" rtlCol="0">
              <a:spAutoFit/>
            </a:bodyPr>
            <a:lstStyle/>
            <a:p>
              <a:r>
                <a:rPr lang="de-DE" sz="1000"/>
                <a:t>0.50</a:t>
              </a:r>
            </a:p>
          </p:txBody>
        </p:sp>
        <p:sp>
          <p:nvSpPr>
            <p:cNvPr id="61" name="Textfeld 60">
              <a:extLst>
                <a:ext uri="{FF2B5EF4-FFF2-40B4-BE49-F238E27FC236}">
                  <a16:creationId xmlns:a16="http://schemas.microsoft.com/office/drawing/2014/main" id="{69BDA7B3-4BAA-B01F-4A01-1607BF4E7572}"/>
                </a:ext>
              </a:extLst>
            </p:cNvPr>
            <p:cNvSpPr txBox="1"/>
            <p:nvPr/>
          </p:nvSpPr>
          <p:spPr>
            <a:xfrm>
              <a:off x="4461442" y="3031830"/>
              <a:ext cx="261938" cy="153888"/>
            </a:xfrm>
            <a:prstGeom prst="rect">
              <a:avLst/>
            </a:prstGeom>
            <a:solidFill>
              <a:schemeClr val="bg1"/>
            </a:solidFill>
          </p:spPr>
          <p:txBody>
            <a:bodyPr wrap="square" lIns="0" tIns="0" rIns="0" bIns="0" rtlCol="0">
              <a:spAutoFit/>
            </a:bodyPr>
            <a:lstStyle/>
            <a:p>
              <a:r>
                <a:rPr lang="de-DE" sz="1000"/>
                <a:t>0.25</a:t>
              </a:r>
            </a:p>
          </p:txBody>
        </p:sp>
        <p:sp>
          <p:nvSpPr>
            <p:cNvPr id="62" name="Textfeld 61">
              <a:extLst>
                <a:ext uri="{FF2B5EF4-FFF2-40B4-BE49-F238E27FC236}">
                  <a16:creationId xmlns:a16="http://schemas.microsoft.com/office/drawing/2014/main" id="{2C136DC1-AB13-9389-1C6E-4481E30DC55E}"/>
                </a:ext>
              </a:extLst>
            </p:cNvPr>
            <p:cNvSpPr txBox="1"/>
            <p:nvPr/>
          </p:nvSpPr>
          <p:spPr>
            <a:xfrm>
              <a:off x="4461442" y="3484761"/>
              <a:ext cx="261938" cy="153888"/>
            </a:xfrm>
            <a:prstGeom prst="rect">
              <a:avLst/>
            </a:prstGeom>
            <a:solidFill>
              <a:schemeClr val="bg1"/>
            </a:solidFill>
          </p:spPr>
          <p:txBody>
            <a:bodyPr wrap="square" lIns="0" tIns="0" rIns="0" bIns="0" rtlCol="0">
              <a:spAutoFit/>
            </a:bodyPr>
            <a:lstStyle/>
            <a:p>
              <a:r>
                <a:rPr lang="de-DE" sz="1000"/>
                <a:t>0.00</a:t>
              </a:r>
            </a:p>
          </p:txBody>
        </p:sp>
      </p:grpSp>
    </p:spTree>
    <p:extLst>
      <p:ext uri="{BB962C8B-B14F-4D97-AF65-F5344CB8AC3E}">
        <p14:creationId xmlns:p14="http://schemas.microsoft.com/office/powerpoint/2010/main" val="30970659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FFAA87-94F9-F0ED-4B40-C3B42A1F97F1}"/>
              </a:ext>
            </a:extLst>
          </p:cNvPr>
          <p:cNvSpPr>
            <a:spLocks noGrp="1"/>
          </p:cNvSpPr>
          <p:nvPr>
            <p:ph type="title"/>
          </p:nvPr>
        </p:nvSpPr>
        <p:spPr/>
        <p:txBody>
          <a:bodyPr/>
          <a:lstStyle/>
          <a:p>
            <a:r>
              <a:rPr lang="en-US"/>
              <a:t>Summary of biomarker prevalence and associated PFS</a:t>
            </a:r>
          </a:p>
        </p:txBody>
      </p:sp>
      <p:sp>
        <p:nvSpPr>
          <p:cNvPr id="5" name="Footer Placeholder 4">
            <a:extLst>
              <a:ext uri="{FF2B5EF4-FFF2-40B4-BE49-F238E27FC236}">
                <a16:creationId xmlns:a16="http://schemas.microsoft.com/office/drawing/2014/main" id="{DDCE9888-DE4D-5A2B-4990-3321F7F895C7}"/>
              </a:ext>
            </a:extLst>
          </p:cNvPr>
          <p:cNvSpPr>
            <a:spLocks noGrp="1"/>
          </p:cNvSpPr>
          <p:nvPr>
            <p:ph type="ftr" sz="quarter" idx="10"/>
          </p:nvPr>
        </p:nvSpPr>
        <p:spPr/>
        <p:txBody>
          <a:bodyPr/>
          <a:lstStyle/>
          <a:p>
            <a:r>
              <a:rPr lang="en-GB" b="1"/>
              <a:t>BR, </a:t>
            </a:r>
            <a:r>
              <a:rPr lang="en-GB" err="1"/>
              <a:t>bendamustine</a:t>
            </a:r>
            <a:r>
              <a:rPr lang="en-GB"/>
              <a:t> + rituximab;</a:t>
            </a:r>
            <a:r>
              <a:rPr lang="en-GB" b="1"/>
              <a:t> CI, </a:t>
            </a:r>
            <a:r>
              <a:rPr lang="en-GB"/>
              <a:t>confidence interval; </a:t>
            </a:r>
            <a:r>
              <a:rPr lang="en-GB" b="1"/>
              <a:t>CKT</a:t>
            </a:r>
            <a:r>
              <a:rPr lang="en-GB"/>
              <a:t>, complex karyotype;  </a:t>
            </a:r>
            <a:r>
              <a:rPr lang="en-GB" b="1"/>
              <a:t>del</a:t>
            </a:r>
            <a:r>
              <a:rPr lang="en-GB"/>
              <a:t>, deletion; </a:t>
            </a:r>
            <a:r>
              <a:rPr lang="en-GB" b="1"/>
              <a:t>HR, </a:t>
            </a:r>
            <a:r>
              <a:rPr lang="en-GB"/>
              <a:t>hazard ratio; </a:t>
            </a:r>
            <a:r>
              <a:rPr lang="en-GB" b="1"/>
              <a:t>IGHV, </a:t>
            </a:r>
            <a:r>
              <a:rPr lang="en-US"/>
              <a:t>immunoglobulin heavy chain variable; </a:t>
            </a:r>
            <a:r>
              <a:rPr lang="en-GB" b="1"/>
              <a:t>m, </a:t>
            </a:r>
            <a:r>
              <a:rPr lang="en-GB"/>
              <a:t>mutated; </a:t>
            </a:r>
            <a:r>
              <a:rPr lang="en-GB" b="1"/>
              <a:t>PFS,</a:t>
            </a:r>
            <a:r>
              <a:rPr lang="en-GB"/>
              <a:t> progression-free survival; </a:t>
            </a:r>
            <a:r>
              <a:rPr lang="en-GB" b="1"/>
              <a:t>SNV</a:t>
            </a:r>
            <a:r>
              <a:rPr lang="en-GB"/>
              <a:t>, single nucleotide variant; </a:t>
            </a:r>
            <a:r>
              <a:rPr lang="en-GB" b="1"/>
              <a:t>u, </a:t>
            </a:r>
            <a:r>
              <a:rPr lang="en-GB"/>
              <a:t>unmutated; </a:t>
            </a:r>
            <a:r>
              <a:rPr lang="en-GB" b="1" err="1"/>
              <a:t>zanu</a:t>
            </a:r>
            <a:r>
              <a:rPr lang="en-GB" b="1"/>
              <a:t>, </a:t>
            </a:r>
            <a:r>
              <a:rPr lang="en-GB" err="1"/>
              <a:t>zanubrutinib</a:t>
            </a:r>
            <a:r>
              <a:rPr lang="en-GB"/>
              <a:t>.  </a:t>
            </a:r>
          </a:p>
          <a:p>
            <a:r>
              <a:rPr lang="en-GB" b="1"/>
              <a:t>Xu et al, Abstract #1902 presented at ASH 2023. </a:t>
            </a:r>
            <a:endParaRPr lang="en-GB"/>
          </a:p>
        </p:txBody>
      </p:sp>
      <p:graphicFrame>
        <p:nvGraphicFramePr>
          <p:cNvPr id="10" name="Table 9">
            <a:extLst>
              <a:ext uri="{FF2B5EF4-FFF2-40B4-BE49-F238E27FC236}">
                <a16:creationId xmlns:a16="http://schemas.microsoft.com/office/drawing/2014/main" id="{DC267834-B519-8D9A-2C96-3AF63D3EF819}"/>
              </a:ext>
            </a:extLst>
          </p:cNvPr>
          <p:cNvGraphicFramePr>
            <a:graphicFrameLocks noGrp="1"/>
          </p:cNvGraphicFramePr>
          <p:nvPr>
            <p:extLst>
              <p:ext uri="{D42A27DB-BD31-4B8C-83A1-F6EECF244321}">
                <p14:modId xmlns:p14="http://schemas.microsoft.com/office/powerpoint/2010/main" val="2371411439"/>
              </p:ext>
            </p:extLst>
          </p:nvPr>
        </p:nvGraphicFramePr>
        <p:xfrm>
          <a:off x="416534" y="1665288"/>
          <a:ext cx="8696720" cy="3999180"/>
        </p:xfrm>
        <a:graphic>
          <a:graphicData uri="http://schemas.openxmlformats.org/drawingml/2006/table">
            <a:tbl>
              <a:tblPr firstRow="1" bandRow="1">
                <a:tableStyleId>{5C22544A-7EE6-4342-B048-85BDC9FD1C3A}</a:tableStyleId>
              </a:tblPr>
              <a:tblGrid>
                <a:gridCol w="1548000">
                  <a:extLst>
                    <a:ext uri="{9D8B030D-6E8A-4147-A177-3AD203B41FA5}">
                      <a16:colId xmlns:a16="http://schemas.microsoft.com/office/drawing/2014/main" val="2793416395"/>
                    </a:ext>
                  </a:extLst>
                </a:gridCol>
                <a:gridCol w="1787180">
                  <a:extLst>
                    <a:ext uri="{9D8B030D-6E8A-4147-A177-3AD203B41FA5}">
                      <a16:colId xmlns:a16="http://schemas.microsoft.com/office/drawing/2014/main" val="4237114225"/>
                    </a:ext>
                  </a:extLst>
                </a:gridCol>
                <a:gridCol w="1505445">
                  <a:extLst>
                    <a:ext uri="{9D8B030D-6E8A-4147-A177-3AD203B41FA5}">
                      <a16:colId xmlns:a16="http://schemas.microsoft.com/office/drawing/2014/main" val="28815991"/>
                    </a:ext>
                  </a:extLst>
                </a:gridCol>
                <a:gridCol w="2068915">
                  <a:extLst>
                    <a:ext uri="{9D8B030D-6E8A-4147-A177-3AD203B41FA5}">
                      <a16:colId xmlns:a16="http://schemas.microsoft.com/office/drawing/2014/main" val="703327655"/>
                    </a:ext>
                  </a:extLst>
                </a:gridCol>
                <a:gridCol w="1787180">
                  <a:extLst>
                    <a:ext uri="{9D8B030D-6E8A-4147-A177-3AD203B41FA5}">
                      <a16:colId xmlns:a16="http://schemas.microsoft.com/office/drawing/2014/main" val="2960277108"/>
                    </a:ext>
                  </a:extLst>
                </a:gridCol>
              </a:tblGrid>
              <a:tr h="470274">
                <a:tc>
                  <a:txBody>
                    <a:bodyPr/>
                    <a:lstStyle/>
                    <a:p>
                      <a:pPr fontAlgn="b"/>
                      <a:r>
                        <a:rPr lang="en-GB" sz="1200" b="1">
                          <a:effectLst/>
                        </a:rPr>
                        <a:t>Biomarkers</a:t>
                      </a:r>
                    </a:p>
                  </a:txBody>
                  <a:tcPr anchor="b"/>
                </a:tc>
                <a:tc>
                  <a:txBody>
                    <a:bodyPr/>
                    <a:lstStyle/>
                    <a:p>
                      <a:pPr algn="ctr" fontAlgn="b"/>
                      <a:r>
                        <a:rPr lang="en-GB" sz="1200" b="1" err="1">
                          <a:effectLst/>
                        </a:rPr>
                        <a:t>Zanu</a:t>
                      </a:r>
                      <a:r>
                        <a:rPr lang="en-GB" sz="1200" b="1">
                          <a:effectLst/>
                        </a:rPr>
                        <a:t> </a:t>
                      </a:r>
                    </a:p>
                    <a:p>
                      <a:pPr algn="ctr" fontAlgn="b"/>
                      <a:r>
                        <a:rPr lang="en-GB" sz="1200" b="1">
                          <a:effectLst/>
                        </a:rPr>
                        <a:t>n/N (%)</a:t>
                      </a:r>
                    </a:p>
                  </a:txBody>
                  <a:tcPr anchor="b"/>
                </a:tc>
                <a:tc>
                  <a:txBody>
                    <a:bodyPr/>
                    <a:lstStyle/>
                    <a:p>
                      <a:pPr algn="ctr" fontAlgn="b"/>
                      <a:r>
                        <a:rPr lang="en-GB" sz="1200" b="1">
                          <a:effectLst/>
                        </a:rPr>
                        <a:t>BR </a:t>
                      </a:r>
                    </a:p>
                    <a:p>
                      <a:pPr algn="ctr" fontAlgn="b"/>
                      <a:r>
                        <a:rPr lang="en-GB" sz="1200" b="1">
                          <a:effectLst/>
                        </a:rPr>
                        <a:t>n/N (%)</a:t>
                      </a:r>
                    </a:p>
                  </a:txBody>
                  <a:tcPr anchor="b">
                    <a:solidFill>
                      <a:schemeClr val="accent3"/>
                    </a:solidFill>
                  </a:tcPr>
                </a:tc>
                <a:tc>
                  <a:txBody>
                    <a:bodyPr/>
                    <a:lstStyle/>
                    <a:p>
                      <a:pPr algn="ctr" fontAlgn="b"/>
                      <a:r>
                        <a:rPr lang="en-GB" sz="1200" b="1">
                          <a:effectLst/>
                        </a:rPr>
                        <a:t>PFS, </a:t>
                      </a:r>
                    </a:p>
                    <a:p>
                      <a:pPr algn="ctr" fontAlgn="b"/>
                      <a:r>
                        <a:rPr lang="en-GB" sz="1200" b="1">
                          <a:effectLst/>
                        </a:rPr>
                        <a:t>HR of zanu vs </a:t>
                      </a:r>
                    </a:p>
                    <a:p>
                      <a:pPr algn="ctr" fontAlgn="b"/>
                      <a:r>
                        <a:rPr lang="en-GB" sz="1200" b="1">
                          <a:effectLst/>
                        </a:rPr>
                        <a:t>BR (95% CI)</a:t>
                      </a:r>
                    </a:p>
                  </a:txBody>
                  <a:tcPr anchor="b"/>
                </a:tc>
                <a:tc>
                  <a:txBody>
                    <a:bodyPr/>
                    <a:lstStyle/>
                    <a:p>
                      <a:pPr algn="ctr" fontAlgn="b"/>
                      <a:r>
                        <a:rPr lang="en-GB" sz="1200" b="1">
                          <a:effectLst/>
                        </a:rPr>
                        <a:t>PFS in zanu arm,</a:t>
                      </a:r>
                    </a:p>
                    <a:p>
                      <a:pPr algn="ctr" fontAlgn="b"/>
                      <a:r>
                        <a:rPr lang="en-GB" sz="1200" b="1">
                          <a:effectLst/>
                        </a:rPr>
                        <a:t> HR of mutated vs unmutated (95% CI)</a:t>
                      </a:r>
                    </a:p>
                  </a:txBody>
                  <a:tcPr anchor="b"/>
                </a:tc>
                <a:extLst>
                  <a:ext uri="{0D108BD9-81ED-4DB2-BD59-A6C34878D82A}">
                    <a16:rowId xmlns:a16="http://schemas.microsoft.com/office/drawing/2014/main" val="4074973862"/>
                  </a:ext>
                </a:extLst>
              </a:tr>
              <a:tr h="335910">
                <a:tc>
                  <a:txBody>
                    <a:bodyPr/>
                    <a:lstStyle/>
                    <a:p>
                      <a:pPr fontAlgn="base"/>
                      <a:r>
                        <a:rPr lang="en-GB" sz="1200">
                          <a:effectLst/>
                        </a:rPr>
                        <a:t>del(11q)</a:t>
                      </a:r>
                    </a:p>
                  </a:txBody>
                  <a:tcPr anchor="ctr"/>
                </a:tc>
                <a:tc>
                  <a:txBody>
                    <a:bodyPr/>
                    <a:lstStyle/>
                    <a:p>
                      <a:pPr algn="ctr" fontAlgn="base"/>
                      <a:r>
                        <a:rPr lang="en-IT" sz="1200">
                          <a:effectLst/>
                        </a:rPr>
                        <a:t>41/239 (17)</a:t>
                      </a:r>
                    </a:p>
                  </a:txBody>
                  <a:tcPr anchor="ctr"/>
                </a:tc>
                <a:tc>
                  <a:txBody>
                    <a:bodyPr/>
                    <a:lstStyle/>
                    <a:p>
                      <a:pPr algn="ctr" fontAlgn="base"/>
                      <a:r>
                        <a:rPr lang="en-IT" sz="1200">
                          <a:effectLst/>
                        </a:rPr>
                        <a:t>46/238 (19)</a:t>
                      </a:r>
                    </a:p>
                  </a:txBody>
                  <a:tcPr anchor="ctr"/>
                </a:tc>
                <a:tc>
                  <a:txBody>
                    <a:bodyPr/>
                    <a:lstStyle/>
                    <a:p>
                      <a:pPr algn="ctr" fontAlgn="base"/>
                      <a:r>
                        <a:rPr lang="en-GB" sz="1200">
                          <a:effectLst/>
                        </a:rPr>
                        <a:t>0.26 (0.13-0.51) </a:t>
                      </a:r>
                      <a:r>
                        <a:rPr lang="en-GB" sz="1200" i="1">
                          <a:effectLst/>
                        </a:rPr>
                        <a:t>P</a:t>
                      </a:r>
                      <a:r>
                        <a:rPr lang="en-GB" sz="1200">
                          <a:effectLst/>
                        </a:rPr>
                        <a:t>&lt;.001</a:t>
                      </a:r>
                    </a:p>
                  </a:txBody>
                  <a:tcPr anchor="ctr"/>
                </a:tc>
                <a:tc>
                  <a:txBody>
                    <a:bodyPr/>
                    <a:lstStyle/>
                    <a:p>
                      <a:pPr algn="ctr" fontAlgn="base"/>
                      <a:r>
                        <a:rPr lang="en-GB" sz="1200">
                          <a:effectLst/>
                        </a:rPr>
                        <a:t>1.96 (1.00-3.85) </a:t>
                      </a:r>
                      <a:r>
                        <a:rPr lang="en-GB" sz="1200" i="1">
                          <a:effectLst/>
                        </a:rPr>
                        <a:t>P</a:t>
                      </a:r>
                      <a:r>
                        <a:rPr lang="en-GB" sz="1200">
                          <a:effectLst/>
                        </a:rPr>
                        <a:t>=.05</a:t>
                      </a:r>
                    </a:p>
                  </a:txBody>
                  <a:tcPr anchor="ctr"/>
                </a:tc>
                <a:extLst>
                  <a:ext uri="{0D108BD9-81ED-4DB2-BD59-A6C34878D82A}">
                    <a16:rowId xmlns:a16="http://schemas.microsoft.com/office/drawing/2014/main" val="3567505853"/>
                  </a:ext>
                </a:extLst>
              </a:tr>
              <a:tr h="335910">
                <a:tc>
                  <a:txBody>
                    <a:bodyPr/>
                    <a:lstStyle/>
                    <a:p>
                      <a:pPr fontAlgn="base"/>
                      <a:r>
                        <a:rPr lang="en-GB" sz="1200">
                          <a:effectLst/>
                        </a:rPr>
                        <a:t>del(13q)</a:t>
                      </a:r>
                    </a:p>
                  </a:txBody>
                  <a:tcPr anchor="ctr"/>
                </a:tc>
                <a:tc>
                  <a:txBody>
                    <a:bodyPr/>
                    <a:lstStyle/>
                    <a:p>
                      <a:pPr algn="ctr" fontAlgn="base"/>
                      <a:r>
                        <a:rPr lang="en-IT" sz="1200">
                          <a:effectLst/>
                        </a:rPr>
                        <a:t>149/239 (62)</a:t>
                      </a:r>
                    </a:p>
                  </a:txBody>
                  <a:tcPr anchor="ctr"/>
                </a:tc>
                <a:tc>
                  <a:txBody>
                    <a:bodyPr/>
                    <a:lstStyle/>
                    <a:p>
                      <a:pPr algn="ctr" fontAlgn="base"/>
                      <a:r>
                        <a:rPr lang="en-IT" sz="1200">
                          <a:effectLst/>
                        </a:rPr>
                        <a:t>142/238 (60)</a:t>
                      </a:r>
                    </a:p>
                  </a:txBody>
                  <a:tcPr anchor="ctr"/>
                </a:tc>
                <a:tc>
                  <a:txBody>
                    <a:bodyPr/>
                    <a:lstStyle/>
                    <a:p>
                      <a:pPr algn="ctr" fontAlgn="base"/>
                      <a:r>
                        <a:rPr lang="en-GB" sz="1200">
                          <a:effectLst/>
                        </a:rPr>
                        <a:t>0.29 (0.18-0.46) </a:t>
                      </a:r>
                      <a:r>
                        <a:rPr lang="en-GB" sz="1200" i="1">
                          <a:effectLst/>
                        </a:rPr>
                        <a:t>P</a:t>
                      </a:r>
                      <a:r>
                        <a:rPr lang="en-GB" sz="1200">
                          <a:effectLst/>
                        </a:rPr>
                        <a:t>&lt;.001</a:t>
                      </a:r>
                    </a:p>
                  </a:txBody>
                  <a:tcPr anchor="ctr"/>
                </a:tc>
                <a:tc>
                  <a:txBody>
                    <a:bodyPr/>
                    <a:lstStyle/>
                    <a:p>
                      <a:pPr algn="ctr" fontAlgn="base"/>
                      <a:r>
                        <a:rPr lang="en-GB" sz="1200">
                          <a:effectLst/>
                        </a:rPr>
                        <a:t>0.91 (0.49-1.69) </a:t>
                      </a:r>
                      <a:r>
                        <a:rPr lang="en-GB" sz="1200" i="1">
                          <a:effectLst/>
                        </a:rPr>
                        <a:t>P</a:t>
                      </a:r>
                      <a:r>
                        <a:rPr lang="en-GB" sz="1200">
                          <a:effectLst/>
                        </a:rPr>
                        <a:t>=.77</a:t>
                      </a:r>
                    </a:p>
                  </a:txBody>
                  <a:tcPr anchor="ctr"/>
                </a:tc>
                <a:extLst>
                  <a:ext uri="{0D108BD9-81ED-4DB2-BD59-A6C34878D82A}">
                    <a16:rowId xmlns:a16="http://schemas.microsoft.com/office/drawing/2014/main" val="1198378332"/>
                  </a:ext>
                </a:extLst>
              </a:tr>
              <a:tr h="335910">
                <a:tc>
                  <a:txBody>
                    <a:bodyPr/>
                    <a:lstStyle/>
                    <a:p>
                      <a:pPr fontAlgn="base"/>
                      <a:r>
                        <a:rPr lang="en-GB" sz="1200">
                          <a:effectLst/>
                        </a:rPr>
                        <a:t>Trisomy 12</a:t>
                      </a:r>
                    </a:p>
                  </a:txBody>
                  <a:tcPr anchor="ctr"/>
                </a:tc>
                <a:tc>
                  <a:txBody>
                    <a:bodyPr/>
                    <a:lstStyle/>
                    <a:p>
                      <a:pPr algn="ctr" fontAlgn="base"/>
                      <a:r>
                        <a:rPr lang="en-IT" sz="1200">
                          <a:effectLst/>
                        </a:rPr>
                        <a:t>45/239 (19)</a:t>
                      </a:r>
                    </a:p>
                  </a:txBody>
                  <a:tcPr anchor="ctr"/>
                </a:tc>
                <a:tc>
                  <a:txBody>
                    <a:bodyPr/>
                    <a:lstStyle/>
                    <a:p>
                      <a:pPr algn="ctr" fontAlgn="base"/>
                      <a:r>
                        <a:rPr lang="en-IT" sz="1200">
                          <a:effectLst/>
                        </a:rPr>
                        <a:t>49/238 (21)</a:t>
                      </a:r>
                    </a:p>
                  </a:txBody>
                  <a:tcPr anchor="ctr"/>
                </a:tc>
                <a:tc>
                  <a:txBody>
                    <a:bodyPr/>
                    <a:lstStyle/>
                    <a:p>
                      <a:pPr algn="ctr" fontAlgn="base"/>
                      <a:r>
                        <a:rPr lang="en-GB" sz="1200">
                          <a:effectLst/>
                        </a:rPr>
                        <a:t>0.36 (0.17-0.76) </a:t>
                      </a:r>
                      <a:r>
                        <a:rPr lang="en-GB" sz="1200" i="1">
                          <a:effectLst/>
                        </a:rPr>
                        <a:t>P</a:t>
                      </a:r>
                      <a:r>
                        <a:rPr lang="en-GB" sz="1200">
                          <a:effectLst/>
                        </a:rPr>
                        <a:t>&lt;.01</a:t>
                      </a:r>
                    </a:p>
                  </a:txBody>
                  <a:tcPr anchor="ctr"/>
                </a:tc>
                <a:tc>
                  <a:txBody>
                    <a:bodyPr/>
                    <a:lstStyle/>
                    <a:p>
                      <a:pPr algn="ctr" fontAlgn="base"/>
                      <a:r>
                        <a:rPr lang="en-GB" sz="1200">
                          <a:effectLst/>
                        </a:rPr>
                        <a:t>1.35 (0.66-2.78) </a:t>
                      </a:r>
                      <a:r>
                        <a:rPr lang="en-GB" sz="1200" i="1">
                          <a:effectLst/>
                        </a:rPr>
                        <a:t>P</a:t>
                      </a:r>
                      <a:r>
                        <a:rPr lang="en-GB" sz="1200">
                          <a:effectLst/>
                        </a:rPr>
                        <a:t>=.40</a:t>
                      </a:r>
                    </a:p>
                  </a:txBody>
                  <a:tcPr anchor="ctr"/>
                </a:tc>
                <a:extLst>
                  <a:ext uri="{0D108BD9-81ED-4DB2-BD59-A6C34878D82A}">
                    <a16:rowId xmlns:a16="http://schemas.microsoft.com/office/drawing/2014/main" val="1714339546"/>
                  </a:ext>
                </a:extLst>
              </a:tr>
              <a:tr h="335910">
                <a:tc>
                  <a:txBody>
                    <a:bodyPr/>
                    <a:lstStyle/>
                    <a:p>
                      <a:pPr fontAlgn="base"/>
                      <a:r>
                        <a:rPr lang="en-GB" sz="1200">
                          <a:effectLst/>
                        </a:rPr>
                        <a:t>CKT ≥3</a:t>
                      </a:r>
                    </a:p>
                  </a:txBody>
                  <a:tcPr anchor="ctr"/>
                </a:tc>
                <a:tc>
                  <a:txBody>
                    <a:bodyPr/>
                    <a:lstStyle/>
                    <a:p>
                      <a:pPr algn="ctr" fontAlgn="base"/>
                      <a:r>
                        <a:rPr lang="en-IT" sz="1200">
                          <a:effectLst/>
                        </a:rPr>
                        <a:t>23/164 (14)</a:t>
                      </a:r>
                    </a:p>
                  </a:txBody>
                  <a:tcPr anchor="ctr"/>
                </a:tc>
                <a:tc>
                  <a:txBody>
                    <a:bodyPr/>
                    <a:lstStyle/>
                    <a:p>
                      <a:pPr algn="ctr" fontAlgn="base"/>
                      <a:r>
                        <a:rPr lang="en-IT" sz="1200">
                          <a:effectLst/>
                        </a:rPr>
                        <a:t>22/161 (14)</a:t>
                      </a:r>
                    </a:p>
                  </a:txBody>
                  <a:tcPr anchor="ctr"/>
                </a:tc>
                <a:tc>
                  <a:txBody>
                    <a:bodyPr/>
                    <a:lstStyle/>
                    <a:p>
                      <a:pPr algn="ctr" fontAlgn="base"/>
                      <a:r>
                        <a:rPr lang="en-GB" sz="1200">
                          <a:effectLst/>
                        </a:rPr>
                        <a:t>0.26 (0.10-0.67) </a:t>
                      </a:r>
                      <a:r>
                        <a:rPr lang="en-GB" sz="1200" i="1">
                          <a:effectLst/>
                        </a:rPr>
                        <a:t>P</a:t>
                      </a:r>
                      <a:r>
                        <a:rPr lang="en-GB" sz="1200">
                          <a:effectLst/>
                        </a:rPr>
                        <a:t>&lt;.01</a:t>
                      </a:r>
                    </a:p>
                  </a:txBody>
                  <a:tcPr anchor="ctr"/>
                </a:tc>
                <a:tc>
                  <a:txBody>
                    <a:bodyPr/>
                    <a:lstStyle/>
                    <a:p>
                      <a:pPr algn="ctr" fontAlgn="base"/>
                      <a:r>
                        <a:rPr lang="en-GB" sz="1200">
                          <a:effectLst/>
                        </a:rPr>
                        <a:t>1.85 (0.75-4.55) </a:t>
                      </a:r>
                      <a:r>
                        <a:rPr lang="en-GB" sz="1200" i="1">
                          <a:effectLst/>
                        </a:rPr>
                        <a:t>P</a:t>
                      </a:r>
                      <a:r>
                        <a:rPr lang="en-GB" sz="1200">
                          <a:effectLst/>
                        </a:rPr>
                        <a:t>=.18</a:t>
                      </a:r>
                    </a:p>
                  </a:txBody>
                  <a:tcPr anchor="ctr"/>
                </a:tc>
                <a:extLst>
                  <a:ext uri="{0D108BD9-81ED-4DB2-BD59-A6C34878D82A}">
                    <a16:rowId xmlns:a16="http://schemas.microsoft.com/office/drawing/2014/main" val="3594981574"/>
                  </a:ext>
                </a:extLst>
              </a:tr>
              <a:tr h="335910">
                <a:tc>
                  <a:txBody>
                    <a:bodyPr/>
                    <a:lstStyle/>
                    <a:p>
                      <a:pPr fontAlgn="base"/>
                      <a:r>
                        <a:rPr lang="en-GB" sz="1200">
                          <a:effectLst/>
                        </a:rPr>
                        <a:t>mIGHV</a:t>
                      </a:r>
                    </a:p>
                  </a:txBody>
                  <a:tcPr anchor="ctr"/>
                </a:tc>
                <a:tc>
                  <a:txBody>
                    <a:bodyPr/>
                    <a:lstStyle/>
                    <a:p>
                      <a:pPr algn="ctr" fontAlgn="base"/>
                      <a:r>
                        <a:rPr lang="en-IT" sz="1200">
                          <a:effectLst/>
                        </a:rPr>
                        <a:t>107/233 (46)</a:t>
                      </a:r>
                    </a:p>
                  </a:txBody>
                  <a:tcPr anchor="ctr"/>
                </a:tc>
                <a:tc>
                  <a:txBody>
                    <a:bodyPr/>
                    <a:lstStyle/>
                    <a:p>
                      <a:pPr algn="ctr" fontAlgn="base"/>
                      <a:r>
                        <a:rPr lang="en-IT" sz="1200">
                          <a:effectLst/>
                        </a:rPr>
                        <a:t>103/230 (45)</a:t>
                      </a:r>
                    </a:p>
                  </a:txBody>
                  <a:tcPr anchor="ctr"/>
                </a:tc>
                <a:tc>
                  <a:txBody>
                    <a:bodyPr/>
                    <a:lstStyle/>
                    <a:p>
                      <a:pPr algn="ctr" fontAlgn="base"/>
                      <a:r>
                        <a:rPr lang="en-GB" sz="1200">
                          <a:effectLst/>
                        </a:rPr>
                        <a:t>0.37 (0.20-0.70) </a:t>
                      </a:r>
                      <a:r>
                        <a:rPr lang="en-GB" sz="1200" i="1">
                          <a:effectLst/>
                        </a:rPr>
                        <a:t>P</a:t>
                      </a:r>
                      <a:r>
                        <a:rPr lang="en-GB" sz="1200">
                          <a:effectLst/>
                        </a:rPr>
                        <a:t>&lt;.01</a:t>
                      </a:r>
                    </a:p>
                  </a:txBody>
                  <a:tcPr anchor="ctr">
                    <a:solidFill>
                      <a:srgbClr val="CBCDD2"/>
                    </a:solidFill>
                  </a:tcPr>
                </a:tc>
                <a:tc rowSpan="2">
                  <a:txBody>
                    <a:bodyPr/>
                    <a:lstStyle/>
                    <a:p>
                      <a:pPr algn="ctr" fontAlgn="base"/>
                      <a:r>
                        <a:rPr lang="en-GB" sz="1200">
                          <a:effectLst/>
                        </a:rPr>
                        <a:t>0.60 (0.31-1.15) </a:t>
                      </a:r>
                      <a:r>
                        <a:rPr lang="en-GB" sz="1200" i="1">
                          <a:effectLst/>
                        </a:rPr>
                        <a:t>P</a:t>
                      </a:r>
                      <a:r>
                        <a:rPr lang="en-GB" sz="1200">
                          <a:effectLst/>
                        </a:rPr>
                        <a:t>=.12</a:t>
                      </a:r>
                    </a:p>
                  </a:txBody>
                  <a:tcPr anchor="ctr"/>
                </a:tc>
                <a:extLst>
                  <a:ext uri="{0D108BD9-81ED-4DB2-BD59-A6C34878D82A}">
                    <a16:rowId xmlns:a16="http://schemas.microsoft.com/office/drawing/2014/main" val="4211975341"/>
                  </a:ext>
                </a:extLst>
              </a:tr>
              <a:tr h="335910">
                <a:tc>
                  <a:txBody>
                    <a:bodyPr/>
                    <a:lstStyle/>
                    <a:p>
                      <a:pPr fontAlgn="base"/>
                      <a:r>
                        <a:rPr lang="en-GB" sz="1200">
                          <a:effectLst/>
                        </a:rPr>
                        <a:t>uIGHV</a:t>
                      </a:r>
                    </a:p>
                  </a:txBody>
                  <a:tcPr anchor="ctr">
                    <a:solidFill>
                      <a:srgbClr val="CBCDD2"/>
                    </a:solidFill>
                  </a:tcPr>
                </a:tc>
                <a:tc>
                  <a:txBody>
                    <a:bodyPr/>
                    <a:lstStyle/>
                    <a:p>
                      <a:pPr algn="ctr" fontAlgn="base"/>
                      <a:r>
                        <a:rPr lang="en-IT" sz="1200">
                          <a:effectLst/>
                        </a:rPr>
                        <a:t>126/233 (54)</a:t>
                      </a:r>
                    </a:p>
                  </a:txBody>
                  <a:tcPr anchor="ctr">
                    <a:solidFill>
                      <a:srgbClr val="CBCDD2"/>
                    </a:solidFill>
                  </a:tcPr>
                </a:tc>
                <a:tc>
                  <a:txBody>
                    <a:bodyPr/>
                    <a:lstStyle/>
                    <a:p>
                      <a:pPr algn="ctr" fontAlgn="base"/>
                      <a:r>
                        <a:rPr lang="en-IT" sz="1200">
                          <a:effectLst/>
                        </a:rPr>
                        <a:t>127/230 (55)</a:t>
                      </a:r>
                    </a:p>
                  </a:txBody>
                  <a:tcPr anchor="ctr">
                    <a:solidFill>
                      <a:srgbClr val="CBCDD2"/>
                    </a:solidFill>
                  </a:tcPr>
                </a:tc>
                <a:tc>
                  <a:txBody>
                    <a:bodyPr/>
                    <a:lstStyle/>
                    <a:p>
                      <a:pPr algn="ctr" fontAlgn="base"/>
                      <a:r>
                        <a:rPr lang="en-GB" sz="1200">
                          <a:effectLst/>
                        </a:rPr>
                        <a:t>0.25 (0.16-0.39) </a:t>
                      </a:r>
                      <a:r>
                        <a:rPr lang="en-GB" sz="1200" i="1">
                          <a:effectLst/>
                        </a:rPr>
                        <a:t>P</a:t>
                      </a:r>
                      <a:r>
                        <a:rPr lang="en-GB" sz="1200">
                          <a:effectLst/>
                        </a:rPr>
                        <a:t>&lt;.0001</a:t>
                      </a:r>
                    </a:p>
                  </a:txBody>
                  <a:tcPr anchor="ctr">
                    <a:solidFill>
                      <a:srgbClr val="CBCDD2"/>
                    </a:solidFill>
                  </a:tcPr>
                </a:tc>
                <a:tc vMerge="1">
                  <a:txBody>
                    <a:bodyPr/>
                    <a:lstStyle/>
                    <a:p>
                      <a:pPr algn="ctr" fontAlgn="base"/>
                      <a:endParaRPr lang="en-GB" sz="1200">
                        <a:effectLst/>
                      </a:endParaRPr>
                    </a:p>
                  </a:txBody>
                  <a:tcPr anchor="ctr"/>
                </a:tc>
                <a:extLst>
                  <a:ext uri="{0D108BD9-81ED-4DB2-BD59-A6C34878D82A}">
                    <a16:rowId xmlns:a16="http://schemas.microsoft.com/office/drawing/2014/main" val="1815209131"/>
                  </a:ext>
                </a:extLst>
              </a:tr>
              <a:tr h="335910">
                <a:tc>
                  <a:txBody>
                    <a:bodyPr/>
                    <a:lstStyle/>
                    <a:p>
                      <a:pPr fontAlgn="base"/>
                      <a:r>
                        <a:rPr lang="en-GB" sz="1200" i="1" err="1">
                          <a:effectLst/>
                        </a:rPr>
                        <a:t>mATM</a:t>
                      </a:r>
                      <a:r>
                        <a:rPr lang="en-GB" sz="1200">
                          <a:effectLst/>
                        </a:rPr>
                        <a:t> SNV</a:t>
                      </a:r>
                    </a:p>
                  </a:txBody>
                  <a:tcPr anchor="ctr">
                    <a:solidFill>
                      <a:srgbClr val="E7E8EA"/>
                    </a:solidFill>
                  </a:tcPr>
                </a:tc>
                <a:tc>
                  <a:txBody>
                    <a:bodyPr/>
                    <a:lstStyle/>
                    <a:p>
                      <a:pPr algn="ctr" fontAlgn="base"/>
                      <a:r>
                        <a:rPr lang="en-IT" sz="1200">
                          <a:effectLst/>
                        </a:rPr>
                        <a:t>24/223 (11)</a:t>
                      </a:r>
                    </a:p>
                  </a:txBody>
                  <a:tcPr anchor="ctr">
                    <a:solidFill>
                      <a:srgbClr val="E7E8EA"/>
                    </a:solidFill>
                  </a:tcPr>
                </a:tc>
                <a:tc>
                  <a:txBody>
                    <a:bodyPr/>
                    <a:lstStyle/>
                    <a:p>
                      <a:pPr algn="ctr" fontAlgn="base"/>
                      <a:r>
                        <a:rPr lang="en-IT" sz="1200">
                          <a:effectLst/>
                        </a:rPr>
                        <a:t>35/215 (16)</a:t>
                      </a:r>
                    </a:p>
                  </a:txBody>
                  <a:tcPr anchor="ctr">
                    <a:solidFill>
                      <a:srgbClr val="E7E8EA"/>
                    </a:solidFill>
                  </a:tcPr>
                </a:tc>
                <a:tc>
                  <a:txBody>
                    <a:bodyPr/>
                    <a:lstStyle/>
                    <a:p>
                      <a:pPr algn="ctr" fontAlgn="base"/>
                      <a:r>
                        <a:rPr lang="en-GB" sz="1200">
                          <a:effectLst/>
                        </a:rPr>
                        <a:t>0.31 (0.11-0.85) </a:t>
                      </a:r>
                      <a:r>
                        <a:rPr lang="en-GB" sz="1200" i="1">
                          <a:effectLst/>
                        </a:rPr>
                        <a:t>P</a:t>
                      </a:r>
                      <a:r>
                        <a:rPr lang="en-GB" sz="1200">
                          <a:effectLst/>
                        </a:rPr>
                        <a:t>=.02</a:t>
                      </a:r>
                    </a:p>
                  </a:txBody>
                  <a:tcPr anchor="ctr">
                    <a:solidFill>
                      <a:srgbClr val="E7E8EA"/>
                    </a:solidFill>
                  </a:tcPr>
                </a:tc>
                <a:tc>
                  <a:txBody>
                    <a:bodyPr/>
                    <a:lstStyle/>
                    <a:p>
                      <a:pPr algn="ctr" fontAlgn="base"/>
                      <a:r>
                        <a:rPr lang="en-GB" sz="1200">
                          <a:effectLst/>
                        </a:rPr>
                        <a:t>1.30 (0.51-3.33) </a:t>
                      </a:r>
                      <a:r>
                        <a:rPr lang="en-GB" sz="1200" i="1">
                          <a:effectLst/>
                        </a:rPr>
                        <a:t>P</a:t>
                      </a:r>
                      <a:r>
                        <a:rPr lang="en-GB" sz="1200">
                          <a:effectLst/>
                        </a:rPr>
                        <a:t>=.58</a:t>
                      </a:r>
                    </a:p>
                  </a:txBody>
                  <a:tcPr anchor="ctr">
                    <a:solidFill>
                      <a:srgbClr val="E7E8EA"/>
                    </a:solidFill>
                  </a:tcPr>
                </a:tc>
                <a:extLst>
                  <a:ext uri="{0D108BD9-81ED-4DB2-BD59-A6C34878D82A}">
                    <a16:rowId xmlns:a16="http://schemas.microsoft.com/office/drawing/2014/main" val="1941961662"/>
                  </a:ext>
                </a:extLst>
              </a:tr>
              <a:tr h="335910">
                <a:tc>
                  <a:txBody>
                    <a:bodyPr/>
                    <a:lstStyle/>
                    <a:p>
                      <a:pPr fontAlgn="base"/>
                      <a:r>
                        <a:rPr lang="en-GB" sz="1200" i="1" err="1">
                          <a:effectLst/>
                        </a:rPr>
                        <a:t>mBRAF</a:t>
                      </a:r>
                      <a:r>
                        <a:rPr lang="en-GB" sz="1200">
                          <a:effectLst/>
                        </a:rPr>
                        <a:t> SNV</a:t>
                      </a:r>
                    </a:p>
                  </a:txBody>
                  <a:tcPr anchor="ctr">
                    <a:solidFill>
                      <a:srgbClr val="CBCDD2"/>
                    </a:solidFill>
                  </a:tcPr>
                </a:tc>
                <a:tc>
                  <a:txBody>
                    <a:bodyPr/>
                    <a:lstStyle/>
                    <a:p>
                      <a:pPr algn="ctr" fontAlgn="base"/>
                      <a:r>
                        <a:rPr lang="en-IT" sz="1200">
                          <a:effectLst/>
                        </a:rPr>
                        <a:t>24/223 (11)</a:t>
                      </a:r>
                    </a:p>
                  </a:txBody>
                  <a:tcPr anchor="ctr">
                    <a:solidFill>
                      <a:srgbClr val="CBCDD2"/>
                    </a:solidFill>
                  </a:tcPr>
                </a:tc>
                <a:tc>
                  <a:txBody>
                    <a:bodyPr/>
                    <a:lstStyle/>
                    <a:p>
                      <a:pPr algn="ctr" fontAlgn="base"/>
                      <a:r>
                        <a:rPr lang="en-IT" sz="1200">
                          <a:effectLst/>
                        </a:rPr>
                        <a:t>14/215 (7)</a:t>
                      </a:r>
                    </a:p>
                  </a:txBody>
                  <a:tcPr anchor="ctr">
                    <a:solidFill>
                      <a:srgbClr val="CBCDD2"/>
                    </a:solidFill>
                  </a:tcPr>
                </a:tc>
                <a:tc>
                  <a:txBody>
                    <a:bodyPr/>
                    <a:lstStyle/>
                    <a:p>
                      <a:pPr algn="ctr" fontAlgn="base"/>
                      <a:r>
                        <a:rPr lang="en-GB" sz="1200">
                          <a:effectLst/>
                        </a:rPr>
                        <a:t>0.27 (0.10-0.72) </a:t>
                      </a:r>
                      <a:r>
                        <a:rPr lang="en-GB" sz="1200" i="1">
                          <a:effectLst/>
                        </a:rPr>
                        <a:t>P</a:t>
                      </a:r>
                      <a:r>
                        <a:rPr lang="en-GB" sz="1200">
                          <a:effectLst/>
                        </a:rPr>
                        <a:t>=.01</a:t>
                      </a:r>
                    </a:p>
                  </a:txBody>
                  <a:tcPr anchor="ctr">
                    <a:solidFill>
                      <a:srgbClr val="CBCDD2"/>
                    </a:solidFill>
                  </a:tcPr>
                </a:tc>
                <a:tc>
                  <a:txBody>
                    <a:bodyPr/>
                    <a:lstStyle/>
                    <a:p>
                      <a:pPr algn="ctr" fontAlgn="base"/>
                      <a:r>
                        <a:rPr lang="en-GB" sz="1200">
                          <a:effectLst/>
                        </a:rPr>
                        <a:t>2.44 (1.10-5.26) </a:t>
                      </a:r>
                      <a:r>
                        <a:rPr lang="en-GB" sz="1200" i="1">
                          <a:effectLst/>
                        </a:rPr>
                        <a:t>P</a:t>
                      </a:r>
                      <a:r>
                        <a:rPr lang="en-GB" sz="1200">
                          <a:effectLst/>
                        </a:rPr>
                        <a:t>=.02</a:t>
                      </a:r>
                    </a:p>
                  </a:txBody>
                  <a:tcPr anchor="ctr">
                    <a:solidFill>
                      <a:srgbClr val="CBCDD2"/>
                    </a:solidFill>
                  </a:tcPr>
                </a:tc>
                <a:extLst>
                  <a:ext uri="{0D108BD9-81ED-4DB2-BD59-A6C34878D82A}">
                    <a16:rowId xmlns:a16="http://schemas.microsoft.com/office/drawing/2014/main" val="3078137378"/>
                  </a:ext>
                </a:extLst>
              </a:tr>
              <a:tr h="335910">
                <a:tc>
                  <a:txBody>
                    <a:bodyPr/>
                    <a:lstStyle/>
                    <a:p>
                      <a:pPr fontAlgn="base"/>
                      <a:r>
                        <a:rPr lang="en-GB" sz="1200" i="1">
                          <a:effectLst/>
                        </a:rPr>
                        <a:t>mNOTCH1</a:t>
                      </a:r>
                      <a:r>
                        <a:rPr lang="en-GB" sz="1200">
                          <a:effectLst/>
                        </a:rPr>
                        <a:t> SNV</a:t>
                      </a:r>
                    </a:p>
                  </a:txBody>
                  <a:tcPr anchor="ctr">
                    <a:solidFill>
                      <a:srgbClr val="E7E8EA"/>
                    </a:solidFill>
                  </a:tcPr>
                </a:tc>
                <a:tc>
                  <a:txBody>
                    <a:bodyPr/>
                    <a:lstStyle/>
                    <a:p>
                      <a:pPr algn="ctr" fontAlgn="base"/>
                      <a:r>
                        <a:rPr lang="en-IT" sz="1200">
                          <a:effectLst/>
                        </a:rPr>
                        <a:t>45/223 (20)</a:t>
                      </a:r>
                    </a:p>
                  </a:txBody>
                  <a:tcPr anchor="ctr">
                    <a:solidFill>
                      <a:srgbClr val="E7E8EA"/>
                    </a:solidFill>
                  </a:tcPr>
                </a:tc>
                <a:tc>
                  <a:txBody>
                    <a:bodyPr/>
                    <a:lstStyle/>
                    <a:p>
                      <a:pPr algn="ctr" fontAlgn="base"/>
                      <a:r>
                        <a:rPr lang="en-IT" sz="1200">
                          <a:effectLst/>
                        </a:rPr>
                        <a:t>43/215 (20)</a:t>
                      </a:r>
                    </a:p>
                  </a:txBody>
                  <a:tcPr anchor="ctr">
                    <a:solidFill>
                      <a:srgbClr val="E7E8EA"/>
                    </a:solidFill>
                  </a:tcPr>
                </a:tc>
                <a:tc>
                  <a:txBody>
                    <a:bodyPr/>
                    <a:lstStyle/>
                    <a:p>
                      <a:pPr algn="ctr" fontAlgn="base"/>
                      <a:r>
                        <a:rPr lang="en-GB" sz="1200">
                          <a:effectLst/>
                        </a:rPr>
                        <a:t>0.26 (0.12-0.56) </a:t>
                      </a:r>
                      <a:r>
                        <a:rPr lang="en-GB" sz="1200" i="1">
                          <a:effectLst/>
                        </a:rPr>
                        <a:t>P</a:t>
                      </a:r>
                      <a:r>
                        <a:rPr lang="en-GB" sz="1200">
                          <a:effectLst/>
                        </a:rPr>
                        <a:t>&lt;.001</a:t>
                      </a:r>
                    </a:p>
                  </a:txBody>
                  <a:tcPr anchor="ctr">
                    <a:solidFill>
                      <a:srgbClr val="E7E8EA"/>
                    </a:solidFill>
                  </a:tcPr>
                </a:tc>
                <a:tc>
                  <a:txBody>
                    <a:bodyPr/>
                    <a:lstStyle/>
                    <a:p>
                      <a:pPr algn="ctr" fontAlgn="base"/>
                      <a:r>
                        <a:rPr lang="en-GB" sz="1200">
                          <a:effectLst/>
                        </a:rPr>
                        <a:t>1.39 (0.66-2.94) </a:t>
                      </a:r>
                      <a:r>
                        <a:rPr lang="en-GB" sz="1200" i="1">
                          <a:effectLst/>
                        </a:rPr>
                        <a:t>P</a:t>
                      </a:r>
                      <a:r>
                        <a:rPr lang="en-GB" sz="1200">
                          <a:effectLst/>
                        </a:rPr>
                        <a:t>=.38</a:t>
                      </a:r>
                    </a:p>
                  </a:txBody>
                  <a:tcPr anchor="ctr">
                    <a:solidFill>
                      <a:srgbClr val="E7E8EA"/>
                    </a:solidFill>
                  </a:tcPr>
                </a:tc>
                <a:extLst>
                  <a:ext uri="{0D108BD9-81ED-4DB2-BD59-A6C34878D82A}">
                    <a16:rowId xmlns:a16="http://schemas.microsoft.com/office/drawing/2014/main" val="3335350002"/>
                  </a:ext>
                </a:extLst>
              </a:tr>
              <a:tr h="335910">
                <a:tc>
                  <a:txBody>
                    <a:bodyPr/>
                    <a:lstStyle/>
                    <a:p>
                      <a:pPr fontAlgn="base"/>
                      <a:r>
                        <a:rPr lang="en-GB" sz="1200" i="1">
                          <a:effectLst/>
                        </a:rPr>
                        <a:t>mSF3B1</a:t>
                      </a:r>
                      <a:r>
                        <a:rPr lang="en-GB" sz="1200">
                          <a:effectLst/>
                        </a:rPr>
                        <a:t> SNV</a:t>
                      </a:r>
                    </a:p>
                  </a:txBody>
                  <a:tcPr anchor="ctr">
                    <a:solidFill>
                      <a:srgbClr val="CBCDD2"/>
                    </a:solidFill>
                  </a:tcPr>
                </a:tc>
                <a:tc>
                  <a:txBody>
                    <a:bodyPr/>
                    <a:lstStyle/>
                    <a:p>
                      <a:pPr algn="ctr" fontAlgn="base"/>
                      <a:r>
                        <a:rPr lang="en-IT" sz="1200">
                          <a:effectLst/>
                        </a:rPr>
                        <a:t>39/223 (17)</a:t>
                      </a:r>
                    </a:p>
                  </a:txBody>
                  <a:tcPr anchor="ctr">
                    <a:solidFill>
                      <a:srgbClr val="CBCDD2"/>
                    </a:solidFill>
                  </a:tcPr>
                </a:tc>
                <a:tc>
                  <a:txBody>
                    <a:bodyPr/>
                    <a:lstStyle/>
                    <a:p>
                      <a:pPr algn="ctr" fontAlgn="base"/>
                      <a:r>
                        <a:rPr lang="en-IT" sz="1200">
                          <a:effectLst/>
                        </a:rPr>
                        <a:t>46/215 (21)</a:t>
                      </a:r>
                    </a:p>
                  </a:txBody>
                  <a:tcPr anchor="ctr">
                    <a:solidFill>
                      <a:srgbClr val="CBCDD2"/>
                    </a:solidFill>
                  </a:tcPr>
                </a:tc>
                <a:tc>
                  <a:txBody>
                    <a:bodyPr/>
                    <a:lstStyle/>
                    <a:p>
                      <a:pPr algn="ctr" fontAlgn="base"/>
                      <a:r>
                        <a:rPr lang="en-GB" sz="1200">
                          <a:effectLst/>
                        </a:rPr>
                        <a:t>0.17 (0.06-0.44) </a:t>
                      </a:r>
                      <a:r>
                        <a:rPr lang="en-GB" sz="1200" i="1">
                          <a:effectLst/>
                        </a:rPr>
                        <a:t>P</a:t>
                      </a:r>
                      <a:r>
                        <a:rPr lang="en-GB" sz="1200">
                          <a:effectLst/>
                        </a:rPr>
                        <a:t>&lt;.001</a:t>
                      </a:r>
                    </a:p>
                  </a:txBody>
                  <a:tcPr anchor="ctr">
                    <a:solidFill>
                      <a:srgbClr val="CBCDD2"/>
                    </a:solidFill>
                  </a:tcPr>
                </a:tc>
                <a:tc>
                  <a:txBody>
                    <a:bodyPr/>
                    <a:lstStyle/>
                    <a:p>
                      <a:pPr algn="ctr" fontAlgn="base"/>
                      <a:r>
                        <a:rPr lang="en-GB" sz="1200">
                          <a:effectLst/>
                        </a:rPr>
                        <a:t>0.66 (0.26-1.69) </a:t>
                      </a:r>
                      <a:r>
                        <a:rPr lang="en-GB" sz="1200" i="1">
                          <a:effectLst/>
                        </a:rPr>
                        <a:t>P</a:t>
                      </a:r>
                      <a:r>
                        <a:rPr lang="en-GB" sz="1200">
                          <a:effectLst/>
                        </a:rPr>
                        <a:t>=.39</a:t>
                      </a:r>
                    </a:p>
                  </a:txBody>
                  <a:tcPr anchor="ctr">
                    <a:solidFill>
                      <a:srgbClr val="CBCDD2"/>
                    </a:solidFill>
                  </a:tcPr>
                </a:tc>
                <a:extLst>
                  <a:ext uri="{0D108BD9-81ED-4DB2-BD59-A6C34878D82A}">
                    <a16:rowId xmlns:a16="http://schemas.microsoft.com/office/drawing/2014/main" val="2593172232"/>
                  </a:ext>
                </a:extLst>
              </a:tr>
            </a:tbl>
          </a:graphicData>
        </a:graphic>
      </p:graphicFrame>
    </p:spTree>
    <p:extLst>
      <p:ext uri="{BB962C8B-B14F-4D97-AF65-F5344CB8AC3E}">
        <p14:creationId xmlns:p14="http://schemas.microsoft.com/office/powerpoint/2010/main" val="31576726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F778547-E19E-FC97-9ACD-DA18F4B36158}"/>
              </a:ext>
            </a:extLst>
          </p:cNvPr>
          <p:cNvSpPr>
            <a:spLocks noGrp="1"/>
          </p:cNvSpPr>
          <p:nvPr>
            <p:ph type="ftr" sz="quarter" idx="10"/>
          </p:nvPr>
        </p:nvSpPr>
        <p:spPr/>
        <p:txBody>
          <a:bodyPr/>
          <a:lstStyle/>
          <a:p>
            <a:r>
              <a:rPr lang="en-GB" b="1"/>
              <a:t>BR, </a:t>
            </a:r>
            <a:r>
              <a:rPr lang="en-GB" err="1"/>
              <a:t>bendamustine+rituximab</a:t>
            </a:r>
            <a:r>
              <a:rPr lang="en-GB"/>
              <a:t>; </a:t>
            </a:r>
            <a:r>
              <a:rPr lang="en-GB" b="1"/>
              <a:t>BTK, </a:t>
            </a:r>
            <a:r>
              <a:rPr lang="en-GB"/>
              <a:t>Bruton’s tyrosine kinase; </a:t>
            </a:r>
            <a:r>
              <a:rPr lang="en-GB" b="1"/>
              <a:t>CKT, </a:t>
            </a:r>
            <a:r>
              <a:rPr lang="en-GB"/>
              <a:t>complex karyotype; </a:t>
            </a:r>
            <a:r>
              <a:rPr lang="en-GB" b="1"/>
              <a:t>CLL,</a:t>
            </a:r>
            <a:r>
              <a:rPr lang="en-GB"/>
              <a:t> chronic lymphocytic </a:t>
            </a:r>
            <a:r>
              <a:rPr lang="en-GB" err="1"/>
              <a:t>leukeima</a:t>
            </a:r>
            <a:r>
              <a:rPr lang="en-GB"/>
              <a:t>; </a:t>
            </a:r>
            <a:r>
              <a:rPr lang="en-GB" b="1"/>
              <a:t>del</a:t>
            </a:r>
            <a:r>
              <a:rPr lang="en-GB"/>
              <a:t>, deletion; </a:t>
            </a:r>
            <a:r>
              <a:rPr lang="en-GB" b="1"/>
              <a:t>IGHV, </a:t>
            </a:r>
            <a:r>
              <a:rPr lang="en-US"/>
              <a:t>immunoglobulin heavy chain variable;</a:t>
            </a:r>
            <a:r>
              <a:rPr lang="en-GB"/>
              <a:t> </a:t>
            </a:r>
            <a:r>
              <a:rPr lang="en-GB" b="1"/>
              <a:t>PFS,</a:t>
            </a:r>
            <a:r>
              <a:rPr lang="en-GB"/>
              <a:t> progression-free survival; </a:t>
            </a:r>
            <a:r>
              <a:rPr lang="en-GB" b="1"/>
              <a:t>SLL</a:t>
            </a:r>
            <a:r>
              <a:rPr lang="en-GB"/>
              <a:t>, small lymphocytic lymphoma; </a:t>
            </a:r>
            <a:r>
              <a:rPr lang="en-GB" b="1"/>
              <a:t>TN,</a:t>
            </a:r>
            <a:r>
              <a:rPr lang="en-GB"/>
              <a:t> treatment naïve; </a:t>
            </a:r>
            <a:r>
              <a:rPr lang="en-GB" b="1"/>
              <a:t>u, </a:t>
            </a:r>
            <a:r>
              <a:rPr lang="en-GB"/>
              <a:t>unmutated. </a:t>
            </a:r>
          </a:p>
          <a:p>
            <a:r>
              <a:rPr lang="en-GB" b="1"/>
              <a:t>Xu et al, Abstract #1902 presented at ASH 2023. </a:t>
            </a:r>
            <a:endParaRPr lang="en-GB"/>
          </a:p>
        </p:txBody>
      </p:sp>
      <p:sp>
        <p:nvSpPr>
          <p:cNvPr id="8" name="Title 7">
            <a:extLst>
              <a:ext uri="{FF2B5EF4-FFF2-40B4-BE49-F238E27FC236}">
                <a16:creationId xmlns:a16="http://schemas.microsoft.com/office/drawing/2014/main" id="{E4EB1824-7E5C-4A02-6DF2-3339DCD5FA68}"/>
              </a:ext>
            </a:extLst>
          </p:cNvPr>
          <p:cNvSpPr>
            <a:spLocks noGrp="1"/>
          </p:cNvSpPr>
          <p:nvPr>
            <p:ph type="title"/>
          </p:nvPr>
        </p:nvSpPr>
        <p:spPr/>
        <p:txBody>
          <a:bodyPr/>
          <a:lstStyle/>
          <a:p>
            <a:r>
              <a:rPr lang="en-US"/>
              <a:t>Conclusions</a:t>
            </a:r>
          </a:p>
        </p:txBody>
      </p:sp>
      <p:sp>
        <p:nvSpPr>
          <p:cNvPr id="13" name="Content Placeholder 12">
            <a:extLst>
              <a:ext uri="{FF2B5EF4-FFF2-40B4-BE49-F238E27FC236}">
                <a16:creationId xmlns:a16="http://schemas.microsoft.com/office/drawing/2014/main" id="{1813C312-3D44-78E2-D21A-7C291A694882}"/>
              </a:ext>
            </a:extLst>
          </p:cNvPr>
          <p:cNvSpPr>
            <a:spLocks noGrp="1"/>
          </p:cNvSpPr>
          <p:nvPr>
            <p:ph idx="1"/>
          </p:nvPr>
        </p:nvSpPr>
        <p:spPr/>
        <p:txBody>
          <a:bodyPr anchor="t"/>
          <a:lstStyle/>
          <a:p>
            <a:r>
              <a:rPr lang="en-US"/>
              <a:t>PFS in </a:t>
            </a:r>
            <a:r>
              <a:rPr lang="en-US" err="1"/>
              <a:t>zanubrutinib</a:t>
            </a:r>
            <a:r>
              <a:rPr lang="en-US"/>
              <a:t>-treated patients was favorable to that of BR-treated patients in most biomarker subgroups analyzed, including for known negative prognostic markers in CLL (</a:t>
            </a:r>
            <a:r>
              <a:rPr lang="en-US" err="1"/>
              <a:t>eg.</a:t>
            </a:r>
            <a:r>
              <a:rPr lang="en-US"/>
              <a:t>, del(11q), CKT ≥3, </a:t>
            </a:r>
            <a:r>
              <a:rPr lang="en-US" err="1"/>
              <a:t>uIGHV</a:t>
            </a:r>
            <a:r>
              <a:rPr lang="en-US"/>
              <a:t>, and prognostic gene mutations such as </a:t>
            </a:r>
            <a:r>
              <a:rPr lang="en-US" i="1"/>
              <a:t>ATM</a:t>
            </a:r>
            <a:r>
              <a:rPr lang="en-US"/>
              <a:t> and </a:t>
            </a:r>
            <a:r>
              <a:rPr lang="en-US" i="1"/>
              <a:t>SF3B1</a:t>
            </a:r>
            <a:r>
              <a:rPr lang="en-US"/>
              <a:t>)</a:t>
            </a:r>
          </a:p>
          <a:p>
            <a:r>
              <a:rPr lang="en-US"/>
              <a:t>In the </a:t>
            </a:r>
            <a:r>
              <a:rPr lang="en-US" err="1"/>
              <a:t>zanubrutinib</a:t>
            </a:r>
            <a:r>
              <a:rPr lang="en-US"/>
              <a:t> treatment arm, comparable PFS benefit was observed for patients with or without most negative prognostic biomarkers analyzed</a:t>
            </a:r>
          </a:p>
          <a:p>
            <a:r>
              <a:rPr lang="en-US"/>
              <a:t>IGHV mutational status did not affect PFS outcome</a:t>
            </a:r>
          </a:p>
          <a:p>
            <a:r>
              <a:rPr lang="en-US"/>
              <a:t>Contrary to reports in patients with TN or relapsed/refractory CLL who received ibrutinib-based regimens CKT ≥3 was not associated with worse PFS in </a:t>
            </a:r>
            <a:r>
              <a:rPr lang="en-US" err="1"/>
              <a:t>zanubrutinib</a:t>
            </a:r>
            <a:r>
              <a:rPr lang="en-US"/>
              <a:t>-treated patients</a:t>
            </a:r>
          </a:p>
          <a:p>
            <a:r>
              <a:rPr lang="en-US"/>
              <a:t>This study provides further evidence that </a:t>
            </a:r>
            <a:r>
              <a:rPr lang="en-US" err="1"/>
              <a:t>zanubrutinib</a:t>
            </a:r>
            <a:r>
              <a:rPr lang="en-US"/>
              <a:t> is a potentially best-in-class BTK inhibitor with promising efficacy for front-line treatment in patients with CLL/SLL</a:t>
            </a:r>
          </a:p>
        </p:txBody>
      </p:sp>
    </p:spTree>
    <p:extLst>
      <p:ext uri="{BB962C8B-B14F-4D97-AF65-F5344CB8AC3E}">
        <p14:creationId xmlns:p14="http://schemas.microsoft.com/office/powerpoint/2010/main" val="28249332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AD63E48-67AE-504B-8F04-DE9381C6DC60}"/>
              </a:ext>
            </a:extLst>
          </p:cNvPr>
          <p:cNvSpPr>
            <a:spLocks noGrp="1"/>
          </p:cNvSpPr>
          <p:nvPr>
            <p:ph type="title"/>
          </p:nvPr>
        </p:nvSpPr>
        <p:spPr/>
        <p:txBody>
          <a:bodyPr/>
          <a:lstStyle/>
          <a:p>
            <a:r>
              <a:rPr lang="de-DE"/>
              <a:t>BRUIN</a:t>
            </a:r>
          </a:p>
        </p:txBody>
      </p:sp>
      <p:sp>
        <p:nvSpPr>
          <p:cNvPr id="2" name="Textplatzhalter 1">
            <a:extLst>
              <a:ext uri="{FF2B5EF4-FFF2-40B4-BE49-F238E27FC236}">
                <a16:creationId xmlns:a16="http://schemas.microsoft.com/office/drawing/2014/main" id="{1B152C8C-8AFA-A648-AEBD-C90E20C273E5}"/>
              </a:ext>
            </a:extLst>
          </p:cNvPr>
          <p:cNvSpPr>
            <a:spLocks noGrp="1"/>
          </p:cNvSpPr>
          <p:nvPr>
            <p:ph type="body" idx="1"/>
          </p:nvPr>
        </p:nvSpPr>
        <p:spPr/>
        <p:txBody>
          <a:bodyPr/>
          <a:lstStyle/>
          <a:p>
            <a:r>
              <a:rPr lang="de-DE" err="1"/>
              <a:t>Pirtobrutinib</a:t>
            </a:r>
            <a:r>
              <a:rPr lang="de-DE"/>
              <a:t> in post-</a:t>
            </a:r>
            <a:r>
              <a:rPr lang="de-DE" err="1"/>
              <a:t>cBTKi</a:t>
            </a:r>
            <a:r>
              <a:rPr lang="de-DE"/>
              <a:t> CLL/SLL</a:t>
            </a:r>
          </a:p>
        </p:txBody>
      </p:sp>
    </p:spTree>
    <p:extLst>
      <p:ext uri="{BB962C8B-B14F-4D97-AF65-F5344CB8AC3E}">
        <p14:creationId xmlns:p14="http://schemas.microsoft.com/office/powerpoint/2010/main" val="19185973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F83A79D6-0C14-29BC-DA49-6016E4E32147}"/>
              </a:ext>
            </a:extLst>
          </p:cNvPr>
          <p:cNvSpPr>
            <a:spLocks noGrp="1"/>
          </p:cNvSpPr>
          <p:nvPr>
            <p:ph type="body" sz="quarter" idx="12"/>
          </p:nvPr>
        </p:nvSpPr>
        <p:spPr/>
        <p:txBody>
          <a:bodyPr/>
          <a:lstStyle/>
          <a:p>
            <a:r>
              <a:rPr lang="en-US"/>
              <a:t>Open-label, multi-center Phase 1/2 study of </a:t>
            </a:r>
            <a:r>
              <a:rPr lang="en-US" err="1"/>
              <a:t>pirtobrutinib</a:t>
            </a:r>
            <a:r>
              <a:rPr lang="en-US"/>
              <a:t> in patients with CLL/SLL or NHL who have failed or are intolerant to standard of care</a:t>
            </a:r>
          </a:p>
        </p:txBody>
      </p:sp>
      <p:sp>
        <p:nvSpPr>
          <p:cNvPr id="2" name="Title 1">
            <a:extLst>
              <a:ext uri="{FF2B5EF4-FFF2-40B4-BE49-F238E27FC236}">
                <a16:creationId xmlns:a16="http://schemas.microsoft.com/office/drawing/2014/main" id="{C7D28BA1-FAFD-C953-E57B-3D231F3AE7FC}"/>
              </a:ext>
            </a:extLst>
          </p:cNvPr>
          <p:cNvSpPr>
            <a:spLocks noGrp="1"/>
          </p:cNvSpPr>
          <p:nvPr>
            <p:ph type="title"/>
          </p:nvPr>
        </p:nvSpPr>
        <p:spPr/>
        <p:txBody>
          <a:bodyPr/>
          <a:lstStyle/>
          <a:p>
            <a:r>
              <a:rPr lang="en-US"/>
              <a:t>BRUIN study design </a:t>
            </a:r>
          </a:p>
        </p:txBody>
      </p:sp>
      <p:sp>
        <p:nvSpPr>
          <p:cNvPr id="3" name="Footer Placeholder 2">
            <a:extLst>
              <a:ext uri="{FF2B5EF4-FFF2-40B4-BE49-F238E27FC236}">
                <a16:creationId xmlns:a16="http://schemas.microsoft.com/office/drawing/2014/main" id="{5CA45FC9-BE91-D635-798C-B2D7980F730C}"/>
              </a:ext>
            </a:extLst>
          </p:cNvPr>
          <p:cNvSpPr>
            <a:spLocks noGrp="1"/>
          </p:cNvSpPr>
          <p:nvPr>
            <p:ph type="ftr" sz="quarter" idx="13"/>
          </p:nvPr>
        </p:nvSpPr>
        <p:spPr>
          <a:xfrm>
            <a:off x="407989" y="5627215"/>
            <a:ext cx="8532812" cy="1041873"/>
          </a:xfrm>
        </p:spPr>
        <p:txBody>
          <a:bodyPr/>
          <a:lstStyle/>
          <a:p>
            <a:r>
              <a:rPr lang="en-GB"/>
              <a:t>Data </a:t>
            </a:r>
            <a:r>
              <a:rPr lang="en-GB" err="1"/>
              <a:t>cutoff</a:t>
            </a:r>
            <a:r>
              <a:rPr lang="en-GB"/>
              <a:t>: 5 May 2023. </a:t>
            </a:r>
          </a:p>
          <a:p>
            <a:r>
              <a:rPr lang="en-GB" baseline="30000" err="1"/>
              <a:t>a</a:t>
            </a:r>
            <a:r>
              <a:rPr lang="en-GB" err="1"/>
              <a:t>Other</a:t>
            </a:r>
            <a:r>
              <a:rPr lang="en-GB"/>
              <a:t> includes DLBCL, WM, FL, MZL, Richter’s transformation, B-PLL, hairy cell </a:t>
            </a:r>
            <a:r>
              <a:rPr lang="en-GB" err="1"/>
              <a:t>leukemia</a:t>
            </a:r>
            <a:r>
              <a:rPr lang="en-GB"/>
              <a:t>, PCNSL, and other transformation.</a:t>
            </a:r>
          </a:p>
          <a:p>
            <a:r>
              <a:rPr lang="en-GB" b="1"/>
              <a:t>BCL2i, </a:t>
            </a:r>
            <a:r>
              <a:rPr lang="en-GB"/>
              <a:t>B-cell lymphoma 2 inhibitor; </a:t>
            </a:r>
            <a:r>
              <a:rPr lang="en-GB" b="1"/>
              <a:t>BCL2i-E,</a:t>
            </a:r>
            <a:r>
              <a:rPr lang="en-GB"/>
              <a:t> BCL2 inhibitor experienced; </a:t>
            </a:r>
            <a:r>
              <a:rPr lang="en-GB" b="1"/>
              <a:t>BCL2i-N,</a:t>
            </a:r>
            <a:r>
              <a:rPr lang="en-GB"/>
              <a:t> BCL2 inhibitor naïve; </a:t>
            </a:r>
            <a:r>
              <a:rPr lang="en-GB" b="1"/>
              <a:t>B-PLL,</a:t>
            </a:r>
            <a:r>
              <a:rPr lang="en-GB"/>
              <a:t> B-cell prolymphocytic </a:t>
            </a:r>
            <a:r>
              <a:rPr lang="en-GB" err="1"/>
              <a:t>leukemia</a:t>
            </a:r>
            <a:r>
              <a:rPr lang="en-GB"/>
              <a:t>; </a:t>
            </a:r>
            <a:r>
              <a:rPr lang="en-GB" b="1"/>
              <a:t>BTKi, </a:t>
            </a:r>
            <a:r>
              <a:rPr lang="en-GB"/>
              <a:t>Bruton’s tyrosine kinase inhibitor; </a:t>
            </a:r>
            <a:r>
              <a:rPr lang="en-GB" b="1" err="1"/>
              <a:t>cBTKi</a:t>
            </a:r>
            <a:r>
              <a:rPr lang="en-GB" b="1"/>
              <a:t>, </a:t>
            </a:r>
            <a:r>
              <a:rPr lang="en-GB"/>
              <a:t>covalent Bruton’s tyrosine kinase inhibitor; </a:t>
            </a:r>
            <a:r>
              <a:rPr lang="en-GB" b="1"/>
              <a:t>CLL,</a:t>
            </a:r>
            <a:r>
              <a:rPr lang="en-GB"/>
              <a:t> chronic lymphocytic </a:t>
            </a:r>
            <a:r>
              <a:rPr lang="en-GB" err="1"/>
              <a:t>leukemia</a:t>
            </a:r>
            <a:r>
              <a:rPr lang="en-GB"/>
              <a:t>; </a:t>
            </a:r>
            <a:r>
              <a:rPr lang="en-GB" b="1"/>
              <a:t>DLBCL, </a:t>
            </a:r>
            <a:r>
              <a:rPr lang="en-GB"/>
              <a:t>diffuse large B-cell lymphoma; </a:t>
            </a:r>
            <a:r>
              <a:rPr lang="en-GB" b="1" err="1"/>
              <a:t>DoR</a:t>
            </a:r>
            <a:r>
              <a:rPr lang="en-GB" b="1"/>
              <a:t>, </a:t>
            </a:r>
            <a:r>
              <a:rPr lang="en-GB"/>
              <a:t>duration of response; </a:t>
            </a:r>
            <a:r>
              <a:rPr lang="en-GB" b="1"/>
              <a:t>ECOG PS, </a:t>
            </a:r>
            <a:r>
              <a:rPr lang="en-GB"/>
              <a:t>Eastern Cooperative Oncology Group performance status; </a:t>
            </a:r>
            <a:r>
              <a:rPr lang="en-GB" b="1"/>
              <a:t>FL,</a:t>
            </a:r>
            <a:r>
              <a:rPr lang="en-GB"/>
              <a:t> follicular lymphoma; </a:t>
            </a:r>
            <a:r>
              <a:rPr lang="en-GB" b="1" err="1"/>
              <a:t>iwCLL</a:t>
            </a:r>
            <a:r>
              <a:rPr lang="en-GB" b="1"/>
              <a:t>, </a:t>
            </a:r>
            <a:r>
              <a:rPr lang="en-GB"/>
              <a:t>International Workshop on Chronic Lymphocytic </a:t>
            </a:r>
            <a:r>
              <a:rPr lang="en-GB" err="1"/>
              <a:t>Leukemia</a:t>
            </a:r>
            <a:r>
              <a:rPr lang="en-GB"/>
              <a:t>; </a:t>
            </a:r>
            <a:r>
              <a:rPr lang="en-GB" b="1"/>
              <a:t>MCL,</a:t>
            </a:r>
            <a:r>
              <a:rPr lang="en-GB"/>
              <a:t> mantle cell lymphoma; </a:t>
            </a:r>
            <a:r>
              <a:rPr lang="en-GB" b="1"/>
              <a:t>MTD; </a:t>
            </a:r>
            <a:r>
              <a:rPr lang="en-GB"/>
              <a:t>maximum tolerated dose; </a:t>
            </a:r>
            <a:r>
              <a:rPr lang="en-GB" b="1"/>
              <a:t>MZL, </a:t>
            </a:r>
            <a:r>
              <a:rPr lang="en-GB"/>
              <a:t>marginal zone lymphoma</a:t>
            </a:r>
            <a:r>
              <a:rPr lang="en-GB" b="1"/>
              <a:t>; NHL, </a:t>
            </a:r>
            <a:r>
              <a:rPr lang="en-GB"/>
              <a:t>non-Hodgkin’s lymphoma; </a:t>
            </a:r>
            <a:r>
              <a:rPr lang="en-GB" b="1"/>
              <a:t>ORR, </a:t>
            </a:r>
            <a:r>
              <a:rPr lang="en-GB"/>
              <a:t>overall response rate; </a:t>
            </a:r>
            <a:r>
              <a:rPr lang="en-GB" b="1"/>
              <a:t>OS,</a:t>
            </a:r>
            <a:r>
              <a:rPr lang="en-GB"/>
              <a:t> overall survival; </a:t>
            </a:r>
            <a:r>
              <a:rPr lang="en-GB" b="1"/>
              <a:t>PCNSL, </a:t>
            </a:r>
            <a:r>
              <a:rPr lang="en-GB"/>
              <a:t>primary central nervous system lymphoma; </a:t>
            </a:r>
            <a:r>
              <a:rPr lang="en-GB" b="1"/>
              <a:t>PFS, </a:t>
            </a:r>
            <a:r>
              <a:rPr lang="en-GB"/>
              <a:t>progression-free survival; </a:t>
            </a:r>
            <a:r>
              <a:rPr lang="en-GB" b="1"/>
              <a:t>QD,</a:t>
            </a:r>
            <a:r>
              <a:rPr lang="en-GB"/>
              <a:t> once daily; </a:t>
            </a:r>
            <a:r>
              <a:rPr lang="en-GB" b="1"/>
              <a:t>RP2D, </a:t>
            </a:r>
            <a:r>
              <a:rPr lang="en-GB"/>
              <a:t>recommended phase 2 dose; </a:t>
            </a:r>
            <a:r>
              <a:rPr lang="en-GB" b="1"/>
              <a:t>SLL, </a:t>
            </a:r>
            <a:r>
              <a:rPr lang="en-GB"/>
              <a:t>small lymphocytic lymphoma; </a:t>
            </a:r>
            <a:r>
              <a:rPr lang="en-GB" b="1"/>
              <a:t>WM, </a:t>
            </a:r>
            <a:r>
              <a:rPr lang="en-GB" err="1"/>
              <a:t>Waldenström’s</a:t>
            </a:r>
            <a:r>
              <a:rPr lang="en-GB"/>
              <a:t> macroglobulinemia.</a:t>
            </a:r>
            <a:endParaRPr lang="en-GB" b="1"/>
          </a:p>
          <a:p>
            <a:r>
              <a:rPr lang="en-GB" b="1" err="1"/>
              <a:t>Woyach</a:t>
            </a:r>
            <a:r>
              <a:rPr lang="en-GB" b="1"/>
              <a:t> et al, Abstract #325 presented at ASH 2023. </a:t>
            </a:r>
            <a:endParaRPr lang="en-GB"/>
          </a:p>
        </p:txBody>
      </p:sp>
      <p:sp>
        <p:nvSpPr>
          <p:cNvPr id="4" name="Rectangle 3">
            <a:extLst>
              <a:ext uri="{FF2B5EF4-FFF2-40B4-BE49-F238E27FC236}">
                <a16:creationId xmlns:a16="http://schemas.microsoft.com/office/drawing/2014/main" id="{88502EC3-5A39-5367-EC70-8E46317FBEDC}"/>
              </a:ext>
            </a:extLst>
          </p:cNvPr>
          <p:cNvSpPr/>
          <p:nvPr/>
        </p:nvSpPr>
        <p:spPr>
          <a:xfrm>
            <a:off x="407989" y="2004018"/>
            <a:ext cx="4939744" cy="67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t>Phase 1 escalation + expansion (25 to 300 mg QD)</a:t>
            </a:r>
          </a:p>
          <a:p>
            <a:pPr algn="ctr"/>
            <a:r>
              <a:rPr lang="en-US" sz="1100"/>
              <a:t>Phase 2 (200 mg QD)</a:t>
            </a:r>
          </a:p>
          <a:p>
            <a:pPr algn="ctr"/>
            <a:r>
              <a:rPr lang="en-US" sz="1100"/>
              <a:t>N=778</a:t>
            </a:r>
          </a:p>
        </p:txBody>
      </p:sp>
      <p:sp>
        <p:nvSpPr>
          <p:cNvPr id="5" name="Rectangle 4">
            <a:extLst>
              <a:ext uri="{FF2B5EF4-FFF2-40B4-BE49-F238E27FC236}">
                <a16:creationId xmlns:a16="http://schemas.microsoft.com/office/drawing/2014/main" id="{9F312E13-7D36-1A88-1360-CADCEEE7D048}"/>
              </a:ext>
            </a:extLst>
          </p:cNvPr>
          <p:cNvSpPr/>
          <p:nvPr/>
        </p:nvSpPr>
        <p:spPr>
          <a:xfrm>
            <a:off x="407989" y="2996917"/>
            <a:ext cx="1162880" cy="648000"/>
          </a:xfrm>
          <a:prstGeom prst="rect">
            <a:avLst/>
          </a:prstGeom>
          <a:solidFill>
            <a:schemeClr val="accent1">
              <a:lumMod val="10000"/>
              <a:lumOff val="9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tx1"/>
                </a:solidFill>
              </a:rPr>
              <a:t>MCL </a:t>
            </a:r>
          </a:p>
          <a:p>
            <a:pPr algn="ctr"/>
            <a:r>
              <a:rPr lang="en-US" sz="1100">
                <a:solidFill>
                  <a:schemeClr val="tx1"/>
                </a:solidFill>
              </a:rPr>
              <a:t>n=166</a:t>
            </a:r>
          </a:p>
        </p:txBody>
      </p:sp>
      <p:sp>
        <p:nvSpPr>
          <p:cNvPr id="6" name="Rectangle 5">
            <a:extLst>
              <a:ext uri="{FF2B5EF4-FFF2-40B4-BE49-F238E27FC236}">
                <a16:creationId xmlns:a16="http://schemas.microsoft.com/office/drawing/2014/main" id="{048EA958-B4B2-6791-C1D7-0D7CDE3B844F}"/>
              </a:ext>
            </a:extLst>
          </p:cNvPr>
          <p:cNvSpPr/>
          <p:nvPr/>
        </p:nvSpPr>
        <p:spPr>
          <a:xfrm>
            <a:off x="2296421" y="2996917"/>
            <a:ext cx="1162880" cy="648000"/>
          </a:xfrm>
          <a:prstGeom prst="rect">
            <a:avLst/>
          </a:prstGeom>
          <a:solidFill>
            <a:schemeClr val="accent3">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tx1"/>
                </a:solidFill>
              </a:rPr>
              <a:t>CLL/SLL</a:t>
            </a:r>
          </a:p>
          <a:p>
            <a:pPr algn="ctr"/>
            <a:r>
              <a:rPr lang="en-US" sz="1100">
                <a:solidFill>
                  <a:schemeClr val="tx1"/>
                </a:solidFill>
              </a:rPr>
              <a:t>n=317</a:t>
            </a:r>
          </a:p>
        </p:txBody>
      </p:sp>
      <p:sp>
        <p:nvSpPr>
          <p:cNvPr id="8" name="Rectangle 7">
            <a:extLst>
              <a:ext uri="{FF2B5EF4-FFF2-40B4-BE49-F238E27FC236}">
                <a16:creationId xmlns:a16="http://schemas.microsoft.com/office/drawing/2014/main" id="{61E38894-E393-7088-74EC-3D27346BEB7A}"/>
              </a:ext>
            </a:extLst>
          </p:cNvPr>
          <p:cNvSpPr/>
          <p:nvPr/>
        </p:nvSpPr>
        <p:spPr>
          <a:xfrm>
            <a:off x="4184853" y="2996917"/>
            <a:ext cx="1162880" cy="648000"/>
          </a:xfrm>
          <a:prstGeom prst="rect">
            <a:avLst/>
          </a:prstGeom>
          <a:solidFill>
            <a:schemeClr val="accent4">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err="1">
                <a:solidFill>
                  <a:schemeClr val="tx1"/>
                </a:solidFill>
              </a:rPr>
              <a:t>Other</a:t>
            </a:r>
            <a:r>
              <a:rPr lang="en-US" sz="1100" b="1" baseline="30000" err="1">
                <a:solidFill>
                  <a:schemeClr val="tx1"/>
                </a:solidFill>
              </a:rPr>
              <a:t>a</a:t>
            </a:r>
            <a:endParaRPr lang="en-US" sz="1100" b="1" baseline="30000">
              <a:solidFill>
                <a:schemeClr val="tx1"/>
              </a:solidFill>
            </a:endParaRPr>
          </a:p>
          <a:p>
            <a:pPr algn="ctr"/>
            <a:r>
              <a:rPr lang="en-US" sz="1100">
                <a:solidFill>
                  <a:schemeClr val="tx1"/>
                </a:solidFill>
              </a:rPr>
              <a:t>n=295</a:t>
            </a:r>
          </a:p>
        </p:txBody>
      </p:sp>
      <p:sp>
        <p:nvSpPr>
          <p:cNvPr id="9" name="Rectangle 8">
            <a:extLst>
              <a:ext uri="{FF2B5EF4-FFF2-40B4-BE49-F238E27FC236}">
                <a16:creationId xmlns:a16="http://schemas.microsoft.com/office/drawing/2014/main" id="{2CD7E7E7-B0DB-7CCA-38CF-2E4ADC4E7583}"/>
              </a:ext>
            </a:extLst>
          </p:cNvPr>
          <p:cNvSpPr/>
          <p:nvPr/>
        </p:nvSpPr>
        <p:spPr>
          <a:xfrm>
            <a:off x="1600681" y="3928861"/>
            <a:ext cx="1162880" cy="648000"/>
          </a:xfrm>
          <a:prstGeom prst="rect">
            <a:avLst/>
          </a:prstGeom>
          <a:solidFill>
            <a:schemeClr val="accent3">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BTKi naïve</a:t>
            </a:r>
          </a:p>
          <a:p>
            <a:pPr algn="ctr"/>
            <a:r>
              <a:rPr lang="en-US" sz="1100">
                <a:solidFill>
                  <a:schemeClr val="bg1"/>
                </a:solidFill>
              </a:rPr>
              <a:t>n=35</a:t>
            </a:r>
            <a:r>
              <a:rPr lang="en-US" sz="1100" b="1">
                <a:solidFill>
                  <a:schemeClr val="bg1"/>
                </a:solidFill>
              </a:rPr>
              <a:t> </a:t>
            </a:r>
          </a:p>
        </p:txBody>
      </p:sp>
      <p:sp>
        <p:nvSpPr>
          <p:cNvPr id="10" name="Rectangle 9">
            <a:extLst>
              <a:ext uri="{FF2B5EF4-FFF2-40B4-BE49-F238E27FC236}">
                <a16:creationId xmlns:a16="http://schemas.microsoft.com/office/drawing/2014/main" id="{2F0C44C8-D826-E559-375D-56FA856435F3}"/>
              </a:ext>
            </a:extLst>
          </p:cNvPr>
          <p:cNvSpPr/>
          <p:nvPr/>
        </p:nvSpPr>
        <p:spPr>
          <a:xfrm>
            <a:off x="3002922" y="3928861"/>
            <a:ext cx="1162880" cy="648000"/>
          </a:xfrm>
          <a:prstGeom prst="rect">
            <a:avLst/>
          </a:prstGeom>
          <a:solidFill>
            <a:schemeClr val="accent3">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Prior </a:t>
            </a:r>
            <a:r>
              <a:rPr lang="en-US" sz="1100" b="1" err="1">
                <a:solidFill>
                  <a:schemeClr val="bg1"/>
                </a:solidFill>
              </a:rPr>
              <a:t>cBTKi</a:t>
            </a:r>
            <a:endParaRPr lang="en-US" sz="1100" b="1">
              <a:solidFill>
                <a:schemeClr val="bg1"/>
              </a:solidFill>
            </a:endParaRPr>
          </a:p>
          <a:p>
            <a:pPr algn="ctr"/>
            <a:r>
              <a:rPr lang="en-US" sz="1100">
                <a:solidFill>
                  <a:schemeClr val="bg1"/>
                </a:solidFill>
              </a:rPr>
              <a:t>n=282</a:t>
            </a:r>
          </a:p>
        </p:txBody>
      </p:sp>
      <p:sp>
        <p:nvSpPr>
          <p:cNvPr id="11" name="Rectangle 10">
            <a:extLst>
              <a:ext uri="{FF2B5EF4-FFF2-40B4-BE49-F238E27FC236}">
                <a16:creationId xmlns:a16="http://schemas.microsoft.com/office/drawing/2014/main" id="{C5010756-2EF4-300C-3E82-AAA8C079D132}"/>
              </a:ext>
            </a:extLst>
          </p:cNvPr>
          <p:cNvSpPr/>
          <p:nvPr/>
        </p:nvSpPr>
        <p:spPr>
          <a:xfrm>
            <a:off x="3604799" y="4860804"/>
            <a:ext cx="1332000" cy="648000"/>
          </a:xfrm>
          <a:prstGeom prst="rect">
            <a:avLst/>
          </a:prstGeom>
          <a:solidFill>
            <a:schemeClr val="accent3">
              <a:lumMod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en-US" sz="1100" b="1">
                <a:solidFill>
                  <a:schemeClr val="bg1"/>
                </a:solidFill>
              </a:rPr>
              <a:t>Prior BCL2i</a:t>
            </a:r>
          </a:p>
          <a:p>
            <a:pPr algn="ctr"/>
            <a:r>
              <a:rPr lang="en-US" sz="1100">
                <a:solidFill>
                  <a:schemeClr val="bg1"/>
                </a:solidFill>
              </a:rPr>
              <a:t>(Exposed: BCL2i-E)</a:t>
            </a:r>
          </a:p>
          <a:p>
            <a:pPr algn="ctr"/>
            <a:r>
              <a:rPr lang="en-US" sz="1100">
                <a:solidFill>
                  <a:schemeClr val="bg1"/>
                </a:solidFill>
              </a:rPr>
              <a:t>n=128</a:t>
            </a:r>
          </a:p>
        </p:txBody>
      </p:sp>
      <p:sp>
        <p:nvSpPr>
          <p:cNvPr id="12" name="Rectangle 11">
            <a:extLst>
              <a:ext uri="{FF2B5EF4-FFF2-40B4-BE49-F238E27FC236}">
                <a16:creationId xmlns:a16="http://schemas.microsoft.com/office/drawing/2014/main" id="{528B8309-4BBB-51A2-7493-BEBF044A820C}"/>
              </a:ext>
            </a:extLst>
          </p:cNvPr>
          <p:cNvSpPr/>
          <p:nvPr/>
        </p:nvSpPr>
        <p:spPr>
          <a:xfrm>
            <a:off x="2213248" y="4860804"/>
            <a:ext cx="1332000" cy="648000"/>
          </a:xfrm>
          <a:prstGeom prst="rect">
            <a:avLst/>
          </a:prstGeom>
          <a:solidFill>
            <a:schemeClr val="accent3">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lang="en-US" sz="1100" b="1">
                <a:solidFill>
                  <a:schemeClr val="bg1"/>
                </a:solidFill>
              </a:rPr>
              <a:t>No prior BCL2i</a:t>
            </a:r>
          </a:p>
          <a:p>
            <a:pPr algn="ctr"/>
            <a:r>
              <a:rPr lang="en-US" sz="1100">
                <a:solidFill>
                  <a:schemeClr val="bg1"/>
                </a:solidFill>
              </a:rPr>
              <a:t>(Naïve: BCL2i-N)</a:t>
            </a:r>
          </a:p>
          <a:p>
            <a:pPr algn="ctr"/>
            <a:r>
              <a:rPr lang="en-US" sz="1100">
                <a:solidFill>
                  <a:schemeClr val="bg1"/>
                </a:solidFill>
              </a:rPr>
              <a:t>n=154</a:t>
            </a:r>
          </a:p>
        </p:txBody>
      </p:sp>
      <p:cxnSp>
        <p:nvCxnSpPr>
          <p:cNvPr id="16" name="Straight Arrow Connector 15">
            <a:extLst>
              <a:ext uri="{FF2B5EF4-FFF2-40B4-BE49-F238E27FC236}">
                <a16:creationId xmlns:a16="http://schemas.microsoft.com/office/drawing/2014/main" id="{372A1FF9-5E2D-8CD8-E9F1-AF5972FC370F}"/>
              </a:ext>
            </a:extLst>
          </p:cNvPr>
          <p:cNvCxnSpPr>
            <a:cxnSpLocks/>
            <a:stCxn id="4" idx="2"/>
            <a:endCxn id="6" idx="0"/>
          </p:cNvCxnSpPr>
          <p:nvPr/>
        </p:nvCxnSpPr>
        <p:spPr>
          <a:xfrm>
            <a:off x="2877861" y="2678693"/>
            <a:ext cx="0" cy="31822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a:extLst>
              <a:ext uri="{FF2B5EF4-FFF2-40B4-BE49-F238E27FC236}">
                <a16:creationId xmlns:a16="http://schemas.microsoft.com/office/drawing/2014/main" id="{80AEEDAC-38D9-7B8A-74C4-FFC354F839D9}"/>
              </a:ext>
            </a:extLst>
          </p:cNvPr>
          <p:cNvCxnSpPr>
            <a:cxnSpLocks/>
            <a:stCxn id="4" idx="2"/>
            <a:endCxn id="8" idx="0"/>
          </p:cNvCxnSpPr>
          <p:nvPr/>
        </p:nvCxnSpPr>
        <p:spPr>
          <a:xfrm rot="16200000" flipH="1">
            <a:off x="3662965" y="1893589"/>
            <a:ext cx="318224" cy="1888432"/>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Elbow Connector 19">
            <a:extLst>
              <a:ext uri="{FF2B5EF4-FFF2-40B4-BE49-F238E27FC236}">
                <a16:creationId xmlns:a16="http://schemas.microsoft.com/office/drawing/2014/main" id="{43013A14-6788-6EE7-6C9F-8074A3E47AB1}"/>
              </a:ext>
            </a:extLst>
          </p:cNvPr>
          <p:cNvCxnSpPr>
            <a:cxnSpLocks/>
            <a:stCxn id="4" idx="2"/>
            <a:endCxn id="5" idx="0"/>
          </p:cNvCxnSpPr>
          <p:nvPr/>
        </p:nvCxnSpPr>
        <p:spPr>
          <a:xfrm rot="5400000">
            <a:off x="1774533" y="1893589"/>
            <a:ext cx="318224" cy="1888432"/>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21">
            <a:extLst>
              <a:ext uri="{FF2B5EF4-FFF2-40B4-BE49-F238E27FC236}">
                <a16:creationId xmlns:a16="http://schemas.microsoft.com/office/drawing/2014/main" id="{9D9F880D-B567-F304-2CAF-3C08DC8DB305}"/>
              </a:ext>
            </a:extLst>
          </p:cNvPr>
          <p:cNvCxnSpPr>
            <a:cxnSpLocks/>
            <a:stCxn id="6" idx="2"/>
            <a:endCxn id="9" idx="0"/>
          </p:cNvCxnSpPr>
          <p:nvPr/>
        </p:nvCxnSpPr>
        <p:spPr>
          <a:xfrm rot="5400000">
            <a:off x="2388019" y="3439019"/>
            <a:ext cx="283944" cy="695740"/>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Elbow Connector 23">
            <a:extLst>
              <a:ext uri="{FF2B5EF4-FFF2-40B4-BE49-F238E27FC236}">
                <a16:creationId xmlns:a16="http://schemas.microsoft.com/office/drawing/2014/main" id="{B60F8224-76AC-1968-4E9F-5BC6D23C195C}"/>
              </a:ext>
            </a:extLst>
          </p:cNvPr>
          <p:cNvCxnSpPr>
            <a:cxnSpLocks/>
            <a:stCxn id="6" idx="2"/>
            <a:endCxn id="10" idx="0"/>
          </p:cNvCxnSpPr>
          <p:nvPr/>
        </p:nvCxnSpPr>
        <p:spPr>
          <a:xfrm rot="16200000" flipH="1">
            <a:off x="3089139" y="3433638"/>
            <a:ext cx="283944" cy="70650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Elbow Connector 25">
            <a:extLst>
              <a:ext uri="{FF2B5EF4-FFF2-40B4-BE49-F238E27FC236}">
                <a16:creationId xmlns:a16="http://schemas.microsoft.com/office/drawing/2014/main" id="{A7A6F05E-920E-F96C-C27C-F11E75B55F40}"/>
              </a:ext>
            </a:extLst>
          </p:cNvPr>
          <p:cNvCxnSpPr>
            <a:stCxn id="10" idx="2"/>
            <a:endCxn id="12" idx="0"/>
          </p:cNvCxnSpPr>
          <p:nvPr/>
        </p:nvCxnSpPr>
        <p:spPr>
          <a:xfrm rot="5400000">
            <a:off x="3089834" y="4366275"/>
            <a:ext cx="283943" cy="705114"/>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Elbow Connector 27">
            <a:extLst>
              <a:ext uri="{FF2B5EF4-FFF2-40B4-BE49-F238E27FC236}">
                <a16:creationId xmlns:a16="http://schemas.microsoft.com/office/drawing/2014/main" id="{4CDB6026-4B54-5E34-76B6-C73BD8B20FFE}"/>
              </a:ext>
            </a:extLst>
          </p:cNvPr>
          <p:cNvCxnSpPr>
            <a:cxnSpLocks/>
            <a:stCxn id="10" idx="2"/>
            <a:endCxn id="11" idx="0"/>
          </p:cNvCxnSpPr>
          <p:nvPr/>
        </p:nvCxnSpPr>
        <p:spPr>
          <a:xfrm rot="16200000" flipH="1">
            <a:off x="3785609" y="4375613"/>
            <a:ext cx="283943" cy="686437"/>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BBE04F18-D3DF-774B-16E2-7E8BE6273059}"/>
              </a:ext>
            </a:extLst>
          </p:cNvPr>
          <p:cNvSpPr/>
          <p:nvPr/>
        </p:nvSpPr>
        <p:spPr>
          <a:xfrm>
            <a:off x="6664814" y="4321464"/>
            <a:ext cx="5119199" cy="118734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300"/>
              </a:spcAft>
              <a:buClr>
                <a:schemeClr val="accent2"/>
              </a:buClr>
            </a:pPr>
            <a:r>
              <a:rPr lang="en-GB" sz="1200" b="1">
                <a:solidFill>
                  <a:schemeClr val="tx1"/>
                </a:solidFill>
              </a:rPr>
              <a:t>Key endpoints</a:t>
            </a:r>
            <a:endParaRPr lang="en-GB" sz="1200">
              <a:solidFill>
                <a:schemeClr val="tx1"/>
              </a:solidFill>
            </a:endParaRPr>
          </a:p>
          <a:p>
            <a:pPr marL="171450" indent="-171450">
              <a:buClr>
                <a:schemeClr val="accent2"/>
              </a:buClr>
              <a:buFont typeface="Arial" panose="020B0604020202020204" pitchFamily="34" charset="0"/>
              <a:buChar char="•"/>
            </a:pPr>
            <a:r>
              <a:rPr lang="en-GB" sz="1200">
                <a:solidFill>
                  <a:schemeClr val="tx1"/>
                </a:solidFill>
              </a:rPr>
              <a:t>Safety/tolerability</a:t>
            </a:r>
          </a:p>
          <a:p>
            <a:pPr marL="171450" indent="-171450">
              <a:buClr>
                <a:schemeClr val="accent2"/>
              </a:buClr>
              <a:buFont typeface="Arial" panose="020B0604020202020204" pitchFamily="34" charset="0"/>
              <a:buChar char="•"/>
            </a:pPr>
            <a:r>
              <a:rPr lang="en-GB" sz="1200">
                <a:solidFill>
                  <a:schemeClr val="tx1"/>
                </a:solidFill>
              </a:rPr>
              <a:t>Determine MTD and RP2D</a:t>
            </a:r>
          </a:p>
          <a:p>
            <a:pPr marL="171450" indent="-171450">
              <a:buClr>
                <a:schemeClr val="accent2"/>
              </a:buClr>
              <a:buFont typeface="Arial" panose="020B0604020202020204" pitchFamily="34" charset="0"/>
              <a:buChar char="•"/>
            </a:pPr>
            <a:r>
              <a:rPr lang="en-GB" sz="1200">
                <a:solidFill>
                  <a:schemeClr val="tx1"/>
                </a:solidFill>
              </a:rPr>
              <a:t>Pharmacokinetics</a:t>
            </a:r>
          </a:p>
          <a:p>
            <a:pPr marL="171450" indent="-171450">
              <a:buClr>
                <a:schemeClr val="accent2"/>
              </a:buClr>
              <a:buFont typeface="Arial" panose="020B0604020202020204" pitchFamily="34" charset="0"/>
              <a:buChar char="•"/>
            </a:pPr>
            <a:r>
              <a:rPr lang="en-GB" sz="1200">
                <a:solidFill>
                  <a:schemeClr val="tx1"/>
                </a:solidFill>
              </a:rPr>
              <a:t>Efficacy (ORR according to </a:t>
            </a:r>
            <a:r>
              <a:rPr lang="en-GB" sz="1200" err="1">
                <a:solidFill>
                  <a:schemeClr val="tx1"/>
                </a:solidFill>
              </a:rPr>
              <a:t>iwCLL</a:t>
            </a:r>
            <a:r>
              <a:rPr lang="en-GB" sz="1200">
                <a:solidFill>
                  <a:schemeClr val="tx1"/>
                </a:solidFill>
              </a:rPr>
              <a:t> 2018 criteria, </a:t>
            </a:r>
            <a:r>
              <a:rPr lang="en-GB" sz="1200" err="1">
                <a:solidFill>
                  <a:schemeClr val="tx1"/>
                </a:solidFill>
              </a:rPr>
              <a:t>DoR</a:t>
            </a:r>
            <a:r>
              <a:rPr lang="en-GB" sz="1200">
                <a:solidFill>
                  <a:schemeClr val="tx1"/>
                </a:solidFill>
              </a:rPr>
              <a:t>, PFS, and OS)</a:t>
            </a:r>
            <a:endParaRPr lang="en-GB" sz="1200" b="0" i="0">
              <a:solidFill>
                <a:srgbClr val="000000"/>
              </a:solidFill>
              <a:effectLst/>
              <a:latin typeface="Calibri" panose="020F0502020204030204" pitchFamily="34" charset="0"/>
              <a:cs typeface="Calibri" panose="020F0502020204030204" pitchFamily="34" charset="0"/>
            </a:endParaRPr>
          </a:p>
        </p:txBody>
      </p:sp>
      <p:sp>
        <p:nvSpPr>
          <p:cNvPr id="49" name="Rectangle 48">
            <a:extLst>
              <a:ext uri="{FF2B5EF4-FFF2-40B4-BE49-F238E27FC236}">
                <a16:creationId xmlns:a16="http://schemas.microsoft.com/office/drawing/2014/main" id="{F7DBE13F-1ABB-1F99-7FE2-042815F9CD00}"/>
              </a:ext>
            </a:extLst>
          </p:cNvPr>
          <p:cNvSpPr/>
          <p:nvPr/>
        </p:nvSpPr>
        <p:spPr>
          <a:xfrm>
            <a:off x="6664814" y="3079387"/>
            <a:ext cx="5119199" cy="118734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300"/>
              </a:spcAft>
            </a:pPr>
            <a:r>
              <a:rPr lang="en-US" sz="1200" b="1">
                <a:solidFill>
                  <a:schemeClr val="tx1"/>
                </a:solidFill>
              </a:rPr>
              <a:t>Eligibility</a:t>
            </a:r>
            <a:endParaRPr lang="en-US" sz="1200">
              <a:solidFill>
                <a:schemeClr val="tx1"/>
              </a:solidFill>
            </a:endParaRPr>
          </a:p>
          <a:p>
            <a:pPr marL="171450" indent="-171450">
              <a:buClr>
                <a:schemeClr val="accent2"/>
              </a:buClr>
              <a:buFont typeface="Arial" panose="020B0604020202020204" pitchFamily="34" charset="0"/>
              <a:buChar char="•"/>
            </a:pPr>
            <a:r>
              <a:rPr lang="en-US" sz="1200">
                <a:solidFill>
                  <a:schemeClr val="tx1"/>
                </a:solidFill>
              </a:rPr>
              <a:t>Age ≥18</a:t>
            </a:r>
          </a:p>
          <a:p>
            <a:pPr marL="171450" indent="-171450">
              <a:buClr>
                <a:schemeClr val="accent2"/>
              </a:buClr>
              <a:buFont typeface="Arial" panose="020B0604020202020204" pitchFamily="34" charset="0"/>
              <a:buChar char="•"/>
            </a:pPr>
            <a:r>
              <a:rPr lang="en-US" sz="1200">
                <a:solidFill>
                  <a:schemeClr val="tx1"/>
                </a:solidFill>
              </a:rPr>
              <a:t>ECOG PS 0-2</a:t>
            </a:r>
          </a:p>
          <a:p>
            <a:pPr marL="171450" indent="-171450">
              <a:buClr>
                <a:schemeClr val="accent2"/>
              </a:buClr>
              <a:buFont typeface="Arial" panose="020B0604020202020204" pitchFamily="34" charset="0"/>
              <a:buChar char="•"/>
            </a:pPr>
            <a:r>
              <a:rPr lang="en-US" sz="1200">
                <a:solidFill>
                  <a:schemeClr val="tx1"/>
                </a:solidFill>
              </a:rPr>
              <a:t>Active disease and in need of treatment</a:t>
            </a:r>
          </a:p>
          <a:p>
            <a:pPr marL="171450" indent="-171450">
              <a:buClr>
                <a:schemeClr val="accent2"/>
              </a:buClr>
              <a:buFont typeface="Arial" panose="020B0604020202020204" pitchFamily="34" charset="0"/>
              <a:buChar char="•"/>
            </a:pPr>
            <a:r>
              <a:rPr lang="en-US" sz="1200">
                <a:solidFill>
                  <a:schemeClr val="tx1"/>
                </a:solidFill>
              </a:rPr>
              <a:t>Previously treated</a:t>
            </a:r>
          </a:p>
        </p:txBody>
      </p:sp>
      <p:sp>
        <p:nvSpPr>
          <p:cNvPr id="52" name="Rectangle 51">
            <a:extLst>
              <a:ext uri="{FF2B5EF4-FFF2-40B4-BE49-F238E27FC236}">
                <a16:creationId xmlns:a16="http://schemas.microsoft.com/office/drawing/2014/main" id="{80202BB4-E796-FD5A-34D6-2CFC727420DC}"/>
              </a:ext>
            </a:extLst>
          </p:cNvPr>
          <p:cNvSpPr/>
          <p:nvPr/>
        </p:nvSpPr>
        <p:spPr>
          <a:xfrm>
            <a:off x="6663485" y="2004018"/>
            <a:ext cx="5120528" cy="102063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300"/>
              </a:spcAft>
            </a:pPr>
            <a:r>
              <a:rPr lang="en-US" sz="1200" b="1">
                <a:solidFill>
                  <a:schemeClr val="tx1"/>
                </a:solidFill>
              </a:rPr>
              <a:t>Phase 1 3+3 design</a:t>
            </a:r>
            <a:endParaRPr lang="en-US" sz="1200">
              <a:solidFill>
                <a:schemeClr val="tx1"/>
              </a:solidFill>
            </a:endParaRPr>
          </a:p>
          <a:p>
            <a:pPr marL="171450" indent="-171450">
              <a:buClr>
                <a:schemeClr val="accent2"/>
              </a:buClr>
              <a:buFont typeface="Arial" panose="020B0604020202020204" pitchFamily="34" charset="0"/>
              <a:buChar char="•"/>
            </a:pPr>
            <a:r>
              <a:rPr lang="en-US" sz="1200">
                <a:solidFill>
                  <a:schemeClr val="tx1"/>
                </a:solidFill>
              </a:rPr>
              <a:t>28-day cycles</a:t>
            </a:r>
          </a:p>
          <a:p>
            <a:pPr marL="171450" indent="-171450">
              <a:buClr>
                <a:schemeClr val="accent2"/>
              </a:buClr>
              <a:buFont typeface="Arial" panose="020B0604020202020204" pitchFamily="34" charset="0"/>
              <a:buChar char="•"/>
            </a:pPr>
            <a:r>
              <a:rPr lang="en-US" sz="1200">
                <a:solidFill>
                  <a:schemeClr val="tx1"/>
                </a:solidFill>
              </a:rPr>
              <a:t>Intra-patient dose escalation allowed</a:t>
            </a:r>
          </a:p>
          <a:p>
            <a:pPr marL="171450" indent="-171450">
              <a:buClr>
                <a:schemeClr val="accent2"/>
              </a:buClr>
              <a:buFont typeface="Arial" panose="020B0604020202020204" pitchFamily="34" charset="0"/>
              <a:buChar char="•"/>
            </a:pPr>
            <a:r>
              <a:rPr lang="en-US" sz="1200">
                <a:solidFill>
                  <a:schemeClr val="tx1"/>
                </a:solidFill>
              </a:rPr>
              <a:t>Cohort expansion permitted at doses deemed safe</a:t>
            </a:r>
          </a:p>
        </p:txBody>
      </p:sp>
    </p:spTree>
    <p:extLst>
      <p:ext uri="{BB962C8B-B14F-4D97-AF65-F5344CB8AC3E}">
        <p14:creationId xmlns:p14="http://schemas.microsoft.com/office/powerpoint/2010/main" val="1787207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AD63E48-67AE-504B-8F04-DE9381C6DC60}"/>
              </a:ext>
            </a:extLst>
          </p:cNvPr>
          <p:cNvSpPr>
            <a:spLocks noGrp="1"/>
          </p:cNvSpPr>
          <p:nvPr>
            <p:ph type="title"/>
          </p:nvPr>
        </p:nvSpPr>
        <p:spPr/>
        <p:txBody>
          <a:bodyPr/>
          <a:lstStyle/>
          <a:p>
            <a:r>
              <a:rPr lang="de-DE"/>
              <a:t>ALPINE</a:t>
            </a:r>
          </a:p>
        </p:txBody>
      </p:sp>
      <p:sp>
        <p:nvSpPr>
          <p:cNvPr id="2" name="Textplatzhalter 1">
            <a:extLst>
              <a:ext uri="{FF2B5EF4-FFF2-40B4-BE49-F238E27FC236}">
                <a16:creationId xmlns:a16="http://schemas.microsoft.com/office/drawing/2014/main" id="{1B152C8C-8AFA-A648-AEBD-C90E20C273E5}"/>
              </a:ext>
            </a:extLst>
          </p:cNvPr>
          <p:cNvSpPr>
            <a:spLocks noGrp="1"/>
          </p:cNvSpPr>
          <p:nvPr>
            <p:ph type="body" idx="1"/>
          </p:nvPr>
        </p:nvSpPr>
        <p:spPr/>
        <p:txBody>
          <a:bodyPr/>
          <a:lstStyle/>
          <a:p>
            <a:r>
              <a:rPr lang="de-DE" err="1"/>
              <a:t>Zanubrutinib</a:t>
            </a:r>
            <a:r>
              <a:rPr lang="de-DE"/>
              <a:t> </a:t>
            </a:r>
            <a:r>
              <a:rPr lang="de-DE" err="1"/>
              <a:t>vs</a:t>
            </a:r>
            <a:r>
              <a:rPr lang="de-DE"/>
              <a:t> </a:t>
            </a:r>
            <a:r>
              <a:rPr lang="de-DE" err="1"/>
              <a:t>ibrutinib</a:t>
            </a:r>
            <a:r>
              <a:rPr lang="de-DE"/>
              <a:t> in R/R CLL: </a:t>
            </a:r>
            <a:br>
              <a:rPr lang="de-DE"/>
            </a:br>
            <a:r>
              <a:rPr lang="de-DE"/>
              <a:t>Extended follow-</a:t>
            </a:r>
            <a:r>
              <a:rPr lang="de-DE" err="1"/>
              <a:t>up</a:t>
            </a:r>
            <a:r>
              <a:rPr lang="de-DE"/>
              <a:t> </a:t>
            </a:r>
          </a:p>
        </p:txBody>
      </p:sp>
    </p:spTree>
    <p:extLst>
      <p:ext uri="{BB962C8B-B14F-4D97-AF65-F5344CB8AC3E}">
        <p14:creationId xmlns:p14="http://schemas.microsoft.com/office/powerpoint/2010/main" val="8269002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2C0D4-FEF0-2621-BDB8-D83B22AF9B43}"/>
              </a:ext>
            </a:extLst>
          </p:cNvPr>
          <p:cNvSpPr>
            <a:spLocks noGrp="1"/>
          </p:cNvSpPr>
          <p:nvPr>
            <p:ph type="title"/>
          </p:nvPr>
        </p:nvSpPr>
        <p:spPr/>
        <p:txBody>
          <a:bodyPr/>
          <a:lstStyle/>
          <a:p>
            <a:r>
              <a:rPr lang="en-US"/>
              <a:t>Efficacy in CLL/SLL patients who received prior </a:t>
            </a:r>
            <a:r>
              <a:rPr lang="en-US" err="1"/>
              <a:t>cBTKi</a:t>
            </a:r>
            <a:endParaRPr lang="en-US"/>
          </a:p>
        </p:txBody>
      </p:sp>
      <p:sp>
        <p:nvSpPr>
          <p:cNvPr id="3" name="Footer Placeholder 2">
            <a:extLst>
              <a:ext uri="{FF2B5EF4-FFF2-40B4-BE49-F238E27FC236}">
                <a16:creationId xmlns:a16="http://schemas.microsoft.com/office/drawing/2014/main" id="{DEDB07D7-49E7-4920-A472-28BD8F3335DD}"/>
              </a:ext>
            </a:extLst>
          </p:cNvPr>
          <p:cNvSpPr>
            <a:spLocks noGrp="1"/>
          </p:cNvSpPr>
          <p:nvPr>
            <p:ph type="ftr" sz="quarter" idx="10"/>
          </p:nvPr>
        </p:nvSpPr>
        <p:spPr/>
        <p:txBody>
          <a:bodyPr/>
          <a:lstStyle/>
          <a:p>
            <a:r>
              <a:rPr lang="en-GB"/>
              <a:t>Data of patients with baseline and at least one evaluable post baseline </a:t>
            </a:r>
            <a:r>
              <a:rPr lang="en-GB" err="1"/>
              <a:t>tumor</a:t>
            </a:r>
            <a:r>
              <a:rPr lang="en-GB"/>
              <a:t> measurement. *Data for 30/282 patients are not shown in the waterfall plot due to no measurable large lesions identified by CT at baseline, discontinuation prior to first response assessment, or lack of adequate imaging in follow-up. </a:t>
            </a:r>
            <a:r>
              <a:rPr lang="en-GB" baseline="30000" err="1"/>
              <a:t>a</a:t>
            </a:r>
            <a:r>
              <a:rPr lang="en-GB" err="1"/>
              <a:t>ORR</a:t>
            </a:r>
            <a:r>
              <a:rPr lang="en-GB"/>
              <a:t> including PR-L is the number of patients with best response of PR-L or better divided by the total number of patients; 14 patients with a best response of not evaluable (NE) are included in the denominator. </a:t>
            </a:r>
            <a:r>
              <a:rPr lang="en-GB" baseline="30000" err="1"/>
              <a:t>b</a:t>
            </a:r>
            <a:r>
              <a:rPr lang="en-GB" err="1"/>
              <a:t>Post-cBTKi</a:t>
            </a:r>
            <a:r>
              <a:rPr lang="en-GB"/>
              <a:t> patients included a subgroup of 19 patients with one prior line of </a:t>
            </a:r>
            <a:r>
              <a:rPr lang="en-GB" err="1"/>
              <a:t>cBTKi</a:t>
            </a:r>
            <a:r>
              <a:rPr lang="en-GB"/>
              <a:t>-containing therapy and second line therapy of </a:t>
            </a:r>
            <a:r>
              <a:rPr lang="en-GB" err="1"/>
              <a:t>pirtobrutinib</a:t>
            </a:r>
            <a:r>
              <a:rPr lang="en-GB"/>
              <a:t>, who had an ORR including PR-L of 89.5% (95% CI: 66.9-98.7). Response status per </a:t>
            </a:r>
            <a:r>
              <a:rPr lang="en-GB" err="1"/>
              <a:t>iwCLL</a:t>
            </a:r>
            <a:r>
              <a:rPr lang="en-GB"/>
              <a:t> 2018 based on IRC assessment.</a:t>
            </a:r>
          </a:p>
          <a:p>
            <a:r>
              <a:rPr lang="en-GB" b="1" err="1"/>
              <a:t>cBTKi</a:t>
            </a:r>
            <a:r>
              <a:rPr lang="en-GB" b="1"/>
              <a:t>, </a:t>
            </a:r>
            <a:r>
              <a:rPr lang="en-GB"/>
              <a:t>covalent Bruton’s tyrosine kinase inhibitor; </a:t>
            </a:r>
            <a:r>
              <a:rPr lang="en-GB" b="1"/>
              <a:t>CI</a:t>
            </a:r>
            <a:r>
              <a:rPr lang="en-GB"/>
              <a:t>, confidence interval; </a:t>
            </a:r>
            <a:r>
              <a:rPr lang="en-GB" b="1"/>
              <a:t>CLL, </a:t>
            </a:r>
            <a:r>
              <a:rPr lang="en-GB"/>
              <a:t>chronic lymphocytic </a:t>
            </a:r>
            <a:r>
              <a:rPr lang="en-GB" err="1"/>
              <a:t>leukemia</a:t>
            </a:r>
            <a:r>
              <a:rPr lang="en-GB"/>
              <a:t>; </a:t>
            </a:r>
            <a:r>
              <a:rPr lang="en-GB" b="1"/>
              <a:t>CR, </a:t>
            </a:r>
            <a:r>
              <a:rPr lang="en-GB"/>
              <a:t>complete response; </a:t>
            </a:r>
            <a:r>
              <a:rPr lang="en-GB" b="1"/>
              <a:t>CT, </a:t>
            </a:r>
            <a:r>
              <a:rPr lang="en-GB"/>
              <a:t>computed tomography; </a:t>
            </a:r>
            <a:r>
              <a:rPr lang="en-GB" b="1"/>
              <a:t>IRC</a:t>
            </a:r>
            <a:r>
              <a:rPr lang="en-GB"/>
              <a:t>, independent review committee; </a:t>
            </a:r>
            <a:r>
              <a:rPr lang="en-GB" b="1" err="1"/>
              <a:t>iwCLL</a:t>
            </a:r>
            <a:r>
              <a:rPr lang="en-GB"/>
              <a:t>, International Workshop on CLL; </a:t>
            </a:r>
            <a:r>
              <a:rPr lang="en-GB" b="1" err="1"/>
              <a:t>nPR</a:t>
            </a:r>
            <a:r>
              <a:rPr lang="en-GB" b="1"/>
              <a:t>, </a:t>
            </a:r>
            <a:r>
              <a:rPr lang="en-GB"/>
              <a:t>nodular partial response; </a:t>
            </a:r>
            <a:r>
              <a:rPr lang="en-GB" b="1"/>
              <a:t>ORR, </a:t>
            </a:r>
            <a:r>
              <a:rPr lang="en-GB"/>
              <a:t>overall response rate; </a:t>
            </a:r>
            <a:r>
              <a:rPr lang="en-GB" b="1"/>
              <a:t>PR,</a:t>
            </a:r>
            <a:r>
              <a:rPr lang="en-GB"/>
              <a:t> partial response; </a:t>
            </a:r>
            <a:r>
              <a:rPr lang="en-GB" b="1"/>
              <a:t>PR-L, </a:t>
            </a:r>
            <a:r>
              <a:rPr lang="en-GB"/>
              <a:t>partial response with lymphocytosis; </a:t>
            </a:r>
            <a:r>
              <a:rPr lang="en-GB" b="1"/>
              <a:t>SLL, </a:t>
            </a:r>
            <a:r>
              <a:rPr lang="en-GB"/>
              <a:t>small lymphocytic lymphoma. </a:t>
            </a:r>
            <a:endParaRPr lang="en-GB" b="1"/>
          </a:p>
          <a:p>
            <a:r>
              <a:rPr lang="en-GB" b="1" err="1"/>
              <a:t>Woyach</a:t>
            </a:r>
            <a:r>
              <a:rPr lang="en-GB" b="1"/>
              <a:t> et al, Abstract #325 presented at ASH 2023. </a:t>
            </a:r>
            <a:endParaRPr lang="en-GB"/>
          </a:p>
        </p:txBody>
      </p:sp>
      <p:graphicFrame>
        <p:nvGraphicFramePr>
          <p:cNvPr id="5" name="Table 4">
            <a:extLst>
              <a:ext uri="{FF2B5EF4-FFF2-40B4-BE49-F238E27FC236}">
                <a16:creationId xmlns:a16="http://schemas.microsoft.com/office/drawing/2014/main" id="{F9DD8F95-8332-2102-6580-A44F144D9673}"/>
              </a:ext>
            </a:extLst>
          </p:cNvPr>
          <p:cNvGraphicFramePr>
            <a:graphicFrameLocks noGrp="1"/>
          </p:cNvGraphicFramePr>
          <p:nvPr>
            <p:extLst>
              <p:ext uri="{D42A27DB-BD31-4B8C-83A1-F6EECF244321}">
                <p14:modId xmlns:p14="http://schemas.microsoft.com/office/powerpoint/2010/main" val="1976030028"/>
              </p:ext>
            </p:extLst>
          </p:nvPr>
        </p:nvGraphicFramePr>
        <p:xfrm>
          <a:off x="8914239" y="1665289"/>
          <a:ext cx="2861227" cy="2103120"/>
        </p:xfrm>
        <a:graphic>
          <a:graphicData uri="http://schemas.openxmlformats.org/drawingml/2006/table">
            <a:tbl>
              <a:tblPr firstRow="1" bandRow="1">
                <a:tableStyleId>{5C22544A-7EE6-4342-B048-85BDC9FD1C3A}</a:tableStyleId>
              </a:tblPr>
              <a:tblGrid>
                <a:gridCol w="1704927">
                  <a:extLst>
                    <a:ext uri="{9D8B030D-6E8A-4147-A177-3AD203B41FA5}">
                      <a16:colId xmlns:a16="http://schemas.microsoft.com/office/drawing/2014/main" val="2890551061"/>
                    </a:ext>
                  </a:extLst>
                </a:gridCol>
                <a:gridCol w="1156300">
                  <a:extLst>
                    <a:ext uri="{9D8B030D-6E8A-4147-A177-3AD203B41FA5}">
                      <a16:colId xmlns:a16="http://schemas.microsoft.com/office/drawing/2014/main" val="992632017"/>
                    </a:ext>
                  </a:extLst>
                </a:gridCol>
              </a:tblGrid>
              <a:tr h="229054">
                <a:tc>
                  <a:txBody>
                    <a:bodyPr/>
                    <a:lstStyle/>
                    <a:p>
                      <a:pPr fontAlgn="b"/>
                      <a:r>
                        <a:rPr lang="en-GB" sz="1200" b="1">
                          <a:effectLst/>
                        </a:rPr>
                        <a:t>Prior </a:t>
                      </a:r>
                      <a:r>
                        <a:rPr lang="en-GB" sz="1200" b="1" err="1">
                          <a:effectLst/>
                        </a:rPr>
                        <a:t>cBTKi</a:t>
                      </a:r>
                      <a:endParaRPr lang="en-GB" sz="1200" b="1">
                        <a:effectLst/>
                      </a:endParaRPr>
                    </a:p>
                  </a:txBody>
                  <a:tcPr anchor="ctr"/>
                </a:tc>
                <a:tc>
                  <a:txBody>
                    <a:bodyPr/>
                    <a:lstStyle/>
                    <a:p>
                      <a:pPr algn="ctr"/>
                      <a:r>
                        <a:rPr lang="en-GB" sz="1200" b="1">
                          <a:effectLst/>
                        </a:rPr>
                        <a:t>n=282</a:t>
                      </a:r>
                      <a:r>
                        <a:rPr lang="en-GB" sz="1200" b="1" baseline="30000">
                          <a:effectLst/>
                        </a:rPr>
                        <a:t>b</a:t>
                      </a:r>
                      <a:endParaRPr lang="en-US" sz="1200" baseline="30000"/>
                    </a:p>
                  </a:txBody>
                  <a:tcPr anchor="ctr"/>
                </a:tc>
                <a:extLst>
                  <a:ext uri="{0D108BD9-81ED-4DB2-BD59-A6C34878D82A}">
                    <a16:rowId xmlns:a16="http://schemas.microsoft.com/office/drawing/2014/main" val="1771659524"/>
                  </a:ext>
                </a:extLst>
              </a:tr>
              <a:tr h="362185">
                <a:tc>
                  <a:txBody>
                    <a:bodyPr/>
                    <a:lstStyle/>
                    <a:p>
                      <a:pPr fontAlgn="base"/>
                      <a:r>
                        <a:rPr lang="en-GB" sz="1200">
                          <a:solidFill>
                            <a:schemeClr val="tx1"/>
                          </a:solidFill>
                          <a:effectLst/>
                        </a:rPr>
                        <a:t>ORR</a:t>
                      </a:r>
                      <a:r>
                        <a:rPr lang="en-GB" sz="1200" baseline="30000">
                          <a:solidFill>
                            <a:schemeClr val="tx1"/>
                          </a:solidFill>
                          <a:effectLst/>
                        </a:rPr>
                        <a:t>a</a:t>
                      </a:r>
                      <a:r>
                        <a:rPr lang="en-GB" sz="1200">
                          <a:solidFill>
                            <a:schemeClr val="tx1"/>
                          </a:solidFill>
                          <a:effectLst/>
                        </a:rPr>
                        <a:t> incl. PR-L, % (95% CI)</a:t>
                      </a:r>
                    </a:p>
                  </a:txBody>
                  <a:tcPr anchor="ctr"/>
                </a:tc>
                <a:tc>
                  <a:txBody>
                    <a:bodyPr/>
                    <a:lstStyle/>
                    <a:p>
                      <a:pPr algn="ctr" fontAlgn="base"/>
                      <a:r>
                        <a:rPr lang="en-GB" sz="1200">
                          <a:solidFill>
                            <a:schemeClr val="tx1"/>
                          </a:solidFill>
                          <a:effectLst/>
                        </a:rPr>
                        <a:t>81.6 </a:t>
                      </a:r>
                      <a:endParaRPr lang="de-DE"/>
                    </a:p>
                    <a:p>
                      <a:pPr lvl="0" algn="ctr">
                        <a:buNone/>
                      </a:pPr>
                      <a:r>
                        <a:rPr lang="en-GB" sz="1200">
                          <a:solidFill>
                            <a:schemeClr val="tx1"/>
                          </a:solidFill>
                          <a:effectLst/>
                        </a:rPr>
                        <a:t>(76.5-85.9)</a:t>
                      </a:r>
                    </a:p>
                  </a:txBody>
                  <a:tcPr anchor="ctr"/>
                </a:tc>
                <a:extLst>
                  <a:ext uri="{0D108BD9-81ED-4DB2-BD59-A6C34878D82A}">
                    <a16:rowId xmlns:a16="http://schemas.microsoft.com/office/drawing/2014/main" val="166157948"/>
                  </a:ext>
                </a:extLst>
              </a:tr>
              <a:tr h="217311">
                <a:tc>
                  <a:txBody>
                    <a:bodyPr/>
                    <a:lstStyle/>
                    <a:p>
                      <a:pPr fontAlgn="base"/>
                      <a:r>
                        <a:rPr lang="en-GB" sz="1200">
                          <a:solidFill>
                            <a:schemeClr val="tx1"/>
                          </a:solidFill>
                          <a:effectLst/>
                        </a:rPr>
                        <a:t>Best response, n (%)</a:t>
                      </a:r>
                    </a:p>
                  </a:txBody>
                  <a:tcPr anchor="ctr">
                    <a:solidFill>
                      <a:srgbClr val="E7E8EA"/>
                    </a:solidFill>
                  </a:tcPr>
                </a:tc>
                <a:tc>
                  <a:txBody>
                    <a:bodyPr/>
                    <a:lstStyle/>
                    <a:p>
                      <a:pPr algn="ctr" fontAlgn="base"/>
                      <a:endParaRPr lang="en-IT" sz="1200">
                        <a:solidFill>
                          <a:schemeClr val="tx1"/>
                        </a:solidFill>
                        <a:effectLst/>
                      </a:endParaRPr>
                    </a:p>
                  </a:txBody>
                  <a:tcPr anchor="ctr">
                    <a:solidFill>
                      <a:srgbClr val="E7E8EA"/>
                    </a:solidFill>
                  </a:tcPr>
                </a:tc>
                <a:extLst>
                  <a:ext uri="{0D108BD9-81ED-4DB2-BD59-A6C34878D82A}">
                    <a16:rowId xmlns:a16="http://schemas.microsoft.com/office/drawing/2014/main" val="3619053282"/>
                  </a:ext>
                </a:extLst>
              </a:tr>
              <a:tr h="217311">
                <a:tc>
                  <a:txBody>
                    <a:bodyPr/>
                    <a:lstStyle/>
                    <a:p>
                      <a:pPr marL="457200" lvl="1" indent="0" fontAlgn="base"/>
                      <a:r>
                        <a:rPr lang="en-GB" sz="1200">
                          <a:solidFill>
                            <a:schemeClr val="tx1"/>
                          </a:solidFill>
                          <a:effectLst/>
                        </a:rPr>
                        <a:t>CR</a:t>
                      </a:r>
                    </a:p>
                  </a:txBody>
                  <a:tcPr anchor="ctr">
                    <a:solidFill>
                      <a:srgbClr val="E7E8EA"/>
                    </a:solidFill>
                  </a:tcPr>
                </a:tc>
                <a:tc>
                  <a:txBody>
                    <a:bodyPr/>
                    <a:lstStyle/>
                    <a:p>
                      <a:pPr algn="ctr" fontAlgn="base"/>
                      <a:r>
                        <a:rPr lang="en-IT" sz="1200">
                          <a:solidFill>
                            <a:schemeClr val="tx1"/>
                          </a:solidFill>
                          <a:effectLst/>
                        </a:rPr>
                        <a:t>5 (1.8)</a:t>
                      </a:r>
                    </a:p>
                  </a:txBody>
                  <a:tcPr anchor="ctr">
                    <a:solidFill>
                      <a:srgbClr val="E7E8EA"/>
                    </a:solidFill>
                  </a:tcPr>
                </a:tc>
                <a:extLst>
                  <a:ext uri="{0D108BD9-81ED-4DB2-BD59-A6C34878D82A}">
                    <a16:rowId xmlns:a16="http://schemas.microsoft.com/office/drawing/2014/main" val="2058023383"/>
                  </a:ext>
                </a:extLst>
              </a:tr>
              <a:tr h="217311">
                <a:tc>
                  <a:txBody>
                    <a:bodyPr/>
                    <a:lstStyle/>
                    <a:p>
                      <a:pPr marL="457200" lvl="1" indent="0" fontAlgn="base"/>
                      <a:r>
                        <a:rPr lang="en-GB" sz="1200" err="1">
                          <a:solidFill>
                            <a:schemeClr val="tx1"/>
                          </a:solidFill>
                          <a:effectLst/>
                        </a:rPr>
                        <a:t>nPR</a:t>
                      </a:r>
                      <a:endParaRPr lang="en-GB" sz="1200">
                        <a:solidFill>
                          <a:schemeClr val="tx1"/>
                        </a:solidFill>
                        <a:effectLst/>
                      </a:endParaRPr>
                    </a:p>
                  </a:txBody>
                  <a:tcPr anchor="ctr">
                    <a:solidFill>
                      <a:srgbClr val="E7E8EA"/>
                    </a:solidFill>
                  </a:tcPr>
                </a:tc>
                <a:tc>
                  <a:txBody>
                    <a:bodyPr/>
                    <a:lstStyle/>
                    <a:p>
                      <a:pPr algn="ctr" fontAlgn="base"/>
                      <a:r>
                        <a:rPr lang="en-IT" sz="1200">
                          <a:solidFill>
                            <a:schemeClr val="tx1"/>
                          </a:solidFill>
                          <a:effectLst/>
                        </a:rPr>
                        <a:t>2 (0.7)</a:t>
                      </a:r>
                    </a:p>
                  </a:txBody>
                  <a:tcPr anchor="ctr">
                    <a:solidFill>
                      <a:srgbClr val="E7E8EA"/>
                    </a:solidFill>
                  </a:tcPr>
                </a:tc>
                <a:extLst>
                  <a:ext uri="{0D108BD9-81ED-4DB2-BD59-A6C34878D82A}">
                    <a16:rowId xmlns:a16="http://schemas.microsoft.com/office/drawing/2014/main" val="1245005885"/>
                  </a:ext>
                </a:extLst>
              </a:tr>
              <a:tr h="217311">
                <a:tc>
                  <a:txBody>
                    <a:bodyPr/>
                    <a:lstStyle/>
                    <a:p>
                      <a:pPr marL="457200" lvl="1" indent="0" fontAlgn="base"/>
                      <a:r>
                        <a:rPr lang="en-GB" sz="1200">
                          <a:solidFill>
                            <a:schemeClr val="tx1"/>
                          </a:solidFill>
                          <a:effectLst/>
                        </a:rPr>
                        <a:t>PR</a:t>
                      </a:r>
                    </a:p>
                  </a:txBody>
                  <a:tcPr anchor="ctr">
                    <a:solidFill>
                      <a:srgbClr val="E7E8EA"/>
                    </a:solidFill>
                  </a:tcPr>
                </a:tc>
                <a:tc>
                  <a:txBody>
                    <a:bodyPr/>
                    <a:lstStyle/>
                    <a:p>
                      <a:pPr algn="ctr" fontAlgn="base"/>
                      <a:r>
                        <a:rPr lang="en-IT" sz="1200">
                          <a:solidFill>
                            <a:schemeClr val="tx1"/>
                          </a:solidFill>
                          <a:effectLst/>
                        </a:rPr>
                        <a:t>196 (69.5)</a:t>
                      </a:r>
                    </a:p>
                  </a:txBody>
                  <a:tcPr anchor="ctr">
                    <a:solidFill>
                      <a:srgbClr val="E7E8EA"/>
                    </a:solidFill>
                  </a:tcPr>
                </a:tc>
                <a:extLst>
                  <a:ext uri="{0D108BD9-81ED-4DB2-BD59-A6C34878D82A}">
                    <a16:rowId xmlns:a16="http://schemas.microsoft.com/office/drawing/2014/main" val="1639106545"/>
                  </a:ext>
                </a:extLst>
              </a:tr>
              <a:tr h="217311">
                <a:tc>
                  <a:txBody>
                    <a:bodyPr/>
                    <a:lstStyle/>
                    <a:p>
                      <a:pPr marL="457200" lvl="1" indent="0" fontAlgn="base">
                        <a:tabLst/>
                      </a:pPr>
                      <a:r>
                        <a:rPr lang="en-GB" sz="1200">
                          <a:solidFill>
                            <a:schemeClr val="tx1"/>
                          </a:solidFill>
                          <a:effectLst/>
                        </a:rPr>
                        <a:t>PR-L</a:t>
                      </a:r>
                    </a:p>
                  </a:txBody>
                  <a:tcPr anchor="ctr">
                    <a:solidFill>
                      <a:srgbClr val="E7E8EA"/>
                    </a:solidFill>
                  </a:tcPr>
                </a:tc>
                <a:tc>
                  <a:txBody>
                    <a:bodyPr/>
                    <a:lstStyle/>
                    <a:p>
                      <a:pPr algn="ctr" fontAlgn="base"/>
                      <a:r>
                        <a:rPr lang="en-IT" sz="1200">
                          <a:solidFill>
                            <a:schemeClr val="tx1"/>
                          </a:solidFill>
                          <a:effectLst/>
                        </a:rPr>
                        <a:t>27 (9.6)</a:t>
                      </a:r>
                    </a:p>
                  </a:txBody>
                  <a:tcPr anchor="ctr">
                    <a:solidFill>
                      <a:srgbClr val="E7E8EA"/>
                    </a:solidFill>
                  </a:tcPr>
                </a:tc>
                <a:extLst>
                  <a:ext uri="{0D108BD9-81ED-4DB2-BD59-A6C34878D82A}">
                    <a16:rowId xmlns:a16="http://schemas.microsoft.com/office/drawing/2014/main" val="2536884826"/>
                  </a:ext>
                </a:extLst>
              </a:tr>
            </a:tbl>
          </a:graphicData>
        </a:graphic>
      </p:graphicFrame>
      <p:cxnSp>
        <p:nvCxnSpPr>
          <p:cNvPr id="10" name="Gerade Verbindung 9">
            <a:extLst>
              <a:ext uri="{FF2B5EF4-FFF2-40B4-BE49-F238E27FC236}">
                <a16:creationId xmlns:a16="http://schemas.microsoft.com/office/drawing/2014/main" id="{20B12BE1-21E8-E332-F92A-F114E35586CF}"/>
              </a:ext>
            </a:extLst>
          </p:cNvPr>
          <p:cNvCxnSpPr/>
          <p:nvPr/>
        </p:nvCxnSpPr>
        <p:spPr>
          <a:xfrm>
            <a:off x="1286466" y="1760029"/>
            <a:ext cx="0" cy="33359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 name="Gruppieren 22">
            <a:extLst>
              <a:ext uri="{FF2B5EF4-FFF2-40B4-BE49-F238E27FC236}">
                <a16:creationId xmlns:a16="http://schemas.microsoft.com/office/drawing/2014/main" id="{5EE290E4-F127-039C-ADC3-F688ACD3A05E}"/>
              </a:ext>
            </a:extLst>
          </p:cNvPr>
          <p:cNvGrpSpPr/>
          <p:nvPr/>
        </p:nvGrpSpPr>
        <p:grpSpPr>
          <a:xfrm>
            <a:off x="1227851" y="1766658"/>
            <a:ext cx="58610" cy="3321170"/>
            <a:chOff x="1227850" y="1898491"/>
            <a:chExt cx="6888427" cy="3321170"/>
          </a:xfrm>
        </p:grpSpPr>
        <p:cxnSp>
          <p:nvCxnSpPr>
            <p:cNvPr id="15" name="Gerade Verbindung 14">
              <a:extLst>
                <a:ext uri="{FF2B5EF4-FFF2-40B4-BE49-F238E27FC236}">
                  <a16:creationId xmlns:a16="http://schemas.microsoft.com/office/drawing/2014/main" id="{2E980BCC-A616-5B28-17D2-FE8992183720}"/>
                </a:ext>
              </a:extLst>
            </p:cNvPr>
            <p:cNvCxnSpPr>
              <a:cxnSpLocks/>
            </p:cNvCxnSpPr>
            <p:nvPr/>
          </p:nvCxnSpPr>
          <p:spPr>
            <a:xfrm flipH="1">
              <a:off x="1227850" y="1898491"/>
              <a:ext cx="68884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E48172F8-9A8F-1FB3-248D-F0F2A032F623}"/>
                </a:ext>
              </a:extLst>
            </p:cNvPr>
            <p:cNvCxnSpPr>
              <a:cxnSpLocks/>
            </p:cNvCxnSpPr>
            <p:nvPr/>
          </p:nvCxnSpPr>
          <p:spPr>
            <a:xfrm flipH="1">
              <a:off x="1227850" y="2316872"/>
              <a:ext cx="68884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16">
              <a:extLst>
                <a:ext uri="{FF2B5EF4-FFF2-40B4-BE49-F238E27FC236}">
                  <a16:creationId xmlns:a16="http://schemas.microsoft.com/office/drawing/2014/main" id="{590AB10F-0430-6D56-7A43-A070691070FB}"/>
                </a:ext>
              </a:extLst>
            </p:cNvPr>
            <p:cNvCxnSpPr>
              <a:cxnSpLocks/>
            </p:cNvCxnSpPr>
            <p:nvPr/>
          </p:nvCxnSpPr>
          <p:spPr>
            <a:xfrm flipH="1">
              <a:off x="1227850" y="2730940"/>
              <a:ext cx="68884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4A2C5D79-66D3-27EF-AA37-F14D0FB28577}"/>
                </a:ext>
              </a:extLst>
            </p:cNvPr>
            <p:cNvCxnSpPr>
              <a:cxnSpLocks/>
            </p:cNvCxnSpPr>
            <p:nvPr/>
          </p:nvCxnSpPr>
          <p:spPr>
            <a:xfrm flipH="1">
              <a:off x="1227850" y="3149321"/>
              <a:ext cx="68884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1614A6EF-EB46-A0D8-1CB7-A6639C8C02C8}"/>
                </a:ext>
              </a:extLst>
            </p:cNvPr>
            <p:cNvCxnSpPr>
              <a:cxnSpLocks/>
            </p:cNvCxnSpPr>
            <p:nvPr/>
          </p:nvCxnSpPr>
          <p:spPr>
            <a:xfrm flipH="1">
              <a:off x="1227850" y="3977457"/>
              <a:ext cx="68884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19">
              <a:extLst>
                <a:ext uri="{FF2B5EF4-FFF2-40B4-BE49-F238E27FC236}">
                  <a16:creationId xmlns:a16="http://schemas.microsoft.com/office/drawing/2014/main" id="{84B24F47-AD08-FF86-C4C7-EB39759B0CBF}"/>
                </a:ext>
              </a:extLst>
            </p:cNvPr>
            <p:cNvCxnSpPr>
              <a:cxnSpLocks/>
            </p:cNvCxnSpPr>
            <p:nvPr/>
          </p:nvCxnSpPr>
          <p:spPr>
            <a:xfrm flipH="1">
              <a:off x="1227850" y="4395838"/>
              <a:ext cx="68884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20">
              <a:extLst>
                <a:ext uri="{FF2B5EF4-FFF2-40B4-BE49-F238E27FC236}">
                  <a16:creationId xmlns:a16="http://schemas.microsoft.com/office/drawing/2014/main" id="{205ADAD0-8802-7AF7-F6D7-DDC077BD8DA0}"/>
                </a:ext>
              </a:extLst>
            </p:cNvPr>
            <p:cNvCxnSpPr>
              <a:cxnSpLocks/>
            </p:cNvCxnSpPr>
            <p:nvPr/>
          </p:nvCxnSpPr>
          <p:spPr>
            <a:xfrm flipH="1">
              <a:off x="1227850" y="4805593"/>
              <a:ext cx="68884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21">
              <a:extLst>
                <a:ext uri="{FF2B5EF4-FFF2-40B4-BE49-F238E27FC236}">
                  <a16:creationId xmlns:a16="http://schemas.microsoft.com/office/drawing/2014/main" id="{46852E10-9DD4-B83A-B3A4-BF8152C34E4B}"/>
                </a:ext>
              </a:extLst>
            </p:cNvPr>
            <p:cNvCxnSpPr>
              <a:cxnSpLocks/>
            </p:cNvCxnSpPr>
            <p:nvPr/>
          </p:nvCxnSpPr>
          <p:spPr>
            <a:xfrm flipH="1">
              <a:off x="1227850" y="5219661"/>
              <a:ext cx="68884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Textfeld 23">
            <a:extLst>
              <a:ext uri="{FF2B5EF4-FFF2-40B4-BE49-F238E27FC236}">
                <a16:creationId xmlns:a16="http://schemas.microsoft.com/office/drawing/2014/main" id="{2DBF51EB-2384-E51C-94D1-88EBA478B027}"/>
              </a:ext>
            </a:extLst>
          </p:cNvPr>
          <p:cNvSpPr txBox="1"/>
          <p:nvPr/>
        </p:nvSpPr>
        <p:spPr>
          <a:xfrm>
            <a:off x="694747" y="1606140"/>
            <a:ext cx="533102" cy="307777"/>
          </a:xfrm>
          <a:prstGeom prst="rect">
            <a:avLst/>
          </a:prstGeom>
          <a:noFill/>
        </p:spPr>
        <p:txBody>
          <a:bodyPr wrap="square" rIns="0" rtlCol="0">
            <a:spAutoFit/>
          </a:bodyPr>
          <a:lstStyle/>
          <a:p>
            <a:pPr algn="r"/>
            <a:r>
              <a:rPr lang="de-DE" sz="1400"/>
              <a:t>100</a:t>
            </a:r>
          </a:p>
        </p:txBody>
      </p:sp>
      <p:sp>
        <p:nvSpPr>
          <p:cNvPr id="25" name="Textfeld 24">
            <a:extLst>
              <a:ext uri="{FF2B5EF4-FFF2-40B4-BE49-F238E27FC236}">
                <a16:creationId xmlns:a16="http://schemas.microsoft.com/office/drawing/2014/main" id="{192193A8-137C-841F-899B-045CF959FD75}"/>
              </a:ext>
            </a:extLst>
          </p:cNvPr>
          <p:cNvSpPr txBox="1"/>
          <p:nvPr/>
        </p:nvSpPr>
        <p:spPr>
          <a:xfrm>
            <a:off x="694747" y="2020208"/>
            <a:ext cx="533102" cy="307777"/>
          </a:xfrm>
          <a:prstGeom prst="rect">
            <a:avLst/>
          </a:prstGeom>
          <a:noFill/>
        </p:spPr>
        <p:txBody>
          <a:bodyPr wrap="square" rIns="0" rtlCol="0">
            <a:spAutoFit/>
          </a:bodyPr>
          <a:lstStyle/>
          <a:p>
            <a:pPr algn="r"/>
            <a:r>
              <a:rPr lang="de-DE" sz="1400"/>
              <a:t>75</a:t>
            </a:r>
          </a:p>
        </p:txBody>
      </p:sp>
      <p:sp>
        <p:nvSpPr>
          <p:cNvPr id="26" name="Textfeld 25">
            <a:extLst>
              <a:ext uri="{FF2B5EF4-FFF2-40B4-BE49-F238E27FC236}">
                <a16:creationId xmlns:a16="http://schemas.microsoft.com/office/drawing/2014/main" id="{F669FA84-4440-549A-A395-8D7B18C5CD4E}"/>
              </a:ext>
            </a:extLst>
          </p:cNvPr>
          <p:cNvSpPr txBox="1"/>
          <p:nvPr/>
        </p:nvSpPr>
        <p:spPr>
          <a:xfrm>
            <a:off x="694747" y="2438589"/>
            <a:ext cx="533102" cy="307777"/>
          </a:xfrm>
          <a:prstGeom prst="rect">
            <a:avLst/>
          </a:prstGeom>
          <a:noFill/>
        </p:spPr>
        <p:txBody>
          <a:bodyPr wrap="square" rIns="0" rtlCol="0">
            <a:spAutoFit/>
          </a:bodyPr>
          <a:lstStyle/>
          <a:p>
            <a:pPr algn="r"/>
            <a:r>
              <a:rPr lang="de-DE" sz="1400"/>
              <a:t>50</a:t>
            </a:r>
          </a:p>
        </p:txBody>
      </p:sp>
      <p:sp>
        <p:nvSpPr>
          <p:cNvPr id="27" name="Textfeld 26">
            <a:extLst>
              <a:ext uri="{FF2B5EF4-FFF2-40B4-BE49-F238E27FC236}">
                <a16:creationId xmlns:a16="http://schemas.microsoft.com/office/drawing/2014/main" id="{15EF9397-23E6-1148-AF5A-25F75BBA022B}"/>
              </a:ext>
            </a:extLst>
          </p:cNvPr>
          <p:cNvSpPr txBox="1"/>
          <p:nvPr/>
        </p:nvSpPr>
        <p:spPr>
          <a:xfrm>
            <a:off x="694747" y="2856970"/>
            <a:ext cx="533102" cy="307777"/>
          </a:xfrm>
          <a:prstGeom prst="rect">
            <a:avLst/>
          </a:prstGeom>
          <a:noFill/>
        </p:spPr>
        <p:txBody>
          <a:bodyPr wrap="square" rIns="0" rtlCol="0">
            <a:spAutoFit/>
          </a:bodyPr>
          <a:lstStyle/>
          <a:p>
            <a:pPr algn="r"/>
            <a:r>
              <a:rPr lang="de-DE" sz="1400"/>
              <a:t>25</a:t>
            </a:r>
          </a:p>
        </p:txBody>
      </p:sp>
      <p:sp>
        <p:nvSpPr>
          <p:cNvPr id="28" name="Textfeld 27">
            <a:extLst>
              <a:ext uri="{FF2B5EF4-FFF2-40B4-BE49-F238E27FC236}">
                <a16:creationId xmlns:a16="http://schemas.microsoft.com/office/drawing/2014/main" id="{75E41045-6E51-4F1B-6CFA-34544FC1B8ED}"/>
              </a:ext>
            </a:extLst>
          </p:cNvPr>
          <p:cNvSpPr txBox="1"/>
          <p:nvPr/>
        </p:nvSpPr>
        <p:spPr>
          <a:xfrm>
            <a:off x="694747" y="3262412"/>
            <a:ext cx="533102" cy="307777"/>
          </a:xfrm>
          <a:prstGeom prst="rect">
            <a:avLst/>
          </a:prstGeom>
          <a:noFill/>
        </p:spPr>
        <p:txBody>
          <a:bodyPr wrap="square" rIns="0" rtlCol="0">
            <a:spAutoFit/>
          </a:bodyPr>
          <a:lstStyle/>
          <a:p>
            <a:pPr algn="r"/>
            <a:r>
              <a:rPr lang="de-DE" sz="1400"/>
              <a:t>0</a:t>
            </a:r>
          </a:p>
        </p:txBody>
      </p:sp>
      <p:sp>
        <p:nvSpPr>
          <p:cNvPr id="29" name="Textfeld 28">
            <a:extLst>
              <a:ext uri="{FF2B5EF4-FFF2-40B4-BE49-F238E27FC236}">
                <a16:creationId xmlns:a16="http://schemas.microsoft.com/office/drawing/2014/main" id="{12805A5A-F8D5-4F01-BEEC-118A58959D8D}"/>
              </a:ext>
            </a:extLst>
          </p:cNvPr>
          <p:cNvSpPr txBox="1"/>
          <p:nvPr/>
        </p:nvSpPr>
        <p:spPr>
          <a:xfrm>
            <a:off x="694747" y="3689420"/>
            <a:ext cx="533102" cy="307777"/>
          </a:xfrm>
          <a:prstGeom prst="rect">
            <a:avLst/>
          </a:prstGeom>
          <a:noFill/>
        </p:spPr>
        <p:txBody>
          <a:bodyPr wrap="square" rIns="0" rtlCol="0">
            <a:spAutoFit/>
          </a:bodyPr>
          <a:lstStyle/>
          <a:p>
            <a:pPr algn="r"/>
            <a:r>
              <a:rPr lang="de-DE" sz="1400"/>
              <a:t>-25</a:t>
            </a:r>
          </a:p>
        </p:txBody>
      </p:sp>
      <p:sp>
        <p:nvSpPr>
          <p:cNvPr id="30" name="Textfeld 29">
            <a:extLst>
              <a:ext uri="{FF2B5EF4-FFF2-40B4-BE49-F238E27FC236}">
                <a16:creationId xmlns:a16="http://schemas.microsoft.com/office/drawing/2014/main" id="{641C5589-FB1B-73DE-5FF0-5D91E7552F76}"/>
              </a:ext>
            </a:extLst>
          </p:cNvPr>
          <p:cNvSpPr txBox="1"/>
          <p:nvPr/>
        </p:nvSpPr>
        <p:spPr>
          <a:xfrm>
            <a:off x="694747" y="4099174"/>
            <a:ext cx="533102" cy="307777"/>
          </a:xfrm>
          <a:prstGeom prst="rect">
            <a:avLst/>
          </a:prstGeom>
          <a:noFill/>
        </p:spPr>
        <p:txBody>
          <a:bodyPr wrap="square" rIns="0" rtlCol="0">
            <a:spAutoFit/>
          </a:bodyPr>
          <a:lstStyle/>
          <a:p>
            <a:pPr algn="r"/>
            <a:r>
              <a:rPr lang="de-DE" sz="1400"/>
              <a:t>-50</a:t>
            </a:r>
          </a:p>
        </p:txBody>
      </p:sp>
      <p:sp>
        <p:nvSpPr>
          <p:cNvPr id="31" name="Textfeld 30">
            <a:extLst>
              <a:ext uri="{FF2B5EF4-FFF2-40B4-BE49-F238E27FC236}">
                <a16:creationId xmlns:a16="http://schemas.microsoft.com/office/drawing/2014/main" id="{D8003870-0D44-BF9B-B376-EC74C7708CE3}"/>
              </a:ext>
            </a:extLst>
          </p:cNvPr>
          <p:cNvSpPr txBox="1"/>
          <p:nvPr/>
        </p:nvSpPr>
        <p:spPr>
          <a:xfrm>
            <a:off x="694747" y="4521868"/>
            <a:ext cx="533102" cy="307777"/>
          </a:xfrm>
          <a:prstGeom prst="rect">
            <a:avLst/>
          </a:prstGeom>
          <a:noFill/>
        </p:spPr>
        <p:txBody>
          <a:bodyPr wrap="square" rIns="0" rtlCol="0">
            <a:spAutoFit/>
          </a:bodyPr>
          <a:lstStyle/>
          <a:p>
            <a:pPr algn="r"/>
            <a:r>
              <a:rPr lang="de-DE" sz="1400"/>
              <a:t>-75</a:t>
            </a:r>
          </a:p>
        </p:txBody>
      </p:sp>
      <p:sp>
        <p:nvSpPr>
          <p:cNvPr id="32" name="Textfeld 31">
            <a:extLst>
              <a:ext uri="{FF2B5EF4-FFF2-40B4-BE49-F238E27FC236}">
                <a16:creationId xmlns:a16="http://schemas.microsoft.com/office/drawing/2014/main" id="{79C876CD-7075-A598-4782-DD5CBE87115D}"/>
              </a:ext>
            </a:extLst>
          </p:cNvPr>
          <p:cNvSpPr txBox="1"/>
          <p:nvPr/>
        </p:nvSpPr>
        <p:spPr>
          <a:xfrm>
            <a:off x="694747" y="4927309"/>
            <a:ext cx="533102" cy="307777"/>
          </a:xfrm>
          <a:prstGeom prst="rect">
            <a:avLst/>
          </a:prstGeom>
          <a:noFill/>
        </p:spPr>
        <p:txBody>
          <a:bodyPr wrap="square" rIns="0" rtlCol="0">
            <a:spAutoFit/>
          </a:bodyPr>
          <a:lstStyle/>
          <a:p>
            <a:pPr algn="r"/>
            <a:r>
              <a:rPr lang="de-DE" sz="1400"/>
              <a:t>-100</a:t>
            </a:r>
          </a:p>
        </p:txBody>
      </p:sp>
      <p:sp>
        <p:nvSpPr>
          <p:cNvPr id="33" name="Textfeld 32">
            <a:extLst>
              <a:ext uri="{FF2B5EF4-FFF2-40B4-BE49-F238E27FC236}">
                <a16:creationId xmlns:a16="http://schemas.microsoft.com/office/drawing/2014/main" id="{2CD716E9-D366-4757-0F3B-924AF3EAA390}"/>
              </a:ext>
            </a:extLst>
          </p:cNvPr>
          <p:cNvSpPr txBox="1"/>
          <p:nvPr/>
        </p:nvSpPr>
        <p:spPr>
          <a:xfrm>
            <a:off x="2937615" y="5048721"/>
            <a:ext cx="3105185" cy="307777"/>
          </a:xfrm>
          <a:prstGeom prst="rect">
            <a:avLst/>
          </a:prstGeom>
          <a:noFill/>
        </p:spPr>
        <p:txBody>
          <a:bodyPr wrap="square" rIns="0" rtlCol="0">
            <a:spAutoFit/>
          </a:bodyPr>
          <a:lstStyle/>
          <a:p>
            <a:pPr algn="ctr"/>
            <a:r>
              <a:rPr lang="de-DE" sz="1400" b="1" err="1"/>
              <a:t>Number</a:t>
            </a:r>
            <a:r>
              <a:rPr lang="de-DE" sz="1400" b="1"/>
              <a:t> </a:t>
            </a:r>
            <a:r>
              <a:rPr lang="de-DE" sz="1400" b="1" err="1"/>
              <a:t>of</a:t>
            </a:r>
            <a:r>
              <a:rPr lang="de-DE" sz="1400" b="1"/>
              <a:t> </a:t>
            </a:r>
            <a:r>
              <a:rPr lang="de-DE" sz="1400" b="1" err="1"/>
              <a:t>patients</a:t>
            </a:r>
            <a:r>
              <a:rPr lang="de-DE" sz="1400" b="1"/>
              <a:t> (</a:t>
            </a:r>
            <a:r>
              <a:rPr lang="de-DE" sz="1400" b="1" err="1"/>
              <a:t>n</a:t>
            </a:r>
            <a:r>
              <a:rPr lang="de-DE" sz="1400" b="1"/>
              <a:t>=252)*</a:t>
            </a:r>
          </a:p>
        </p:txBody>
      </p:sp>
      <p:sp>
        <p:nvSpPr>
          <p:cNvPr id="34" name="Textfeld 33">
            <a:extLst>
              <a:ext uri="{FF2B5EF4-FFF2-40B4-BE49-F238E27FC236}">
                <a16:creationId xmlns:a16="http://schemas.microsoft.com/office/drawing/2014/main" id="{B956103A-CEF2-DE38-C0D8-3B7E303E6868}"/>
              </a:ext>
            </a:extLst>
          </p:cNvPr>
          <p:cNvSpPr txBox="1"/>
          <p:nvPr/>
        </p:nvSpPr>
        <p:spPr>
          <a:xfrm rot="16200000">
            <a:off x="-962703" y="3275268"/>
            <a:ext cx="3105185" cy="523220"/>
          </a:xfrm>
          <a:prstGeom prst="rect">
            <a:avLst/>
          </a:prstGeom>
          <a:noFill/>
        </p:spPr>
        <p:txBody>
          <a:bodyPr wrap="square" rIns="0" rtlCol="0">
            <a:spAutoFit/>
          </a:bodyPr>
          <a:lstStyle/>
          <a:p>
            <a:pPr algn="ctr"/>
            <a:r>
              <a:rPr lang="de-DE" sz="1400" b="1"/>
              <a:t>Change in </a:t>
            </a:r>
            <a:r>
              <a:rPr lang="de-DE" sz="1400" b="1" err="1"/>
              <a:t>sum</a:t>
            </a:r>
            <a:r>
              <a:rPr lang="de-DE" sz="1400" b="1"/>
              <a:t> </a:t>
            </a:r>
            <a:r>
              <a:rPr lang="de-DE" sz="1400" b="1" err="1"/>
              <a:t>of</a:t>
            </a:r>
            <a:r>
              <a:rPr lang="de-DE" sz="1400" b="1"/>
              <a:t> </a:t>
            </a:r>
            <a:r>
              <a:rPr lang="de-DE" sz="1400" b="1" err="1"/>
              <a:t>products</a:t>
            </a:r>
            <a:r>
              <a:rPr lang="de-DE" sz="1400" b="1"/>
              <a:t> </a:t>
            </a:r>
            <a:r>
              <a:rPr lang="de-DE" sz="1400" b="1" err="1"/>
              <a:t>of</a:t>
            </a:r>
            <a:br>
              <a:rPr lang="de-DE" sz="1400" b="1"/>
            </a:br>
            <a:r>
              <a:rPr lang="de-DE" sz="1400" b="1" err="1"/>
              <a:t>diameters</a:t>
            </a:r>
            <a:r>
              <a:rPr lang="de-DE" sz="1400" b="1"/>
              <a:t> </a:t>
            </a:r>
            <a:r>
              <a:rPr lang="de-DE" sz="1400" b="1" err="1"/>
              <a:t>from</a:t>
            </a:r>
            <a:r>
              <a:rPr lang="de-DE" sz="1400" b="1"/>
              <a:t> </a:t>
            </a:r>
            <a:r>
              <a:rPr lang="de-DE" sz="1400" b="1" err="1"/>
              <a:t>baseline</a:t>
            </a:r>
            <a:r>
              <a:rPr lang="de-DE" sz="1400" b="1"/>
              <a:t>, %</a:t>
            </a:r>
          </a:p>
        </p:txBody>
      </p:sp>
      <p:cxnSp>
        <p:nvCxnSpPr>
          <p:cNvPr id="36" name="Gerade Verbindung 35">
            <a:extLst>
              <a:ext uri="{FF2B5EF4-FFF2-40B4-BE49-F238E27FC236}">
                <a16:creationId xmlns:a16="http://schemas.microsoft.com/office/drawing/2014/main" id="{9CC4D016-1920-5443-1313-F8BC803F0B38}"/>
              </a:ext>
            </a:extLst>
          </p:cNvPr>
          <p:cNvCxnSpPr/>
          <p:nvPr/>
        </p:nvCxnSpPr>
        <p:spPr>
          <a:xfrm flipV="1">
            <a:off x="1344706" y="2285052"/>
            <a:ext cx="0" cy="1131248"/>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7" name="Gerade Verbindung 36">
            <a:extLst>
              <a:ext uri="{FF2B5EF4-FFF2-40B4-BE49-F238E27FC236}">
                <a16:creationId xmlns:a16="http://schemas.microsoft.com/office/drawing/2014/main" id="{DE39AAF7-CBE1-CF03-3455-A43E5C22FA43}"/>
              </a:ext>
            </a:extLst>
          </p:cNvPr>
          <p:cNvCxnSpPr>
            <a:cxnSpLocks/>
          </p:cNvCxnSpPr>
          <p:nvPr/>
        </p:nvCxnSpPr>
        <p:spPr>
          <a:xfrm flipV="1">
            <a:off x="1373281" y="2299410"/>
            <a:ext cx="0" cy="111689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40" name="Gerade Verbindung 39">
            <a:extLst>
              <a:ext uri="{FF2B5EF4-FFF2-40B4-BE49-F238E27FC236}">
                <a16:creationId xmlns:a16="http://schemas.microsoft.com/office/drawing/2014/main" id="{7749B205-3A3C-5260-1199-28A518E1AE98}"/>
              </a:ext>
            </a:extLst>
          </p:cNvPr>
          <p:cNvCxnSpPr>
            <a:cxnSpLocks/>
          </p:cNvCxnSpPr>
          <p:nvPr/>
        </p:nvCxnSpPr>
        <p:spPr>
          <a:xfrm flipV="1">
            <a:off x="1401856" y="2693917"/>
            <a:ext cx="0" cy="738258"/>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42" name="Gerade Verbindung 41">
            <a:extLst>
              <a:ext uri="{FF2B5EF4-FFF2-40B4-BE49-F238E27FC236}">
                <a16:creationId xmlns:a16="http://schemas.microsoft.com/office/drawing/2014/main" id="{F8D3578C-DD7E-799F-8E1D-A04D191A84B2}"/>
              </a:ext>
            </a:extLst>
          </p:cNvPr>
          <p:cNvCxnSpPr>
            <a:cxnSpLocks/>
          </p:cNvCxnSpPr>
          <p:nvPr/>
        </p:nvCxnSpPr>
        <p:spPr>
          <a:xfrm flipV="1">
            <a:off x="1427256" y="2770117"/>
            <a:ext cx="0" cy="662058"/>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44" name="Gerade Verbindung 43">
            <a:extLst>
              <a:ext uri="{FF2B5EF4-FFF2-40B4-BE49-F238E27FC236}">
                <a16:creationId xmlns:a16="http://schemas.microsoft.com/office/drawing/2014/main" id="{26599C07-F8B1-E186-F4DB-B37528524093}"/>
              </a:ext>
            </a:extLst>
          </p:cNvPr>
          <p:cNvCxnSpPr>
            <a:cxnSpLocks/>
          </p:cNvCxnSpPr>
          <p:nvPr/>
        </p:nvCxnSpPr>
        <p:spPr>
          <a:xfrm flipV="1">
            <a:off x="1455831" y="3017488"/>
            <a:ext cx="0" cy="41468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46" name="Gerade Verbindung 45">
            <a:extLst>
              <a:ext uri="{FF2B5EF4-FFF2-40B4-BE49-F238E27FC236}">
                <a16:creationId xmlns:a16="http://schemas.microsoft.com/office/drawing/2014/main" id="{F14A3922-A865-5FB7-9021-570B899FE472}"/>
              </a:ext>
            </a:extLst>
          </p:cNvPr>
          <p:cNvCxnSpPr>
            <a:cxnSpLocks/>
          </p:cNvCxnSpPr>
          <p:nvPr/>
        </p:nvCxnSpPr>
        <p:spPr>
          <a:xfrm flipV="1">
            <a:off x="1481231" y="3063046"/>
            <a:ext cx="0" cy="369129"/>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48" name="Gerade Verbindung 47">
            <a:extLst>
              <a:ext uri="{FF2B5EF4-FFF2-40B4-BE49-F238E27FC236}">
                <a16:creationId xmlns:a16="http://schemas.microsoft.com/office/drawing/2014/main" id="{4788EC57-C3DB-A4F1-CACC-531251CC1ABE}"/>
              </a:ext>
            </a:extLst>
          </p:cNvPr>
          <p:cNvCxnSpPr>
            <a:cxnSpLocks/>
          </p:cNvCxnSpPr>
          <p:nvPr/>
        </p:nvCxnSpPr>
        <p:spPr>
          <a:xfrm flipV="1">
            <a:off x="1506631" y="3319392"/>
            <a:ext cx="0" cy="112783"/>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50" name="Gerade Verbindung 49">
            <a:extLst>
              <a:ext uri="{FF2B5EF4-FFF2-40B4-BE49-F238E27FC236}">
                <a16:creationId xmlns:a16="http://schemas.microsoft.com/office/drawing/2014/main" id="{91619EF4-92E6-B607-A244-8C7C70A4D560}"/>
              </a:ext>
            </a:extLst>
          </p:cNvPr>
          <p:cNvCxnSpPr>
            <a:cxnSpLocks/>
          </p:cNvCxnSpPr>
          <p:nvPr/>
        </p:nvCxnSpPr>
        <p:spPr>
          <a:xfrm flipV="1">
            <a:off x="1532031" y="3375783"/>
            <a:ext cx="0" cy="5639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52" name="Gerade Verbindung 51">
            <a:extLst>
              <a:ext uri="{FF2B5EF4-FFF2-40B4-BE49-F238E27FC236}">
                <a16:creationId xmlns:a16="http://schemas.microsoft.com/office/drawing/2014/main" id="{3A6E35AF-5F5E-BF5C-38C1-49CA30F60B92}"/>
              </a:ext>
            </a:extLst>
          </p:cNvPr>
          <p:cNvCxnSpPr>
            <a:cxnSpLocks/>
          </p:cNvCxnSpPr>
          <p:nvPr/>
        </p:nvCxnSpPr>
        <p:spPr>
          <a:xfrm flipV="1">
            <a:off x="1558760" y="3422650"/>
            <a:ext cx="0" cy="28575"/>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54" name="Gerade Verbindung 53">
            <a:extLst>
              <a:ext uri="{FF2B5EF4-FFF2-40B4-BE49-F238E27FC236}">
                <a16:creationId xmlns:a16="http://schemas.microsoft.com/office/drawing/2014/main" id="{B9C53B63-94B2-48E3-BE86-D5E9D5B50394}"/>
              </a:ext>
            </a:extLst>
          </p:cNvPr>
          <p:cNvCxnSpPr>
            <a:cxnSpLocks/>
          </p:cNvCxnSpPr>
          <p:nvPr/>
        </p:nvCxnSpPr>
        <p:spPr>
          <a:xfrm flipV="1">
            <a:off x="1585489" y="3416300"/>
            <a:ext cx="0" cy="7620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56" name="Gerade Verbindung 55">
            <a:extLst>
              <a:ext uri="{FF2B5EF4-FFF2-40B4-BE49-F238E27FC236}">
                <a16:creationId xmlns:a16="http://schemas.microsoft.com/office/drawing/2014/main" id="{48A3427C-9E13-85A0-A2EE-7E58A943496E}"/>
              </a:ext>
            </a:extLst>
          </p:cNvPr>
          <p:cNvCxnSpPr>
            <a:cxnSpLocks/>
          </p:cNvCxnSpPr>
          <p:nvPr/>
        </p:nvCxnSpPr>
        <p:spPr>
          <a:xfrm flipV="1">
            <a:off x="1612218" y="3416300"/>
            <a:ext cx="0" cy="92075"/>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60" name="Gerade Verbindung 59">
            <a:extLst>
              <a:ext uri="{FF2B5EF4-FFF2-40B4-BE49-F238E27FC236}">
                <a16:creationId xmlns:a16="http://schemas.microsoft.com/office/drawing/2014/main" id="{BE04E05C-F6C3-841F-3385-BBD5963EB334}"/>
              </a:ext>
            </a:extLst>
          </p:cNvPr>
          <p:cNvCxnSpPr>
            <a:cxnSpLocks/>
          </p:cNvCxnSpPr>
          <p:nvPr/>
        </p:nvCxnSpPr>
        <p:spPr>
          <a:xfrm flipV="1">
            <a:off x="1638947" y="3416300"/>
            <a:ext cx="0" cy="92075"/>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61" name="Gerade Verbindung 60">
            <a:extLst>
              <a:ext uri="{FF2B5EF4-FFF2-40B4-BE49-F238E27FC236}">
                <a16:creationId xmlns:a16="http://schemas.microsoft.com/office/drawing/2014/main" id="{2E2B27CC-59DE-C0FD-74AC-07F6BCB10852}"/>
              </a:ext>
            </a:extLst>
          </p:cNvPr>
          <p:cNvCxnSpPr>
            <a:cxnSpLocks/>
          </p:cNvCxnSpPr>
          <p:nvPr/>
        </p:nvCxnSpPr>
        <p:spPr>
          <a:xfrm flipV="1">
            <a:off x="1665676" y="3416300"/>
            <a:ext cx="0" cy="120578"/>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63" name="Gerade Verbindung 62">
            <a:extLst>
              <a:ext uri="{FF2B5EF4-FFF2-40B4-BE49-F238E27FC236}">
                <a16:creationId xmlns:a16="http://schemas.microsoft.com/office/drawing/2014/main" id="{9B1D2382-C12F-A6E1-AF2C-E7AAC8DE9FF6}"/>
              </a:ext>
            </a:extLst>
          </p:cNvPr>
          <p:cNvCxnSpPr>
            <a:cxnSpLocks/>
          </p:cNvCxnSpPr>
          <p:nvPr/>
        </p:nvCxnSpPr>
        <p:spPr>
          <a:xfrm flipV="1">
            <a:off x="1692405" y="3416300"/>
            <a:ext cx="0" cy="153889"/>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65" name="Gerade Verbindung 64">
            <a:extLst>
              <a:ext uri="{FF2B5EF4-FFF2-40B4-BE49-F238E27FC236}">
                <a16:creationId xmlns:a16="http://schemas.microsoft.com/office/drawing/2014/main" id="{A843E56F-99EA-7D63-E05B-7316FC808BE3}"/>
              </a:ext>
            </a:extLst>
          </p:cNvPr>
          <p:cNvCxnSpPr>
            <a:cxnSpLocks/>
          </p:cNvCxnSpPr>
          <p:nvPr/>
        </p:nvCxnSpPr>
        <p:spPr>
          <a:xfrm flipV="1">
            <a:off x="1719134" y="3416300"/>
            <a:ext cx="0" cy="19519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67" name="Gerade Verbindung 66">
            <a:extLst>
              <a:ext uri="{FF2B5EF4-FFF2-40B4-BE49-F238E27FC236}">
                <a16:creationId xmlns:a16="http://schemas.microsoft.com/office/drawing/2014/main" id="{7366012C-203A-451E-0F3A-47701552005A}"/>
              </a:ext>
            </a:extLst>
          </p:cNvPr>
          <p:cNvCxnSpPr>
            <a:cxnSpLocks/>
          </p:cNvCxnSpPr>
          <p:nvPr/>
        </p:nvCxnSpPr>
        <p:spPr>
          <a:xfrm flipV="1">
            <a:off x="1745863" y="3416300"/>
            <a:ext cx="0" cy="21741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69" name="Gerade Verbindung 68">
            <a:extLst>
              <a:ext uri="{FF2B5EF4-FFF2-40B4-BE49-F238E27FC236}">
                <a16:creationId xmlns:a16="http://schemas.microsoft.com/office/drawing/2014/main" id="{CFE36399-24FD-499B-0187-1EBDF745FBBB}"/>
              </a:ext>
            </a:extLst>
          </p:cNvPr>
          <p:cNvCxnSpPr>
            <a:cxnSpLocks/>
          </p:cNvCxnSpPr>
          <p:nvPr/>
        </p:nvCxnSpPr>
        <p:spPr>
          <a:xfrm flipV="1">
            <a:off x="1772592" y="3416300"/>
            <a:ext cx="0" cy="427008"/>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71" name="Gerade Verbindung 70">
            <a:extLst>
              <a:ext uri="{FF2B5EF4-FFF2-40B4-BE49-F238E27FC236}">
                <a16:creationId xmlns:a16="http://schemas.microsoft.com/office/drawing/2014/main" id="{11A7A30A-68F2-7EE8-98C0-F1F06F9CF6BB}"/>
              </a:ext>
            </a:extLst>
          </p:cNvPr>
          <p:cNvCxnSpPr>
            <a:cxnSpLocks/>
          </p:cNvCxnSpPr>
          <p:nvPr/>
        </p:nvCxnSpPr>
        <p:spPr>
          <a:xfrm flipV="1">
            <a:off x="1799321" y="3416300"/>
            <a:ext cx="0" cy="45236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73" name="Gerade Verbindung 72">
            <a:extLst>
              <a:ext uri="{FF2B5EF4-FFF2-40B4-BE49-F238E27FC236}">
                <a16:creationId xmlns:a16="http://schemas.microsoft.com/office/drawing/2014/main" id="{096A2510-7FA6-F26A-623B-A378208C2D54}"/>
              </a:ext>
            </a:extLst>
          </p:cNvPr>
          <p:cNvCxnSpPr>
            <a:cxnSpLocks/>
          </p:cNvCxnSpPr>
          <p:nvPr/>
        </p:nvCxnSpPr>
        <p:spPr>
          <a:xfrm flipV="1">
            <a:off x="1826050" y="3416300"/>
            <a:ext cx="0" cy="45236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75" name="Gerade Verbindung 74">
            <a:extLst>
              <a:ext uri="{FF2B5EF4-FFF2-40B4-BE49-F238E27FC236}">
                <a16:creationId xmlns:a16="http://schemas.microsoft.com/office/drawing/2014/main" id="{8D077ACF-AB46-D05E-CA46-B8782B7012BE}"/>
              </a:ext>
            </a:extLst>
          </p:cNvPr>
          <p:cNvCxnSpPr>
            <a:cxnSpLocks/>
          </p:cNvCxnSpPr>
          <p:nvPr/>
        </p:nvCxnSpPr>
        <p:spPr>
          <a:xfrm flipV="1">
            <a:off x="1852779" y="3416300"/>
            <a:ext cx="0" cy="48094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77" name="Gerade Verbindung 76">
            <a:extLst>
              <a:ext uri="{FF2B5EF4-FFF2-40B4-BE49-F238E27FC236}">
                <a16:creationId xmlns:a16="http://schemas.microsoft.com/office/drawing/2014/main" id="{47072EEA-6E98-5408-5EEC-AEF99ADDBD4E}"/>
              </a:ext>
            </a:extLst>
          </p:cNvPr>
          <p:cNvCxnSpPr>
            <a:cxnSpLocks/>
          </p:cNvCxnSpPr>
          <p:nvPr/>
        </p:nvCxnSpPr>
        <p:spPr>
          <a:xfrm flipV="1">
            <a:off x="1879508" y="3416300"/>
            <a:ext cx="0" cy="50316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79" name="Gerade Verbindung 78">
            <a:extLst>
              <a:ext uri="{FF2B5EF4-FFF2-40B4-BE49-F238E27FC236}">
                <a16:creationId xmlns:a16="http://schemas.microsoft.com/office/drawing/2014/main" id="{7A17E078-D716-1AE4-3CB7-1349B9AF7F77}"/>
              </a:ext>
            </a:extLst>
          </p:cNvPr>
          <p:cNvCxnSpPr>
            <a:cxnSpLocks/>
          </p:cNvCxnSpPr>
          <p:nvPr/>
        </p:nvCxnSpPr>
        <p:spPr>
          <a:xfrm flipV="1">
            <a:off x="1906237" y="3416300"/>
            <a:ext cx="0" cy="52856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81" name="Gerade Verbindung 80">
            <a:extLst>
              <a:ext uri="{FF2B5EF4-FFF2-40B4-BE49-F238E27FC236}">
                <a16:creationId xmlns:a16="http://schemas.microsoft.com/office/drawing/2014/main" id="{0435EBB7-9CCA-6A8E-2B70-935AD203DA35}"/>
              </a:ext>
            </a:extLst>
          </p:cNvPr>
          <p:cNvCxnSpPr>
            <a:cxnSpLocks/>
          </p:cNvCxnSpPr>
          <p:nvPr/>
        </p:nvCxnSpPr>
        <p:spPr>
          <a:xfrm flipV="1">
            <a:off x="1932966" y="3416300"/>
            <a:ext cx="0" cy="55396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83" name="Gerade Verbindung 82">
            <a:extLst>
              <a:ext uri="{FF2B5EF4-FFF2-40B4-BE49-F238E27FC236}">
                <a16:creationId xmlns:a16="http://schemas.microsoft.com/office/drawing/2014/main" id="{D2D4BAAC-16C8-6E31-1906-ACF880BB707C}"/>
              </a:ext>
            </a:extLst>
          </p:cNvPr>
          <p:cNvCxnSpPr>
            <a:cxnSpLocks/>
          </p:cNvCxnSpPr>
          <p:nvPr/>
        </p:nvCxnSpPr>
        <p:spPr>
          <a:xfrm flipV="1">
            <a:off x="1959695" y="3416300"/>
            <a:ext cx="0" cy="58089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85" name="Gerade Verbindung 84">
            <a:extLst>
              <a:ext uri="{FF2B5EF4-FFF2-40B4-BE49-F238E27FC236}">
                <a16:creationId xmlns:a16="http://schemas.microsoft.com/office/drawing/2014/main" id="{F2D812E1-DF56-295E-A807-628F42DF0605}"/>
              </a:ext>
            </a:extLst>
          </p:cNvPr>
          <p:cNvCxnSpPr>
            <a:cxnSpLocks/>
          </p:cNvCxnSpPr>
          <p:nvPr/>
        </p:nvCxnSpPr>
        <p:spPr>
          <a:xfrm flipV="1">
            <a:off x="1986424" y="3416300"/>
            <a:ext cx="0" cy="58089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88" name="Gerade Verbindung 87">
            <a:extLst>
              <a:ext uri="{FF2B5EF4-FFF2-40B4-BE49-F238E27FC236}">
                <a16:creationId xmlns:a16="http://schemas.microsoft.com/office/drawing/2014/main" id="{A7786E84-3669-D726-2FA1-87F06EEDBA0F}"/>
              </a:ext>
            </a:extLst>
          </p:cNvPr>
          <p:cNvCxnSpPr>
            <a:cxnSpLocks/>
          </p:cNvCxnSpPr>
          <p:nvPr/>
        </p:nvCxnSpPr>
        <p:spPr>
          <a:xfrm flipV="1">
            <a:off x="2013153" y="3416300"/>
            <a:ext cx="0" cy="58089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89" name="Gerade Verbindung 88">
            <a:extLst>
              <a:ext uri="{FF2B5EF4-FFF2-40B4-BE49-F238E27FC236}">
                <a16:creationId xmlns:a16="http://schemas.microsoft.com/office/drawing/2014/main" id="{C1FA2FFB-0B61-0651-8428-D998A7456304}"/>
              </a:ext>
            </a:extLst>
          </p:cNvPr>
          <p:cNvCxnSpPr>
            <a:cxnSpLocks/>
          </p:cNvCxnSpPr>
          <p:nvPr/>
        </p:nvCxnSpPr>
        <p:spPr>
          <a:xfrm flipV="1">
            <a:off x="2039882" y="3416300"/>
            <a:ext cx="0" cy="6729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90" name="Gerade Verbindung 89">
            <a:extLst>
              <a:ext uri="{FF2B5EF4-FFF2-40B4-BE49-F238E27FC236}">
                <a16:creationId xmlns:a16="http://schemas.microsoft.com/office/drawing/2014/main" id="{381328B0-0C72-76A4-C4C9-68E552D4E5E4}"/>
              </a:ext>
            </a:extLst>
          </p:cNvPr>
          <p:cNvCxnSpPr>
            <a:cxnSpLocks/>
          </p:cNvCxnSpPr>
          <p:nvPr/>
        </p:nvCxnSpPr>
        <p:spPr>
          <a:xfrm flipV="1">
            <a:off x="2066611" y="3432175"/>
            <a:ext cx="0" cy="68249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91" name="Gerade Verbindung 90">
            <a:extLst>
              <a:ext uri="{FF2B5EF4-FFF2-40B4-BE49-F238E27FC236}">
                <a16:creationId xmlns:a16="http://schemas.microsoft.com/office/drawing/2014/main" id="{510AC184-077D-6866-BFAB-A7B01586D1E5}"/>
              </a:ext>
            </a:extLst>
          </p:cNvPr>
          <p:cNvCxnSpPr>
            <a:cxnSpLocks/>
          </p:cNvCxnSpPr>
          <p:nvPr/>
        </p:nvCxnSpPr>
        <p:spPr>
          <a:xfrm flipV="1">
            <a:off x="2093340" y="3422650"/>
            <a:ext cx="0" cy="70472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92" name="Gerade Verbindung 91">
            <a:extLst>
              <a:ext uri="{FF2B5EF4-FFF2-40B4-BE49-F238E27FC236}">
                <a16:creationId xmlns:a16="http://schemas.microsoft.com/office/drawing/2014/main" id="{4F3FDF5C-112F-407F-C440-7691905A43D3}"/>
              </a:ext>
            </a:extLst>
          </p:cNvPr>
          <p:cNvCxnSpPr>
            <a:cxnSpLocks/>
          </p:cNvCxnSpPr>
          <p:nvPr/>
        </p:nvCxnSpPr>
        <p:spPr>
          <a:xfrm flipV="1">
            <a:off x="2120069" y="3422650"/>
            <a:ext cx="0" cy="70472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93" name="Gerade Verbindung 92">
            <a:extLst>
              <a:ext uri="{FF2B5EF4-FFF2-40B4-BE49-F238E27FC236}">
                <a16:creationId xmlns:a16="http://schemas.microsoft.com/office/drawing/2014/main" id="{5E60015B-98F6-C20D-321E-0240E9F15EF7}"/>
              </a:ext>
            </a:extLst>
          </p:cNvPr>
          <p:cNvCxnSpPr>
            <a:cxnSpLocks/>
          </p:cNvCxnSpPr>
          <p:nvPr/>
        </p:nvCxnSpPr>
        <p:spPr>
          <a:xfrm flipV="1">
            <a:off x="2146798" y="3422650"/>
            <a:ext cx="0" cy="72059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94" name="Gerade Verbindung 93">
            <a:extLst>
              <a:ext uri="{FF2B5EF4-FFF2-40B4-BE49-F238E27FC236}">
                <a16:creationId xmlns:a16="http://schemas.microsoft.com/office/drawing/2014/main" id="{8EAD8263-29E2-4CE6-9FBE-969C59BAADF3}"/>
              </a:ext>
            </a:extLst>
          </p:cNvPr>
          <p:cNvCxnSpPr>
            <a:cxnSpLocks/>
          </p:cNvCxnSpPr>
          <p:nvPr/>
        </p:nvCxnSpPr>
        <p:spPr>
          <a:xfrm flipV="1">
            <a:off x="2173527" y="3422650"/>
            <a:ext cx="0" cy="77774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95" name="Gerade Verbindung 94">
            <a:extLst>
              <a:ext uri="{FF2B5EF4-FFF2-40B4-BE49-F238E27FC236}">
                <a16:creationId xmlns:a16="http://schemas.microsoft.com/office/drawing/2014/main" id="{241F64E6-37E0-4C4D-209C-062EDC3B7479}"/>
              </a:ext>
            </a:extLst>
          </p:cNvPr>
          <p:cNvCxnSpPr>
            <a:cxnSpLocks/>
          </p:cNvCxnSpPr>
          <p:nvPr/>
        </p:nvCxnSpPr>
        <p:spPr>
          <a:xfrm flipV="1">
            <a:off x="2200256" y="3416300"/>
            <a:ext cx="0" cy="80949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96" name="Gerade Verbindung 95">
            <a:extLst>
              <a:ext uri="{FF2B5EF4-FFF2-40B4-BE49-F238E27FC236}">
                <a16:creationId xmlns:a16="http://schemas.microsoft.com/office/drawing/2014/main" id="{BC44D76C-6533-4D9F-3B64-2869A3709CC0}"/>
              </a:ext>
            </a:extLst>
          </p:cNvPr>
          <p:cNvCxnSpPr>
            <a:cxnSpLocks/>
          </p:cNvCxnSpPr>
          <p:nvPr/>
        </p:nvCxnSpPr>
        <p:spPr>
          <a:xfrm flipV="1">
            <a:off x="2226985" y="3422650"/>
            <a:ext cx="0" cy="81902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97" name="Gerade Verbindung 96">
            <a:extLst>
              <a:ext uri="{FF2B5EF4-FFF2-40B4-BE49-F238E27FC236}">
                <a16:creationId xmlns:a16="http://schemas.microsoft.com/office/drawing/2014/main" id="{A9A8F895-1187-A0E7-F65E-E3E85FF64A73}"/>
              </a:ext>
            </a:extLst>
          </p:cNvPr>
          <p:cNvCxnSpPr>
            <a:cxnSpLocks/>
          </p:cNvCxnSpPr>
          <p:nvPr/>
        </p:nvCxnSpPr>
        <p:spPr>
          <a:xfrm flipV="1">
            <a:off x="2253714" y="3422650"/>
            <a:ext cx="0" cy="83489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98" name="Gerade Verbindung 97">
            <a:extLst>
              <a:ext uri="{FF2B5EF4-FFF2-40B4-BE49-F238E27FC236}">
                <a16:creationId xmlns:a16="http://schemas.microsoft.com/office/drawing/2014/main" id="{8B78E8AA-4DCD-3F10-741A-724E759A4507}"/>
              </a:ext>
            </a:extLst>
          </p:cNvPr>
          <p:cNvCxnSpPr>
            <a:cxnSpLocks/>
          </p:cNvCxnSpPr>
          <p:nvPr/>
        </p:nvCxnSpPr>
        <p:spPr>
          <a:xfrm flipV="1">
            <a:off x="2280443" y="3422650"/>
            <a:ext cx="0" cy="84124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99" name="Gerade Verbindung 98">
            <a:extLst>
              <a:ext uri="{FF2B5EF4-FFF2-40B4-BE49-F238E27FC236}">
                <a16:creationId xmlns:a16="http://schemas.microsoft.com/office/drawing/2014/main" id="{CBB90F6B-0449-C9F4-B8A1-1EAA9566FD7A}"/>
              </a:ext>
            </a:extLst>
          </p:cNvPr>
          <p:cNvCxnSpPr>
            <a:cxnSpLocks/>
          </p:cNvCxnSpPr>
          <p:nvPr/>
        </p:nvCxnSpPr>
        <p:spPr>
          <a:xfrm flipV="1">
            <a:off x="2307172" y="3416300"/>
            <a:ext cx="0" cy="86664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00" name="Gerade Verbindung 99">
            <a:extLst>
              <a:ext uri="{FF2B5EF4-FFF2-40B4-BE49-F238E27FC236}">
                <a16:creationId xmlns:a16="http://schemas.microsoft.com/office/drawing/2014/main" id="{6A520253-54A3-00C9-640A-FF6ADED894A5}"/>
              </a:ext>
            </a:extLst>
          </p:cNvPr>
          <p:cNvCxnSpPr>
            <a:cxnSpLocks/>
          </p:cNvCxnSpPr>
          <p:nvPr/>
        </p:nvCxnSpPr>
        <p:spPr>
          <a:xfrm flipV="1">
            <a:off x="2333901" y="3416300"/>
            <a:ext cx="0" cy="86982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01" name="Gerade Verbindung 100">
            <a:extLst>
              <a:ext uri="{FF2B5EF4-FFF2-40B4-BE49-F238E27FC236}">
                <a16:creationId xmlns:a16="http://schemas.microsoft.com/office/drawing/2014/main" id="{FBDD263D-8205-CC66-62DE-C9C830FFD375}"/>
              </a:ext>
            </a:extLst>
          </p:cNvPr>
          <p:cNvCxnSpPr>
            <a:cxnSpLocks/>
          </p:cNvCxnSpPr>
          <p:nvPr/>
        </p:nvCxnSpPr>
        <p:spPr>
          <a:xfrm flipV="1">
            <a:off x="2360630" y="3422650"/>
            <a:ext cx="0" cy="89839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02" name="Gerade Verbindung 101">
            <a:extLst>
              <a:ext uri="{FF2B5EF4-FFF2-40B4-BE49-F238E27FC236}">
                <a16:creationId xmlns:a16="http://schemas.microsoft.com/office/drawing/2014/main" id="{D971010C-370B-5401-BDF9-D4072D99C675}"/>
              </a:ext>
            </a:extLst>
          </p:cNvPr>
          <p:cNvCxnSpPr>
            <a:cxnSpLocks/>
          </p:cNvCxnSpPr>
          <p:nvPr/>
        </p:nvCxnSpPr>
        <p:spPr>
          <a:xfrm flipV="1">
            <a:off x="2387359" y="3416300"/>
            <a:ext cx="0" cy="90792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03" name="Gerade Verbindung 102">
            <a:extLst>
              <a:ext uri="{FF2B5EF4-FFF2-40B4-BE49-F238E27FC236}">
                <a16:creationId xmlns:a16="http://schemas.microsoft.com/office/drawing/2014/main" id="{3D5DA78D-7326-E888-DCFC-CB130C98C167}"/>
              </a:ext>
            </a:extLst>
          </p:cNvPr>
          <p:cNvCxnSpPr>
            <a:cxnSpLocks/>
          </p:cNvCxnSpPr>
          <p:nvPr/>
        </p:nvCxnSpPr>
        <p:spPr>
          <a:xfrm flipV="1">
            <a:off x="2414088" y="3422650"/>
            <a:ext cx="0" cy="90474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04" name="Gerade Verbindung 103">
            <a:extLst>
              <a:ext uri="{FF2B5EF4-FFF2-40B4-BE49-F238E27FC236}">
                <a16:creationId xmlns:a16="http://schemas.microsoft.com/office/drawing/2014/main" id="{E26F5967-7FD7-E32E-A8EF-5F2FE25111BC}"/>
              </a:ext>
            </a:extLst>
          </p:cNvPr>
          <p:cNvCxnSpPr>
            <a:cxnSpLocks/>
          </p:cNvCxnSpPr>
          <p:nvPr/>
        </p:nvCxnSpPr>
        <p:spPr>
          <a:xfrm flipV="1">
            <a:off x="2440817" y="3416300"/>
            <a:ext cx="0" cy="9142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05" name="Gerade Verbindung 104">
            <a:extLst>
              <a:ext uri="{FF2B5EF4-FFF2-40B4-BE49-F238E27FC236}">
                <a16:creationId xmlns:a16="http://schemas.microsoft.com/office/drawing/2014/main" id="{51DF63A2-5C23-9FBB-7510-9C161CBB8157}"/>
              </a:ext>
            </a:extLst>
          </p:cNvPr>
          <p:cNvCxnSpPr>
            <a:cxnSpLocks/>
          </p:cNvCxnSpPr>
          <p:nvPr/>
        </p:nvCxnSpPr>
        <p:spPr>
          <a:xfrm flipV="1">
            <a:off x="2467546" y="3432175"/>
            <a:ext cx="0" cy="92062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06" name="Gerade Verbindung 105">
            <a:extLst>
              <a:ext uri="{FF2B5EF4-FFF2-40B4-BE49-F238E27FC236}">
                <a16:creationId xmlns:a16="http://schemas.microsoft.com/office/drawing/2014/main" id="{381E32B2-DC4A-E192-FBA6-44A4A13DCB1A}"/>
              </a:ext>
            </a:extLst>
          </p:cNvPr>
          <p:cNvCxnSpPr>
            <a:cxnSpLocks/>
          </p:cNvCxnSpPr>
          <p:nvPr/>
        </p:nvCxnSpPr>
        <p:spPr>
          <a:xfrm flipV="1">
            <a:off x="2494275" y="3422650"/>
            <a:ext cx="0" cy="94284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07" name="Gerade Verbindung 106">
            <a:extLst>
              <a:ext uri="{FF2B5EF4-FFF2-40B4-BE49-F238E27FC236}">
                <a16:creationId xmlns:a16="http://schemas.microsoft.com/office/drawing/2014/main" id="{FF139F29-401B-DDCE-EE5D-126A4FD9E156}"/>
              </a:ext>
            </a:extLst>
          </p:cNvPr>
          <p:cNvCxnSpPr>
            <a:cxnSpLocks/>
          </p:cNvCxnSpPr>
          <p:nvPr/>
        </p:nvCxnSpPr>
        <p:spPr>
          <a:xfrm flipV="1">
            <a:off x="2521004" y="3416300"/>
            <a:ext cx="0" cy="9523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08" name="Gerade Verbindung 107">
            <a:extLst>
              <a:ext uri="{FF2B5EF4-FFF2-40B4-BE49-F238E27FC236}">
                <a16:creationId xmlns:a16="http://schemas.microsoft.com/office/drawing/2014/main" id="{3D84A1FB-AE7B-C1E7-BF55-A8A552FC7728}"/>
              </a:ext>
            </a:extLst>
          </p:cNvPr>
          <p:cNvCxnSpPr>
            <a:cxnSpLocks/>
          </p:cNvCxnSpPr>
          <p:nvPr/>
        </p:nvCxnSpPr>
        <p:spPr>
          <a:xfrm flipV="1">
            <a:off x="2547733" y="3416300"/>
            <a:ext cx="0" cy="97459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09" name="Gerade Verbindung 108">
            <a:extLst>
              <a:ext uri="{FF2B5EF4-FFF2-40B4-BE49-F238E27FC236}">
                <a16:creationId xmlns:a16="http://schemas.microsoft.com/office/drawing/2014/main" id="{919AAA81-9367-C556-9F64-EAC6A05B5A38}"/>
              </a:ext>
            </a:extLst>
          </p:cNvPr>
          <p:cNvCxnSpPr>
            <a:cxnSpLocks/>
          </p:cNvCxnSpPr>
          <p:nvPr/>
        </p:nvCxnSpPr>
        <p:spPr>
          <a:xfrm flipV="1">
            <a:off x="2574462" y="3416300"/>
            <a:ext cx="0" cy="98729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10" name="Gerade Verbindung 109">
            <a:extLst>
              <a:ext uri="{FF2B5EF4-FFF2-40B4-BE49-F238E27FC236}">
                <a16:creationId xmlns:a16="http://schemas.microsoft.com/office/drawing/2014/main" id="{364C4168-C7BE-BDB1-76D0-0D6028674FEF}"/>
              </a:ext>
            </a:extLst>
          </p:cNvPr>
          <p:cNvCxnSpPr>
            <a:cxnSpLocks/>
          </p:cNvCxnSpPr>
          <p:nvPr/>
        </p:nvCxnSpPr>
        <p:spPr>
          <a:xfrm flipV="1">
            <a:off x="2601191" y="3422650"/>
            <a:ext cx="0" cy="9904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11" name="Gerade Verbindung 110">
            <a:extLst>
              <a:ext uri="{FF2B5EF4-FFF2-40B4-BE49-F238E27FC236}">
                <a16:creationId xmlns:a16="http://schemas.microsoft.com/office/drawing/2014/main" id="{440DC8A9-0241-4651-F8E9-49D6D808F019}"/>
              </a:ext>
            </a:extLst>
          </p:cNvPr>
          <p:cNvCxnSpPr>
            <a:cxnSpLocks/>
          </p:cNvCxnSpPr>
          <p:nvPr/>
        </p:nvCxnSpPr>
        <p:spPr>
          <a:xfrm flipV="1">
            <a:off x="2627920" y="3422650"/>
            <a:ext cx="0" cy="99682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12" name="Gerade Verbindung 111">
            <a:extLst>
              <a:ext uri="{FF2B5EF4-FFF2-40B4-BE49-F238E27FC236}">
                <a16:creationId xmlns:a16="http://schemas.microsoft.com/office/drawing/2014/main" id="{A1C8C2BB-6AED-9246-448F-541D661C9A0E}"/>
              </a:ext>
            </a:extLst>
          </p:cNvPr>
          <p:cNvCxnSpPr>
            <a:cxnSpLocks/>
          </p:cNvCxnSpPr>
          <p:nvPr/>
        </p:nvCxnSpPr>
        <p:spPr>
          <a:xfrm flipV="1">
            <a:off x="2654649" y="3416300"/>
            <a:ext cx="0" cy="10158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13" name="Gerade Verbindung 112">
            <a:extLst>
              <a:ext uri="{FF2B5EF4-FFF2-40B4-BE49-F238E27FC236}">
                <a16:creationId xmlns:a16="http://schemas.microsoft.com/office/drawing/2014/main" id="{2B941CEE-10C1-1594-B580-267A4394426D}"/>
              </a:ext>
            </a:extLst>
          </p:cNvPr>
          <p:cNvCxnSpPr>
            <a:cxnSpLocks/>
          </p:cNvCxnSpPr>
          <p:nvPr/>
        </p:nvCxnSpPr>
        <p:spPr>
          <a:xfrm flipV="1">
            <a:off x="2681378" y="3422650"/>
            <a:ext cx="0" cy="101904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14" name="Gerade Verbindung 113">
            <a:extLst>
              <a:ext uri="{FF2B5EF4-FFF2-40B4-BE49-F238E27FC236}">
                <a16:creationId xmlns:a16="http://schemas.microsoft.com/office/drawing/2014/main" id="{9B13A218-5C48-AAAC-1D60-13D976F70E70}"/>
              </a:ext>
            </a:extLst>
          </p:cNvPr>
          <p:cNvCxnSpPr>
            <a:cxnSpLocks/>
          </p:cNvCxnSpPr>
          <p:nvPr/>
        </p:nvCxnSpPr>
        <p:spPr>
          <a:xfrm flipV="1">
            <a:off x="2708107" y="3432175"/>
            <a:ext cx="0" cy="10158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15" name="Gerade Verbindung 114">
            <a:extLst>
              <a:ext uri="{FF2B5EF4-FFF2-40B4-BE49-F238E27FC236}">
                <a16:creationId xmlns:a16="http://schemas.microsoft.com/office/drawing/2014/main" id="{59426840-460E-3E8C-53EE-E7B30DE78342}"/>
              </a:ext>
            </a:extLst>
          </p:cNvPr>
          <p:cNvCxnSpPr>
            <a:cxnSpLocks/>
          </p:cNvCxnSpPr>
          <p:nvPr/>
        </p:nvCxnSpPr>
        <p:spPr>
          <a:xfrm flipV="1">
            <a:off x="2734836" y="3422650"/>
            <a:ext cx="0" cy="103174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16" name="Gerade Verbindung 115">
            <a:extLst>
              <a:ext uri="{FF2B5EF4-FFF2-40B4-BE49-F238E27FC236}">
                <a16:creationId xmlns:a16="http://schemas.microsoft.com/office/drawing/2014/main" id="{BF937C03-0944-D8F2-7076-093A30964DBB}"/>
              </a:ext>
            </a:extLst>
          </p:cNvPr>
          <p:cNvCxnSpPr>
            <a:cxnSpLocks/>
          </p:cNvCxnSpPr>
          <p:nvPr/>
        </p:nvCxnSpPr>
        <p:spPr>
          <a:xfrm flipV="1">
            <a:off x="2761565" y="3422650"/>
            <a:ext cx="0" cy="103174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17" name="Gerade Verbindung 116">
            <a:extLst>
              <a:ext uri="{FF2B5EF4-FFF2-40B4-BE49-F238E27FC236}">
                <a16:creationId xmlns:a16="http://schemas.microsoft.com/office/drawing/2014/main" id="{1908CB27-1376-E15D-7B5A-4F1CE66536E0}"/>
              </a:ext>
            </a:extLst>
          </p:cNvPr>
          <p:cNvCxnSpPr>
            <a:cxnSpLocks/>
          </p:cNvCxnSpPr>
          <p:nvPr/>
        </p:nvCxnSpPr>
        <p:spPr>
          <a:xfrm flipV="1">
            <a:off x="2788294" y="3422650"/>
            <a:ext cx="0" cy="103492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18" name="Gerade Verbindung 117">
            <a:extLst>
              <a:ext uri="{FF2B5EF4-FFF2-40B4-BE49-F238E27FC236}">
                <a16:creationId xmlns:a16="http://schemas.microsoft.com/office/drawing/2014/main" id="{E7B464AC-CFC9-0193-F981-4262DE4AB62C}"/>
              </a:ext>
            </a:extLst>
          </p:cNvPr>
          <p:cNvCxnSpPr>
            <a:cxnSpLocks/>
          </p:cNvCxnSpPr>
          <p:nvPr/>
        </p:nvCxnSpPr>
        <p:spPr>
          <a:xfrm flipV="1">
            <a:off x="2841752" y="3422650"/>
            <a:ext cx="0" cy="10412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19" name="Gerade Verbindung 118">
            <a:extLst>
              <a:ext uri="{FF2B5EF4-FFF2-40B4-BE49-F238E27FC236}">
                <a16:creationId xmlns:a16="http://schemas.microsoft.com/office/drawing/2014/main" id="{9F327ABA-43B5-CBEC-7170-1881B06896B4}"/>
              </a:ext>
            </a:extLst>
          </p:cNvPr>
          <p:cNvCxnSpPr>
            <a:cxnSpLocks/>
          </p:cNvCxnSpPr>
          <p:nvPr/>
        </p:nvCxnSpPr>
        <p:spPr>
          <a:xfrm flipV="1">
            <a:off x="2815023" y="3416300"/>
            <a:ext cx="0" cy="104444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20" name="Gerade Verbindung 119">
            <a:extLst>
              <a:ext uri="{FF2B5EF4-FFF2-40B4-BE49-F238E27FC236}">
                <a16:creationId xmlns:a16="http://schemas.microsoft.com/office/drawing/2014/main" id="{43354E42-77AA-2ED3-DA39-C187A14D7588}"/>
              </a:ext>
            </a:extLst>
          </p:cNvPr>
          <p:cNvCxnSpPr>
            <a:cxnSpLocks/>
          </p:cNvCxnSpPr>
          <p:nvPr/>
        </p:nvCxnSpPr>
        <p:spPr>
          <a:xfrm flipV="1">
            <a:off x="2868481" y="3422650"/>
            <a:ext cx="0" cy="104444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21" name="Gerade Verbindung 120">
            <a:extLst>
              <a:ext uri="{FF2B5EF4-FFF2-40B4-BE49-F238E27FC236}">
                <a16:creationId xmlns:a16="http://schemas.microsoft.com/office/drawing/2014/main" id="{10CF593B-133E-F30F-46F3-800973284E86}"/>
              </a:ext>
            </a:extLst>
          </p:cNvPr>
          <p:cNvCxnSpPr>
            <a:cxnSpLocks/>
          </p:cNvCxnSpPr>
          <p:nvPr/>
        </p:nvCxnSpPr>
        <p:spPr>
          <a:xfrm flipV="1">
            <a:off x="2895210" y="3422650"/>
            <a:ext cx="0" cy="105079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22" name="Gerade Verbindung 121">
            <a:extLst>
              <a:ext uri="{FF2B5EF4-FFF2-40B4-BE49-F238E27FC236}">
                <a16:creationId xmlns:a16="http://schemas.microsoft.com/office/drawing/2014/main" id="{F969325A-7E58-3A2C-E1AA-D13BC3BC9D4F}"/>
              </a:ext>
            </a:extLst>
          </p:cNvPr>
          <p:cNvCxnSpPr>
            <a:cxnSpLocks/>
          </p:cNvCxnSpPr>
          <p:nvPr/>
        </p:nvCxnSpPr>
        <p:spPr>
          <a:xfrm flipV="1">
            <a:off x="2921939" y="3422650"/>
            <a:ext cx="0" cy="10539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23" name="Gerade Verbindung 122">
            <a:extLst>
              <a:ext uri="{FF2B5EF4-FFF2-40B4-BE49-F238E27FC236}">
                <a16:creationId xmlns:a16="http://schemas.microsoft.com/office/drawing/2014/main" id="{E4A7076A-04F3-DFB5-0A6A-CE2D84205159}"/>
              </a:ext>
            </a:extLst>
          </p:cNvPr>
          <p:cNvCxnSpPr>
            <a:cxnSpLocks/>
          </p:cNvCxnSpPr>
          <p:nvPr/>
        </p:nvCxnSpPr>
        <p:spPr>
          <a:xfrm flipV="1">
            <a:off x="2948668" y="3416300"/>
            <a:ext cx="0" cy="107619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24" name="Gerade Verbindung 123">
            <a:extLst>
              <a:ext uri="{FF2B5EF4-FFF2-40B4-BE49-F238E27FC236}">
                <a16:creationId xmlns:a16="http://schemas.microsoft.com/office/drawing/2014/main" id="{B3257DF0-81EC-BA0D-5B1E-A08174036C04}"/>
              </a:ext>
            </a:extLst>
          </p:cNvPr>
          <p:cNvCxnSpPr>
            <a:cxnSpLocks/>
          </p:cNvCxnSpPr>
          <p:nvPr/>
        </p:nvCxnSpPr>
        <p:spPr>
          <a:xfrm flipV="1">
            <a:off x="2975397" y="3416300"/>
            <a:ext cx="0" cy="10793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25" name="Gerade Verbindung 124">
            <a:extLst>
              <a:ext uri="{FF2B5EF4-FFF2-40B4-BE49-F238E27FC236}">
                <a16:creationId xmlns:a16="http://schemas.microsoft.com/office/drawing/2014/main" id="{223BD74B-ED46-0BE6-D4E7-B0C0FC45E179}"/>
              </a:ext>
            </a:extLst>
          </p:cNvPr>
          <p:cNvCxnSpPr>
            <a:cxnSpLocks/>
          </p:cNvCxnSpPr>
          <p:nvPr/>
        </p:nvCxnSpPr>
        <p:spPr>
          <a:xfrm flipV="1">
            <a:off x="3002126" y="3422650"/>
            <a:ext cx="0" cy="10793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26" name="Gerade Verbindung 125">
            <a:extLst>
              <a:ext uri="{FF2B5EF4-FFF2-40B4-BE49-F238E27FC236}">
                <a16:creationId xmlns:a16="http://schemas.microsoft.com/office/drawing/2014/main" id="{48F2C7FC-67B7-3765-EE75-13F8684E1583}"/>
              </a:ext>
            </a:extLst>
          </p:cNvPr>
          <p:cNvCxnSpPr>
            <a:cxnSpLocks/>
          </p:cNvCxnSpPr>
          <p:nvPr/>
        </p:nvCxnSpPr>
        <p:spPr>
          <a:xfrm flipV="1">
            <a:off x="3028855" y="3422650"/>
            <a:ext cx="0" cy="108254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27" name="Gerade Verbindung 126">
            <a:extLst>
              <a:ext uri="{FF2B5EF4-FFF2-40B4-BE49-F238E27FC236}">
                <a16:creationId xmlns:a16="http://schemas.microsoft.com/office/drawing/2014/main" id="{F05685B8-345A-141A-C829-AF9367621E59}"/>
              </a:ext>
            </a:extLst>
          </p:cNvPr>
          <p:cNvCxnSpPr>
            <a:cxnSpLocks/>
          </p:cNvCxnSpPr>
          <p:nvPr/>
        </p:nvCxnSpPr>
        <p:spPr>
          <a:xfrm flipV="1">
            <a:off x="3055584" y="3416300"/>
            <a:ext cx="0" cy="108889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28" name="Gerade Verbindung 127">
            <a:extLst>
              <a:ext uri="{FF2B5EF4-FFF2-40B4-BE49-F238E27FC236}">
                <a16:creationId xmlns:a16="http://schemas.microsoft.com/office/drawing/2014/main" id="{E02D0500-83C4-DC1D-7E41-FE0121AF9483}"/>
              </a:ext>
            </a:extLst>
          </p:cNvPr>
          <p:cNvCxnSpPr>
            <a:cxnSpLocks/>
          </p:cNvCxnSpPr>
          <p:nvPr/>
        </p:nvCxnSpPr>
        <p:spPr>
          <a:xfrm flipV="1">
            <a:off x="3082313" y="3422650"/>
            <a:ext cx="0" cy="108572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29" name="Gerade Verbindung 128">
            <a:extLst>
              <a:ext uri="{FF2B5EF4-FFF2-40B4-BE49-F238E27FC236}">
                <a16:creationId xmlns:a16="http://schemas.microsoft.com/office/drawing/2014/main" id="{E63F2145-F70F-FA4B-D86A-EAFA9274A195}"/>
              </a:ext>
            </a:extLst>
          </p:cNvPr>
          <p:cNvCxnSpPr>
            <a:cxnSpLocks/>
          </p:cNvCxnSpPr>
          <p:nvPr/>
        </p:nvCxnSpPr>
        <p:spPr>
          <a:xfrm flipV="1">
            <a:off x="3109042" y="3416300"/>
            <a:ext cx="0" cy="10920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30" name="Gerade Verbindung 129">
            <a:extLst>
              <a:ext uri="{FF2B5EF4-FFF2-40B4-BE49-F238E27FC236}">
                <a16:creationId xmlns:a16="http://schemas.microsoft.com/office/drawing/2014/main" id="{B6F2C982-A1E3-AABB-2B2F-26F3EAF62ABF}"/>
              </a:ext>
            </a:extLst>
          </p:cNvPr>
          <p:cNvCxnSpPr>
            <a:cxnSpLocks/>
          </p:cNvCxnSpPr>
          <p:nvPr/>
        </p:nvCxnSpPr>
        <p:spPr>
          <a:xfrm flipV="1">
            <a:off x="3135771" y="3416300"/>
            <a:ext cx="0" cy="10920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31" name="Gerade Verbindung 130">
            <a:extLst>
              <a:ext uri="{FF2B5EF4-FFF2-40B4-BE49-F238E27FC236}">
                <a16:creationId xmlns:a16="http://schemas.microsoft.com/office/drawing/2014/main" id="{CFEE2BA6-2E25-9406-E104-FF7FAAD85DA7}"/>
              </a:ext>
            </a:extLst>
          </p:cNvPr>
          <p:cNvCxnSpPr>
            <a:cxnSpLocks/>
          </p:cNvCxnSpPr>
          <p:nvPr/>
        </p:nvCxnSpPr>
        <p:spPr>
          <a:xfrm flipV="1">
            <a:off x="3162500" y="3416300"/>
            <a:ext cx="0" cy="109842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32" name="Gerade Verbindung 131">
            <a:extLst>
              <a:ext uri="{FF2B5EF4-FFF2-40B4-BE49-F238E27FC236}">
                <a16:creationId xmlns:a16="http://schemas.microsoft.com/office/drawing/2014/main" id="{66935E94-539B-9AAD-A484-BA77D23901F1}"/>
              </a:ext>
            </a:extLst>
          </p:cNvPr>
          <p:cNvCxnSpPr>
            <a:cxnSpLocks/>
          </p:cNvCxnSpPr>
          <p:nvPr/>
        </p:nvCxnSpPr>
        <p:spPr>
          <a:xfrm flipV="1">
            <a:off x="3189229" y="3416300"/>
            <a:ext cx="0" cy="110159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33" name="Gerade Verbindung 132">
            <a:extLst>
              <a:ext uri="{FF2B5EF4-FFF2-40B4-BE49-F238E27FC236}">
                <a16:creationId xmlns:a16="http://schemas.microsoft.com/office/drawing/2014/main" id="{354680F3-26C1-3DD2-D5CC-1D2F05684A34}"/>
              </a:ext>
            </a:extLst>
          </p:cNvPr>
          <p:cNvCxnSpPr>
            <a:cxnSpLocks/>
          </p:cNvCxnSpPr>
          <p:nvPr/>
        </p:nvCxnSpPr>
        <p:spPr>
          <a:xfrm flipV="1">
            <a:off x="3215958" y="3422650"/>
            <a:ext cx="0" cy="109842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34" name="Gerade Verbindung 133">
            <a:extLst>
              <a:ext uri="{FF2B5EF4-FFF2-40B4-BE49-F238E27FC236}">
                <a16:creationId xmlns:a16="http://schemas.microsoft.com/office/drawing/2014/main" id="{4A84EF8F-2827-CC3E-307C-10AD2BE73888}"/>
              </a:ext>
            </a:extLst>
          </p:cNvPr>
          <p:cNvCxnSpPr>
            <a:cxnSpLocks/>
          </p:cNvCxnSpPr>
          <p:nvPr/>
        </p:nvCxnSpPr>
        <p:spPr>
          <a:xfrm flipV="1">
            <a:off x="3242687" y="3422650"/>
            <a:ext cx="0" cy="110159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35" name="Gerade Verbindung 134">
            <a:extLst>
              <a:ext uri="{FF2B5EF4-FFF2-40B4-BE49-F238E27FC236}">
                <a16:creationId xmlns:a16="http://schemas.microsoft.com/office/drawing/2014/main" id="{F979AE98-0F0B-87A3-442C-82B4C3711155}"/>
              </a:ext>
            </a:extLst>
          </p:cNvPr>
          <p:cNvCxnSpPr>
            <a:cxnSpLocks/>
          </p:cNvCxnSpPr>
          <p:nvPr/>
        </p:nvCxnSpPr>
        <p:spPr>
          <a:xfrm flipV="1">
            <a:off x="3269416" y="3422650"/>
            <a:ext cx="0" cy="110794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36" name="Gerade Verbindung 135">
            <a:extLst>
              <a:ext uri="{FF2B5EF4-FFF2-40B4-BE49-F238E27FC236}">
                <a16:creationId xmlns:a16="http://schemas.microsoft.com/office/drawing/2014/main" id="{E66CFFD6-0534-89E2-1BAD-3E8C1BB39DE5}"/>
              </a:ext>
            </a:extLst>
          </p:cNvPr>
          <p:cNvCxnSpPr>
            <a:cxnSpLocks/>
          </p:cNvCxnSpPr>
          <p:nvPr/>
        </p:nvCxnSpPr>
        <p:spPr>
          <a:xfrm flipV="1">
            <a:off x="3296145" y="3432175"/>
            <a:ext cx="0" cy="110159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37" name="Gerade Verbindung 136">
            <a:extLst>
              <a:ext uri="{FF2B5EF4-FFF2-40B4-BE49-F238E27FC236}">
                <a16:creationId xmlns:a16="http://schemas.microsoft.com/office/drawing/2014/main" id="{288A1FA7-3890-31B5-133E-5B11EFDFC25F}"/>
              </a:ext>
            </a:extLst>
          </p:cNvPr>
          <p:cNvCxnSpPr>
            <a:cxnSpLocks/>
          </p:cNvCxnSpPr>
          <p:nvPr/>
        </p:nvCxnSpPr>
        <p:spPr>
          <a:xfrm flipV="1">
            <a:off x="3322874" y="3422650"/>
            <a:ext cx="0" cy="111429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38" name="Gerade Verbindung 137">
            <a:extLst>
              <a:ext uri="{FF2B5EF4-FFF2-40B4-BE49-F238E27FC236}">
                <a16:creationId xmlns:a16="http://schemas.microsoft.com/office/drawing/2014/main" id="{6A4585AD-32C8-505C-461C-1BDEDD5E8488}"/>
              </a:ext>
            </a:extLst>
          </p:cNvPr>
          <p:cNvCxnSpPr>
            <a:cxnSpLocks/>
          </p:cNvCxnSpPr>
          <p:nvPr/>
        </p:nvCxnSpPr>
        <p:spPr>
          <a:xfrm flipV="1">
            <a:off x="3349603" y="3422650"/>
            <a:ext cx="0" cy="11174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39" name="Gerade Verbindung 138">
            <a:extLst>
              <a:ext uri="{FF2B5EF4-FFF2-40B4-BE49-F238E27FC236}">
                <a16:creationId xmlns:a16="http://schemas.microsoft.com/office/drawing/2014/main" id="{B4170F84-F682-FAC0-D4CC-4C38F414A364}"/>
              </a:ext>
            </a:extLst>
          </p:cNvPr>
          <p:cNvCxnSpPr>
            <a:cxnSpLocks/>
          </p:cNvCxnSpPr>
          <p:nvPr/>
        </p:nvCxnSpPr>
        <p:spPr>
          <a:xfrm flipV="1">
            <a:off x="3376332" y="3422650"/>
            <a:ext cx="0" cy="112064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40" name="Gerade Verbindung 139">
            <a:extLst>
              <a:ext uri="{FF2B5EF4-FFF2-40B4-BE49-F238E27FC236}">
                <a16:creationId xmlns:a16="http://schemas.microsoft.com/office/drawing/2014/main" id="{8D8DB07E-4BB0-6C8E-F4BD-252DBDFECF19}"/>
              </a:ext>
            </a:extLst>
          </p:cNvPr>
          <p:cNvCxnSpPr>
            <a:cxnSpLocks/>
          </p:cNvCxnSpPr>
          <p:nvPr/>
        </p:nvCxnSpPr>
        <p:spPr>
          <a:xfrm flipV="1">
            <a:off x="3403061" y="3422650"/>
            <a:ext cx="0" cy="112064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41" name="Gerade Verbindung 140">
            <a:extLst>
              <a:ext uri="{FF2B5EF4-FFF2-40B4-BE49-F238E27FC236}">
                <a16:creationId xmlns:a16="http://schemas.microsoft.com/office/drawing/2014/main" id="{D05E35F8-39E5-31F4-F4B7-C2C23119C14F}"/>
              </a:ext>
            </a:extLst>
          </p:cNvPr>
          <p:cNvCxnSpPr>
            <a:cxnSpLocks/>
          </p:cNvCxnSpPr>
          <p:nvPr/>
        </p:nvCxnSpPr>
        <p:spPr>
          <a:xfrm flipV="1">
            <a:off x="3429790" y="3416300"/>
            <a:ext cx="0" cy="11301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42" name="Gerade Verbindung 141">
            <a:extLst>
              <a:ext uri="{FF2B5EF4-FFF2-40B4-BE49-F238E27FC236}">
                <a16:creationId xmlns:a16="http://schemas.microsoft.com/office/drawing/2014/main" id="{D6ED0AFD-3926-9CD0-E911-35C7CA9ACD53}"/>
              </a:ext>
            </a:extLst>
          </p:cNvPr>
          <p:cNvCxnSpPr>
            <a:cxnSpLocks/>
          </p:cNvCxnSpPr>
          <p:nvPr/>
        </p:nvCxnSpPr>
        <p:spPr>
          <a:xfrm flipV="1">
            <a:off x="3456519" y="3422650"/>
            <a:ext cx="0" cy="112382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43" name="Gerade Verbindung 142">
            <a:extLst>
              <a:ext uri="{FF2B5EF4-FFF2-40B4-BE49-F238E27FC236}">
                <a16:creationId xmlns:a16="http://schemas.microsoft.com/office/drawing/2014/main" id="{5A2AE35E-C7DD-B3A2-1D58-EC6BB170ED7A}"/>
              </a:ext>
            </a:extLst>
          </p:cNvPr>
          <p:cNvCxnSpPr>
            <a:cxnSpLocks/>
          </p:cNvCxnSpPr>
          <p:nvPr/>
        </p:nvCxnSpPr>
        <p:spPr>
          <a:xfrm flipV="1">
            <a:off x="3483248" y="3422650"/>
            <a:ext cx="0" cy="11301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01" name="Gerade Verbindung 200">
            <a:extLst>
              <a:ext uri="{FF2B5EF4-FFF2-40B4-BE49-F238E27FC236}">
                <a16:creationId xmlns:a16="http://schemas.microsoft.com/office/drawing/2014/main" id="{0ED8C407-92EE-4FCB-4B94-1C2E1D810DFD}"/>
              </a:ext>
            </a:extLst>
          </p:cNvPr>
          <p:cNvCxnSpPr>
            <a:cxnSpLocks/>
          </p:cNvCxnSpPr>
          <p:nvPr/>
        </p:nvCxnSpPr>
        <p:spPr>
          <a:xfrm flipV="1">
            <a:off x="3509977" y="3422650"/>
            <a:ext cx="0" cy="11301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02" name="Gerade Verbindung 201">
            <a:extLst>
              <a:ext uri="{FF2B5EF4-FFF2-40B4-BE49-F238E27FC236}">
                <a16:creationId xmlns:a16="http://schemas.microsoft.com/office/drawing/2014/main" id="{5B968CD4-E5EF-F888-B763-86FCA0A15616}"/>
              </a:ext>
            </a:extLst>
          </p:cNvPr>
          <p:cNvCxnSpPr>
            <a:cxnSpLocks/>
          </p:cNvCxnSpPr>
          <p:nvPr/>
        </p:nvCxnSpPr>
        <p:spPr>
          <a:xfrm flipV="1">
            <a:off x="3536706" y="3422650"/>
            <a:ext cx="0" cy="11301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03" name="Gerade Verbindung 202">
            <a:extLst>
              <a:ext uri="{FF2B5EF4-FFF2-40B4-BE49-F238E27FC236}">
                <a16:creationId xmlns:a16="http://schemas.microsoft.com/office/drawing/2014/main" id="{061266C0-A487-B0CC-1958-3531CA91795A}"/>
              </a:ext>
            </a:extLst>
          </p:cNvPr>
          <p:cNvCxnSpPr>
            <a:cxnSpLocks/>
          </p:cNvCxnSpPr>
          <p:nvPr/>
        </p:nvCxnSpPr>
        <p:spPr>
          <a:xfrm flipV="1">
            <a:off x="3563435" y="3422650"/>
            <a:ext cx="0" cy="11301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04" name="Gerade Verbindung 203">
            <a:extLst>
              <a:ext uri="{FF2B5EF4-FFF2-40B4-BE49-F238E27FC236}">
                <a16:creationId xmlns:a16="http://schemas.microsoft.com/office/drawing/2014/main" id="{7F54E949-B00B-536F-3B6E-CBE60161B94A}"/>
              </a:ext>
            </a:extLst>
          </p:cNvPr>
          <p:cNvCxnSpPr>
            <a:cxnSpLocks/>
          </p:cNvCxnSpPr>
          <p:nvPr/>
        </p:nvCxnSpPr>
        <p:spPr>
          <a:xfrm flipV="1">
            <a:off x="3590164" y="3429000"/>
            <a:ext cx="0" cy="11301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05" name="Gerade Verbindung 204">
            <a:extLst>
              <a:ext uri="{FF2B5EF4-FFF2-40B4-BE49-F238E27FC236}">
                <a16:creationId xmlns:a16="http://schemas.microsoft.com/office/drawing/2014/main" id="{40502708-9CEB-9461-590F-253A798451B1}"/>
              </a:ext>
            </a:extLst>
          </p:cNvPr>
          <p:cNvCxnSpPr>
            <a:cxnSpLocks/>
          </p:cNvCxnSpPr>
          <p:nvPr/>
        </p:nvCxnSpPr>
        <p:spPr>
          <a:xfrm flipV="1">
            <a:off x="3616893" y="3432175"/>
            <a:ext cx="0" cy="11301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06" name="Gerade Verbindung 205">
            <a:extLst>
              <a:ext uri="{FF2B5EF4-FFF2-40B4-BE49-F238E27FC236}">
                <a16:creationId xmlns:a16="http://schemas.microsoft.com/office/drawing/2014/main" id="{3FAD5C2F-4F09-DCB9-7AEE-971D292AFAFD}"/>
              </a:ext>
            </a:extLst>
          </p:cNvPr>
          <p:cNvCxnSpPr>
            <a:cxnSpLocks/>
          </p:cNvCxnSpPr>
          <p:nvPr/>
        </p:nvCxnSpPr>
        <p:spPr>
          <a:xfrm flipV="1">
            <a:off x="3643622" y="3416300"/>
            <a:ext cx="0" cy="114922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07" name="Gerade Verbindung 206">
            <a:extLst>
              <a:ext uri="{FF2B5EF4-FFF2-40B4-BE49-F238E27FC236}">
                <a16:creationId xmlns:a16="http://schemas.microsoft.com/office/drawing/2014/main" id="{E6FD480F-89EF-0959-0BF3-0BC90889CBFA}"/>
              </a:ext>
            </a:extLst>
          </p:cNvPr>
          <p:cNvCxnSpPr>
            <a:cxnSpLocks/>
          </p:cNvCxnSpPr>
          <p:nvPr/>
        </p:nvCxnSpPr>
        <p:spPr>
          <a:xfrm flipV="1">
            <a:off x="3670351" y="3429000"/>
            <a:ext cx="0" cy="114604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08" name="Gerade Verbindung 207">
            <a:extLst>
              <a:ext uri="{FF2B5EF4-FFF2-40B4-BE49-F238E27FC236}">
                <a16:creationId xmlns:a16="http://schemas.microsoft.com/office/drawing/2014/main" id="{2F4F64D0-23AB-CB50-D50F-3E7A68D01280}"/>
              </a:ext>
            </a:extLst>
          </p:cNvPr>
          <p:cNvCxnSpPr>
            <a:cxnSpLocks/>
          </p:cNvCxnSpPr>
          <p:nvPr/>
        </p:nvCxnSpPr>
        <p:spPr>
          <a:xfrm flipV="1">
            <a:off x="3697080" y="3422650"/>
            <a:ext cx="0" cy="11555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09" name="Gerade Verbindung 208">
            <a:extLst>
              <a:ext uri="{FF2B5EF4-FFF2-40B4-BE49-F238E27FC236}">
                <a16:creationId xmlns:a16="http://schemas.microsoft.com/office/drawing/2014/main" id="{9FE94B83-8402-2481-5AE8-91FD185F4C7A}"/>
              </a:ext>
            </a:extLst>
          </p:cNvPr>
          <p:cNvCxnSpPr>
            <a:cxnSpLocks/>
          </p:cNvCxnSpPr>
          <p:nvPr/>
        </p:nvCxnSpPr>
        <p:spPr>
          <a:xfrm flipV="1">
            <a:off x="3723809" y="3429000"/>
            <a:ext cx="0" cy="115239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10" name="Gerade Verbindung 209">
            <a:extLst>
              <a:ext uri="{FF2B5EF4-FFF2-40B4-BE49-F238E27FC236}">
                <a16:creationId xmlns:a16="http://schemas.microsoft.com/office/drawing/2014/main" id="{2017572E-0685-22F3-609B-DF2884E1B3D2}"/>
              </a:ext>
            </a:extLst>
          </p:cNvPr>
          <p:cNvCxnSpPr>
            <a:cxnSpLocks/>
          </p:cNvCxnSpPr>
          <p:nvPr/>
        </p:nvCxnSpPr>
        <p:spPr>
          <a:xfrm flipV="1">
            <a:off x="3750538" y="3429000"/>
            <a:ext cx="0" cy="115239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11" name="Gerade Verbindung 210">
            <a:extLst>
              <a:ext uri="{FF2B5EF4-FFF2-40B4-BE49-F238E27FC236}">
                <a16:creationId xmlns:a16="http://schemas.microsoft.com/office/drawing/2014/main" id="{C630BCB9-CF9F-54E0-B601-F46CD67910A6}"/>
              </a:ext>
            </a:extLst>
          </p:cNvPr>
          <p:cNvCxnSpPr>
            <a:cxnSpLocks/>
          </p:cNvCxnSpPr>
          <p:nvPr/>
        </p:nvCxnSpPr>
        <p:spPr>
          <a:xfrm flipV="1">
            <a:off x="3777267" y="3429000"/>
            <a:ext cx="0" cy="115239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12" name="Gerade Verbindung 211">
            <a:extLst>
              <a:ext uri="{FF2B5EF4-FFF2-40B4-BE49-F238E27FC236}">
                <a16:creationId xmlns:a16="http://schemas.microsoft.com/office/drawing/2014/main" id="{ADA27FAB-6626-ABF3-20E1-892179EB11C3}"/>
              </a:ext>
            </a:extLst>
          </p:cNvPr>
          <p:cNvCxnSpPr>
            <a:cxnSpLocks/>
          </p:cNvCxnSpPr>
          <p:nvPr/>
        </p:nvCxnSpPr>
        <p:spPr>
          <a:xfrm flipV="1">
            <a:off x="3803996" y="3429000"/>
            <a:ext cx="0" cy="115874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13" name="Gerade Verbindung 212">
            <a:extLst>
              <a:ext uri="{FF2B5EF4-FFF2-40B4-BE49-F238E27FC236}">
                <a16:creationId xmlns:a16="http://schemas.microsoft.com/office/drawing/2014/main" id="{0320EE2C-5F3C-CA3F-0681-6E88C2C38A95}"/>
              </a:ext>
            </a:extLst>
          </p:cNvPr>
          <p:cNvCxnSpPr>
            <a:cxnSpLocks/>
          </p:cNvCxnSpPr>
          <p:nvPr/>
        </p:nvCxnSpPr>
        <p:spPr>
          <a:xfrm flipV="1">
            <a:off x="3830725" y="3422650"/>
            <a:ext cx="0" cy="11682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14" name="Gerade Verbindung 213">
            <a:extLst>
              <a:ext uri="{FF2B5EF4-FFF2-40B4-BE49-F238E27FC236}">
                <a16:creationId xmlns:a16="http://schemas.microsoft.com/office/drawing/2014/main" id="{D83FDC3C-290E-9898-46A4-EC79E3F7D0E1}"/>
              </a:ext>
            </a:extLst>
          </p:cNvPr>
          <p:cNvCxnSpPr>
            <a:cxnSpLocks/>
          </p:cNvCxnSpPr>
          <p:nvPr/>
        </p:nvCxnSpPr>
        <p:spPr>
          <a:xfrm flipV="1">
            <a:off x="3857454" y="3429000"/>
            <a:ext cx="0" cy="11682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15" name="Gerade Verbindung 214">
            <a:extLst>
              <a:ext uri="{FF2B5EF4-FFF2-40B4-BE49-F238E27FC236}">
                <a16:creationId xmlns:a16="http://schemas.microsoft.com/office/drawing/2014/main" id="{E4C2F2EC-9B5F-B85E-08A7-3AAB7AD1BA88}"/>
              </a:ext>
            </a:extLst>
          </p:cNvPr>
          <p:cNvCxnSpPr>
            <a:cxnSpLocks/>
          </p:cNvCxnSpPr>
          <p:nvPr/>
        </p:nvCxnSpPr>
        <p:spPr>
          <a:xfrm flipV="1">
            <a:off x="3884183" y="3429000"/>
            <a:ext cx="0" cy="117144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16" name="Gerade Verbindung 215">
            <a:extLst>
              <a:ext uri="{FF2B5EF4-FFF2-40B4-BE49-F238E27FC236}">
                <a16:creationId xmlns:a16="http://schemas.microsoft.com/office/drawing/2014/main" id="{2C1EE20E-C820-F8DA-3221-4E9412E4BF79}"/>
              </a:ext>
            </a:extLst>
          </p:cNvPr>
          <p:cNvCxnSpPr>
            <a:cxnSpLocks/>
          </p:cNvCxnSpPr>
          <p:nvPr/>
        </p:nvCxnSpPr>
        <p:spPr>
          <a:xfrm flipV="1">
            <a:off x="3910912" y="3422650"/>
            <a:ext cx="0" cy="119049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17" name="Gerade Verbindung 216">
            <a:extLst>
              <a:ext uri="{FF2B5EF4-FFF2-40B4-BE49-F238E27FC236}">
                <a16:creationId xmlns:a16="http://schemas.microsoft.com/office/drawing/2014/main" id="{F500D8A2-7E8D-0BDC-8EE7-65E1678C5C01}"/>
              </a:ext>
            </a:extLst>
          </p:cNvPr>
          <p:cNvCxnSpPr>
            <a:cxnSpLocks/>
          </p:cNvCxnSpPr>
          <p:nvPr/>
        </p:nvCxnSpPr>
        <p:spPr>
          <a:xfrm flipV="1">
            <a:off x="3937641" y="3429000"/>
            <a:ext cx="0" cy="11936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18" name="Gerade Verbindung 217">
            <a:extLst>
              <a:ext uri="{FF2B5EF4-FFF2-40B4-BE49-F238E27FC236}">
                <a16:creationId xmlns:a16="http://schemas.microsoft.com/office/drawing/2014/main" id="{D980F9F8-AEF4-378C-E3CC-F71D3AB27EFD}"/>
              </a:ext>
            </a:extLst>
          </p:cNvPr>
          <p:cNvCxnSpPr>
            <a:cxnSpLocks/>
          </p:cNvCxnSpPr>
          <p:nvPr/>
        </p:nvCxnSpPr>
        <p:spPr>
          <a:xfrm flipV="1">
            <a:off x="3964370" y="3429000"/>
            <a:ext cx="0" cy="120002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19" name="Gerade Verbindung 218">
            <a:extLst>
              <a:ext uri="{FF2B5EF4-FFF2-40B4-BE49-F238E27FC236}">
                <a16:creationId xmlns:a16="http://schemas.microsoft.com/office/drawing/2014/main" id="{4D4FF074-5031-4530-B6A3-FB2BE363DE48}"/>
              </a:ext>
            </a:extLst>
          </p:cNvPr>
          <p:cNvCxnSpPr>
            <a:cxnSpLocks/>
          </p:cNvCxnSpPr>
          <p:nvPr/>
        </p:nvCxnSpPr>
        <p:spPr>
          <a:xfrm flipV="1">
            <a:off x="3991099" y="3429000"/>
            <a:ext cx="0" cy="120319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20" name="Gerade Verbindung 219">
            <a:extLst>
              <a:ext uri="{FF2B5EF4-FFF2-40B4-BE49-F238E27FC236}">
                <a16:creationId xmlns:a16="http://schemas.microsoft.com/office/drawing/2014/main" id="{FFEC4FEC-A5DC-2D48-67CD-D0AD1F9BB4B8}"/>
              </a:ext>
            </a:extLst>
          </p:cNvPr>
          <p:cNvCxnSpPr>
            <a:cxnSpLocks/>
          </p:cNvCxnSpPr>
          <p:nvPr/>
        </p:nvCxnSpPr>
        <p:spPr>
          <a:xfrm flipV="1">
            <a:off x="4017828" y="3429000"/>
            <a:ext cx="0" cy="120319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21" name="Gerade Verbindung 220">
            <a:extLst>
              <a:ext uri="{FF2B5EF4-FFF2-40B4-BE49-F238E27FC236}">
                <a16:creationId xmlns:a16="http://schemas.microsoft.com/office/drawing/2014/main" id="{A8ACD0AE-B74A-1069-5C7B-BAEF6B2EE658}"/>
              </a:ext>
            </a:extLst>
          </p:cNvPr>
          <p:cNvCxnSpPr>
            <a:cxnSpLocks/>
          </p:cNvCxnSpPr>
          <p:nvPr/>
        </p:nvCxnSpPr>
        <p:spPr>
          <a:xfrm flipV="1">
            <a:off x="4044557" y="3429000"/>
            <a:ext cx="0" cy="12190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22" name="Gerade Verbindung 221">
            <a:extLst>
              <a:ext uri="{FF2B5EF4-FFF2-40B4-BE49-F238E27FC236}">
                <a16:creationId xmlns:a16="http://schemas.microsoft.com/office/drawing/2014/main" id="{254EA3D4-30AB-EEB8-9BD0-F2B810A511B5}"/>
              </a:ext>
            </a:extLst>
          </p:cNvPr>
          <p:cNvCxnSpPr>
            <a:cxnSpLocks/>
          </p:cNvCxnSpPr>
          <p:nvPr/>
        </p:nvCxnSpPr>
        <p:spPr>
          <a:xfrm flipV="1">
            <a:off x="4071286" y="3422650"/>
            <a:ext cx="0" cy="122859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23" name="Gerade Verbindung 222">
            <a:extLst>
              <a:ext uri="{FF2B5EF4-FFF2-40B4-BE49-F238E27FC236}">
                <a16:creationId xmlns:a16="http://schemas.microsoft.com/office/drawing/2014/main" id="{9205B3BB-8A21-9855-E05F-20313CAC36FD}"/>
              </a:ext>
            </a:extLst>
          </p:cNvPr>
          <p:cNvCxnSpPr>
            <a:cxnSpLocks/>
          </p:cNvCxnSpPr>
          <p:nvPr/>
        </p:nvCxnSpPr>
        <p:spPr>
          <a:xfrm flipV="1">
            <a:off x="4098015" y="3429000"/>
            <a:ext cx="0" cy="122224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24" name="Gerade Verbindung 223">
            <a:extLst>
              <a:ext uri="{FF2B5EF4-FFF2-40B4-BE49-F238E27FC236}">
                <a16:creationId xmlns:a16="http://schemas.microsoft.com/office/drawing/2014/main" id="{76B9FC07-86B3-CAE6-6C50-AA478A5EC009}"/>
              </a:ext>
            </a:extLst>
          </p:cNvPr>
          <p:cNvCxnSpPr>
            <a:cxnSpLocks/>
          </p:cNvCxnSpPr>
          <p:nvPr/>
        </p:nvCxnSpPr>
        <p:spPr>
          <a:xfrm flipV="1">
            <a:off x="4124744" y="3429000"/>
            <a:ext cx="0" cy="122542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25" name="Gerade Verbindung 224">
            <a:extLst>
              <a:ext uri="{FF2B5EF4-FFF2-40B4-BE49-F238E27FC236}">
                <a16:creationId xmlns:a16="http://schemas.microsoft.com/office/drawing/2014/main" id="{C5D97172-894F-4AD0-8914-8B06BCEE1815}"/>
              </a:ext>
            </a:extLst>
          </p:cNvPr>
          <p:cNvCxnSpPr>
            <a:cxnSpLocks/>
          </p:cNvCxnSpPr>
          <p:nvPr/>
        </p:nvCxnSpPr>
        <p:spPr>
          <a:xfrm flipV="1">
            <a:off x="4151473" y="3422650"/>
            <a:ext cx="0" cy="123494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26" name="Gerade Verbindung 225">
            <a:extLst>
              <a:ext uri="{FF2B5EF4-FFF2-40B4-BE49-F238E27FC236}">
                <a16:creationId xmlns:a16="http://schemas.microsoft.com/office/drawing/2014/main" id="{7DFE3229-0B9F-9727-FC50-C3F12AFA532B}"/>
              </a:ext>
            </a:extLst>
          </p:cNvPr>
          <p:cNvCxnSpPr>
            <a:cxnSpLocks/>
          </p:cNvCxnSpPr>
          <p:nvPr/>
        </p:nvCxnSpPr>
        <p:spPr>
          <a:xfrm flipV="1">
            <a:off x="4178202" y="3429000"/>
            <a:ext cx="0" cy="122859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27" name="Gerade Verbindung 226">
            <a:extLst>
              <a:ext uri="{FF2B5EF4-FFF2-40B4-BE49-F238E27FC236}">
                <a16:creationId xmlns:a16="http://schemas.microsoft.com/office/drawing/2014/main" id="{4F6A6698-8503-4299-96E7-E5A357BF6F95}"/>
              </a:ext>
            </a:extLst>
          </p:cNvPr>
          <p:cNvCxnSpPr>
            <a:cxnSpLocks/>
          </p:cNvCxnSpPr>
          <p:nvPr/>
        </p:nvCxnSpPr>
        <p:spPr>
          <a:xfrm flipV="1">
            <a:off x="4204931" y="3429000"/>
            <a:ext cx="0" cy="12317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28" name="Gerade Verbindung 227">
            <a:extLst>
              <a:ext uri="{FF2B5EF4-FFF2-40B4-BE49-F238E27FC236}">
                <a16:creationId xmlns:a16="http://schemas.microsoft.com/office/drawing/2014/main" id="{011F3898-8658-AF03-0AE1-3C373450A9E4}"/>
              </a:ext>
            </a:extLst>
          </p:cNvPr>
          <p:cNvCxnSpPr>
            <a:cxnSpLocks/>
          </p:cNvCxnSpPr>
          <p:nvPr/>
        </p:nvCxnSpPr>
        <p:spPr>
          <a:xfrm flipV="1">
            <a:off x="4231660" y="3429000"/>
            <a:ext cx="0" cy="123812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29" name="Gerade Verbindung 228">
            <a:extLst>
              <a:ext uri="{FF2B5EF4-FFF2-40B4-BE49-F238E27FC236}">
                <a16:creationId xmlns:a16="http://schemas.microsoft.com/office/drawing/2014/main" id="{3055FAB1-8222-EE45-B1E5-1CAEC095E923}"/>
              </a:ext>
            </a:extLst>
          </p:cNvPr>
          <p:cNvCxnSpPr>
            <a:cxnSpLocks/>
          </p:cNvCxnSpPr>
          <p:nvPr/>
        </p:nvCxnSpPr>
        <p:spPr>
          <a:xfrm flipV="1">
            <a:off x="4258389" y="3422650"/>
            <a:ext cx="0" cy="124764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30" name="Gerade Verbindung 229">
            <a:extLst>
              <a:ext uri="{FF2B5EF4-FFF2-40B4-BE49-F238E27FC236}">
                <a16:creationId xmlns:a16="http://schemas.microsoft.com/office/drawing/2014/main" id="{ECAB67C8-3C56-DDB8-24FC-4FF3BA74A3EC}"/>
              </a:ext>
            </a:extLst>
          </p:cNvPr>
          <p:cNvCxnSpPr>
            <a:cxnSpLocks/>
          </p:cNvCxnSpPr>
          <p:nvPr/>
        </p:nvCxnSpPr>
        <p:spPr>
          <a:xfrm flipV="1">
            <a:off x="4285118" y="3429000"/>
            <a:ext cx="0" cy="12444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31" name="Gerade Verbindung 230">
            <a:extLst>
              <a:ext uri="{FF2B5EF4-FFF2-40B4-BE49-F238E27FC236}">
                <a16:creationId xmlns:a16="http://schemas.microsoft.com/office/drawing/2014/main" id="{BD8FB961-C387-D9E1-7639-3BE2C0455B28}"/>
              </a:ext>
            </a:extLst>
          </p:cNvPr>
          <p:cNvCxnSpPr>
            <a:cxnSpLocks/>
          </p:cNvCxnSpPr>
          <p:nvPr/>
        </p:nvCxnSpPr>
        <p:spPr>
          <a:xfrm flipV="1">
            <a:off x="4311847" y="3422650"/>
            <a:ext cx="0" cy="125399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32" name="Gerade Verbindung 231">
            <a:extLst>
              <a:ext uri="{FF2B5EF4-FFF2-40B4-BE49-F238E27FC236}">
                <a16:creationId xmlns:a16="http://schemas.microsoft.com/office/drawing/2014/main" id="{DDFDDAF9-A5B0-9952-4DC2-AB4D284D0144}"/>
              </a:ext>
            </a:extLst>
          </p:cNvPr>
          <p:cNvCxnSpPr>
            <a:cxnSpLocks/>
          </p:cNvCxnSpPr>
          <p:nvPr/>
        </p:nvCxnSpPr>
        <p:spPr>
          <a:xfrm flipV="1">
            <a:off x="4338576" y="3422650"/>
            <a:ext cx="0" cy="12571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33" name="Gerade Verbindung 232">
            <a:extLst>
              <a:ext uri="{FF2B5EF4-FFF2-40B4-BE49-F238E27FC236}">
                <a16:creationId xmlns:a16="http://schemas.microsoft.com/office/drawing/2014/main" id="{3EF2BA17-9C3D-DB7A-F684-7B793B464BE6}"/>
              </a:ext>
            </a:extLst>
          </p:cNvPr>
          <p:cNvCxnSpPr>
            <a:cxnSpLocks/>
          </p:cNvCxnSpPr>
          <p:nvPr/>
        </p:nvCxnSpPr>
        <p:spPr>
          <a:xfrm flipV="1">
            <a:off x="4365305" y="3429000"/>
            <a:ext cx="0" cy="126034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34" name="Gerade Verbindung 233">
            <a:extLst>
              <a:ext uri="{FF2B5EF4-FFF2-40B4-BE49-F238E27FC236}">
                <a16:creationId xmlns:a16="http://schemas.microsoft.com/office/drawing/2014/main" id="{D6F86A8C-C4F8-48CC-22DD-EBF6E871F7D9}"/>
              </a:ext>
            </a:extLst>
          </p:cNvPr>
          <p:cNvCxnSpPr>
            <a:cxnSpLocks/>
          </p:cNvCxnSpPr>
          <p:nvPr/>
        </p:nvCxnSpPr>
        <p:spPr>
          <a:xfrm flipV="1">
            <a:off x="4392034" y="3422650"/>
            <a:ext cx="0" cy="126669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35" name="Gerade Verbindung 234">
            <a:extLst>
              <a:ext uri="{FF2B5EF4-FFF2-40B4-BE49-F238E27FC236}">
                <a16:creationId xmlns:a16="http://schemas.microsoft.com/office/drawing/2014/main" id="{2F9FFC5C-12F9-C6CA-E488-E55FF6A4D069}"/>
              </a:ext>
            </a:extLst>
          </p:cNvPr>
          <p:cNvCxnSpPr>
            <a:cxnSpLocks/>
          </p:cNvCxnSpPr>
          <p:nvPr/>
        </p:nvCxnSpPr>
        <p:spPr>
          <a:xfrm flipV="1">
            <a:off x="4418763" y="3429000"/>
            <a:ext cx="0" cy="126352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36" name="Gerade Verbindung 235">
            <a:extLst>
              <a:ext uri="{FF2B5EF4-FFF2-40B4-BE49-F238E27FC236}">
                <a16:creationId xmlns:a16="http://schemas.microsoft.com/office/drawing/2014/main" id="{5F25ACA9-CE02-0ACC-EA25-A522A5D84DB3}"/>
              </a:ext>
            </a:extLst>
          </p:cNvPr>
          <p:cNvCxnSpPr>
            <a:cxnSpLocks/>
          </p:cNvCxnSpPr>
          <p:nvPr/>
        </p:nvCxnSpPr>
        <p:spPr>
          <a:xfrm flipV="1">
            <a:off x="4445492" y="3429000"/>
            <a:ext cx="0" cy="126352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37" name="Gerade Verbindung 236">
            <a:extLst>
              <a:ext uri="{FF2B5EF4-FFF2-40B4-BE49-F238E27FC236}">
                <a16:creationId xmlns:a16="http://schemas.microsoft.com/office/drawing/2014/main" id="{DE48BB35-1705-BB60-4C10-595CFA8658EA}"/>
              </a:ext>
            </a:extLst>
          </p:cNvPr>
          <p:cNvCxnSpPr>
            <a:cxnSpLocks/>
          </p:cNvCxnSpPr>
          <p:nvPr/>
        </p:nvCxnSpPr>
        <p:spPr>
          <a:xfrm flipV="1">
            <a:off x="4472221" y="3422650"/>
            <a:ext cx="0" cy="127304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39" name="Gerade Verbindung 238">
            <a:extLst>
              <a:ext uri="{FF2B5EF4-FFF2-40B4-BE49-F238E27FC236}">
                <a16:creationId xmlns:a16="http://schemas.microsoft.com/office/drawing/2014/main" id="{7D86227E-0FF5-2CDD-6671-F1E4FD7EA161}"/>
              </a:ext>
            </a:extLst>
          </p:cNvPr>
          <p:cNvCxnSpPr>
            <a:cxnSpLocks/>
          </p:cNvCxnSpPr>
          <p:nvPr/>
        </p:nvCxnSpPr>
        <p:spPr>
          <a:xfrm flipV="1">
            <a:off x="4498950" y="3429000"/>
            <a:ext cx="0" cy="12698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40" name="Gerade Verbindung 239">
            <a:extLst>
              <a:ext uri="{FF2B5EF4-FFF2-40B4-BE49-F238E27FC236}">
                <a16:creationId xmlns:a16="http://schemas.microsoft.com/office/drawing/2014/main" id="{924A0CF4-3F55-CEA8-4DF3-2D57F7CC3A6C}"/>
              </a:ext>
            </a:extLst>
          </p:cNvPr>
          <p:cNvCxnSpPr>
            <a:cxnSpLocks/>
          </p:cNvCxnSpPr>
          <p:nvPr/>
        </p:nvCxnSpPr>
        <p:spPr>
          <a:xfrm flipV="1">
            <a:off x="4525679" y="3429000"/>
            <a:ext cx="0" cy="127304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41" name="Gerade Verbindung 240">
            <a:extLst>
              <a:ext uri="{FF2B5EF4-FFF2-40B4-BE49-F238E27FC236}">
                <a16:creationId xmlns:a16="http://schemas.microsoft.com/office/drawing/2014/main" id="{D12E39D7-F7A4-000B-7405-722870CCDBBC}"/>
              </a:ext>
            </a:extLst>
          </p:cNvPr>
          <p:cNvCxnSpPr>
            <a:cxnSpLocks/>
          </p:cNvCxnSpPr>
          <p:nvPr/>
        </p:nvCxnSpPr>
        <p:spPr>
          <a:xfrm flipV="1">
            <a:off x="4552408" y="3429000"/>
            <a:ext cx="0" cy="127304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42" name="Gerade Verbindung 241">
            <a:extLst>
              <a:ext uri="{FF2B5EF4-FFF2-40B4-BE49-F238E27FC236}">
                <a16:creationId xmlns:a16="http://schemas.microsoft.com/office/drawing/2014/main" id="{928A45B9-A475-F563-C889-0712C72FE864}"/>
              </a:ext>
            </a:extLst>
          </p:cNvPr>
          <p:cNvCxnSpPr>
            <a:cxnSpLocks/>
          </p:cNvCxnSpPr>
          <p:nvPr/>
        </p:nvCxnSpPr>
        <p:spPr>
          <a:xfrm flipV="1">
            <a:off x="4579137" y="3429000"/>
            <a:ext cx="0" cy="12825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43" name="Gerade Verbindung 242">
            <a:extLst>
              <a:ext uri="{FF2B5EF4-FFF2-40B4-BE49-F238E27FC236}">
                <a16:creationId xmlns:a16="http://schemas.microsoft.com/office/drawing/2014/main" id="{EF53C366-2324-6018-13F3-5047C1D53D70}"/>
              </a:ext>
            </a:extLst>
          </p:cNvPr>
          <p:cNvCxnSpPr>
            <a:cxnSpLocks/>
          </p:cNvCxnSpPr>
          <p:nvPr/>
        </p:nvCxnSpPr>
        <p:spPr>
          <a:xfrm flipV="1">
            <a:off x="4605866" y="3429000"/>
            <a:ext cx="0" cy="128574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44" name="Gerade Verbindung 243">
            <a:extLst>
              <a:ext uri="{FF2B5EF4-FFF2-40B4-BE49-F238E27FC236}">
                <a16:creationId xmlns:a16="http://schemas.microsoft.com/office/drawing/2014/main" id="{9968B870-A672-0554-C3AB-928E5D55AC75}"/>
              </a:ext>
            </a:extLst>
          </p:cNvPr>
          <p:cNvCxnSpPr>
            <a:cxnSpLocks/>
          </p:cNvCxnSpPr>
          <p:nvPr/>
        </p:nvCxnSpPr>
        <p:spPr>
          <a:xfrm flipV="1">
            <a:off x="4632595" y="3429000"/>
            <a:ext cx="0" cy="128892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45" name="Gerade Verbindung 244">
            <a:extLst>
              <a:ext uri="{FF2B5EF4-FFF2-40B4-BE49-F238E27FC236}">
                <a16:creationId xmlns:a16="http://schemas.microsoft.com/office/drawing/2014/main" id="{4E9F822B-3F21-60E6-B31D-B40B3E3B0E79}"/>
              </a:ext>
            </a:extLst>
          </p:cNvPr>
          <p:cNvCxnSpPr>
            <a:cxnSpLocks/>
          </p:cNvCxnSpPr>
          <p:nvPr/>
        </p:nvCxnSpPr>
        <p:spPr>
          <a:xfrm flipV="1">
            <a:off x="4659324" y="3429000"/>
            <a:ext cx="0" cy="128892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46" name="Gerade Verbindung 245">
            <a:extLst>
              <a:ext uri="{FF2B5EF4-FFF2-40B4-BE49-F238E27FC236}">
                <a16:creationId xmlns:a16="http://schemas.microsoft.com/office/drawing/2014/main" id="{5FE36B70-12FC-E343-3B16-EF64CBB75E90}"/>
              </a:ext>
            </a:extLst>
          </p:cNvPr>
          <p:cNvCxnSpPr>
            <a:cxnSpLocks/>
          </p:cNvCxnSpPr>
          <p:nvPr/>
        </p:nvCxnSpPr>
        <p:spPr>
          <a:xfrm flipV="1">
            <a:off x="4686053" y="3422650"/>
            <a:ext cx="0" cy="12952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47" name="Gerade Verbindung 246">
            <a:extLst>
              <a:ext uri="{FF2B5EF4-FFF2-40B4-BE49-F238E27FC236}">
                <a16:creationId xmlns:a16="http://schemas.microsoft.com/office/drawing/2014/main" id="{D1E525DA-6C33-E58A-56B7-1041778779F7}"/>
              </a:ext>
            </a:extLst>
          </p:cNvPr>
          <p:cNvCxnSpPr>
            <a:cxnSpLocks/>
          </p:cNvCxnSpPr>
          <p:nvPr/>
        </p:nvCxnSpPr>
        <p:spPr>
          <a:xfrm flipV="1">
            <a:off x="4712782" y="3429000"/>
            <a:ext cx="0" cy="12952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48" name="Gerade Verbindung 247">
            <a:extLst>
              <a:ext uri="{FF2B5EF4-FFF2-40B4-BE49-F238E27FC236}">
                <a16:creationId xmlns:a16="http://schemas.microsoft.com/office/drawing/2014/main" id="{427BF384-BE0E-B00F-28E4-DED1B0CAD604}"/>
              </a:ext>
            </a:extLst>
          </p:cNvPr>
          <p:cNvCxnSpPr>
            <a:cxnSpLocks/>
          </p:cNvCxnSpPr>
          <p:nvPr/>
        </p:nvCxnSpPr>
        <p:spPr>
          <a:xfrm flipV="1">
            <a:off x="4739511" y="3422650"/>
            <a:ext cx="0" cy="13079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49" name="Gerade Verbindung 248">
            <a:extLst>
              <a:ext uri="{FF2B5EF4-FFF2-40B4-BE49-F238E27FC236}">
                <a16:creationId xmlns:a16="http://schemas.microsoft.com/office/drawing/2014/main" id="{6A073064-DE96-A7E0-882C-D13E3F5A7302}"/>
              </a:ext>
            </a:extLst>
          </p:cNvPr>
          <p:cNvCxnSpPr>
            <a:cxnSpLocks/>
          </p:cNvCxnSpPr>
          <p:nvPr/>
        </p:nvCxnSpPr>
        <p:spPr>
          <a:xfrm flipV="1">
            <a:off x="4766240" y="3429000"/>
            <a:ext cx="0" cy="130479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50" name="Gerade Verbindung 249">
            <a:extLst>
              <a:ext uri="{FF2B5EF4-FFF2-40B4-BE49-F238E27FC236}">
                <a16:creationId xmlns:a16="http://schemas.microsoft.com/office/drawing/2014/main" id="{29971EE3-F17B-986B-AF23-F2FFE23A0D45}"/>
              </a:ext>
            </a:extLst>
          </p:cNvPr>
          <p:cNvCxnSpPr>
            <a:cxnSpLocks/>
          </p:cNvCxnSpPr>
          <p:nvPr/>
        </p:nvCxnSpPr>
        <p:spPr>
          <a:xfrm flipV="1">
            <a:off x="4792969" y="3429000"/>
            <a:ext cx="0" cy="13079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51" name="Gerade Verbindung 250">
            <a:extLst>
              <a:ext uri="{FF2B5EF4-FFF2-40B4-BE49-F238E27FC236}">
                <a16:creationId xmlns:a16="http://schemas.microsoft.com/office/drawing/2014/main" id="{A977A883-C141-E3FA-85C2-6A0BCA418996}"/>
              </a:ext>
            </a:extLst>
          </p:cNvPr>
          <p:cNvCxnSpPr>
            <a:cxnSpLocks/>
          </p:cNvCxnSpPr>
          <p:nvPr/>
        </p:nvCxnSpPr>
        <p:spPr>
          <a:xfrm flipV="1">
            <a:off x="4819698" y="3422650"/>
            <a:ext cx="0" cy="13206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52" name="Gerade Verbindung 251">
            <a:extLst>
              <a:ext uri="{FF2B5EF4-FFF2-40B4-BE49-F238E27FC236}">
                <a16:creationId xmlns:a16="http://schemas.microsoft.com/office/drawing/2014/main" id="{4FCE57DE-1287-9B29-D903-4CC9BC91A943}"/>
              </a:ext>
            </a:extLst>
          </p:cNvPr>
          <p:cNvCxnSpPr>
            <a:cxnSpLocks/>
          </p:cNvCxnSpPr>
          <p:nvPr/>
        </p:nvCxnSpPr>
        <p:spPr>
          <a:xfrm flipV="1">
            <a:off x="4846427" y="3416300"/>
            <a:ext cx="0" cy="133654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53" name="Gerade Verbindung 252">
            <a:extLst>
              <a:ext uri="{FF2B5EF4-FFF2-40B4-BE49-F238E27FC236}">
                <a16:creationId xmlns:a16="http://schemas.microsoft.com/office/drawing/2014/main" id="{1B0D9F70-D578-D8C6-8F78-718CA23374EF}"/>
              </a:ext>
            </a:extLst>
          </p:cNvPr>
          <p:cNvCxnSpPr>
            <a:cxnSpLocks/>
          </p:cNvCxnSpPr>
          <p:nvPr/>
        </p:nvCxnSpPr>
        <p:spPr>
          <a:xfrm flipV="1">
            <a:off x="4873156" y="3422650"/>
            <a:ext cx="0" cy="133019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54" name="Gerade Verbindung 253">
            <a:extLst>
              <a:ext uri="{FF2B5EF4-FFF2-40B4-BE49-F238E27FC236}">
                <a16:creationId xmlns:a16="http://schemas.microsoft.com/office/drawing/2014/main" id="{3DFE699B-F497-8492-E31F-15DC9979FEDD}"/>
              </a:ext>
            </a:extLst>
          </p:cNvPr>
          <p:cNvCxnSpPr>
            <a:cxnSpLocks/>
          </p:cNvCxnSpPr>
          <p:nvPr/>
        </p:nvCxnSpPr>
        <p:spPr>
          <a:xfrm flipV="1">
            <a:off x="4899885" y="3422650"/>
            <a:ext cx="0" cy="13333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55" name="Gerade Verbindung 254">
            <a:extLst>
              <a:ext uri="{FF2B5EF4-FFF2-40B4-BE49-F238E27FC236}">
                <a16:creationId xmlns:a16="http://schemas.microsoft.com/office/drawing/2014/main" id="{795D08FE-3A45-FFBA-C413-1876BC9276C6}"/>
              </a:ext>
            </a:extLst>
          </p:cNvPr>
          <p:cNvCxnSpPr>
            <a:cxnSpLocks/>
          </p:cNvCxnSpPr>
          <p:nvPr/>
        </p:nvCxnSpPr>
        <p:spPr>
          <a:xfrm flipV="1">
            <a:off x="4926614" y="3422650"/>
            <a:ext cx="0" cy="133972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56" name="Gerade Verbindung 255">
            <a:extLst>
              <a:ext uri="{FF2B5EF4-FFF2-40B4-BE49-F238E27FC236}">
                <a16:creationId xmlns:a16="http://schemas.microsoft.com/office/drawing/2014/main" id="{4802A0EC-C2F5-AFF9-800B-16D17D7A7A35}"/>
              </a:ext>
            </a:extLst>
          </p:cNvPr>
          <p:cNvCxnSpPr>
            <a:cxnSpLocks/>
          </p:cNvCxnSpPr>
          <p:nvPr/>
        </p:nvCxnSpPr>
        <p:spPr>
          <a:xfrm flipV="1">
            <a:off x="4953343" y="3429000"/>
            <a:ext cx="0" cy="133654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57" name="Gerade Verbindung 256">
            <a:extLst>
              <a:ext uri="{FF2B5EF4-FFF2-40B4-BE49-F238E27FC236}">
                <a16:creationId xmlns:a16="http://schemas.microsoft.com/office/drawing/2014/main" id="{4968C207-3E97-D3B0-A028-211B545839DD}"/>
              </a:ext>
            </a:extLst>
          </p:cNvPr>
          <p:cNvCxnSpPr>
            <a:cxnSpLocks/>
          </p:cNvCxnSpPr>
          <p:nvPr/>
        </p:nvCxnSpPr>
        <p:spPr>
          <a:xfrm flipV="1">
            <a:off x="4980072" y="3416300"/>
            <a:ext cx="0" cy="135559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58" name="Gerade Verbindung 257">
            <a:extLst>
              <a:ext uri="{FF2B5EF4-FFF2-40B4-BE49-F238E27FC236}">
                <a16:creationId xmlns:a16="http://schemas.microsoft.com/office/drawing/2014/main" id="{FD4B6970-AB83-CD05-B329-E4937CA4AA7D}"/>
              </a:ext>
            </a:extLst>
          </p:cNvPr>
          <p:cNvCxnSpPr>
            <a:cxnSpLocks/>
          </p:cNvCxnSpPr>
          <p:nvPr/>
        </p:nvCxnSpPr>
        <p:spPr>
          <a:xfrm flipV="1">
            <a:off x="5006801" y="3429000"/>
            <a:ext cx="0" cy="134924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59" name="Gerade Verbindung 258">
            <a:extLst>
              <a:ext uri="{FF2B5EF4-FFF2-40B4-BE49-F238E27FC236}">
                <a16:creationId xmlns:a16="http://schemas.microsoft.com/office/drawing/2014/main" id="{037C1A99-4820-9D72-3603-C691F6BC8505}"/>
              </a:ext>
            </a:extLst>
          </p:cNvPr>
          <p:cNvCxnSpPr>
            <a:cxnSpLocks/>
          </p:cNvCxnSpPr>
          <p:nvPr/>
        </p:nvCxnSpPr>
        <p:spPr>
          <a:xfrm flipV="1">
            <a:off x="5033530" y="3422650"/>
            <a:ext cx="0" cy="136194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60" name="Gerade Verbindung 259">
            <a:extLst>
              <a:ext uri="{FF2B5EF4-FFF2-40B4-BE49-F238E27FC236}">
                <a16:creationId xmlns:a16="http://schemas.microsoft.com/office/drawing/2014/main" id="{FBC7E684-1D1F-BFB0-3023-03C2324741AD}"/>
              </a:ext>
            </a:extLst>
          </p:cNvPr>
          <p:cNvCxnSpPr>
            <a:cxnSpLocks/>
          </p:cNvCxnSpPr>
          <p:nvPr/>
        </p:nvCxnSpPr>
        <p:spPr>
          <a:xfrm flipV="1">
            <a:off x="5060259" y="3422650"/>
            <a:ext cx="0" cy="13714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61" name="Gerade Verbindung 260">
            <a:extLst>
              <a:ext uri="{FF2B5EF4-FFF2-40B4-BE49-F238E27FC236}">
                <a16:creationId xmlns:a16="http://schemas.microsoft.com/office/drawing/2014/main" id="{12AF4A22-7DC7-CE52-883F-A82DBB5EAADD}"/>
              </a:ext>
            </a:extLst>
          </p:cNvPr>
          <p:cNvCxnSpPr>
            <a:cxnSpLocks/>
          </p:cNvCxnSpPr>
          <p:nvPr/>
        </p:nvCxnSpPr>
        <p:spPr>
          <a:xfrm flipV="1">
            <a:off x="5086988" y="3422650"/>
            <a:ext cx="0" cy="137782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62" name="Gerade Verbindung 261">
            <a:extLst>
              <a:ext uri="{FF2B5EF4-FFF2-40B4-BE49-F238E27FC236}">
                <a16:creationId xmlns:a16="http://schemas.microsoft.com/office/drawing/2014/main" id="{B051E782-AF87-28B9-C50B-0F04C9E494C8}"/>
              </a:ext>
            </a:extLst>
          </p:cNvPr>
          <p:cNvCxnSpPr>
            <a:cxnSpLocks/>
          </p:cNvCxnSpPr>
          <p:nvPr/>
        </p:nvCxnSpPr>
        <p:spPr>
          <a:xfrm flipV="1">
            <a:off x="5113717" y="3422650"/>
            <a:ext cx="0" cy="138734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63" name="Gerade Verbindung 262">
            <a:extLst>
              <a:ext uri="{FF2B5EF4-FFF2-40B4-BE49-F238E27FC236}">
                <a16:creationId xmlns:a16="http://schemas.microsoft.com/office/drawing/2014/main" id="{C1C6BE90-D04C-F70C-E8F3-E5E5079C457D}"/>
              </a:ext>
            </a:extLst>
          </p:cNvPr>
          <p:cNvCxnSpPr>
            <a:cxnSpLocks/>
          </p:cNvCxnSpPr>
          <p:nvPr/>
        </p:nvCxnSpPr>
        <p:spPr>
          <a:xfrm flipV="1">
            <a:off x="5140446" y="3416300"/>
            <a:ext cx="0" cy="139052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64" name="Gerade Verbindung 263">
            <a:extLst>
              <a:ext uri="{FF2B5EF4-FFF2-40B4-BE49-F238E27FC236}">
                <a16:creationId xmlns:a16="http://schemas.microsoft.com/office/drawing/2014/main" id="{FDB043E1-098E-CF75-2B16-6C8E904965C3}"/>
              </a:ext>
            </a:extLst>
          </p:cNvPr>
          <p:cNvCxnSpPr>
            <a:cxnSpLocks/>
          </p:cNvCxnSpPr>
          <p:nvPr/>
        </p:nvCxnSpPr>
        <p:spPr>
          <a:xfrm flipV="1">
            <a:off x="5167175" y="3429000"/>
            <a:ext cx="0" cy="138099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65" name="Gerade Verbindung 264">
            <a:extLst>
              <a:ext uri="{FF2B5EF4-FFF2-40B4-BE49-F238E27FC236}">
                <a16:creationId xmlns:a16="http://schemas.microsoft.com/office/drawing/2014/main" id="{7501A1BD-B373-449E-5C92-9DA3B079EE6F}"/>
              </a:ext>
            </a:extLst>
          </p:cNvPr>
          <p:cNvCxnSpPr>
            <a:cxnSpLocks/>
          </p:cNvCxnSpPr>
          <p:nvPr/>
        </p:nvCxnSpPr>
        <p:spPr>
          <a:xfrm flipV="1">
            <a:off x="5193904" y="3422650"/>
            <a:ext cx="0" cy="139052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66" name="Gerade Verbindung 265">
            <a:extLst>
              <a:ext uri="{FF2B5EF4-FFF2-40B4-BE49-F238E27FC236}">
                <a16:creationId xmlns:a16="http://schemas.microsoft.com/office/drawing/2014/main" id="{624F21E4-87FB-93F1-9018-4DFFF65837A9}"/>
              </a:ext>
            </a:extLst>
          </p:cNvPr>
          <p:cNvCxnSpPr>
            <a:cxnSpLocks/>
          </p:cNvCxnSpPr>
          <p:nvPr/>
        </p:nvCxnSpPr>
        <p:spPr>
          <a:xfrm flipV="1">
            <a:off x="5220633" y="3429000"/>
            <a:ext cx="0" cy="138734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67" name="Gerade Verbindung 266">
            <a:extLst>
              <a:ext uri="{FF2B5EF4-FFF2-40B4-BE49-F238E27FC236}">
                <a16:creationId xmlns:a16="http://schemas.microsoft.com/office/drawing/2014/main" id="{915BDA02-F06F-CF1D-25D9-3AC743C13CA7}"/>
              </a:ext>
            </a:extLst>
          </p:cNvPr>
          <p:cNvCxnSpPr>
            <a:cxnSpLocks/>
          </p:cNvCxnSpPr>
          <p:nvPr/>
        </p:nvCxnSpPr>
        <p:spPr>
          <a:xfrm flipV="1">
            <a:off x="5247362" y="3429000"/>
            <a:ext cx="0" cy="139052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68" name="Gerade Verbindung 267">
            <a:extLst>
              <a:ext uri="{FF2B5EF4-FFF2-40B4-BE49-F238E27FC236}">
                <a16:creationId xmlns:a16="http://schemas.microsoft.com/office/drawing/2014/main" id="{D0E30867-5932-58E8-D668-E44759F70EB4}"/>
              </a:ext>
            </a:extLst>
          </p:cNvPr>
          <p:cNvCxnSpPr>
            <a:cxnSpLocks/>
          </p:cNvCxnSpPr>
          <p:nvPr/>
        </p:nvCxnSpPr>
        <p:spPr>
          <a:xfrm flipV="1">
            <a:off x="5274091" y="3422650"/>
            <a:ext cx="0" cy="13968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69" name="Gerade Verbindung 268">
            <a:extLst>
              <a:ext uri="{FF2B5EF4-FFF2-40B4-BE49-F238E27FC236}">
                <a16:creationId xmlns:a16="http://schemas.microsoft.com/office/drawing/2014/main" id="{4D9BAC25-7BAE-5676-72B5-636C2EFD0689}"/>
              </a:ext>
            </a:extLst>
          </p:cNvPr>
          <p:cNvCxnSpPr>
            <a:cxnSpLocks/>
          </p:cNvCxnSpPr>
          <p:nvPr/>
        </p:nvCxnSpPr>
        <p:spPr>
          <a:xfrm flipV="1">
            <a:off x="5300820" y="3429000"/>
            <a:ext cx="0" cy="139369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70" name="Gerade Verbindung 269">
            <a:extLst>
              <a:ext uri="{FF2B5EF4-FFF2-40B4-BE49-F238E27FC236}">
                <a16:creationId xmlns:a16="http://schemas.microsoft.com/office/drawing/2014/main" id="{878E94E6-F2FE-74BA-2F13-E79EE071BC8E}"/>
              </a:ext>
            </a:extLst>
          </p:cNvPr>
          <p:cNvCxnSpPr>
            <a:cxnSpLocks/>
          </p:cNvCxnSpPr>
          <p:nvPr/>
        </p:nvCxnSpPr>
        <p:spPr>
          <a:xfrm flipV="1">
            <a:off x="5327549" y="3422650"/>
            <a:ext cx="0" cy="140004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71" name="Gerade Verbindung 270">
            <a:extLst>
              <a:ext uri="{FF2B5EF4-FFF2-40B4-BE49-F238E27FC236}">
                <a16:creationId xmlns:a16="http://schemas.microsoft.com/office/drawing/2014/main" id="{64863A1D-2F91-1EE0-871E-4CCC1F68E64A}"/>
              </a:ext>
            </a:extLst>
          </p:cNvPr>
          <p:cNvCxnSpPr>
            <a:cxnSpLocks/>
          </p:cNvCxnSpPr>
          <p:nvPr/>
        </p:nvCxnSpPr>
        <p:spPr>
          <a:xfrm flipV="1">
            <a:off x="5354278" y="3422650"/>
            <a:ext cx="0" cy="14095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72" name="Gerade Verbindung 271">
            <a:extLst>
              <a:ext uri="{FF2B5EF4-FFF2-40B4-BE49-F238E27FC236}">
                <a16:creationId xmlns:a16="http://schemas.microsoft.com/office/drawing/2014/main" id="{C0283562-479B-9DD6-9820-DA992443FAEA}"/>
              </a:ext>
            </a:extLst>
          </p:cNvPr>
          <p:cNvCxnSpPr>
            <a:cxnSpLocks/>
          </p:cNvCxnSpPr>
          <p:nvPr/>
        </p:nvCxnSpPr>
        <p:spPr>
          <a:xfrm flipV="1">
            <a:off x="5381007" y="3422650"/>
            <a:ext cx="0" cy="141274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73" name="Gerade Verbindung 272">
            <a:extLst>
              <a:ext uri="{FF2B5EF4-FFF2-40B4-BE49-F238E27FC236}">
                <a16:creationId xmlns:a16="http://schemas.microsoft.com/office/drawing/2014/main" id="{6CD8D000-F707-155E-1DB6-E732A3DA350D}"/>
              </a:ext>
            </a:extLst>
          </p:cNvPr>
          <p:cNvCxnSpPr>
            <a:cxnSpLocks/>
          </p:cNvCxnSpPr>
          <p:nvPr/>
        </p:nvCxnSpPr>
        <p:spPr>
          <a:xfrm flipV="1">
            <a:off x="5407736" y="3422650"/>
            <a:ext cx="0" cy="141909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74" name="Gerade Verbindung 273">
            <a:extLst>
              <a:ext uri="{FF2B5EF4-FFF2-40B4-BE49-F238E27FC236}">
                <a16:creationId xmlns:a16="http://schemas.microsoft.com/office/drawing/2014/main" id="{4CC89F44-4F61-6343-5261-5FDC7FDF96C6}"/>
              </a:ext>
            </a:extLst>
          </p:cNvPr>
          <p:cNvCxnSpPr>
            <a:cxnSpLocks/>
          </p:cNvCxnSpPr>
          <p:nvPr/>
        </p:nvCxnSpPr>
        <p:spPr>
          <a:xfrm flipV="1">
            <a:off x="5434465" y="3422650"/>
            <a:ext cx="0" cy="142544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75" name="Gerade Verbindung 274">
            <a:extLst>
              <a:ext uri="{FF2B5EF4-FFF2-40B4-BE49-F238E27FC236}">
                <a16:creationId xmlns:a16="http://schemas.microsoft.com/office/drawing/2014/main" id="{3A858AE8-DA13-7831-2F60-D9583D010D7C}"/>
              </a:ext>
            </a:extLst>
          </p:cNvPr>
          <p:cNvCxnSpPr>
            <a:cxnSpLocks/>
          </p:cNvCxnSpPr>
          <p:nvPr/>
        </p:nvCxnSpPr>
        <p:spPr>
          <a:xfrm flipV="1">
            <a:off x="5461194" y="3422650"/>
            <a:ext cx="0" cy="14222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76" name="Gerade Verbindung 275">
            <a:extLst>
              <a:ext uri="{FF2B5EF4-FFF2-40B4-BE49-F238E27FC236}">
                <a16:creationId xmlns:a16="http://schemas.microsoft.com/office/drawing/2014/main" id="{D6ED5828-2EEA-F90B-EBA2-62902A5C1837}"/>
              </a:ext>
            </a:extLst>
          </p:cNvPr>
          <p:cNvCxnSpPr>
            <a:cxnSpLocks/>
          </p:cNvCxnSpPr>
          <p:nvPr/>
        </p:nvCxnSpPr>
        <p:spPr>
          <a:xfrm flipV="1">
            <a:off x="5487923" y="3422650"/>
            <a:ext cx="0" cy="142544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77" name="Gerade Verbindung 276">
            <a:extLst>
              <a:ext uri="{FF2B5EF4-FFF2-40B4-BE49-F238E27FC236}">
                <a16:creationId xmlns:a16="http://schemas.microsoft.com/office/drawing/2014/main" id="{DBDC71A2-17AA-E5A3-901C-166161819E27}"/>
              </a:ext>
            </a:extLst>
          </p:cNvPr>
          <p:cNvCxnSpPr>
            <a:cxnSpLocks/>
          </p:cNvCxnSpPr>
          <p:nvPr/>
        </p:nvCxnSpPr>
        <p:spPr>
          <a:xfrm flipV="1">
            <a:off x="5514652" y="3422650"/>
            <a:ext cx="0" cy="143179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78" name="Gerade Verbindung 277">
            <a:extLst>
              <a:ext uri="{FF2B5EF4-FFF2-40B4-BE49-F238E27FC236}">
                <a16:creationId xmlns:a16="http://schemas.microsoft.com/office/drawing/2014/main" id="{0EA86B4B-41B8-AC7D-2EC8-F4543D52A5ED}"/>
              </a:ext>
            </a:extLst>
          </p:cNvPr>
          <p:cNvCxnSpPr>
            <a:cxnSpLocks/>
          </p:cNvCxnSpPr>
          <p:nvPr/>
        </p:nvCxnSpPr>
        <p:spPr>
          <a:xfrm flipV="1">
            <a:off x="5541381" y="3429000"/>
            <a:ext cx="0" cy="143179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79" name="Gerade Verbindung 278">
            <a:extLst>
              <a:ext uri="{FF2B5EF4-FFF2-40B4-BE49-F238E27FC236}">
                <a16:creationId xmlns:a16="http://schemas.microsoft.com/office/drawing/2014/main" id="{A7761DA3-C9AB-02CB-F82B-356628F01FF1}"/>
              </a:ext>
            </a:extLst>
          </p:cNvPr>
          <p:cNvCxnSpPr>
            <a:cxnSpLocks/>
          </p:cNvCxnSpPr>
          <p:nvPr/>
        </p:nvCxnSpPr>
        <p:spPr>
          <a:xfrm flipV="1">
            <a:off x="5568110" y="3429000"/>
            <a:ext cx="0" cy="14349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80" name="Gerade Verbindung 279">
            <a:extLst>
              <a:ext uri="{FF2B5EF4-FFF2-40B4-BE49-F238E27FC236}">
                <a16:creationId xmlns:a16="http://schemas.microsoft.com/office/drawing/2014/main" id="{A8817146-2984-6B8F-C0A7-4E16B60A52CD}"/>
              </a:ext>
            </a:extLst>
          </p:cNvPr>
          <p:cNvCxnSpPr>
            <a:cxnSpLocks/>
          </p:cNvCxnSpPr>
          <p:nvPr/>
        </p:nvCxnSpPr>
        <p:spPr>
          <a:xfrm flipV="1">
            <a:off x="5594839" y="3429000"/>
            <a:ext cx="0" cy="143814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81" name="Gerade Verbindung 280">
            <a:extLst>
              <a:ext uri="{FF2B5EF4-FFF2-40B4-BE49-F238E27FC236}">
                <a16:creationId xmlns:a16="http://schemas.microsoft.com/office/drawing/2014/main" id="{26A3EDE6-D16A-A528-557C-429A3CBFE9D0}"/>
              </a:ext>
            </a:extLst>
          </p:cNvPr>
          <p:cNvCxnSpPr>
            <a:cxnSpLocks/>
          </p:cNvCxnSpPr>
          <p:nvPr/>
        </p:nvCxnSpPr>
        <p:spPr>
          <a:xfrm flipV="1">
            <a:off x="5621568" y="3422650"/>
            <a:ext cx="0" cy="14476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82" name="Gerade Verbindung 281">
            <a:extLst>
              <a:ext uri="{FF2B5EF4-FFF2-40B4-BE49-F238E27FC236}">
                <a16:creationId xmlns:a16="http://schemas.microsoft.com/office/drawing/2014/main" id="{4C981987-FE8D-C36C-D1F9-4544B8B84AEA}"/>
              </a:ext>
            </a:extLst>
          </p:cNvPr>
          <p:cNvCxnSpPr>
            <a:cxnSpLocks/>
          </p:cNvCxnSpPr>
          <p:nvPr/>
        </p:nvCxnSpPr>
        <p:spPr>
          <a:xfrm flipV="1">
            <a:off x="5648297" y="3422650"/>
            <a:ext cx="0" cy="145084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83" name="Gerade Verbindung 282">
            <a:extLst>
              <a:ext uri="{FF2B5EF4-FFF2-40B4-BE49-F238E27FC236}">
                <a16:creationId xmlns:a16="http://schemas.microsoft.com/office/drawing/2014/main" id="{726C16DD-84D8-A1E4-F0DC-0978F4D5743A}"/>
              </a:ext>
            </a:extLst>
          </p:cNvPr>
          <p:cNvCxnSpPr>
            <a:cxnSpLocks/>
          </p:cNvCxnSpPr>
          <p:nvPr/>
        </p:nvCxnSpPr>
        <p:spPr>
          <a:xfrm flipV="1">
            <a:off x="5675026" y="3429000"/>
            <a:ext cx="0" cy="144449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84" name="Gerade Verbindung 283">
            <a:extLst>
              <a:ext uri="{FF2B5EF4-FFF2-40B4-BE49-F238E27FC236}">
                <a16:creationId xmlns:a16="http://schemas.microsoft.com/office/drawing/2014/main" id="{61D22FAA-5982-799B-ABA1-10A9B251BD2E}"/>
              </a:ext>
            </a:extLst>
          </p:cNvPr>
          <p:cNvCxnSpPr>
            <a:cxnSpLocks/>
          </p:cNvCxnSpPr>
          <p:nvPr/>
        </p:nvCxnSpPr>
        <p:spPr>
          <a:xfrm flipV="1">
            <a:off x="5701755" y="3422650"/>
            <a:ext cx="0" cy="145402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85" name="Gerade Verbindung 284">
            <a:extLst>
              <a:ext uri="{FF2B5EF4-FFF2-40B4-BE49-F238E27FC236}">
                <a16:creationId xmlns:a16="http://schemas.microsoft.com/office/drawing/2014/main" id="{9CCB1D5A-6976-E600-FE51-D9D96F0E9EA2}"/>
              </a:ext>
            </a:extLst>
          </p:cNvPr>
          <p:cNvCxnSpPr>
            <a:cxnSpLocks/>
          </p:cNvCxnSpPr>
          <p:nvPr/>
        </p:nvCxnSpPr>
        <p:spPr>
          <a:xfrm flipV="1">
            <a:off x="5728484" y="3422650"/>
            <a:ext cx="0" cy="145402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86" name="Gerade Verbindung 285">
            <a:extLst>
              <a:ext uri="{FF2B5EF4-FFF2-40B4-BE49-F238E27FC236}">
                <a16:creationId xmlns:a16="http://schemas.microsoft.com/office/drawing/2014/main" id="{4FAFDDF1-218D-4E3D-B0AE-63CE26A95D7B}"/>
              </a:ext>
            </a:extLst>
          </p:cNvPr>
          <p:cNvCxnSpPr>
            <a:cxnSpLocks/>
          </p:cNvCxnSpPr>
          <p:nvPr/>
        </p:nvCxnSpPr>
        <p:spPr>
          <a:xfrm flipV="1">
            <a:off x="5755213" y="3422650"/>
            <a:ext cx="0" cy="145402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87" name="Gerade Verbindung 286">
            <a:extLst>
              <a:ext uri="{FF2B5EF4-FFF2-40B4-BE49-F238E27FC236}">
                <a16:creationId xmlns:a16="http://schemas.microsoft.com/office/drawing/2014/main" id="{3BBE6E40-60F2-4E9D-DE95-1109959F2A5E}"/>
              </a:ext>
            </a:extLst>
          </p:cNvPr>
          <p:cNvCxnSpPr>
            <a:cxnSpLocks/>
          </p:cNvCxnSpPr>
          <p:nvPr/>
        </p:nvCxnSpPr>
        <p:spPr>
          <a:xfrm flipV="1">
            <a:off x="5781942" y="3422650"/>
            <a:ext cx="0" cy="14603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88" name="Gerade Verbindung 287">
            <a:extLst>
              <a:ext uri="{FF2B5EF4-FFF2-40B4-BE49-F238E27FC236}">
                <a16:creationId xmlns:a16="http://schemas.microsoft.com/office/drawing/2014/main" id="{6434F5FA-E400-FE83-48D5-E9E1521D5FB5}"/>
              </a:ext>
            </a:extLst>
          </p:cNvPr>
          <p:cNvCxnSpPr>
            <a:cxnSpLocks/>
          </p:cNvCxnSpPr>
          <p:nvPr/>
        </p:nvCxnSpPr>
        <p:spPr>
          <a:xfrm flipV="1">
            <a:off x="5808671" y="3422650"/>
            <a:ext cx="0" cy="14603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89" name="Gerade Verbindung 288">
            <a:extLst>
              <a:ext uri="{FF2B5EF4-FFF2-40B4-BE49-F238E27FC236}">
                <a16:creationId xmlns:a16="http://schemas.microsoft.com/office/drawing/2014/main" id="{57D567A0-E919-7085-8772-E3B31A96CE99}"/>
              </a:ext>
            </a:extLst>
          </p:cNvPr>
          <p:cNvCxnSpPr>
            <a:cxnSpLocks/>
          </p:cNvCxnSpPr>
          <p:nvPr/>
        </p:nvCxnSpPr>
        <p:spPr>
          <a:xfrm flipV="1">
            <a:off x="5835400" y="3429000"/>
            <a:ext cx="0" cy="145719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90" name="Gerade Verbindung 289">
            <a:extLst>
              <a:ext uri="{FF2B5EF4-FFF2-40B4-BE49-F238E27FC236}">
                <a16:creationId xmlns:a16="http://schemas.microsoft.com/office/drawing/2014/main" id="{FAAA0100-F36E-DB7A-6408-EE1E96E49585}"/>
              </a:ext>
            </a:extLst>
          </p:cNvPr>
          <p:cNvCxnSpPr>
            <a:cxnSpLocks/>
          </p:cNvCxnSpPr>
          <p:nvPr/>
        </p:nvCxnSpPr>
        <p:spPr>
          <a:xfrm flipV="1">
            <a:off x="5862129" y="3422650"/>
            <a:ext cx="0" cy="146354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91" name="Gerade Verbindung 290">
            <a:extLst>
              <a:ext uri="{FF2B5EF4-FFF2-40B4-BE49-F238E27FC236}">
                <a16:creationId xmlns:a16="http://schemas.microsoft.com/office/drawing/2014/main" id="{CBF15B9E-69EC-5717-0860-A8340CD07608}"/>
              </a:ext>
            </a:extLst>
          </p:cNvPr>
          <p:cNvCxnSpPr>
            <a:cxnSpLocks/>
          </p:cNvCxnSpPr>
          <p:nvPr/>
        </p:nvCxnSpPr>
        <p:spPr>
          <a:xfrm flipV="1">
            <a:off x="5888858" y="3422650"/>
            <a:ext cx="0" cy="146672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92" name="Gerade Verbindung 291">
            <a:extLst>
              <a:ext uri="{FF2B5EF4-FFF2-40B4-BE49-F238E27FC236}">
                <a16:creationId xmlns:a16="http://schemas.microsoft.com/office/drawing/2014/main" id="{4257E258-3747-47EC-DEA8-A7A94979DC06}"/>
              </a:ext>
            </a:extLst>
          </p:cNvPr>
          <p:cNvCxnSpPr>
            <a:cxnSpLocks/>
          </p:cNvCxnSpPr>
          <p:nvPr/>
        </p:nvCxnSpPr>
        <p:spPr>
          <a:xfrm flipV="1">
            <a:off x="5915587" y="3422650"/>
            <a:ext cx="0" cy="146989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93" name="Gerade Verbindung 292">
            <a:extLst>
              <a:ext uri="{FF2B5EF4-FFF2-40B4-BE49-F238E27FC236}">
                <a16:creationId xmlns:a16="http://schemas.microsoft.com/office/drawing/2014/main" id="{485BE466-1016-8D6F-09D3-ADF8270B6815}"/>
              </a:ext>
            </a:extLst>
          </p:cNvPr>
          <p:cNvCxnSpPr>
            <a:cxnSpLocks/>
          </p:cNvCxnSpPr>
          <p:nvPr/>
        </p:nvCxnSpPr>
        <p:spPr>
          <a:xfrm flipV="1">
            <a:off x="5942316" y="3416300"/>
            <a:ext cx="0" cy="147942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94" name="Gerade Verbindung 293">
            <a:extLst>
              <a:ext uri="{FF2B5EF4-FFF2-40B4-BE49-F238E27FC236}">
                <a16:creationId xmlns:a16="http://schemas.microsoft.com/office/drawing/2014/main" id="{1E2459B4-E845-D9E6-3CB7-AC030A8661F8}"/>
              </a:ext>
            </a:extLst>
          </p:cNvPr>
          <p:cNvCxnSpPr>
            <a:cxnSpLocks/>
          </p:cNvCxnSpPr>
          <p:nvPr/>
        </p:nvCxnSpPr>
        <p:spPr>
          <a:xfrm flipV="1">
            <a:off x="5969045" y="3422650"/>
            <a:ext cx="0" cy="147942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95" name="Gerade Verbindung 294">
            <a:extLst>
              <a:ext uri="{FF2B5EF4-FFF2-40B4-BE49-F238E27FC236}">
                <a16:creationId xmlns:a16="http://schemas.microsoft.com/office/drawing/2014/main" id="{AD4C20A0-C69D-B723-3A4D-B10F1E0EAF86}"/>
              </a:ext>
            </a:extLst>
          </p:cNvPr>
          <p:cNvCxnSpPr>
            <a:cxnSpLocks/>
          </p:cNvCxnSpPr>
          <p:nvPr/>
        </p:nvCxnSpPr>
        <p:spPr>
          <a:xfrm flipV="1">
            <a:off x="5995774" y="3416300"/>
            <a:ext cx="0" cy="148894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96" name="Gerade Verbindung 295">
            <a:extLst>
              <a:ext uri="{FF2B5EF4-FFF2-40B4-BE49-F238E27FC236}">
                <a16:creationId xmlns:a16="http://schemas.microsoft.com/office/drawing/2014/main" id="{2DD4A718-8F44-227A-7F6A-CF78DFFD5BA7}"/>
              </a:ext>
            </a:extLst>
          </p:cNvPr>
          <p:cNvCxnSpPr>
            <a:cxnSpLocks/>
          </p:cNvCxnSpPr>
          <p:nvPr/>
        </p:nvCxnSpPr>
        <p:spPr>
          <a:xfrm flipV="1">
            <a:off x="6022503" y="3422650"/>
            <a:ext cx="0" cy="14857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97" name="Gerade Verbindung 296">
            <a:extLst>
              <a:ext uri="{FF2B5EF4-FFF2-40B4-BE49-F238E27FC236}">
                <a16:creationId xmlns:a16="http://schemas.microsoft.com/office/drawing/2014/main" id="{E6D245BE-BC2D-7E14-7BDA-3D7B09D9C7D0}"/>
              </a:ext>
            </a:extLst>
          </p:cNvPr>
          <p:cNvCxnSpPr>
            <a:cxnSpLocks/>
          </p:cNvCxnSpPr>
          <p:nvPr/>
        </p:nvCxnSpPr>
        <p:spPr>
          <a:xfrm flipV="1">
            <a:off x="6049232" y="3429000"/>
            <a:ext cx="0" cy="147942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98" name="Gerade Verbindung 297">
            <a:extLst>
              <a:ext uri="{FF2B5EF4-FFF2-40B4-BE49-F238E27FC236}">
                <a16:creationId xmlns:a16="http://schemas.microsoft.com/office/drawing/2014/main" id="{02FDD41C-FD85-504C-98D5-7DB9390B9C67}"/>
              </a:ext>
            </a:extLst>
          </p:cNvPr>
          <p:cNvCxnSpPr>
            <a:cxnSpLocks/>
          </p:cNvCxnSpPr>
          <p:nvPr/>
        </p:nvCxnSpPr>
        <p:spPr>
          <a:xfrm flipV="1">
            <a:off x="6075961" y="3416300"/>
            <a:ext cx="0" cy="149529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299" name="Gerade Verbindung 298">
            <a:extLst>
              <a:ext uri="{FF2B5EF4-FFF2-40B4-BE49-F238E27FC236}">
                <a16:creationId xmlns:a16="http://schemas.microsoft.com/office/drawing/2014/main" id="{2AE52406-D927-6BB4-1788-477EACFF86B2}"/>
              </a:ext>
            </a:extLst>
          </p:cNvPr>
          <p:cNvCxnSpPr>
            <a:cxnSpLocks/>
          </p:cNvCxnSpPr>
          <p:nvPr/>
        </p:nvCxnSpPr>
        <p:spPr>
          <a:xfrm flipV="1">
            <a:off x="6102690" y="3416300"/>
            <a:ext cx="0" cy="14984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00" name="Gerade Verbindung 299">
            <a:extLst>
              <a:ext uri="{FF2B5EF4-FFF2-40B4-BE49-F238E27FC236}">
                <a16:creationId xmlns:a16="http://schemas.microsoft.com/office/drawing/2014/main" id="{385A04D2-57EB-E755-3CD9-D2CF6D03B647}"/>
              </a:ext>
            </a:extLst>
          </p:cNvPr>
          <p:cNvCxnSpPr>
            <a:cxnSpLocks/>
          </p:cNvCxnSpPr>
          <p:nvPr/>
        </p:nvCxnSpPr>
        <p:spPr>
          <a:xfrm flipV="1">
            <a:off x="6129419" y="3422650"/>
            <a:ext cx="0" cy="14984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01" name="Gerade Verbindung 300">
            <a:extLst>
              <a:ext uri="{FF2B5EF4-FFF2-40B4-BE49-F238E27FC236}">
                <a16:creationId xmlns:a16="http://schemas.microsoft.com/office/drawing/2014/main" id="{A8745913-3C17-8339-8920-8B3F1C11B40E}"/>
              </a:ext>
            </a:extLst>
          </p:cNvPr>
          <p:cNvCxnSpPr>
            <a:cxnSpLocks/>
          </p:cNvCxnSpPr>
          <p:nvPr/>
        </p:nvCxnSpPr>
        <p:spPr>
          <a:xfrm flipV="1">
            <a:off x="6156148" y="3429000"/>
            <a:ext cx="0" cy="149529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02" name="Gerade Verbindung 301">
            <a:extLst>
              <a:ext uri="{FF2B5EF4-FFF2-40B4-BE49-F238E27FC236}">
                <a16:creationId xmlns:a16="http://schemas.microsoft.com/office/drawing/2014/main" id="{F556F3CE-E65A-DE26-CEAB-B744582A74ED}"/>
              </a:ext>
            </a:extLst>
          </p:cNvPr>
          <p:cNvCxnSpPr>
            <a:cxnSpLocks/>
          </p:cNvCxnSpPr>
          <p:nvPr/>
        </p:nvCxnSpPr>
        <p:spPr>
          <a:xfrm flipV="1">
            <a:off x="6182877" y="3422650"/>
            <a:ext cx="0" cy="15111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03" name="Gerade Verbindung 302">
            <a:extLst>
              <a:ext uri="{FF2B5EF4-FFF2-40B4-BE49-F238E27FC236}">
                <a16:creationId xmlns:a16="http://schemas.microsoft.com/office/drawing/2014/main" id="{AB26E606-EE74-E12E-3654-4BC17F7CD8F5}"/>
              </a:ext>
            </a:extLst>
          </p:cNvPr>
          <p:cNvCxnSpPr>
            <a:cxnSpLocks/>
          </p:cNvCxnSpPr>
          <p:nvPr/>
        </p:nvCxnSpPr>
        <p:spPr>
          <a:xfrm flipV="1">
            <a:off x="6209606" y="3422650"/>
            <a:ext cx="0" cy="150799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04" name="Gerade Verbindung 303">
            <a:extLst>
              <a:ext uri="{FF2B5EF4-FFF2-40B4-BE49-F238E27FC236}">
                <a16:creationId xmlns:a16="http://schemas.microsoft.com/office/drawing/2014/main" id="{92D67434-EF41-5526-49B7-0DCE271A3C64}"/>
              </a:ext>
            </a:extLst>
          </p:cNvPr>
          <p:cNvCxnSpPr>
            <a:cxnSpLocks/>
          </p:cNvCxnSpPr>
          <p:nvPr/>
        </p:nvCxnSpPr>
        <p:spPr>
          <a:xfrm flipV="1">
            <a:off x="6236335" y="3429000"/>
            <a:ext cx="0" cy="150164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05" name="Gerade Verbindung 304">
            <a:extLst>
              <a:ext uri="{FF2B5EF4-FFF2-40B4-BE49-F238E27FC236}">
                <a16:creationId xmlns:a16="http://schemas.microsoft.com/office/drawing/2014/main" id="{0D08F91D-612C-C21B-987C-C4F3F814D6F4}"/>
              </a:ext>
            </a:extLst>
          </p:cNvPr>
          <p:cNvCxnSpPr>
            <a:cxnSpLocks/>
          </p:cNvCxnSpPr>
          <p:nvPr/>
        </p:nvCxnSpPr>
        <p:spPr>
          <a:xfrm flipV="1">
            <a:off x="6263064" y="3416300"/>
            <a:ext cx="0" cy="151752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06" name="Gerade Verbindung 305">
            <a:extLst>
              <a:ext uri="{FF2B5EF4-FFF2-40B4-BE49-F238E27FC236}">
                <a16:creationId xmlns:a16="http://schemas.microsoft.com/office/drawing/2014/main" id="{1EFA9F83-3532-2BDB-2BB6-7C5073153F3F}"/>
              </a:ext>
            </a:extLst>
          </p:cNvPr>
          <p:cNvCxnSpPr>
            <a:cxnSpLocks/>
          </p:cNvCxnSpPr>
          <p:nvPr/>
        </p:nvCxnSpPr>
        <p:spPr>
          <a:xfrm flipV="1">
            <a:off x="6289793" y="3429000"/>
            <a:ext cx="0" cy="150799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07" name="Gerade Verbindung 306">
            <a:extLst>
              <a:ext uri="{FF2B5EF4-FFF2-40B4-BE49-F238E27FC236}">
                <a16:creationId xmlns:a16="http://schemas.microsoft.com/office/drawing/2014/main" id="{358254B9-95FF-BB65-3DF2-45FFD016A3B0}"/>
              </a:ext>
            </a:extLst>
          </p:cNvPr>
          <p:cNvCxnSpPr>
            <a:cxnSpLocks/>
          </p:cNvCxnSpPr>
          <p:nvPr/>
        </p:nvCxnSpPr>
        <p:spPr>
          <a:xfrm flipV="1">
            <a:off x="6316522" y="3422650"/>
            <a:ext cx="0" cy="151752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08" name="Gerade Verbindung 307">
            <a:extLst>
              <a:ext uri="{FF2B5EF4-FFF2-40B4-BE49-F238E27FC236}">
                <a16:creationId xmlns:a16="http://schemas.microsoft.com/office/drawing/2014/main" id="{8BE48D7C-8620-CE18-8D84-B024AC6DFA3C}"/>
              </a:ext>
            </a:extLst>
          </p:cNvPr>
          <p:cNvCxnSpPr>
            <a:cxnSpLocks/>
          </p:cNvCxnSpPr>
          <p:nvPr/>
        </p:nvCxnSpPr>
        <p:spPr>
          <a:xfrm flipV="1">
            <a:off x="6343251" y="3422650"/>
            <a:ext cx="0" cy="152069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09" name="Gerade Verbindung 308">
            <a:extLst>
              <a:ext uri="{FF2B5EF4-FFF2-40B4-BE49-F238E27FC236}">
                <a16:creationId xmlns:a16="http://schemas.microsoft.com/office/drawing/2014/main" id="{18D8F0A7-0498-E4EB-210B-0D089105C7D7}"/>
              </a:ext>
            </a:extLst>
          </p:cNvPr>
          <p:cNvCxnSpPr>
            <a:cxnSpLocks/>
          </p:cNvCxnSpPr>
          <p:nvPr/>
        </p:nvCxnSpPr>
        <p:spPr>
          <a:xfrm flipV="1">
            <a:off x="6369980" y="3422650"/>
            <a:ext cx="0" cy="152069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10" name="Gerade Verbindung 309">
            <a:extLst>
              <a:ext uri="{FF2B5EF4-FFF2-40B4-BE49-F238E27FC236}">
                <a16:creationId xmlns:a16="http://schemas.microsoft.com/office/drawing/2014/main" id="{D9F84AEE-A25B-814B-A15E-06D8A0DE60AF}"/>
              </a:ext>
            </a:extLst>
          </p:cNvPr>
          <p:cNvCxnSpPr>
            <a:cxnSpLocks/>
          </p:cNvCxnSpPr>
          <p:nvPr/>
        </p:nvCxnSpPr>
        <p:spPr>
          <a:xfrm flipV="1">
            <a:off x="6396709" y="3429000"/>
            <a:ext cx="0" cy="151752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11" name="Gerade Verbindung 310">
            <a:extLst>
              <a:ext uri="{FF2B5EF4-FFF2-40B4-BE49-F238E27FC236}">
                <a16:creationId xmlns:a16="http://schemas.microsoft.com/office/drawing/2014/main" id="{592C91C4-B224-5FF2-52F4-2BA16CF51039}"/>
              </a:ext>
            </a:extLst>
          </p:cNvPr>
          <p:cNvCxnSpPr>
            <a:cxnSpLocks/>
          </p:cNvCxnSpPr>
          <p:nvPr/>
        </p:nvCxnSpPr>
        <p:spPr>
          <a:xfrm flipV="1">
            <a:off x="6423438" y="3416300"/>
            <a:ext cx="0" cy="153339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12" name="Gerade Verbindung 311">
            <a:extLst>
              <a:ext uri="{FF2B5EF4-FFF2-40B4-BE49-F238E27FC236}">
                <a16:creationId xmlns:a16="http://schemas.microsoft.com/office/drawing/2014/main" id="{1DF3A1D8-3675-0653-161B-40309EF0187F}"/>
              </a:ext>
            </a:extLst>
          </p:cNvPr>
          <p:cNvCxnSpPr>
            <a:cxnSpLocks/>
          </p:cNvCxnSpPr>
          <p:nvPr/>
        </p:nvCxnSpPr>
        <p:spPr>
          <a:xfrm flipV="1">
            <a:off x="6450167" y="3422650"/>
            <a:ext cx="0" cy="153022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13" name="Gerade Verbindung 312">
            <a:extLst>
              <a:ext uri="{FF2B5EF4-FFF2-40B4-BE49-F238E27FC236}">
                <a16:creationId xmlns:a16="http://schemas.microsoft.com/office/drawing/2014/main" id="{82699E36-D15C-0C17-10F9-76153F984BF2}"/>
              </a:ext>
            </a:extLst>
          </p:cNvPr>
          <p:cNvCxnSpPr>
            <a:cxnSpLocks/>
          </p:cNvCxnSpPr>
          <p:nvPr/>
        </p:nvCxnSpPr>
        <p:spPr>
          <a:xfrm flipV="1">
            <a:off x="6476896" y="3416300"/>
            <a:ext cx="0" cy="15365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14" name="Gerade Verbindung 313">
            <a:extLst>
              <a:ext uri="{FF2B5EF4-FFF2-40B4-BE49-F238E27FC236}">
                <a16:creationId xmlns:a16="http://schemas.microsoft.com/office/drawing/2014/main" id="{7E42BE3B-0FAB-8E29-70FF-1A33B3724823}"/>
              </a:ext>
            </a:extLst>
          </p:cNvPr>
          <p:cNvCxnSpPr>
            <a:cxnSpLocks/>
          </p:cNvCxnSpPr>
          <p:nvPr/>
        </p:nvCxnSpPr>
        <p:spPr>
          <a:xfrm flipV="1">
            <a:off x="6503625" y="3416300"/>
            <a:ext cx="0" cy="154292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15" name="Gerade Verbindung 314">
            <a:extLst>
              <a:ext uri="{FF2B5EF4-FFF2-40B4-BE49-F238E27FC236}">
                <a16:creationId xmlns:a16="http://schemas.microsoft.com/office/drawing/2014/main" id="{AAEC4542-DFA5-D83E-81E8-55F833D4278E}"/>
              </a:ext>
            </a:extLst>
          </p:cNvPr>
          <p:cNvCxnSpPr>
            <a:cxnSpLocks/>
          </p:cNvCxnSpPr>
          <p:nvPr/>
        </p:nvCxnSpPr>
        <p:spPr>
          <a:xfrm flipV="1">
            <a:off x="6530354" y="3422650"/>
            <a:ext cx="0" cy="15365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16" name="Gerade Verbindung 315">
            <a:extLst>
              <a:ext uri="{FF2B5EF4-FFF2-40B4-BE49-F238E27FC236}">
                <a16:creationId xmlns:a16="http://schemas.microsoft.com/office/drawing/2014/main" id="{55AE7C4A-3B96-2CC2-0526-01B5D526B39F}"/>
              </a:ext>
            </a:extLst>
          </p:cNvPr>
          <p:cNvCxnSpPr>
            <a:cxnSpLocks/>
          </p:cNvCxnSpPr>
          <p:nvPr/>
        </p:nvCxnSpPr>
        <p:spPr>
          <a:xfrm flipV="1">
            <a:off x="6557083" y="3422650"/>
            <a:ext cx="0" cy="15365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17" name="Gerade Verbindung 316">
            <a:extLst>
              <a:ext uri="{FF2B5EF4-FFF2-40B4-BE49-F238E27FC236}">
                <a16:creationId xmlns:a16="http://schemas.microsoft.com/office/drawing/2014/main" id="{BDEA972F-E27D-B59C-5A7D-A37656FA8FBB}"/>
              </a:ext>
            </a:extLst>
          </p:cNvPr>
          <p:cNvCxnSpPr>
            <a:cxnSpLocks/>
          </p:cNvCxnSpPr>
          <p:nvPr/>
        </p:nvCxnSpPr>
        <p:spPr>
          <a:xfrm flipV="1">
            <a:off x="6583812" y="3422650"/>
            <a:ext cx="0" cy="154292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18" name="Gerade Verbindung 317">
            <a:extLst>
              <a:ext uri="{FF2B5EF4-FFF2-40B4-BE49-F238E27FC236}">
                <a16:creationId xmlns:a16="http://schemas.microsoft.com/office/drawing/2014/main" id="{DF38795B-3F10-196E-7D79-35E31DAFF1A3}"/>
              </a:ext>
            </a:extLst>
          </p:cNvPr>
          <p:cNvCxnSpPr>
            <a:cxnSpLocks/>
          </p:cNvCxnSpPr>
          <p:nvPr/>
        </p:nvCxnSpPr>
        <p:spPr>
          <a:xfrm flipV="1">
            <a:off x="6610541" y="3429000"/>
            <a:ext cx="0" cy="153974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19" name="Gerade Verbindung 318">
            <a:extLst>
              <a:ext uri="{FF2B5EF4-FFF2-40B4-BE49-F238E27FC236}">
                <a16:creationId xmlns:a16="http://schemas.microsoft.com/office/drawing/2014/main" id="{9AD51AE9-67D7-A009-4A08-72BDC9319C72}"/>
              </a:ext>
            </a:extLst>
          </p:cNvPr>
          <p:cNvCxnSpPr>
            <a:cxnSpLocks/>
          </p:cNvCxnSpPr>
          <p:nvPr/>
        </p:nvCxnSpPr>
        <p:spPr>
          <a:xfrm flipV="1">
            <a:off x="6637270" y="3429000"/>
            <a:ext cx="0" cy="154292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20" name="Gerade Verbindung 319">
            <a:extLst>
              <a:ext uri="{FF2B5EF4-FFF2-40B4-BE49-F238E27FC236}">
                <a16:creationId xmlns:a16="http://schemas.microsoft.com/office/drawing/2014/main" id="{964BB0A3-1F86-F652-2DFC-C992CF5DE664}"/>
              </a:ext>
            </a:extLst>
          </p:cNvPr>
          <p:cNvCxnSpPr>
            <a:cxnSpLocks/>
          </p:cNvCxnSpPr>
          <p:nvPr/>
        </p:nvCxnSpPr>
        <p:spPr>
          <a:xfrm flipV="1">
            <a:off x="6663999" y="3422650"/>
            <a:ext cx="0" cy="155244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21" name="Gerade Verbindung 320">
            <a:extLst>
              <a:ext uri="{FF2B5EF4-FFF2-40B4-BE49-F238E27FC236}">
                <a16:creationId xmlns:a16="http://schemas.microsoft.com/office/drawing/2014/main" id="{DC1E77CC-ACFF-2598-B912-476F6455A84A}"/>
              </a:ext>
            </a:extLst>
          </p:cNvPr>
          <p:cNvCxnSpPr>
            <a:cxnSpLocks/>
          </p:cNvCxnSpPr>
          <p:nvPr/>
        </p:nvCxnSpPr>
        <p:spPr>
          <a:xfrm flipV="1">
            <a:off x="6690728" y="3422650"/>
            <a:ext cx="0" cy="155562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22" name="Gerade Verbindung 321">
            <a:extLst>
              <a:ext uri="{FF2B5EF4-FFF2-40B4-BE49-F238E27FC236}">
                <a16:creationId xmlns:a16="http://schemas.microsoft.com/office/drawing/2014/main" id="{B3404C95-CA7C-8860-FDFB-6D90BE3D22A5}"/>
              </a:ext>
            </a:extLst>
          </p:cNvPr>
          <p:cNvCxnSpPr>
            <a:cxnSpLocks/>
          </p:cNvCxnSpPr>
          <p:nvPr/>
        </p:nvCxnSpPr>
        <p:spPr>
          <a:xfrm flipV="1">
            <a:off x="6717457" y="3422650"/>
            <a:ext cx="0" cy="15619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23" name="Gerade Verbindung 322">
            <a:extLst>
              <a:ext uri="{FF2B5EF4-FFF2-40B4-BE49-F238E27FC236}">
                <a16:creationId xmlns:a16="http://schemas.microsoft.com/office/drawing/2014/main" id="{3DAD7E1D-0637-3D6F-8D50-3E46E0299B59}"/>
              </a:ext>
            </a:extLst>
          </p:cNvPr>
          <p:cNvCxnSpPr>
            <a:cxnSpLocks/>
          </p:cNvCxnSpPr>
          <p:nvPr/>
        </p:nvCxnSpPr>
        <p:spPr>
          <a:xfrm flipV="1">
            <a:off x="6744186" y="3422650"/>
            <a:ext cx="0" cy="15619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24" name="Gerade Verbindung 323">
            <a:extLst>
              <a:ext uri="{FF2B5EF4-FFF2-40B4-BE49-F238E27FC236}">
                <a16:creationId xmlns:a16="http://schemas.microsoft.com/office/drawing/2014/main" id="{62A95AA5-13DA-FEAA-1EB0-7618EBF637EE}"/>
              </a:ext>
            </a:extLst>
          </p:cNvPr>
          <p:cNvCxnSpPr>
            <a:cxnSpLocks/>
          </p:cNvCxnSpPr>
          <p:nvPr/>
        </p:nvCxnSpPr>
        <p:spPr>
          <a:xfrm flipV="1">
            <a:off x="6770915" y="3416300"/>
            <a:ext cx="0" cy="157149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25" name="Gerade Verbindung 324">
            <a:extLst>
              <a:ext uri="{FF2B5EF4-FFF2-40B4-BE49-F238E27FC236}">
                <a16:creationId xmlns:a16="http://schemas.microsoft.com/office/drawing/2014/main" id="{7D39556C-2E9C-F08D-D37D-BA5EA7CBCB66}"/>
              </a:ext>
            </a:extLst>
          </p:cNvPr>
          <p:cNvCxnSpPr>
            <a:cxnSpLocks/>
          </p:cNvCxnSpPr>
          <p:nvPr/>
        </p:nvCxnSpPr>
        <p:spPr>
          <a:xfrm flipV="1">
            <a:off x="6797644" y="3429000"/>
            <a:ext cx="0" cy="155879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26" name="Gerade Verbindung 325">
            <a:extLst>
              <a:ext uri="{FF2B5EF4-FFF2-40B4-BE49-F238E27FC236}">
                <a16:creationId xmlns:a16="http://schemas.microsoft.com/office/drawing/2014/main" id="{34127FFD-017F-AC9A-285C-C06E8D85533C}"/>
              </a:ext>
            </a:extLst>
          </p:cNvPr>
          <p:cNvCxnSpPr>
            <a:cxnSpLocks/>
          </p:cNvCxnSpPr>
          <p:nvPr/>
        </p:nvCxnSpPr>
        <p:spPr>
          <a:xfrm flipV="1">
            <a:off x="6824373" y="3422650"/>
            <a:ext cx="0" cy="156832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27" name="Gerade Verbindung 326">
            <a:extLst>
              <a:ext uri="{FF2B5EF4-FFF2-40B4-BE49-F238E27FC236}">
                <a16:creationId xmlns:a16="http://schemas.microsoft.com/office/drawing/2014/main" id="{C9D0A92C-3F5F-4E23-B534-6A3C48436E10}"/>
              </a:ext>
            </a:extLst>
          </p:cNvPr>
          <p:cNvCxnSpPr>
            <a:cxnSpLocks/>
          </p:cNvCxnSpPr>
          <p:nvPr/>
        </p:nvCxnSpPr>
        <p:spPr>
          <a:xfrm flipV="1">
            <a:off x="6851102" y="3422650"/>
            <a:ext cx="0" cy="157149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28" name="Gerade Verbindung 327">
            <a:extLst>
              <a:ext uri="{FF2B5EF4-FFF2-40B4-BE49-F238E27FC236}">
                <a16:creationId xmlns:a16="http://schemas.microsoft.com/office/drawing/2014/main" id="{D523E521-BB7F-B642-2066-8656F40E9D3B}"/>
              </a:ext>
            </a:extLst>
          </p:cNvPr>
          <p:cNvCxnSpPr>
            <a:cxnSpLocks/>
          </p:cNvCxnSpPr>
          <p:nvPr/>
        </p:nvCxnSpPr>
        <p:spPr>
          <a:xfrm flipV="1">
            <a:off x="6877831" y="3416300"/>
            <a:ext cx="0" cy="157784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29" name="Gerade Verbindung 328">
            <a:extLst>
              <a:ext uri="{FF2B5EF4-FFF2-40B4-BE49-F238E27FC236}">
                <a16:creationId xmlns:a16="http://schemas.microsoft.com/office/drawing/2014/main" id="{56C66ECA-7DFD-6D80-61B0-DF36061AE206}"/>
              </a:ext>
            </a:extLst>
          </p:cNvPr>
          <p:cNvCxnSpPr>
            <a:cxnSpLocks/>
          </p:cNvCxnSpPr>
          <p:nvPr/>
        </p:nvCxnSpPr>
        <p:spPr>
          <a:xfrm flipV="1">
            <a:off x="6904560" y="3416300"/>
            <a:ext cx="0" cy="158102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30" name="Gerade Verbindung 329">
            <a:extLst>
              <a:ext uri="{FF2B5EF4-FFF2-40B4-BE49-F238E27FC236}">
                <a16:creationId xmlns:a16="http://schemas.microsoft.com/office/drawing/2014/main" id="{E925D9D6-BC9D-C826-2A5D-AB46B81D8DE4}"/>
              </a:ext>
            </a:extLst>
          </p:cNvPr>
          <p:cNvCxnSpPr>
            <a:cxnSpLocks/>
          </p:cNvCxnSpPr>
          <p:nvPr/>
        </p:nvCxnSpPr>
        <p:spPr>
          <a:xfrm flipV="1">
            <a:off x="6931289" y="3422650"/>
            <a:ext cx="0" cy="15746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31" name="Gerade Verbindung 330">
            <a:extLst>
              <a:ext uri="{FF2B5EF4-FFF2-40B4-BE49-F238E27FC236}">
                <a16:creationId xmlns:a16="http://schemas.microsoft.com/office/drawing/2014/main" id="{0966C165-3A14-4C76-F2E0-3243C04CC8D6}"/>
              </a:ext>
            </a:extLst>
          </p:cNvPr>
          <p:cNvCxnSpPr>
            <a:cxnSpLocks/>
          </p:cNvCxnSpPr>
          <p:nvPr/>
        </p:nvCxnSpPr>
        <p:spPr>
          <a:xfrm flipV="1">
            <a:off x="6958018" y="3422650"/>
            <a:ext cx="0" cy="157784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32" name="Gerade Verbindung 331">
            <a:extLst>
              <a:ext uri="{FF2B5EF4-FFF2-40B4-BE49-F238E27FC236}">
                <a16:creationId xmlns:a16="http://schemas.microsoft.com/office/drawing/2014/main" id="{BB9EDCCA-8C02-470C-6406-87830051F3F9}"/>
              </a:ext>
            </a:extLst>
          </p:cNvPr>
          <p:cNvCxnSpPr>
            <a:cxnSpLocks/>
          </p:cNvCxnSpPr>
          <p:nvPr/>
        </p:nvCxnSpPr>
        <p:spPr>
          <a:xfrm flipV="1">
            <a:off x="6984747" y="3416300"/>
            <a:ext cx="0" cy="159689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33" name="Gerade Verbindung 332">
            <a:extLst>
              <a:ext uri="{FF2B5EF4-FFF2-40B4-BE49-F238E27FC236}">
                <a16:creationId xmlns:a16="http://schemas.microsoft.com/office/drawing/2014/main" id="{BFD1B9EC-C78E-6FE2-2524-7C97AEBB5CAA}"/>
              </a:ext>
            </a:extLst>
          </p:cNvPr>
          <p:cNvCxnSpPr>
            <a:cxnSpLocks/>
          </p:cNvCxnSpPr>
          <p:nvPr/>
        </p:nvCxnSpPr>
        <p:spPr>
          <a:xfrm flipV="1">
            <a:off x="7011476" y="3422650"/>
            <a:ext cx="0" cy="159372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34" name="Gerade Verbindung 333">
            <a:extLst>
              <a:ext uri="{FF2B5EF4-FFF2-40B4-BE49-F238E27FC236}">
                <a16:creationId xmlns:a16="http://schemas.microsoft.com/office/drawing/2014/main" id="{9B9B7DCA-4C44-C15C-9ABA-5EFF18B440C7}"/>
              </a:ext>
            </a:extLst>
          </p:cNvPr>
          <p:cNvCxnSpPr>
            <a:cxnSpLocks/>
          </p:cNvCxnSpPr>
          <p:nvPr/>
        </p:nvCxnSpPr>
        <p:spPr>
          <a:xfrm flipV="1">
            <a:off x="7038205" y="3416300"/>
            <a:ext cx="0" cy="160324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35" name="Gerade Verbindung 334">
            <a:extLst>
              <a:ext uri="{FF2B5EF4-FFF2-40B4-BE49-F238E27FC236}">
                <a16:creationId xmlns:a16="http://schemas.microsoft.com/office/drawing/2014/main" id="{F79A97FE-6DCF-3CA5-2AFA-39FF30F9BE8D}"/>
              </a:ext>
            </a:extLst>
          </p:cNvPr>
          <p:cNvCxnSpPr>
            <a:cxnSpLocks/>
          </p:cNvCxnSpPr>
          <p:nvPr/>
        </p:nvCxnSpPr>
        <p:spPr>
          <a:xfrm flipV="1">
            <a:off x="7064934" y="3429000"/>
            <a:ext cx="0" cy="159054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36" name="Gerade Verbindung 335">
            <a:extLst>
              <a:ext uri="{FF2B5EF4-FFF2-40B4-BE49-F238E27FC236}">
                <a16:creationId xmlns:a16="http://schemas.microsoft.com/office/drawing/2014/main" id="{3E9A6E7E-34DD-A8F0-E489-7F3E0BC955B6}"/>
              </a:ext>
            </a:extLst>
          </p:cNvPr>
          <p:cNvCxnSpPr>
            <a:cxnSpLocks/>
          </p:cNvCxnSpPr>
          <p:nvPr/>
        </p:nvCxnSpPr>
        <p:spPr>
          <a:xfrm flipV="1">
            <a:off x="7091663" y="3429000"/>
            <a:ext cx="0" cy="16000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37" name="Gerade Verbindung 336">
            <a:extLst>
              <a:ext uri="{FF2B5EF4-FFF2-40B4-BE49-F238E27FC236}">
                <a16:creationId xmlns:a16="http://schemas.microsoft.com/office/drawing/2014/main" id="{02994996-F34B-7019-452A-68CE0EDDD3D7}"/>
              </a:ext>
            </a:extLst>
          </p:cNvPr>
          <p:cNvCxnSpPr>
            <a:cxnSpLocks/>
          </p:cNvCxnSpPr>
          <p:nvPr/>
        </p:nvCxnSpPr>
        <p:spPr>
          <a:xfrm flipV="1">
            <a:off x="7118392" y="3429000"/>
            <a:ext cx="0" cy="159689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38" name="Gerade Verbindung 337">
            <a:extLst>
              <a:ext uri="{FF2B5EF4-FFF2-40B4-BE49-F238E27FC236}">
                <a16:creationId xmlns:a16="http://schemas.microsoft.com/office/drawing/2014/main" id="{5991282D-DC16-ECD1-A4FE-2F03B2393060}"/>
              </a:ext>
            </a:extLst>
          </p:cNvPr>
          <p:cNvCxnSpPr>
            <a:cxnSpLocks/>
          </p:cNvCxnSpPr>
          <p:nvPr/>
        </p:nvCxnSpPr>
        <p:spPr>
          <a:xfrm flipV="1">
            <a:off x="7145121" y="3429000"/>
            <a:ext cx="0" cy="161277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39" name="Gerade Verbindung 338">
            <a:extLst>
              <a:ext uri="{FF2B5EF4-FFF2-40B4-BE49-F238E27FC236}">
                <a16:creationId xmlns:a16="http://schemas.microsoft.com/office/drawing/2014/main" id="{CC4BF053-6CB8-E3E6-CDFE-795BC4D5277E}"/>
              </a:ext>
            </a:extLst>
          </p:cNvPr>
          <p:cNvCxnSpPr>
            <a:cxnSpLocks/>
          </p:cNvCxnSpPr>
          <p:nvPr/>
        </p:nvCxnSpPr>
        <p:spPr>
          <a:xfrm flipV="1">
            <a:off x="7171850" y="3422650"/>
            <a:ext cx="0" cy="162229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40" name="Gerade Verbindung 339">
            <a:extLst>
              <a:ext uri="{FF2B5EF4-FFF2-40B4-BE49-F238E27FC236}">
                <a16:creationId xmlns:a16="http://schemas.microsoft.com/office/drawing/2014/main" id="{470BA6F0-1F0C-B5AD-7DBF-7DCA45B7BF29}"/>
              </a:ext>
            </a:extLst>
          </p:cNvPr>
          <p:cNvCxnSpPr>
            <a:cxnSpLocks/>
          </p:cNvCxnSpPr>
          <p:nvPr/>
        </p:nvCxnSpPr>
        <p:spPr>
          <a:xfrm flipV="1">
            <a:off x="7198579" y="3422650"/>
            <a:ext cx="0" cy="163499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41" name="Gerade Verbindung 340">
            <a:extLst>
              <a:ext uri="{FF2B5EF4-FFF2-40B4-BE49-F238E27FC236}">
                <a16:creationId xmlns:a16="http://schemas.microsoft.com/office/drawing/2014/main" id="{F35F5F74-ABBE-CCB9-3551-09FAF37D299E}"/>
              </a:ext>
            </a:extLst>
          </p:cNvPr>
          <p:cNvCxnSpPr>
            <a:cxnSpLocks/>
          </p:cNvCxnSpPr>
          <p:nvPr/>
        </p:nvCxnSpPr>
        <p:spPr>
          <a:xfrm flipV="1">
            <a:off x="7225308" y="3422650"/>
            <a:ext cx="0" cy="163499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42" name="Gerade Verbindung 341">
            <a:extLst>
              <a:ext uri="{FF2B5EF4-FFF2-40B4-BE49-F238E27FC236}">
                <a16:creationId xmlns:a16="http://schemas.microsoft.com/office/drawing/2014/main" id="{44957217-2783-987B-6C05-FFCA0C1BC526}"/>
              </a:ext>
            </a:extLst>
          </p:cNvPr>
          <p:cNvCxnSpPr>
            <a:cxnSpLocks/>
          </p:cNvCxnSpPr>
          <p:nvPr/>
        </p:nvCxnSpPr>
        <p:spPr>
          <a:xfrm flipV="1">
            <a:off x="7252037" y="3422650"/>
            <a:ext cx="0" cy="163499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43" name="Gerade Verbindung 342">
            <a:extLst>
              <a:ext uri="{FF2B5EF4-FFF2-40B4-BE49-F238E27FC236}">
                <a16:creationId xmlns:a16="http://schemas.microsoft.com/office/drawing/2014/main" id="{A9075A6D-9387-5C25-AA35-9D2E370AE91C}"/>
              </a:ext>
            </a:extLst>
          </p:cNvPr>
          <p:cNvCxnSpPr>
            <a:cxnSpLocks/>
          </p:cNvCxnSpPr>
          <p:nvPr/>
        </p:nvCxnSpPr>
        <p:spPr>
          <a:xfrm flipV="1">
            <a:off x="7278766" y="3422650"/>
            <a:ext cx="0" cy="163970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44" name="Gerade Verbindung 343">
            <a:extLst>
              <a:ext uri="{FF2B5EF4-FFF2-40B4-BE49-F238E27FC236}">
                <a16:creationId xmlns:a16="http://schemas.microsoft.com/office/drawing/2014/main" id="{496C1F42-9571-E64C-C4E1-E9BA7F6B1832}"/>
              </a:ext>
            </a:extLst>
          </p:cNvPr>
          <p:cNvCxnSpPr>
            <a:cxnSpLocks/>
          </p:cNvCxnSpPr>
          <p:nvPr/>
        </p:nvCxnSpPr>
        <p:spPr>
          <a:xfrm flipV="1">
            <a:off x="7305495" y="3416300"/>
            <a:ext cx="0" cy="165240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45" name="Gerade Verbindung 344">
            <a:extLst>
              <a:ext uri="{FF2B5EF4-FFF2-40B4-BE49-F238E27FC236}">
                <a16:creationId xmlns:a16="http://schemas.microsoft.com/office/drawing/2014/main" id="{831ED3F2-32D7-7657-A172-F38A3A5E6B88}"/>
              </a:ext>
            </a:extLst>
          </p:cNvPr>
          <p:cNvCxnSpPr>
            <a:cxnSpLocks/>
          </p:cNvCxnSpPr>
          <p:nvPr/>
        </p:nvCxnSpPr>
        <p:spPr>
          <a:xfrm flipV="1">
            <a:off x="7332224" y="3416300"/>
            <a:ext cx="0" cy="166827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46" name="Gerade Verbindung 345">
            <a:extLst>
              <a:ext uri="{FF2B5EF4-FFF2-40B4-BE49-F238E27FC236}">
                <a16:creationId xmlns:a16="http://schemas.microsoft.com/office/drawing/2014/main" id="{88ACA942-D0E1-862F-065F-3E4C430E2807}"/>
              </a:ext>
            </a:extLst>
          </p:cNvPr>
          <p:cNvCxnSpPr>
            <a:cxnSpLocks/>
          </p:cNvCxnSpPr>
          <p:nvPr/>
        </p:nvCxnSpPr>
        <p:spPr>
          <a:xfrm flipV="1">
            <a:off x="7358953" y="3416300"/>
            <a:ext cx="0" cy="167145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47" name="Gerade Verbindung 346">
            <a:extLst>
              <a:ext uri="{FF2B5EF4-FFF2-40B4-BE49-F238E27FC236}">
                <a16:creationId xmlns:a16="http://schemas.microsoft.com/office/drawing/2014/main" id="{78646AC4-3AA6-B0C7-14F5-966D9A86CDBD}"/>
              </a:ext>
            </a:extLst>
          </p:cNvPr>
          <p:cNvCxnSpPr>
            <a:cxnSpLocks/>
          </p:cNvCxnSpPr>
          <p:nvPr/>
        </p:nvCxnSpPr>
        <p:spPr>
          <a:xfrm flipV="1">
            <a:off x="7385682" y="3422650"/>
            <a:ext cx="0" cy="166510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48" name="Gerade Verbindung 347">
            <a:extLst>
              <a:ext uri="{FF2B5EF4-FFF2-40B4-BE49-F238E27FC236}">
                <a16:creationId xmlns:a16="http://schemas.microsoft.com/office/drawing/2014/main" id="{9D62AD74-9E58-1E3A-6DFD-7617E524E31C}"/>
              </a:ext>
            </a:extLst>
          </p:cNvPr>
          <p:cNvCxnSpPr>
            <a:cxnSpLocks/>
          </p:cNvCxnSpPr>
          <p:nvPr/>
        </p:nvCxnSpPr>
        <p:spPr>
          <a:xfrm flipV="1">
            <a:off x="7412411" y="3429000"/>
            <a:ext cx="0" cy="1658752"/>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49" name="Gerade Verbindung 348">
            <a:extLst>
              <a:ext uri="{FF2B5EF4-FFF2-40B4-BE49-F238E27FC236}">
                <a16:creationId xmlns:a16="http://schemas.microsoft.com/office/drawing/2014/main" id="{BB03AED5-322E-FB25-880D-E8DFC86CFCB3}"/>
              </a:ext>
            </a:extLst>
          </p:cNvPr>
          <p:cNvCxnSpPr>
            <a:cxnSpLocks/>
          </p:cNvCxnSpPr>
          <p:nvPr/>
        </p:nvCxnSpPr>
        <p:spPr>
          <a:xfrm flipV="1">
            <a:off x="7439140" y="3422650"/>
            <a:ext cx="0" cy="166827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50" name="Gerade Verbindung 349">
            <a:extLst>
              <a:ext uri="{FF2B5EF4-FFF2-40B4-BE49-F238E27FC236}">
                <a16:creationId xmlns:a16="http://schemas.microsoft.com/office/drawing/2014/main" id="{9383A814-560D-27DC-B642-625119F29207}"/>
              </a:ext>
            </a:extLst>
          </p:cNvPr>
          <p:cNvCxnSpPr>
            <a:cxnSpLocks/>
          </p:cNvCxnSpPr>
          <p:nvPr/>
        </p:nvCxnSpPr>
        <p:spPr>
          <a:xfrm flipV="1">
            <a:off x="7465869" y="3416300"/>
            <a:ext cx="0" cy="167462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51" name="Gerade Verbindung 350">
            <a:extLst>
              <a:ext uri="{FF2B5EF4-FFF2-40B4-BE49-F238E27FC236}">
                <a16:creationId xmlns:a16="http://schemas.microsoft.com/office/drawing/2014/main" id="{40C31958-E728-4F92-2151-10CCDC667EF6}"/>
              </a:ext>
            </a:extLst>
          </p:cNvPr>
          <p:cNvCxnSpPr>
            <a:cxnSpLocks/>
          </p:cNvCxnSpPr>
          <p:nvPr/>
        </p:nvCxnSpPr>
        <p:spPr>
          <a:xfrm flipV="1">
            <a:off x="7492598" y="3422650"/>
            <a:ext cx="0" cy="166827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52" name="Gerade Verbindung 351">
            <a:extLst>
              <a:ext uri="{FF2B5EF4-FFF2-40B4-BE49-F238E27FC236}">
                <a16:creationId xmlns:a16="http://schemas.microsoft.com/office/drawing/2014/main" id="{361E8D4D-534B-CC71-7AD4-7B9AA2F96CBB}"/>
              </a:ext>
            </a:extLst>
          </p:cNvPr>
          <p:cNvCxnSpPr>
            <a:cxnSpLocks/>
          </p:cNvCxnSpPr>
          <p:nvPr/>
        </p:nvCxnSpPr>
        <p:spPr>
          <a:xfrm flipV="1">
            <a:off x="7519327" y="3422650"/>
            <a:ext cx="0" cy="166827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53" name="Gerade Verbindung 352">
            <a:extLst>
              <a:ext uri="{FF2B5EF4-FFF2-40B4-BE49-F238E27FC236}">
                <a16:creationId xmlns:a16="http://schemas.microsoft.com/office/drawing/2014/main" id="{7744F72D-3D51-A0CC-70A4-93DDC2844CEB}"/>
              </a:ext>
            </a:extLst>
          </p:cNvPr>
          <p:cNvCxnSpPr>
            <a:cxnSpLocks/>
          </p:cNvCxnSpPr>
          <p:nvPr/>
        </p:nvCxnSpPr>
        <p:spPr>
          <a:xfrm flipV="1">
            <a:off x="7546056" y="3422650"/>
            <a:ext cx="0" cy="166827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54" name="Gerade Verbindung 353">
            <a:extLst>
              <a:ext uri="{FF2B5EF4-FFF2-40B4-BE49-F238E27FC236}">
                <a16:creationId xmlns:a16="http://schemas.microsoft.com/office/drawing/2014/main" id="{6BD1769C-762A-746E-159F-9D1973091356}"/>
              </a:ext>
            </a:extLst>
          </p:cNvPr>
          <p:cNvCxnSpPr>
            <a:cxnSpLocks/>
          </p:cNvCxnSpPr>
          <p:nvPr/>
        </p:nvCxnSpPr>
        <p:spPr>
          <a:xfrm flipV="1">
            <a:off x="7572785" y="3416300"/>
            <a:ext cx="0" cy="167462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55" name="Gerade Verbindung 354">
            <a:extLst>
              <a:ext uri="{FF2B5EF4-FFF2-40B4-BE49-F238E27FC236}">
                <a16:creationId xmlns:a16="http://schemas.microsoft.com/office/drawing/2014/main" id="{2CE250F7-5790-669F-457B-D7A664562FD5}"/>
              </a:ext>
            </a:extLst>
          </p:cNvPr>
          <p:cNvCxnSpPr>
            <a:cxnSpLocks/>
          </p:cNvCxnSpPr>
          <p:nvPr/>
        </p:nvCxnSpPr>
        <p:spPr>
          <a:xfrm flipV="1">
            <a:off x="7599514" y="3429000"/>
            <a:ext cx="0" cy="166192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56" name="Gerade Verbindung 355">
            <a:extLst>
              <a:ext uri="{FF2B5EF4-FFF2-40B4-BE49-F238E27FC236}">
                <a16:creationId xmlns:a16="http://schemas.microsoft.com/office/drawing/2014/main" id="{D982C452-531F-5DB5-920D-D844771AF86B}"/>
              </a:ext>
            </a:extLst>
          </p:cNvPr>
          <p:cNvCxnSpPr>
            <a:cxnSpLocks/>
          </p:cNvCxnSpPr>
          <p:nvPr/>
        </p:nvCxnSpPr>
        <p:spPr>
          <a:xfrm flipV="1">
            <a:off x="7626243" y="3416300"/>
            <a:ext cx="0" cy="167462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57" name="Gerade Verbindung 356">
            <a:extLst>
              <a:ext uri="{FF2B5EF4-FFF2-40B4-BE49-F238E27FC236}">
                <a16:creationId xmlns:a16="http://schemas.microsoft.com/office/drawing/2014/main" id="{6BC879AD-8ECB-9F56-8D83-9BAD964081C7}"/>
              </a:ext>
            </a:extLst>
          </p:cNvPr>
          <p:cNvCxnSpPr>
            <a:cxnSpLocks/>
          </p:cNvCxnSpPr>
          <p:nvPr/>
        </p:nvCxnSpPr>
        <p:spPr>
          <a:xfrm flipV="1">
            <a:off x="7652972" y="3416300"/>
            <a:ext cx="0" cy="167462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58" name="Gerade Verbindung 357">
            <a:extLst>
              <a:ext uri="{FF2B5EF4-FFF2-40B4-BE49-F238E27FC236}">
                <a16:creationId xmlns:a16="http://schemas.microsoft.com/office/drawing/2014/main" id="{179BD85B-3888-501E-CD3C-96273CB0082E}"/>
              </a:ext>
            </a:extLst>
          </p:cNvPr>
          <p:cNvCxnSpPr>
            <a:cxnSpLocks/>
          </p:cNvCxnSpPr>
          <p:nvPr/>
        </p:nvCxnSpPr>
        <p:spPr>
          <a:xfrm flipV="1">
            <a:off x="7679701" y="3416300"/>
            <a:ext cx="0" cy="167462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59" name="Gerade Verbindung 358">
            <a:extLst>
              <a:ext uri="{FF2B5EF4-FFF2-40B4-BE49-F238E27FC236}">
                <a16:creationId xmlns:a16="http://schemas.microsoft.com/office/drawing/2014/main" id="{851372A1-F971-80FD-1D55-02C653FF2DB5}"/>
              </a:ext>
            </a:extLst>
          </p:cNvPr>
          <p:cNvCxnSpPr>
            <a:cxnSpLocks/>
          </p:cNvCxnSpPr>
          <p:nvPr/>
        </p:nvCxnSpPr>
        <p:spPr>
          <a:xfrm flipV="1">
            <a:off x="7706430" y="3416300"/>
            <a:ext cx="0" cy="167462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60" name="Gerade Verbindung 359">
            <a:extLst>
              <a:ext uri="{FF2B5EF4-FFF2-40B4-BE49-F238E27FC236}">
                <a16:creationId xmlns:a16="http://schemas.microsoft.com/office/drawing/2014/main" id="{43F44F8C-A165-E23C-53FC-541D01731B39}"/>
              </a:ext>
            </a:extLst>
          </p:cNvPr>
          <p:cNvCxnSpPr>
            <a:cxnSpLocks/>
          </p:cNvCxnSpPr>
          <p:nvPr/>
        </p:nvCxnSpPr>
        <p:spPr>
          <a:xfrm flipV="1">
            <a:off x="7733159" y="3416300"/>
            <a:ext cx="0" cy="1674627"/>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61" name="Gerade Verbindung 360">
            <a:extLst>
              <a:ext uri="{FF2B5EF4-FFF2-40B4-BE49-F238E27FC236}">
                <a16:creationId xmlns:a16="http://schemas.microsoft.com/office/drawing/2014/main" id="{BE2D3B5D-4EC7-4086-6E8D-7B508CC7B08F}"/>
              </a:ext>
            </a:extLst>
          </p:cNvPr>
          <p:cNvCxnSpPr>
            <a:cxnSpLocks/>
          </p:cNvCxnSpPr>
          <p:nvPr/>
        </p:nvCxnSpPr>
        <p:spPr>
          <a:xfrm flipV="1">
            <a:off x="7759888" y="3416300"/>
            <a:ext cx="0" cy="167462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62" name="Gerade Verbindung 361">
            <a:extLst>
              <a:ext uri="{FF2B5EF4-FFF2-40B4-BE49-F238E27FC236}">
                <a16:creationId xmlns:a16="http://schemas.microsoft.com/office/drawing/2014/main" id="{B76F6AA2-53AA-B692-29F8-83D7B55D8E94}"/>
              </a:ext>
            </a:extLst>
          </p:cNvPr>
          <p:cNvCxnSpPr>
            <a:cxnSpLocks/>
          </p:cNvCxnSpPr>
          <p:nvPr/>
        </p:nvCxnSpPr>
        <p:spPr>
          <a:xfrm flipV="1">
            <a:off x="7786617" y="3422650"/>
            <a:ext cx="0" cy="166827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63" name="Gerade Verbindung 362">
            <a:extLst>
              <a:ext uri="{FF2B5EF4-FFF2-40B4-BE49-F238E27FC236}">
                <a16:creationId xmlns:a16="http://schemas.microsoft.com/office/drawing/2014/main" id="{7B09FD32-F150-EEBD-0F51-9063949D64F7}"/>
              </a:ext>
            </a:extLst>
          </p:cNvPr>
          <p:cNvCxnSpPr>
            <a:cxnSpLocks/>
          </p:cNvCxnSpPr>
          <p:nvPr/>
        </p:nvCxnSpPr>
        <p:spPr>
          <a:xfrm flipV="1">
            <a:off x="7813346" y="3416300"/>
            <a:ext cx="0" cy="167462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64" name="Gerade Verbindung 363">
            <a:extLst>
              <a:ext uri="{FF2B5EF4-FFF2-40B4-BE49-F238E27FC236}">
                <a16:creationId xmlns:a16="http://schemas.microsoft.com/office/drawing/2014/main" id="{712B104B-2114-CAFB-7552-DD8D92530AB8}"/>
              </a:ext>
            </a:extLst>
          </p:cNvPr>
          <p:cNvCxnSpPr>
            <a:cxnSpLocks/>
          </p:cNvCxnSpPr>
          <p:nvPr/>
        </p:nvCxnSpPr>
        <p:spPr>
          <a:xfrm flipV="1">
            <a:off x="7840075" y="3416300"/>
            <a:ext cx="0" cy="167462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65" name="Gerade Verbindung 364">
            <a:extLst>
              <a:ext uri="{FF2B5EF4-FFF2-40B4-BE49-F238E27FC236}">
                <a16:creationId xmlns:a16="http://schemas.microsoft.com/office/drawing/2014/main" id="{08E535A4-981F-40E8-AA64-E2B11735544B}"/>
              </a:ext>
            </a:extLst>
          </p:cNvPr>
          <p:cNvCxnSpPr>
            <a:cxnSpLocks/>
          </p:cNvCxnSpPr>
          <p:nvPr/>
        </p:nvCxnSpPr>
        <p:spPr>
          <a:xfrm flipV="1">
            <a:off x="7866804" y="3416300"/>
            <a:ext cx="0" cy="167462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66" name="Gerade Verbindung 365">
            <a:extLst>
              <a:ext uri="{FF2B5EF4-FFF2-40B4-BE49-F238E27FC236}">
                <a16:creationId xmlns:a16="http://schemas.microsoft.com/office/drawing/2014/main" id="{96366742-415E-109D-0B8F-865435A24364}"/>
              </a:ext>
            </a:extLst>
          </p:cNvPr>
          <p:cNvCxnSpPr>
            <a:cxnSpLocks/>
          </p:cNvCxnSpPr>
          <p:nvPr/>
        </p:nvCxnSpPr>
        <p:spPr>
          <a:xfrm flipV="1">
            <a:off x="7893533" y="3416300"/>
            <a:ext cx="0" cy="167462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67" name="Gerade Verbindung 366">
            <a:extLst>
              <a:ext uri="{FF2B5EF4-FFF2-40B4-BE49-F238E27FC236}">
                <a16:creationId xmlns:a16="http://schemas.microsoft.com/office/drawing/2014/main" id="{054155F4-E8EC-2BDE-F196-8D23A1A06074}"/>
              </a:ext>
            </a:extLst>
          </p:cNvPr>
          <p:cNvCxnSpPr>
            <a:cxnSpLocks/>
          </p:cNvCxnSpPr>
          <p:nvPr/>
        </p:nvCxnSpPr>
        <p:spPr>
          <a:xfrm flipV="1">
            <a:off x="7920262" y="3429000"/>
            <a:ext cx="0" cy="166192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68" name="Gerade Verbindung 367">
            <a:extLst>
              <a:ext uri="{FF2B5EF4-FFF2-40B4-BE49-F238E27FC236}">
                <a16:creationId xmlns:a16="http://schemas.microsoft.com/office/drawing/2014/main" id="{D5707CED-7DAC-79B1-E1AE-3F8F3C5CBE75}"/>
              </a:ext>
            </a:extLst>
          </p:cNvPr>
          <p:cNvCxnSpPr>
            <a:cxnSpLocks/>
          </p:cNvCxnSpPr>
          <p:nvPr/>
        </p:nvCxnSpPr>
        <p:spPr>
          <a:xfrm flipV="1">
            <a:off x="7946991" y="3422650"/>
            <a:ext cx="0" cy="166827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69" name="Gerade Verbindung 368">
            <a:extLst>
              <a:ext uri="{FF2B5EF4-FFF2-40B4-BE49-F238E27FC236}">
                <a16:creationId xmlns:a16="http://schemas.microsoft.com/office/drawing/2014/main" id="{EDF33457-2EC3-0CEA-9F8B-CF6C0CF4950C}"/>
              </a:ext>
            </a:extLst>
          </p:cNvPr>
          <p:cNvCxnSpPr>
            <a:cxnSpLocks/>
          </p:cNvCxnSpPr>
          <p:nvPr/>
        </p:nvCxnSpPr>
        <p:spPr>
          <a:xfrm flipV="1">
            <a:off x="7973720" y="3422650"/>
            <a:ext cx="0" cy="166827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70" name="Gerade Verbindung 369">
            <a:extLst>
              <a:ext uri="{FF2B5EF4-FFF2-40B4-BE49-F238E27FC236}">
                <a16:creationId xmlns:a16="http://schemas.microsoft.com/office/drawing/2014/main" id="{EAF2C636-32F7-8F4E-575F-89FCAEE7D2AB}"/>
              </a:ext>
            </a:extLst>
          </p:cNvPr>
          <p:cNvCxnSpPr>
            <a:cxnSpLocks/>
          </p:cNvCxnSpPr>
          <p:nvPr/>
        </p:nvCxnSpPr>
        <p:spPr>
          <a:xfrm flipV="1">
            <a:off x="8000449" y="3422650"/>
            <a:ext cx="0" cy="166827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71" name="Gerade Verbindung 370">
            <a:extLst>
              <a:ext uri="{FF2B5EF4-FFF2-40B4-BE49-F238E27FC236}">
                <a16:creationId xmlns:a16="http://schemas.microsoft.com/office/drawing/2014/main" id="{0D0803E4-53F1-5BAE-19EE-67A351ADCECC}"/>
              </a:ext>
            </a:extLst>
          </p:cNvPr>
          <p:cNvCxnSpPr>
            <a:cxnSpLocks/>
          </p:cNvCxnSpPr>
          <p:nvPr/>
        </p:nvCxnSpPr>
        <p:spPr>
          <a:xfrm flipV="1">
            <a:off x="8027178" y="3422650"/>
            <a:ext cx="0" cy="166827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72" name="Gerade Verbindung 371">
            <a:extLst>
              <a:ext uri="{FF2B5EF4-FFF2-40B4-BE49-F238E27FC236}">
                <a16:creationId xmlns:a16="http://schemas.microsoft.com/office/drawing/2014/main" id="{A1285AEA-00F6-3C9D-5049-BEB8E21CB9B6}"/>
              </a:ext>
            </a:extLst>
          </p:cNvPr>
          <p:cNvCxnSpPr>
            <a:cxnSpLocks/>
          </p:cNvCxnSpPr>
          <p:nvPr/>
        </p:nvCxnSpPr>
        <p:spPr>
          <a:xfrm flipV="1">
            <a:off x="8053907" y="3429000"/>
            <a:ext cx="0" cy="166192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73" name="Gerade Verbindung 372">
            <a:extLst>
              <a:ext uri="{FF2B5EF4-FFF2-40B4-BE49-F238E27FC236}">
                <a16:creationId xmlns:a16="http://schemas.microsoft.com/office/drawing/2014/main" id="{9FEC2CC3-63A9-D1F7-5CB4-073D83713193}"/>
              </a:ext>
            </a:extLst>
          </p:cNvPr>
          <p:cNvCxnSpPr>
            <a:cxnSpLocks/>
          </p:cNvCxnSpPr>
          <p:nvPr/>
        </p:nvCxnSpPr>
        <p:spPr>
          <a:xfrm flipV="1">
            <a:off x="8080636" y="3429000"/>
            <a:ext cx="0" cy="166192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374" name="Gerade Verbindung 373">
            <a:extLst>
              <a:ext uri="{FF2B5EF4-FFF2-40B4-BE49-F238E27FC236}">
                <a16:creationId xmlns:a16="http://schemas.microsoft.com/office/drawing/2014/main" id="{A4B0610B-392F-D176-6A85-09A2530D59AC}"/>
              </a:ext>
            </a:extLst>
          </p:cNvPr>
          <p:cNvCxnSpPr>
            <a:cxnSpLocks/>
          </p:cNvCxnSpPr>
          <p:nvPr/>
        </p:nvCxnSpPr>
        <p:spPr>
          <a:xfrm flipV="1">
            <a:off x="8107456" y="3422650"/>
            <a:ext cx="0" cy="166827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1" name="Gerade Verbindung 10">
            <a:extLst>
              <a:ext uri="{FF2B5EF4-FFF2-40B4-BE49-F238E27FC236}">
                <a16:creationId xmlns:a16="http://schemas.microsoft.com/office/drawing/2014/main" id="{F7177B35-3138-61E9-2761-CCBE52F4836F}"/>
              </a:ext>
            </a:extLst>
          </p:cNvPr>
          <p:cNvCxnSpPr>
            <a:cxnSpLocks/>
          </p:cNvCxnSpPr>
          <p:nvPr/>
        </p:nvCxnSpPr>
        <p:spPr>
          <a:xfrm flipH="1">
            <a:off x="1227850" y="3423520"/>
            <a:ext cx="68884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2" name="Gerade Verbindung 551">
            <a:extLst>
              <a:ext uri="{FF2B5EF4-FFF2-40B4-BE49-F238E27FC236}">
                <a16:creationId xmlns:a16="http://schemas.microsoft.com/office/drawing/2014/main" id="{54709D4B-3906-B311-FFF2-C42894209AE2}"/>
              </a:ext>
            </a:extLst>
          </p:cNvPr>
          <p:cNvCxnSpPr/>
          <p:nvPr/>
        </p:nvCxnSpPr>
        <p:spPr>
          <a:xfrm>
            <a:off x="1286461" y="4263897"/>
            <a:ext cx="6829816" cy="0"/>
          </a:xfrm>
          <a:prstGeom prst="line">
            <a:avLst/>
          </a:prstGeom>
          <a:ln w="19050">
            <a:solidFill>
              <a:schemeClr val="tx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58629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Grafik 69" descr="Ein Bild, das Text, Reihe, Diagramm, Screenshot enthält.&#10;&#10;Automatisch generierte Beschreibung">
            <a:extLst>
              <a:ext uri="{FF2B5EF4-FFF2-40B4-BE49-F238E27FC236}">
                <a16:creationId xmlns:a16="http://schemas.microsoft.com/office/drawing/2014/main" id="{C3F52BA4-6A65-BAF0-01BC-58D386293F4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l="14730" t="21403" r="13102" b="3046"/>
          <a:stretch/>
        </p:blipFill>
        <p:spPr>
          <a:xfrm>
            <a:off x="5959455" y="2023455"/>
            <a:ext cx="3525800" cy="1761860"/>
          </a:xfrm>
          <a:prstGeom prst="rect">
            <a:avLst/>
          </a:prstGeom>
        </p:spPr>
      </p:pic>
      <p:sp>
        <p:nvSpPr>
          <p:cNvPr id="2" name="Title 1">
            <a:extLst>
              <a:ext uri="{FF2B5EF4-FFF2-40B4-BE49-F238E27FC236}">
                <a16:creationId xmlns:a16="http://schemas.microsoft.com/office/drawing/2014/main" id="{D2AB9888-E204-264B-94FE-08BA5A09FF2A}"/>
              </a:ext>
            </a:extLst>
          </p:cNvPr>
          <p:cNvSpPr>
            <a:spLocks noGrp="1"/>
          </p:cNvSpPr>
          <p:nvPr>
            <p:ph type="title"/>
          </p:nvPr>
        </p:nvSpPr>
        <p:spPr/>
        <p:txBody>
          <a:bodyPr/>
          <a:lstStyle/>
          <a:p>
            <a:r>
              <a:rPr lang="en-US"/>
              <a:t>Efficacy in CLL/SLL patients who received prior </a:t>
            </a:r>
            <a:r>
              <a:rPr lang="en-US" err="1"/>
              <a:t>cBTKi</a:t>
            </a:r>
            <a:r>
              <a:rPr lang="en-US"/>
              <a:t>, </a:t>
            </a:r>
            <a:br>
              <a:rPr lang="en-US"/>
            </a:br>
            <a:r>
              <a:rPr lang="en-US"/>
              <a:t>with or without prior BCL2i</a:t>
            </a:r>
          </a:p>
        </p:txBody>
      </p:sp>
      <p:sp>
        <p:nvSpPr>
          <p:cNvPr id="3" name="Footer Placeholder 2">
            <a:extLst>
              <a:ext uri="{FF2B5EF4-FFF2-40B4-BE49-F238E27FC236}">
                <a16:creationId xmlns:a16="http://schemas.microsoft.com/office/drawing/2014/main" id="{E707C8FB-B045-2732-03EF-FC2033E4B7D5}"/>
              </a:ext>
            </a:extLst>
          </p:cNvPr>
          <p:cNvSpPr>
            <a:spLocks noGrp="1"/>
          </p:cNvSpPr>
          <p:nvPr>
            <p:ph type="ftr" sz="quarter" idx="10"/>
          </p:nvPr>
        </p:nvSpPr>
        <p:spPr>
          <a:xfrm>
            <a:off x="407989" y="5629523"/>
            <a:ext cx="8532812" cy="1039565"/>
          </a:xfrm>
        </p:spPr>
        <p:txBody>
          <a:bodyPr/>
          <a:lstStyle/>
          <a:p>
            <a:r>
              <a:rPr lang="en-GB"/>
              <a:t>Data of patients with baseline and at least one evaluable post baseline </a:t>
            </a:r>
            <a:r>
              <a:rPr lang="en-GB" err="1"/>
              <a:t>tumor</a:t>
            </a:r>
            <a:r>
              <a:rPr lang="en-GB"/>
              <a:t> measurement. *Data for 14/154 BCL2i-N patients and 16/128 BCL2i-E patients are not shown in the waterfall plots due to no measurable target lesions identified by CT at baseline, discontinuation prior to first response assessment, or lack of adequate imaging in follow-up. </a:t>
            </a:r>
            <a:r>
              <a:rPr lang="en-GB" baseline="30000" err="1"/>
              <a:t>a</a:t>
            </a:r>
            <a:r>
              <a:rPr lang="en-GB" err="1"/>
              <a:t>ORR</a:t>
            </a:r>
            <a:r>
              <a:rPr lang="en-GB"/>
              <a:t> including PR-L includes patients with a best response of PR-L or better divided by the total number of patients; 6 BCL2i-N patients (3.9%) and 8 BCL2i-E patients (6.3%) with a best response of not evaluable (NE) are included in the denominators. Response status per </a:t>
            </a:r>
            <a:r>
              <a:rPr lang="en-GB" err="1"/>
              <a:t>iwCLL</a:t>
            </a:r>
            <a:r>
              <a:rPr lang="en-GB"/>
              <a:t> 2018 criteria based on IRC assessment.</a:t>
            </a:r>
          </a:p>
          <a:p>
            <a:r>
              <a:rPr lang="en-GB" b="1"/>
              <a:t>BCL2</a:t>
            </a:r>
            <a:r>
              <a:rPr lang="en-GB"/>
              <a:t>, B-cell lymphoma 2; </a:t>
            </a:r>
            <a:r>
              <a:rPr lang="en-GB" b="1"/>
              <a:t>BCL2i, </a:t>
            </a:r>
            <a:r>
              <a:rPr lang="en-GB"/>
              <a:t>BCL2 inhibitor; </a:t>
            </a:r>
            <a:r>
              <a:rPr lang="en-GB" b="1"/>
              <a:t>BCL2i-E,</a:t>
            </a:r>
            <a:r>
              <a:rPr lang="en-GB"/>
              <a:t> BCL2 inhibitor experienced; </a:t>
            </a:r>
            <a:r>
              <a:rPr lang="en-GB" b="1"/>
              <a:t>BCL2i-N,</a:t>
            </a:r>
            <a:r>
              <a:rPr lang="en-GB"/>
              <a:t> BCL2 inhibitor naïve; </a:t>
            </a:r>
            <a:r>
              <a:rPr lang="en-GB" b="1" err="1"/>
              <a:t>cBTKi</a:t>
            </a:r>
            <a:r>
              <a:rPr lang="en-GB" b="1"/>
              <a:t>, </a:t>
            </a:r>
            <a:r>
              <a:rPr lang="en-GB"/>
              <a:t>covalent Bruton’s tyrosine kinase inhibitor; </a:t>
            </a:r>
            <a:r>
              <a:rPr lang="en-GB" b="1"/>
              <a:t>CI</a:t>
            </a:r>
            <a:r>
              <a:rPr lang="en-GB"/>
              <a:t>, confidence interval; </a:t>
            </a:r>
            <a:r>
              <a:rPr lang="en-GB" b="1"/>
              <a:t>CLL, </a:t>
            </a:r>
            <a:r>
              <a:rPr lang="en-GB"/>
              <a:t>chronic lymphocytic </a:t>
            </a:r>
            <a:r>
              <a:rPr lang="en-GB" err="1"/>
              <a:t>leukemia</a:t>
            </a:r>
            <a:r>
              <a:rPr lang="en-GB"/>
              <a:t>; </a:t>
            </a:r>
            <a:r>
              <a:rPr lang="en-GB" b="1"/>
              <a:t>CR, </a:t>
            </a:r>
            <a:r>
              <a:rPr lang="en-GB"/>
              <a:t>complete response; </a:t>
            </a:r>
            <a:r>
              <a:rPr lang="en-GB" b="1"/>
              <a:t>CT</a:t>
            </a:r>
            <a:r>
              <a:rPr lang="en-GB"/>
              <a:t>, computed tomography; </a:t>
            </a:r>
            <a:r>
              <a:rPr lang="en-GB" b="1"/>
              <a:t>IRC</a:t>
            </a:r>
            <a:r>
              <a:rPr lang="en-GB"/>
              <a:t>, independent review committee; </a:t>
            </a:r>
            <a:r>
              <a:rPr lang="en-GB" b="1" err="1"/>
              <a:t>iwCLL</a:t>
            </a:r>
            <a:r>
              <a:rPr lang="en-GB"/>
              <a:t>, International Workshop on CLL; </a:t>
            </a:r>
            <a:r>
              <a:rPr lang="en-GB" b="1" err="1"/>
              <a:t>nPR</a:t>
            </a:r>
            <a:r>
              <a:rPr lang="en-GB" b="1"/>
              <a:t>, </a:t>
            </a:r>
            <a:r>
              <a:rPr lang="en-GB"/>
              <a:t>nodular partial response; </a:t>
            </a:r>
            <a:r>
              <a:rPr lang="en-GB" b="1"/>
              <a:t>ORR, </a:t>
            </a:r>
            <a:r>
              <a:rPr lang="en-GB"/>
              <a:t>overall response rate; </a:t>
            </a:r>
            <a:r>
              <a:rPr lang="en-GB" b="1"/>
              <a:t>PR,</a:t>
            </a:r>
            <a:r>
              <a:rPr lang="en-GB"/>
              <a:t> partial response; </a:t>
            </a:r>
            <a:r>
              <a:rPr lang="en-GB" b="1"/>
              <a:t>PR-L, </a:t>
            </a:r>
            <a:r>
              <a:rPr lang="en-GB"/>
              <a:t>partial response with lymphocytosis; </a:t>
            </a:r>
            <a:r>
              <a:rPr lang="en-GB" b="1"/>
              <a:t>SLL, </a:t>
            </a:r>
            <a:r>
              <a:rPr lang="en-GB"/>
              <a:t>small lymphocytic lymphoma. </a:t>
            </a:r>
          </a:p>
          <a:p>
            <a:r>
              <a:rPr lang="en-GB" b="1" err="1"/>
              <a:t>Woyach</a:t>
            </a:r>
            <a:r>
              <a:rPr lang="en-GB" b="1"/>
              <a:t> et al, Abstract #325 presented at ASH 2023. </a:t>
            </a:r>
            <a:endParaRPr lang="en-GB"/>
          </a:p>
        </p:txBody>
      </p:sp>
      <p:pic>
        <p:nvPicPr>
          <p:cNvPr id="4" name="Picture 3" descr="A graph of patients with numbers and graphs&#10;&#10;Description automatically generated with medium confidence">
            <a:extLst>
              <a:ext uri="{FF2B5EF4-FFF2-40B4-BE49-F238E27FC236}">
                <a16:creationId xmlns:a16="http://schemas.microsoft.com/office/drawing/2014/main" id="{8CF891B6-8394-2819-B54D-EA842BF1BCAC}"/>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a14:imgEffect>
                  </a14:imgLayer>
                </a14:imgProps>
              </a:ext>
            </a:extLst>
          </a:blip>
          <a:srcRect l="11878" t="22615" r="54298" b="42177"/>
          <a:stretch/>
        </p:blipFill>
        <p:spPr>
          <a:xfrm>
            <a:off x="1075967" y="2032050"/>
            <a:ext cx="3492447" cy="1753268"/>
          </a:xfrm>
          <a:prstGeom prst="rect">
            <a:avLst/>
          </a:prstGeom>
        </p:spPr>
      </p:pic>
      <p:graphicFrame>
        <p:nvGraphicFramePr>
          <p:cNvPr id="5" name="Table 4">
            <a:extLst>
              <a:ext uri="{FF2B5EF4-FFF2-40B4-BE49-F238E27FC236}">
                <a16:creationId xmlns:a16="http://schemas.microsoft.com/office/drawing/2014/main" id="{379D4DB2-7341-D447-8B4F-097AA072F6C5}"/>
              </a:ext>
            </a:extLst>
          </p:cNvPr>
          <p:cNvGraphicFramePr>
            <a:graphicFrameLocks noGrp="1"/>
          </p:cNvGraphicFramePr>
          <p:nvPr>
            <p:extLst>
              <p:ext uri="{D42A27DB-BD31-4B8C-83A1-F6EECF244321}">
                <p14:modId xmlns:p14="http://schemas.microsoft.com/office/powerpoint/2010/main" val="3930010143"/>
              </p:ext>
            </p:extLst>
          </p:nvPr>
        </p:nvGraphicFramePr>
        <p:xfrm>
          <a:off x="421027" y="4005230"/>
          <a:ext cx="4226852" cy="1404388"/>
        </p:xfrm>
        <a:graphic>
          <a:graphicData uri="http://schemas.openxmlformats.org/drawingml/2006/table">
            <a:tbl>
              <a:tblPr firstRow="1" bandRow="1">
                <a:tableStyleId>{5C22544A-7EE6-4342-B048-85BDC9FD1C3A}</a:tableStyleId>
              </a:tblPr>
              <a:tblGrid>
                <a:gridCol w="2069495">
                  <a:extLst>
                    <a:ext uri="{9D8B030D-6E8A-4147-A177-3AD203B41FA5}">
                      <a16:colId xmlns:a16="http://schemas.microsoft.com/office/drawing/2014/main" val="3195296879"/>
                    </a:ext>
                  </a:extLst>
                </a:gridCol>
                <a:gridCol w="2157357">
                  <a:extLst>
                    <a:ext uri="{9D8B030D-6E8A-4147-A177-3AD203B41FA5}">
                      <a16:colId xmlns:a16="http://schemas.microsoft.com/office/drawing/2014/main" val="119135350"/>
                    </a:ext>
                  </a:extLst>
                </a:gridCol>
              </a:tblGrid>
              <a:tr h="184182">
                <a:tc>
                  <a:txBody>
                    <a:bodyPr/>
                    <a:lstStyle/>
                    <a:p>
                      <a:pPr fontAlgn="b"/>
                      <a:r>
                        <a:rPr lang="en-GB" sz="1000" b="1">
                          <a:effectLst/>
                        </a:rPr>
                        <a:t>BCL2i-N</a:t>
                      </a:r>
                    </a:p>
                  </a:txBody>
                  <a:tcPr marT="0" marB="0" anchor="ctr"/>
                </a:tc>
                <a:tc>
                  <a:txBody>
                    <a:bodyPr/>
                    <a:lstStyle/>
                    <a:p>
                      <a:pPr algn="ctr" fontAlgn="b"/>
                      <a:r>
                        <a:rPr lang="en-GB" sz="1000" b="1">
                          <a:effectLst/>
                        </a:rPr>
                        <a:t>(n=154)</a:t>
                      </a:r>
                      <a:endParaRPr lang="en-GB" sz="1000" b="1" baseline="30000">
                        <a:effectLst/>
                      </a:endParaRPr>
                    </a:p>
                  </a:txBody>
                  <a:tcPr marT="0" marB="0" anchor="ctr"/>
                </a:tc>
                <a:extLst>
                  <a:ext uri="{0D108BD9-81ED-4DB2-BD59-A6C34878D82A}">
                    <a16:rowId xmlns:a16="http://schemas.microsoft.com/office/drawing/2014/main" val="3955371809"/>
                  </a:ext>
                </a:extLst>
              </a:tr>
              <a:tr h="299296">
                <a:tc>
                  <a:txBody>
                    <a:bodyPr/>
                    <a:lstStyle/>
                    <a:p>
                      <a:pPr fontAlgn="base"/>
                      <a:r>
                        <a:rPr lang="en-GB" sz="1000">
                          <a:effectLst/>
                        </a:rPr>
                        <a:t>ORR</a:t>
                      </a:r>
                      <a:r>
                        <a:rPr lang="en-GB" sz="1000" baseline="30000">
                          <a:effectLst/>
                        </a:rPr>
                        <a:t>a</a:t>
                      </a:r>
                      <a:r>
                        <a:rPr lang="en-GB" sz="1000">
                          <a:effectLst/>
                        </a:rPr>
                        <a:t> incl. PR-L, % (95% CI)</a:t>
                      </a:r>
                    </a:p>
                  </a:txBody>
                  <a:tcPr marT="0" marB="0" anchor="ctr"/>
                </a:tc>
                <a:tc>
                  <a:txBody>
                    <a:bodyPr/>
                    <a:lstStyle/>
                    <a:p>
                      <a:pPr algn="ctr" fontAlgn="base"/>
                      <a:r>
                        <a:rPr lang="en-IT" sz="1000">
                          <a:effectLst/>
                        </a:rPr>
                        <a:t>83.1 (76.2-88.7)</a:t>
                      </a:r>
                    </a:p>
                  </a:txBody>
                  <a:tcPr marT="0" marB="0" anchor="ctr"/>
                </a:tc>
                <a:extLst>
                  <a:ext uri="{0D108BD9-81ED-4DB2-BD59-A6C34878D82A}">
                    <a16:rowId xmlns:a16="http://schemas.microsoft.com/office/drawing/2014/main" val="337438768"/>
                  </a:ext>
                </a:extLst>
              </a:tr>
              <a:tr h="184182">
                <a:tc>
                  <a:txBody>
                    <a:bodyPr/>
                    <a:lstStyle/>
                    <a:p>
                      <a:pPr fontAlgn="base"/>
                      <a:r>
                        <a:rPr lang="en-GB" sz="1000">
                          <a:effectLst/>
                        </a:rPr>
                        <a:t>Best response, n (%)</a:t>
                      </a:r>
                    </a:p>
                  </a:txBody>
                  <a:tcPr marT="0" marB="0" anchor="ctr">
                    <a:solidFill>
                      <a:srgbClr val="E7E8EA"/>
                    </a:solidFill>
                  </a:tcPr>
                </a:tc>
                <a:tc>
                  <a:txBody>
                    <a:bodyPr/>
                    <a:lstStyle/>
                    <a:p>
                      <a:pPr algn="ctr" fontAlgn="base"/>
                      <a:endParaRPr lang="en-IT" sz="1000">
                        <a:effectLst/>
                      </a:endParaRPr>
                    </a:p>
                  </a:txBody>
                  <a:tcPr marT="0" marB="0" anchor="ctr">
                    <a:solidFill>
                      <a:srgbClr val="E7E8EA"/>
                    </a:solidFill>
                  </a:tcPr>
                </a:tc>
                <a:extLst>
                  <a:ext uri="{0D108BD9-81ED-4DB2-BD59-A6C34878D82A}">
                    <a16:rowId xmlns:a16="http://schemas.microsoft.com/office/drawing/2014/main" val="44041185"/>
                  </a:ext>
                </a:extLst>
              </a:tr>
              <a:tr h="184182">
                <a:tc>
                  <a:txBody>
                    <a:bodyPr/>
                    <a:lstStyle/>
                    <a:p>
                      <a:pPr marL="457200" lvl="1" indent="0" fontAlgn="base"/>
                      <a:r>
                        <a:rPr lang="en-GB" sz="1000">
                          <a:effectLst/>
                        </a:rPr>
                        <a:t>CR</a:t>
                      </a:r>
                    </a:p>
                  </a:txBody>
                  <a:tcPr marT="0" marB="0" anchor="ctr">
                    <a:solidFill>
                      <a:srgbClr val="E7E8EA"/>
                    </a:solidFill>
                  </a:tcPr>
                </a:tc>
                <a:tc>
                  <a:txBody>
                    <a:bodyPr/>
                    <a:lstStyle/>
                    <a:p>
                      <a:pPr algn="ctr" fontAlgn="base"/>
                      <a:r>
                        <a:rPr lang="en-IT" sz="1000">
                          <a:effectLst/>
                        </a:rPr>
                        <a:t>5 (3.2)</a:t>
                      </a:r>
                    </a:p>
                  </a:txBody>
                  <a:tcPr marT="0" marB="0" anchor="ctr">
                    <a:solidFill>
                      <a:srgbClr val="E7E8EA"/>
                    </a:solidFill>
                  </a:tcPr>
                </a:tc>
                <a:extLst>
                  <a:ext uri="{0D108BD9-81ED-4DB2-BD59-A6C34878D82A}">
                    <a16:rowId xmlns:a16="http://schemas.microsoft.com/office/drawing/2014/main" val="3066786197"/>
                  </a:ext>
                </a:extLst>
              </a:tr>
              <a:tr h="184182">
                <a:tc>
                  <a:txBody>
                    <a:bodyPr/>
                    <a:lstStyle/>
                    <a:p>
                      <a:pPr marL="457200" lvl="1" indent="0" fontAlgn="base"/>
                      <a:r>
                        <a:rPr lang="en-GB" sz="1000" err="1">
                          <a:effectLst/>
                        </a:rPr>
                        <a:t>nPR</a:t>
                      </a:r>
                      <a:endParaRPr lang="en-GB" sz="1000">
                        <a:effectLst/>
                      </a:endParaRPr>
                    </a:p>
                  </a:txBody>
                  <a:tcPr marT="0" marB="0" anchor="ctr">
                    <a:solidFill>
                      <a:srgbClr val="E7E8EA"/>
                    </a:solidFill>
                  </a:tcPr>
                </a:tc>
                <a:tc>
                  <a:txBody>
                    <a:bodyPr/>
                    <a:lstStyle/>
                    <a:p>
                      <a:pPr algn="ctr" fontAlgn="base"/>
                      <a:r>
                        <a:rPr lang="en-IT" sz="1000">
                          <a:effectLst/>
                        </a:rPr>
                        <a:t>2 (1.3)</a:t>
                      </a:r>
                    </a:p>
                  </a:txBody>
                  <a:tcPr marT="0" marB="0" anchor="ctr">
                    <a:solidFill>
                      <a:srgbClr val="E7E8EA"/>
                    </a:solidFill>
                  </a:tcPr>
                </a:tc>
                <a:extLst>
                  <a:ext uri="{0D108BD9-81ED-4DB2-BD59-A6C34878D82A}">
                    <a16:rowId xmlns:a16="http://schemas.microsoft.com/office/drawing/2014/main" val="2697021961"/>
                  </a:ext>
                </a:extLst>
              </a:tr>
              <a:tr h="184182">
                <a:tc>
                  <a:txBody>
                    <a:bodyPr/>
                    <a:lstStyle/>
                    <a:p>
                      <a:pPr marL="457200" lvl="1" indent="0" fontAlgn="base"/>
                      <a:r>
                        <a:rPr lang="en-GB" sz="1000">
                          <a:effectLst/>
                        </a:rPr>
                        <a:t>PR</a:t>
                      </a:r>
                    </a:p>
                  </a:txBody>
                  <a:tcPr marT="0" marB="0" anchor="ctr">
                    <a:solidFill>
                      <a:srgbClr val="E7E8EA"/>
                    </a:solidFill>
                  </a:tcPr>
                </a:tc>
                <a:tc>
                  <a:txBody>
                    <a:bodyPr/>
                    <a:lstStyle/>
                    <a:p>
                      <a:pPr algn="ctr" fontAlgn="base"/>
                      <a:r>
                        <a:rPr lang="en-IT" sz="1000">
                          <a:effectLst/>
                        </a:rPr>
                        <a:t>108 (70.1)</a:t>
                      </a:r>
                    </a:p>
                  </a:txBody>
                  <a:tcPr marT="0" marB="0" anchor="ctr">
                    <a:solidFill>
                      <a:srgbClr val="E7E8EA"/>
                    </a:solidFill>
                  </a:tcPr>
                </a:tc>
                <a:extLst>
                  <a:ext uri="{0D108BD9-81ED-4DB2-BD59-A6C34878D82A}">
                    <a16:rowId xmlns:a16="http://schemas.microsoft.com/office/drawing/2014/main" val="2298802750"/>
                  </a:ext>
                </a:extLst>
              </a:tr>
              <a:tr h="184182">
                <a:tc>
                  <a:txBody>
                    <a:bodyPr/>
                    <a:lstStyle/>
                    <a:p>
                      <a:pPr marL="457200" lvl="1" indent="0" fontAlgn="base"/>
                      <a:r>
                        <a:rPr lang="en-GB" sz="1000">
                          <a:effectLst/>
                        </a:rPr>
                        <a:t>PR-L</a:t>
                      </a:r>
                    </a:p>
                  </a:txBody>
                  <a:tcPr marT="0" marB="0" anchor="ctr">
                    <a:solidFill>
                      <a:srgbClr val="E7E8EA"/>
                    </a:solidFill>
                  </a:tcPr>
                </a:tc>
                <a:tc>
                  <a:txBody>
                    <a:bodyPr/>
                    <a:lstStyle/>
                    <a:p>
                      <a:pPr algn="ctr" fontAlgn="base"/>
                      <a:r>
                        <a:rPr lang="en-IT" sz="1000">
                          <a:effectLst/>
                        </a:rPr>
                        <a:t>13 (8.4)</a:t>
                      </a:r>
                    </a:p>
                  </a:txBody>
                  <a:tcPr marT="0" marB="0" anchor="ctr">
                    <a:solidFill>
                      <a:srgbClr val="E7E8EA"/>
                    </a:solidFill>
                  </a:tcPr>
                </a:tc>
                <a:extLst>
                  <a:ext uri="{0D108BD9-81ED-4DB2-BD59-A6C34878D82A}">
                    <a16:rowId xmlns:a16="http://schemas.microsoft.com/office/drawing/2014/main" val="1165814764"/>
                  </a:ext>
                </a:extLst>
              </a:tr>
            </a:tbl>
          </a:graphicData>
        </a:graphic>
      </p:graphicFrame>
      <p:graphicFrame>
        <p:nvGraphicFramePr>
          <p:cNvPr id="10" name="Table 4">
            <a:extLst>
              <a:ext uri="{FF2B5EF4-FFF2-40B4-BE49-F238E27FC236}">
                <a16:creationId xmlns:a16="http://schemas.microsoft.com/office/drawing/2014/main" id="{5CF4A02E-CD0C-34E4-E589-F88289D8203E}"/>
              </a:ext>
            </a:extLst>
          </p:cNvPr>
          <p:cNvGraphicFramePr>
            <a:graphicFrameLocks noGrp="1"/>
          </p:cNvGraphicFramePr>
          <p:nvPr>
            <p:extLst>
              <p:ext uri="{D42A27DB-BD31-4B8C-83A1-F6EECF244321}">
                <p14:modId xmlns:p14="http://schemas.microsoft.com/office/powerpoint/2010/main" val="2312231493"/>
              </p:ext>
            </p:extLst>
          </p:nvPr>
        </p:nvGraphicFramePr>
        <p:xfrm>
          <a:off x="5304498" y="4005230"/>
          <a:ext cx="4226852" cy="1404388"/>
        </p:xfrm>
        <a:graphic>
          <a:graphicData uri="http://schemas.openxmlformats.org/drawingml/2006/table">
            <a:tbl>
              <a:tblPr firstRow="1" bandRow="1">
                <a:tableStyleId>{5C22544A-7EE6-4342-B048-85BDC9FD1C3A}</a:tableStyleId>
              </a:tblPr>
              <a:tblGrid>
                <a:gridCol w="2069495">
                  <a:extLst>
                    <a:ext uri="{9D8B030D-6E8A-4147-A177-3AD203B41FA5}">
                      <a16:colId xmlns:a16="http://schemas.microsoft.com/office/drawing/2014/main" val="3195296879"/>
                    </a:ext>
                  </a:extLst>
                </a:gridCol>
                <a:gridCol w="2157357">
                  <a:extLst>
                    <a:ext uri="{9D8B030D-6E8A-4147-A177-3AD203B41FA5}">
                      <a16:colId xmlns:a16="http://schemas.microsoft.com/office/drawing/2014/main" val="119135350"/>
                    </a:ext>
                  </a:extLst>
                </a:gridCol>
              </a:tblGrid>
              <a:tr h="184182">
                <a:tc>
                  <a:txBody>
                    <a:bodyPr/>
                    <a:lstStyle/>
                    <a:p>
                      <a:pPr fontAlgn="b"/>
                      <a:r>
                        <a:rPr lang="en-GB" sz="1000" b="1">
                          <a:effectLst/>
                        </a:rPr>
                        <a:t>BCL2i-E</a:t>
                      </a:r>
                    </a:p>
                  </a:txBody>
                  <a:tcPr marT="0" marB="0" anchor="ctr"/>
                </a:tc>
                <a:tc>
                  <a:txBody>
                    <a:bodyPr/>
                    <a:lstStyle/>
                    <a:p>
                      <a:pPr algn="ctr" fontAlgn="b"/>
                      <a:r>
                        <a:rPr lang="en-GB" sz="1000" b="1">
                          <a:effectLst/>
                        </a:rPr>
                        <a:t>(n=128)</a:t>
                      </a:r>
                      <a:endParaRPr lang="en-GB" sz="1000" b="1" baseline="30000">
                        <a:effectLst/>
                      </a:endParaRPr>
                    </a:p>
                  </a:txBody>
                  <a:tcPr marT="0" marB="0" anchor="ctr"/>
                </a:tc>
                <a:extLst>
                  <a:ext uri="{0D108BD9-81ED-4DB2-BD59-A6C34878D82A}">
                    <a16:rowId xmlns:a16="http://schemas.microsoft.com/office/drawing/2014/main" val="3955371809"/>
                  </a:ext>
                </a:extLst>
              </a:tr>
              <a:tr h="299296">
                <a:tc>
                  <a:txBody>
                    <a:bodyPr/>
                    <a:lstStyle/>
                    <a:p>
                      <a:pPr fontAlgn="base"/>
                      <a:r>
                        <a:rPr lang="en-GB" sz="1000" err="1">
                          <a:effectLst/>
                        </a:rPr>
                        <a:t>ORR</a:t>
                      </a:r>
                      <a:r>
                        <a:rPr lang="en-GB" sz="1000" baseline="30000" err="1">
                          <a:effectLst/>
                        </a:rPr>
                        <a:t>a</a:t>
                      </a:r>
                      <a:r>
                        <a:rPr lang="en-GB" sz="1000">
                          <a:effectLst/>
                        </a:rPr>
                        <a:t> incl. PR-L, % (95% CI)</a:t>
                      </a:r>
                    </a:p>
                  </a:txBody>
                  <a:tcPr marT="0" marB="0" anchor="ctr"/>
                </a:tc>
                <a:tc>
                  <a:txBody>
                    <a:bodyPr/>
                    <a:lstStyle/>
                    <a:p>
                      <a:pPr algn="ctr" fontAlgn="base"/>
                      <a:r>
                        <a:rPr lang="en-IT" sz="1000">
                          <a:effectLst/>
                        </a:rPr>
                        <a:t>79.7 (71.7-86.3)</a:t>
                      </a:r>
                    </a:p>
                  </a:txBody>
                  <a:tcPr marT="0" marB="0" anchor="ctr"/>
                </a:tc>
                <a:extLst>
                  <a:ext uri="{0D108BD9-81ED-4DB2-BD59-A6C34878D82A}">
                    <a16:rowId xmlns:a16="http://schemas.microsoft.com/office/drawing/2014/main" val="337438768"/>
                  </a:ext>
                </a:extLst>
              </a:tr>
              <a:tr h="184182">
                <a:tc>
                  <a:txBody>
                    <a:bodyPr/>
                    <a:lstStyle/>
                    <a:p>
                      <a:pPr fontAlgn="base"/>
                      <a:r>
                        <a:rPr lang="en-GB" sz="1000">
                          <a:effectLst/>
                        </a:rPr>
                        <a:t>Best response, n (%)</a:t>
                      </a:r>
                    </a:p>
                  </a:txBody>
                  <a:tcPr marT="0" marB="0" anchor="ctr">
                    <a:solidFill>
                      <a:srgbClr val="E7E8EA"/>
                    </a:solidFill>
                  </a:tcPr>
                </a:tc>
                <a:tc>
                  <a:txBody>
                    <a:bodyPr/>
                    <a:lstStyle/>
                    <a:p>
                      <a:pPr algn="ctr" fontAlgn="base"/>
                      <a:endParaRPr lang="en-IT" sz="1000">
                        <a:effectLst/>
                      </a:endParaRPr>
                    </a:p>
                  </a:txBody>
                  <a:tcPr marT="0" marB="0" anchor="ctr">
                    <a:solidFill>
                      <a:srgbClr val="E7E8EA"/>
                    </a:solidFill>
                  </a:tcPr>
                </a:tc>
                <a:extLst>
                  <a:ext uri="{0D108BD9-81ED-4DB2-BD59-A6C34878D82A}">
                    <a16:rowId xmlns:a16="http://schemas.microsoft.com/office/drawing/2014/main" val="44041185"/>
                  </a:ext>
                </a:extLst>
              </a:tr>
              <a:tr h="184182">
                <a:tc>
                  <a:txBody>
                    <a:bodyPr/>
                    <a:lstStyle/>
                    <a:p>
                      <a:pPr marL="457200" lvl="1" indent="0" fontAlgn="base"/>
                      <a:r>
                        <a:rPr lang="en-GB" sz="1000">
                          <a:effectLst/>
                        </a:rPr>
                        <a:t>CR</a:t>
                      </a:r>
                    </a:p>
                  </a:txBody>
                  <a:tcPr marT="0" marB="0" anchor="ctr">
                    <a:solidFill>
                      <a:srgbClr val="E7E8EA"/>
                    </a:solidFill>
                  </a:tcPr>
                </a:tc>
                <a:tc>
                  <a:txBody>
                    <a:bodyPr/>
                    <a:lstStyle/>
                    <a:p>
                      <a:pPr algn="ctr" fontAlgn="base"/>
                      <a:r>
                        <a:rPr lang="de-DE" sz="1000">
                          <a:effectLst/>
                        </a:rPr>
                        <a:t>0</a:t>
                      </a:r>
                      <a:r>
                        <a:rPr lang="en-IT" sz="1000">
                          <a:effectLst/>
                        </a:rPr>
                        <a:t> (</a:t>
                      </a:r>
                      <a:r>
                        <a:rPr lang="de-DE" sz="1000">
                          <a:effectLst/>
                        </a:rPr>
                        <a:t>0</a:t>
                      </a:r>
                      <a:r>
                        <a:rPr lang="en-IT" sz="1000">
                          <a:effectLst/>
                        </a:rPr>
                        <a:t>)</a:t>
                      </a:r>
                    </a:p>
                  </a:txBody>
                  <a:tcPr marT="0" marB="0" anchor="ctr">
                    <a:solidFill>
                      <a:srgbClr val="E7E8EA"/>
                    </a:solidFill>
                  </a:tcPr>
                </a:tc>
                <a:extLst>
                  <a:ext uri="{0D108BD9-81ED-4DB2-BD59-A6C34878D82A}">
                    <a16:rowId xmlns:a16="http://schemas.microsoft.com/office/drawing/2014/main" val="3066786197"/>
                  </a:ext>
                </a:extLst>
              </a:tr>
              <a:tr h="184182">
                <a:tc>
                  <a:txBody>
                    <a:bodyPr/>
                    <a:lstStyle/>
                    <a:p>
                      <a:pPr marL="457200" lvl="1" indent="0" fontAlgn="base"/>
                      <a:r>
                        <a:rPr lang="en-GB" sz="1000" err="1">
                          <a:effectLst/>
                        </a:rPr>
                        <a:t>nPR</a:t>
                      </a:r>
                      <a:endParaRPr lang="en-GB" sz="1000">
                        <a:effectLst/>
                      </a:endParaRPr>
                    </a:p>
                  </a:txBody>
                  <a:tcPr marT="0" marB="0" anchor="ctr">
                    <a:solidFill>
                      <a:srgbClr val="E7E8EA"/>
                    </a:solidFill>
                  </a:tcPr>
                </a:tc>
                <a:tc>
                  <a:txBody>
                    <a:bodyPr/>
                    <a:lstStyle/>
                    <a:p>
                      <a:pPr algn="ctr" fontAlgn="base"/>
                      <a:r>
                        <a:rPr lang="de-DE" sz="1000">
                          <a:effectLst/>
                        </a:rPr>
                        <a:t>0</a:t>
                      </a:r>
                      <a:r>
                        <a:rPr lang="en-IT" sz="1000">
                          <a:effectLst/>
                        </a:rPr>
                        <a:t> (</a:t>
                      </a:r>
                      <a:r>
                        <a:rPr lang="de-DE" sz="1000">
                          <a:effectLst/>
                        </a:rPr>
                        <a:t>0</a:t>
                      </a:r>
                      <a:r>
                        <a:rPr lang="en-IT" sz="1000">
                          <a:effectLst/>
                        </a:rPr>
                        <a:t>)</a:t>
                      </a:r>
                    </a:p>
                  </a:txBody>
                  <a:tcPr marT="0" marB="0" anchor="ctr">
                    <a:solidFill>
                      <a:srgbClr val="E7E8EA"/>
                    </a:solidFill>
                  </a:tcPr>
                </a:tc>
                <a:extLst>
                  <a:ext uri="{0D108BD9-81ED-4DB2-BD59-A6C34878D82A}">
                    <a16:rowId xmlns:a16="http://schemas.microsoft.com/office/drawing/2014/main" val="2697021961"/>
                  </a:ext>
                </a:extLst>
              </a:tr>
              <a:tr h="184182">
                <a:tc>
                  <a:txBody>
                    <a:bodyPr/>
                    <a:lstStyle/>
                    <a:p>
                      <a:pPr marL="457200" lvl="1" indent="0" fontAlgn="base"/>
                      <a:r>
                        <a:rPr lang="en-GB" sz="1000">
                          <a:effectLst/>
                        </a:rPr>
                        <a:t>PR</a:t>
                      </a:r>
                    </a:p>
                  </a:txBody>
                  <a:tcPr marT="0" marB="0" anchor="ctr">
                    <a:solidFill>
                      <a:srgbClr val="E7E8EA"/>
                    </a:solidFill>
                  </a:tcPr>
                </a:tc>
                <a:tc>
                  <a:txBody>
                    <a:bodyPr/>
                    <a:lstStyle/>
                    <a:p>
                      <a:pPr algn="ctr" fontAlgn="base"/>
                      <a:r>
                        <a:rPr lang="de-DE" sz="1000">
                          <a:effectLst/>
                        </a:rPr>
                        <a:t>8</a:t>
                      </a:r>
                      <a:r>
                        <a:rPr lang="en-IT" sz="1000">
                          <a:effectLst/>
                        </a:rPr>
                        <a:t>8 (</a:t>
                      </a:r>
                      <a:r>
                        <a:rPr lang="de-DE" sz="1000">
                          <a:effectLst/>
                        </a:rPr>
                        <a:t>68.8</a:t>
                      </a:r>
                      <a:r>
                        <a:rPr lang="en-IT" sz="1000">
                          <a:effectLst/>
                        </a:rPr>
                        <a:t>)</a:t>
                      </a:r>
                    </a:p>
                  </a:txBody>
                  <a:tcPr marT="0" marB="0" anchor="ctr">
                    <a:solidFill>
                      <a:srgbClr val="E7E8EA"/>
                    </a:solidFill>
                  </a:tcPr>
                </a:tc>
                <a:extLst>
                  <a:ext uri="{0D108BD9-81ED-4DB2-BD59-A6C34878D82A}">
                    <a16:rowId xmlns:a16="http://schemas.microsoft.com/office/drawing/2014/main" val="2298802750"/>
                  </a:ext>
                </a:extLst>
              </a:tr>
              <a:tr h="184182">
                <a:tc>
                  <a:txBody>
                    <a:bodyPr/>
                    <a:lstStyle/>
                    <a:p>
                      <a:pPr marL="457200" lvl="1" indent="0" fontAlgn="base"/>
                      <a:r>
                        <a:rPr lang="en-GB" sz="1000">
                          <a:effectLst/>
                        </a:rPr>
                        <a:t>PR-L</a:t>
                      </a:r>
                    </a:p>
                  </a:txBody>
                  <a:tcPr marT="0" marB="0" anchor="ctr">
                    <a:solidFill>
                      <a:srgbClr val="E7E8EA"/>
                    </a:solidFill>
                  </a:tcPr>
                </a:tc>
                <a:tc>
                  <a:txBody>
                    <a:bodyPr/>
                    <a:lstStyle/>
                    <a:p>
                      <a:pPr algn="ctr" fontAlgn="base"/>
                      <a:r>
                        <a:rPr lang="en-IT" sz="1000">
                          <a:effectLst/>
                        </a:rPr>
                        <a:t>1</a:t>
                      </a:r>
                      <a:r>
                        <a:rPr lang="de-DE" sz="1000">
                          <a:effectLst/>
                        </a:rPr>
                        <a:t>4</a:t>
                      </a:r>
                      <a:r>
                        <a:rPr lang="en-IT" sz="1000">
                          <a:effectLst/>
                        </a:rPr>
                        <a:t> (</a:t>
                      </a:r>
                      <a:r>
                        <a:rPr lang="de-DE" sz="1000">
                          <a:effectLst/>
                        </a:rPr>
                        <a:t>10.9</a:t>
                      </a:r>
                      <a:r>
                        <a:rPr lang="en-IT" sz="1000">
                          <a:effectLst/>
                        </a:rPr>
                        <a:t>)</a:t>
                      </a:r>
                    </a:p>
                  </a:txBody>
                  <a:tcPr marT="0" marB="0" anchor="ctr">
                    <a:solidFill>
                      <a:srgbClr val="E7E8EA"/>
                    </a:solidFill>
                  </a:tcPr>
                </a:tc>
                <a:extLst>
                  <a:ext uri="{0D108BD9-81ED-4DB2-BD59-A6C34878D82A}">
                    <a16:rowId xmlns:a16="http://schemas.microsoft.com/office/drawing/2014/main" val="1165814764"/>
                  </a:ext>
                </a:extLst>
              </a:tr>
            </a:tbl>
          </a:graphicData>
        </a:graphic>
      </p:graphicFrame>
      <p:cxnSp>
        <p:nvCxnSpPr>
          <p:cNvPr id="13" name="Gerade Verbindung 12">
            <a:extLst>
              <a:ext uri="{FF2B5EF4-FFF2-40B4-BE49-F238E27FC236}">
                <a16:creationId xmlns:a16="http://schemas.microsoft.com/office/drawing/2014/main" id="{3F8F3499-005C-FF2D-A9B3-5E0CE955EA92}"/>
              </a:ext>
            </a:extLst>
          </p:cNvPr>
          <p:cNvCxnSpPr>
            <a:cxnSpLocks/>
          </p:cNvCxnSpPr>
          <p:nvPr/>
        </p:nvCxnSpPr>
        <p:spPr>
          <a:xfrm>
            <a:off x="1075967" y="1732546"/>
            <a:ext cx="0" cy="19834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A5FD372F-784F-1564-0B77-6FC1B0944C75}"/>
              </a:ext>
            </a:extLst>
          </p:cNvPr>
          <p:cNvCxnSpPr>
            <a:cxnSpLocks/>
          </p:cNvCxnSpPr>
          <p:nvPr/>
        </p:nvCxnSpPr>
        <p:spPr>
          <a:xfrm flipH="1">
            <a:off x="1031278" y="2720854"/>
            <a:ext cx="34719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 name="Gruppieren 26">
            <a:extLst>
              <a:ext uri="{FF2B5EF4-FFF2-40B4-BE49-F238E27FC236}">
                <a16:creationId xmlns:a16="http://schemas.microsoft.com/office/drawing/2014/main" id="{EBE69F21-B013-397A-96E7-1995619A4CA2}"/>
              </a:ext>
            </a:extLst>
          </p:cNvPr>
          <p:cNvGrpSpPr/>
          <p:nvPr/>
        </p:nvGrpSpPr>
        <p:grpSpPr>
          <a:xfrm>
            <a:off x="1031278" y="1734264"/>
            <a:ext cx="45719" cy="1973180"/>
            <a:chOff x="1031278" y="1734264"/>
            <a:chExt cx="3471970" cy="1973180"/>
          </a:xfrm>
        </p:grpSpPr>
        <p:cxnSp>
          <p:nvCxnSpPr>
            <p:cNvPr id="19" name="Gerade Verbindung 18">
              <a:extLst>
                <a:ext uri="{FF2B5EF4-FFF2-40B4-BE49-F238E27FC236}">
                  <a16:creationId xmlns:a16="http://schemas.microsoft.com/office/drawing/2014/main" id="{0AD59D50-CF24-894F-8245-53C0639801DC}"/>
                </a:ext>
              </a:extLst>
            </p:cNvPr>
            <p:cNvCxnSpPr>
              <a:cxnSpLocks/>
            </p:cNvCxnSpPr>
            <p:nvPr/>
          </p:nvCxnSpPr>
          <p:spPr>
            <a:xfrm flipH="1">
              <a:off x="1031278" y="2476785"/>
              <a:ext cx="34719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19">
              <a:extLst>
                <a:ext uri="{FF2B5EF4-FFF2-40B4-BE49-F238E27FC236}">
                  <a16:creationId xmlns:a16="http://schemas.microsoft.com/office/drawing/2014/main" id="{C588CA5C-9453-A843-7AD1-EC4B801C0F39}"/>
                </a:ext>
              </a:extLst>
            </p:cNvPr>
            <p:cNvCxnSpPr>
              <a:cxnSpLocks/>
            </p:cNvCxnSpPr>
            <p:nvPr/>
          </p:nvCxnSpPr>
          <p:spPr>
            <a:xfrm flipH="1">
              <a:off x="1031278" y="2229278"/>
              <a:ext cx="34719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20">
              <a:extLst>
                <a:ext uri="{FF2B5EF4-FFF2-40B4-BE49-F238E27FC236}">
                  <a16:creationId xmlns:a16="http://schemas.microsoft.com/office/drawing/2014/main" id="{F1E47D8E-25F3-A7A0-3252-049DBE72E30D}"/>
                </a:ext>
              </a:extLst>
            </p:cNvPr>
            <p:cNvCxnSpPr>
              <a:cxnSpLocks/>
            </p:cNvCxnSpPr>
            <p:nvPr/>
          </p:nvCxnSpPr>
          <p:spPr>
            <a:xfrm flipH="1">
              <a:off x="1031278" y="1981771"/>
              <a:ext cx="34719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21">
              <a:extLst>
                <a:ext uri="{FF2B5EF4-FFF2-40B4-BE49-F238E27FC236}">
                  <a16:creationId xmlns:a16="http://schemas.microsoft.com/office/drawing/2014/main" id="{DEA51ED4-5330-0821-5721-43BE12BBB5CD}"/>
                </a:ext>
              </a:extLst>
            </p:cNvPr>
            <p:cNvCxnSpPr>
              <a:cxnSpLocks/>
            </p:cNvCxnSpPr>
            <p:nvPr/>
          </p:nvCxnSpPr>
          <p:spPr>
            <a:xfrm flipH="1">
              <a:off x="1031278" y="1734264"/>
              <a:ext cx="34719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22">
              <a:extLst>
                <a:ext uri="{FF2B5EF4-FFF2-40B4-BE49-F238E27FC236}">
                  <a16:creationId xmlns:a16="http://schemas.microsoft.com/office/drawing/2014/main" id="{25A1B423-8A53-F8AC-0EB1-D077B5620ACC}"/>
                </a:ext>
              </a:extLst>
            </p:cNvPr>
            <p:cNvCxnSpPr>
              <a:cxnSpLocks/>
            </p:cNvCxnSpPr>
            <p:nvPr/>
          </p:nvCxnSpPr>
          <p:spPr>
            <a:xfrm flipH="1">
              <a:off x="1031278" y="2968360"/>
              <a:ext cx="34719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23">
              <a:extLst>
                <a:ext uri="{FF2B5EF4-FFF2-40B4-BE49-F238E27FC236}">
                  <a16:creationId xmlns:a16="http://schemas.microsoft.com/office/drawing/2014/main" id="{FCD6236B-96DA-29CB-36B2-04D65C1EE205}"/>
                </a:ext>
              </a:extLst>
            </p:cNvPr>
            <p:cNvCxnSpPr>
              <a:cxnSpLocks/>
            </p:cNvCxnSpPr>
            <p:nvPr/>
          </p:nvCxnSpPr>
          <p:spPr>
            <a:xfrm flipH="1">
              <a:off x="1031278" y="3212430"/>
              <a:ext cx="34719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24">
              <a:extLst>
                <a:ext uri="{FF2B5EF4-FFF2-40B4-BE49-F238E27FC236}">
                  <a16:creationId xmlns:a16="http://schemas.microsoft.com/office/drawing/2014/main" id="{F0EFB28F-120C-F4E0-7BD8-6F4A6D868096}"/>
                </a:ext>
              </a:extLst>
            </p:cNvPr>
            <p:cNvCxnSpPr>
              <a:cxnSpLocks/>
            </p:cNvCxnSpPr>
            <p:nvPr/>
          </p:nvCxnSpPr>
          <p:spPr>
            <a:xfrm flipH="1">
              <a:off x="1031278" y="3459937"/>
              <a:ext cx="34719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25">
              <a:extLst>
                <a:ext uri="{FF2B5EF4-FFF2-40B4-BE49-F238E27FC236}">
                  <a16:creationId xmlns:a16="http://schemas.microsoft.com/office/drawing/2014/main" id="{4D268CDA-1072-239E-4995-C081906DFE7E}"/>
                </a:ext>
              </a:extLst>
            </p:cNvPr>
            <p:cNvCxnSpPr>
              <a:cxnSpLocks/>
            </p:cNvCxnSpPr>
            <p:nvPr/>
          </p:nvCxnSpPr>
          <p:spPr>
            <a:xfrm flipH="1">
              <a:off x="1031278" y="3707444"/>
              <a:ext cx="34719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feld 30">
            <a:extLst>
              <a:ext uri="{FF2B5EF4-FFF2-40B4-BE49-F238E27FC236}">
                <a16:creationId xmlns:a16="http://schemas.microsoft.com/office/drawing/2014/main" id="{07F359ED-0C15-3E20-0F20-FCCC12330F2A}"/>
              </a:ext>
            </a:extLst>
          </p:cNvPr>
          <p:cNvSpPr txBox="1"/>
          <p:nvPr/>
        </p:nvSpPr>
        <p:spPr>
          <a:xfrm>
            <a:off x="1487826" y="1690565"/>
            <a:ext cx="2277690" cy="400110"/>
          </a:xfrm>
          <a:prstGeom prst="rect">
            <a:avLst/>
          </a:prstGeom>
          <a:solidFill>
            <a:schemeClr val="bg1"/>
          </a:solidFill>
        </p:spPr>
        <p:txBody>
          <a:bodyPr wrap="square" rIns="0" rtlCol="0">
            <a:spAutoFit/>
          </a:bodyPr>
          <a:lstStyle/>
          <a:p>
            <a:pPr algn="ctr"/>
            <a:r>
              <a:rPr lang="de-DE" sz="1000" b="1" err="1"/>
              <a:t>No</a:t>
            </a:r>
            <a:r>
              <a:rPr lang="de-DE" sz="1000" b="1"/>
              <a:t> </a:t>
            </a:r>
            <a:r>
              <a:rPr lang="de-DE" sz="1000" b="1" err="1"/>
              <a:t>prior</a:t>
            </a:r>
            <a:r>
              <a:rPr lang="de-DE" sz="1000" b="1"/>
              <a:t> BCL2 </a:t>
            </a:r>
            <a:r>
              <a:rPr lang="de-DE" sz="1000" b="1" err="1"/>
              <a:t>inhibitor</a:t>
            </a:r>
            <a:br>
              <a:rPr lang="de-DE" sz="1000" b="1"/>
            </a:br>
            <a:r>
              <a:rPr lang="de-DE" sz="1000" b="1"/>
              <a:t>(BCL2i-N)</a:t>
            </a:r>
          </a:p>
        </p:txBody>
      </p:sp>
      <p:sp>
        <p:nvSpPr>
          <p:cNvPr id="32" name="Textfeld 31">
            <a:extLst>
              <a:ext uri="{FF2B5EF4-FFF2-40B4-BE49-F238E27FC236}">
                <a16:creationId xmlns:a16="http://schemas.microsoft.com/office/drawing/2014/main" id="{AF6D30B6-C847-2E42-D664-ACCC397668A4}"/>
              </a:ext>
            </a:extLst>
          </p:cNvPr>
          <p:cNvSpPr txBox="1"/>
          <p:nvPr/>
        </p:nvSpPr>
        <p:spPr>
          <a:xfrm>
            <a:off x="1729963" y="3645571"/>
            <a:ext cx="1793415" cy="246221"/>
          </a:xfrm>
          <a:prstGeom prst="rect">
            <a:avLst/>
          </a:prstGeom>
          <a:solidFill>
            <a:schemeClr val="bg1"/>
          </a:solidFill>
        </p:spPr>
        <p:txBody>
          <a:bodyPr wrap="square" rIns="0" rtlCol="0">
            <a:spAutoFit/>
          </a:bodyPr>
          <a:lstStyle/>
          <a:p>
            <a:pPr algn="ctr"/>
            <a:r>
              <a:rPr lang="de-DE" sz="1000" b="1" err="1"/>
              <a:t>Number</a:t>
            </a:r>
            <a:r>
              <a:rPr lang="de-DE" sz="1000" b="1"/>
              <a:t> </a:t>
            </a:r>
            <a:r>
              <a:rPr lang="de-DE" sz="1000" b="1" err="1"/>
              <a:t>of</a:t>
            </a:r>
            <a:r>
              <a:rPr lang="de-DE" sz="1000" b="1"/>
              <a:t> </a:t>
            </a:r>
            <a:r>
              <a:rPr lang="de-DE" sz="1000" b="1" err="1"/>
              <a:t>patients</a:t>
            </a:r>
            <a:r>
              <a:rPr lang="de-DE" sz="1000" b="1"/>
              <a:t> (</a:t>
            </a:r>
            <a:r>
              <a:rPr lang="de-DE" sz="1000" b="1" err="1"/>
              <a:t>n</a:t>
            </a:r>
            <a:r>
              <a:rPr lang="de-DE" sz="1000" b="1"/>
              <a:t>=140)*</a:t>
            </a:r>
          </a:p>
        </p:txBody>
      </p:sp>
      <p:sp>
        <p:nvSpPr>
          <p:cNvPr id="35" name="Textfeld 34">
            <a:extLst>
              <a:ext uri="{FF2B5EF4-FFF2-40B4-BE49-F238E27FC236}">
                <a16:creationId xmlns:a16="http://schemas.microsoft.com/office/drawing/2014/main" id="{7A5F927E-626E-7898-60FF-7C34C0D6614A}"/>
              </a:ext>
            </a:extLst>
          </p:cNvPr>
          <p:cNvSpPr txBox="1"/>
          <p:nvPr/>
        </p:nvSpPr>
        <p:spPr>
          <a:xfrm>
            <a:off x="696502" y="1614226"/>
            <a:ext cx="303177" cy="246221"/>
          </a:xfrm>
          <a:prstGeom prst="rect">
            <a:avLst/>
          </a:prstGeom>
          <a:solidFill>
            <a:schemeClr val="bg1"/>
          </a:solidFill>
        </p:spPr>
        <p:txBody>
          <a:bodyPr wrap="square" rIns="0" rtlCol="0">
            <a:spAutoFit/>
          </a:bodyPr>
          <a:lstStyle/>
          <a:p>
            <a:pPr algn="r"/>
            <a:r>
              <a:rPr lang="de-DE" sz="1000"/>
              <a:t>100</a:t>
            </a:r>
          </a:p>
        </p:txBody>
      </p:sp>
      <p:sp>
        <p:nvSpPr>
          <p:cNvPr id="36" name="Textfeld 35">
            <a:extLst>
              <a:ext uri="{FF2B5EF4-FFF2-40B4-BE49-F238E27FC236}">
                <a16:creationId xmlns:a16="http://schemas.microsoft.com/office/drawing/2014/main" id="{998C4FF2-DCB3-FB4E-31AB-4A01DFF6D118}"/>
              </a:ext>
            </a:extLst>
          </p:cNvPr>
          <p:cNvSpPr txBox="1"/>
          <p:nvPr/>
        </p:nvSpPr>
        <p:spPr>
          <a:xfrm>
            <a:off x="696502" y="1851507"/>
            <a:ext cx="303177" cy="246221"/>
          </a:xfrm>
          <a:prstGeom prst="rect">
            <a:avLst/>
          </a:prstGeom>
          <a:solidFill>
            <a:schemeClr val="bg1"/>
          </a:solidFill>
        </p:spPr>
        <p:txBody>
          <a:bodyPr wrap="square" rIns="0" rtlCol="0">
            <a:spAutoFit/>
          </a:bodyPr>
          <a:lstStyle/>
          <a:p>
            <a:pPr algn="r"/>
            <a:r>
              <a:rPr lang="de-DE" sz="1000"/>
              <a:t>75</a:t>
            </a:r>
          </a:p>
        </p:txBody>
      </p:sp>
      <p:sp>
        <p:nvSpPr>
          <p:cNvPr id="37" name="Textfeld 36">
            <a:extLst>
              <a:ext uri="{FF2B5EF4-FFF2-40B4-BE49-F238E27FC236}">
                <a16:creationId xmlns:a16="http://schemas.microsoft.com/office/drawing/2014/main" id="{36F99CE3-24F8-25E0-6A49-6EDBE12BFCAB}"/>
              </a:ext>
            </a:extLst>
          </p:cNvPr>
          <p:cNvSpPr txBox="1"/>
          <p:nvPr/>
        </p:nvSpPr>
        <p:spPr>
          <a:xfrm>
            <a:off x="696502" y="2100363"/>
            <a:ext cx="303177" cy="246221"/>
          </a:xfrm>
          <a:prstGeom prst="rect">
            <a:avLst/>
          </a:prstGeom>
          <a:solidFill>
            <a:schemeClr val="bg1"/>
          </a:solidFill>
        </p:spPr>
        <p:txBody>
          <a:bodyPr wrap="square" rIns="0" rtlCol="0">
            <a:spAutoFit/>
          </a:bodyPr>
          <a:lstStyle/>
          <a:p>
            <a:pPr algn="r"/>
            <a:r>
              <a:rPr lang="de-DE" sz="1000"/>
              <a:t>50</a:t>
            </a:r>
          </a:p>
        </p:txBody>
      </p:sp>
      <p:sp>
        <p:nvSpPr>
          <p:cNvPr id="38" name="Textfeld 37">
            <a:extLst>
              <a:ext uri="{FF2B5EF4-FFF2-40B4-BE49-F238E27FC236}">
                <a16:creationId xmlns:a16="http://schemas.microsoft.com/office/drawing/2014/main" id="{4FD942A5-D47C-6365-EEDB-2FDFB94AB8AF}"/>
              </a:ext>
            </a:extLst>
          </p:cNvPr>
          <p:cNvSpPr txBox="1"/>
          <p:nvPr/>
        </p:nvSpPr>
        <p:spPr>
          <a:xfrm>
            <a:off x="696502" y="2355006"/>
            <a:ext cx="303177" cy="246221"/>
          </a:xfrm>
          <a:prstGeom prst="rect">
            <a:avLst/>
          </a:prstGeom>
          <a:solidFill>
            <a:schemeClr val="bg1"/>
          </a:solidFill>
        </p:spPr>
        <p:txBody>
          <a:bodyPr wrap="square" rIns="0" rtlCol="0">
            <a:spAutoFit/>
          </a:bodyPr>
          <a:lstStyle/>
          <a:p>
            <a:pPr algn="r"/>
            <a:r>
              <a:rPr lang="de-DE" sz="1000"/>
              <a:t>25</a:t>
            </a:r>
          </a:p>
        </p:txBody>
      </p:sp>
      <p:sp>
        <p:nvSpPr>
          <p:cNvPr id="39" name="Textfeld 38">
            <a:extLst>
              <a:ext uri="{FF2B5EF4-FFF2-40B4-BE49-F238E27FC236}">
                <a16:creationId xmlns:a16="http://schemas.microsoft.com/office/drawing/2014/main" id="{BC6CF501-FD63-6B90-51B3-FAF86BBE151B}"/>
              </a:ext>
            </a:extLst>
          </p:cNvPr>
          <p:cNvSpPr txBox="1"/>
          <p:nvPr/>
        </p:nvSpPr>
        <p:spPr>
          <a:xfrm>
            <a:off x="696502" y="2598075"/>
            <a:ext cx="303177" cy="246221"/>
          </a:xfrm>
          <a:prstGeom prst="rect">
            <a:avLst/>
          </a:prstGeom>
          <a:solidFill>
            <a:schemeClr val="bg1"/>
          </a:solidFill>
        </p:spPr>
        <p:txBody>
          <a:bodyPr wrap="square" rIns="0" rtlCol="0">
            <a:spAutoFit/>
          </a:bodyPr>
          <a:lstStyle/>
          <a:p>
            <a:pPr algn="r"/>
            <a:r>
              <a:rPr lang="de-DE" sz="1000"/>
              <a:t>0</a:t>
            </a:r>
          </a:p>
        </p:txBody>
      </p:sp>
      <p:sp>
        <p:nvSpPr>
          <p:cNvPr id="40" name="Textfeld 39">
            <a:extLst>
              <a:ext uri="{FF2B5EF4-FFF2-40B4-BE49-F238E27FC236}">
                <a16:creationId xmlns:a16="http://schemas.microsoft.com/office/drawing/2014/main" id="{6874447D-B055-911C-5326-C325C5D84E65}"/>
              </a:ext>
            </a:extLst>
          </p:cNvPr>
          <p:cNvSpPr txBox="1"/>
          <p:nvPr/>
        </p:nvSpPr>
        <p:spPr>
          <a:xfrm>
            <a:off x="696502" y="2846932"/>
            <a:ext cx="303177" cy="246221"/>
          </a:xfrm>
          <a:prstGeom prst="rect">
            <a:avLst/>
          </a:prstGeom>
          <a:solidFill>
            <a:schemeClr val="bg1"/>
          </a:solidFill>
        </p:spPr>
        <p:txBody>
          <a:bodyPr wrap="square" rIns="0" rtlCol="0">
            <a:spAutoFit/>
          </a:bodyPr>
          <a:lstStyle/>
          <a:p>
            <a:pPr algn="r"/>
            <a:r>
              <a:rPr lang="de-DE" sz="1000"/>
              <a:t>-25</a:t>
            </a:r>
          </a:p>
        </p:txBody>
      </p:sp>
      <p:sp>
        <p:nvSpPr>
          <p:cNvPr id="41" name="Textfeld 40">
            <a:extLst>
              <a:ext uri="{FF2B5EF4-FFF2-40B4-BE49-F238E27FC236}">
                <a16:creationId xmlns:a16="http://schemas.microsoft.com/office/drawing/2014/main" id="{6FA08A09-8BC3-9DE5-D7B8-87A89FF10864}"/>
              </a:ext>
            </a:extLst>
          </p:cNvPr>
          <p:cNvSpPr txBox="1"/>
          <p:nvPr/>
        </p:nvSpPr>
        <p:spPr>
          <a:xfrm>
            <a:off x="696502" y="3095788"/>
            <a:ext cx="303177" cy="246221"/>
          </a:xfrm>
          <a:prstGeom prst="rect">
            <a:avLst/>
          </a:prstGeom>
          <a:solidFill>
            <a:schemeClr val="bg1"/>
          </a:solidFill>
        </p:spPr>
        <p:txBody>
          <a:bodyPr wrap="square" rIns="0" rtlCol="0">
            <a:spAutoFit/>
          </a:bodyPr>
          <a:lstStyle/>
          <a:p>
            <a:pPr algn="r"/>
            <a:r>
              <a:rPr lang="de-DE" sz="1000"/>
              <a:t>-50</a:t>
            </a:r>
          </a:p>
        </p:txBody>
      </p:sp>
      <p:sp>
        <p:nvSpPr>
          <p:cNvPr id="42" name="Textfeld 41">
            <a:extLst>
              <a:ext uri="{FF2B5EF4-FFF2-40B4-BE49-F238E27FC236}">
                <a16:creationId xmlns:a16="http://schemas.microsoft.com/office/drawing/2014/main" id="{0F3A1996-A9CC-A8D4-8D28-143285C2C3CF}"/>
              </a:ext>
            </a:extLst>
          </p:cNvPr>
          <p:cNvSpPr txBox="1"/>
          <p:nvPr/>
        </p:nvSpPr>
        <p:spPr>
          <a:xfrm>
            <a:off x="696502" y="3338856"/>
            <a:ext cx="303177" cy="246221"/>
          </a:xfrm>
          <a:prstGeom prst="rect">
            <a:avLst/>
          </a:prstGeom>
          <a:solidFill>
            <a:schemeClr val="bg1"/>
          </a:solidFill>
        </p:spPr>
        <p:txBody>
          <a:bodyPr wrap="square" rIns="0" rtlCol="0">
            <a:spAutoFit/>
          </a:bodyPr>
          <a:lstStyle/>
          <a:p>
            <a:pPr algn="r"/>
            <a:r>
              <a:rPr lang="de-DE" sz="1000"/>
              <a:t>-75</a:t>
            </a:r>
          </a:p>
        </p:txBody>
      </p:sp>
      <p:sp>
        <p:nvSpPr>
          <p:cNvPr id="43" name="Textfeld 42">
            <a:extLst>
              <a:ext uri="{FF2B5EF4-FFF2-40B4-BE49-F238E27FC236}">
                <a16:creationId xmlns:a16="http://schemas.microsoft.com/office/drawing/2014/main" id="{06E49DAD-0804-4378-9EA7-90204AD5FC9D}"/>
              </a:ext>
            </a:extLst>
          </p:cNvPr>
          <p:cNvSpPr txBox="1"/>
          <p:nvPr/>
        </p:nvSpPr>
        <p:spPr>
          <a:xfrm>
            <a:off x="619420" y="3587712"/>
            <a:ext cx="380259" cy="246221"/>
          </a:xfrm>
          <a:prstGeom prst="rect">
            <a:avLst/>
          </a:prstGeom>
          <a:solidFill>
            <a:schemeClr val="bg1"/>
          </a:solidFill>
        </p:spPr>
        <p:txBody>
          <a:bodyPr wrap="square" rIns="0" rtlCol="0">
            <a:spAutoFit/>
          </a:bodyPr>
          <a:lstStyle/>
          <a:p>
            <a:pPr algn="r"/>
            <a:r>
              <a:rPr lang="de-DE" sz="1000"/>
              <a:t>-100</a:t>
            </a:r>
          </a:p>
        </p:txBody>
      </p:sp>
      <p:sp>
        <p:nvSpPr>
          <p:cNvPr id="11" name="Textfeld 10">
            <a:extLst>
              <a:ext uri="{FF2B5EF4-FFF2-40B4-BE49-F238E27FC236}">
                <a16:creationId xmlns:a16="http://schemas.microsoft.com/office/drawing/2014/main" id="{22B52B91-C90B-FF3B-C39F-A1A3546543FF}"/>
              </a:ext>
            </a:extLst>
          </p:cNvPr>
          <p:cNvSpPr txBox="1"/>
          <p:nvPr/>
        </p:nvSpPr>
        <p:spPr>
          <a:xfrm rot="16200000">
            <a:off x="-430792" y="2524237"/>
            <a:ext cx="1983494" cy="400110"/>
          </a:xfrm>
          <a:prstGeom prst="rect">
            <a:avLst/>
          </a:prstGeom>
          <a:noFill/>
        </p:spPr>
        <p:txBody>
          <a:bodyPr wrap="square" lIns="0" rIns="0" rtlCol="0">
            <a:spAutoFit/>
          </a:bodyPr>
          <a:lstStyle/>
          <a:p>
            <a:pPr algn="ctr"/>
            <a:r>
              <a:rPr lang="de-DE" sz="1000" b="1"/>
              <a:t>Change in </a:t>
            </a:r>
            <a:r>
              <a:rPr lang="de-DE" sz="1000" b="1" err="1"/>
              <a:t>sum</a:t>
            </a:r>
            <a:r>
              <a:rPr lang="de-DE" sz="1000" b="1"/>
              <a:t> </a:t>
            </a:r>
            <a:r>
              <a:rPr lang="de-DE" sz="1000" b="1" err="1"/>
              <a:t>of</a:t>
            </a:r>
            <a:r>
              <a:rPr lang="de-DE" sz="1000" b="1"/>
              <a:t> </a:t>
            </a:r>
            <a:r>
              <a:rPr lang="de-DE" sz="1000" b="1" err="1"/>
              <a:t>products</a:t>
            </a:r>
            <a:r>
              <a:rPr lang="de-DE" sz="1000" b="1"/>
              <a:t> </a:t>
            </a:r>
            <a:r>
              <a:rPr lang="de-DE" sz="1000" b="1" err="1"/>
              <a:t>of</a:t>
            </a:r>
            <a:br>
              <a:rPr lang="de-DE" sz="1000" b="1"/>
            </a:br>
            <a:r>
              <a:rPr lang="de-DE" sz="1000" b="1" err="1"/>
              <a:t>diameters</a:t>
            </a:r>
            <a:r>
              <a:rPr lang="de-DE" sz="1000" b="1"/>
              <a:t> </a:t>
            </a:r>
            <a:r>
              <a:rPr lang="de-DE" sz="1000" b="1" err="1"/>
              <a:t>from</a:t>
            </a:r>
            <a:r>
              <a:rPr lang="de-DE" sz="1000" b="1"/>
              <a:t> </a:t>
            </a:r>
            <a:r>
              <a:rPr lang="de-DE" sz="1000" b="1" err="1"/>
              <a:t>baseline</a:t>
            </a:r>
            <a:r>
              <a:rPr lang="de-DE" sz="1000" b="1"/>
              <a:t>, %</a:t>
            </a:r>
          </a:p>
        </p:txBody>
      </p:sp>
      <p:cxnSp>
        <p:nvCxnSpPr>
          <p:cNvPr id="44" name="Gerade Verbindung 43">
            <a:extLst>
              <a:ext uri="{FF2B5EF4-FFF2-40B4-BE49-F238E27FC236}">
                <a16:creationId xmlns:a16="http://schemas.microsoft.com/office/drawing/2014/main" id="{7B9372D2-6409-3B29-77CA-FD24EA601310}"/>
              </a:ext>
            </a:extLst>
          </p:cNvPr>
          <p:cNvCxnSpPr>
            <a:cxnSpLocks/>
          </p:cNvCxnSpPr>
          <p:nvPr/>
        </p:nvCxnSpPr>
        <p:spPr>
          <a:xfrm>
            <a:off x="5960483" y="1732546"/>
            <a:ext cx="0" cy="198349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44">
            <a:extLst>
              <a:ext uri="{FF2B5EF4-FFF2-40B4-BE49-F238E27FC236}">
                <a16:creationId xmlns:a16="http://schemas.microsoft.com/office/drawing/2014/main" id="{8EC6B03C-899C-967F-BB40-E3E7FFC2CD2B}"/>
              </a:ext>
            </a:extLst>
          </p:cNvPr>
          <p:cNvCxnSpPr>
            <a:cxnSpLocks/>
          </p:cNvCxnSpPr>
          <p:nvPr/>
        </p:nvCxnSpPr>
        <p:spPr>
          <a:xfrm flipH="1">
            <a:off x="5915794" y="2720854"/>
            <a:ext cx="34719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6" name="Gruppieren 45">
            <a:extLst>
              <a:ext uri="{FF2B5EF4-FFF2-40B4-BE49-F238E27FC236}">
                <a16:creationId xmlns:a16="http://schemas.microsoft.com/office/drawing/2014/main" id="{8C08F626-BCAB-8547-8888-36BA2D2BD6A0}"/>
              </a:ext>
            </a:extLst>
          </p:cNvPr>
          <p:cNvGrpSpPr/>
          <p:nvPr/>
        </p:nvGrpSpPr>
        <p:grpSpPr>
          <a:xfrm>
            <a:off x="5915794" y="1734264"/>
            <a:ext cx="45719" cy="1973180"/>
            <a:chOff x="1031278" y="1734264"/>
            <a:chExt cx="3471970" cy="1973180"/>
          </a:xfrm>
        </p:grpSpPr>
        <p:cxnSp>
          <p:nvCxnSpPr>
            <p:cNvPr id="47" name="Gerade Verbindung 46">
              <a:extLst>
                <a:ext uri="{FF2B5EF4-FFF2-40B4-BE49-F238E27FC236}">
                  <a16:creationId xmlns:a16="http://schemas.microsoft.com/office/drawing/2014/main" id="{9E35B867-45BD-5F8A-485D-4341F9FD9A57}"/>
                </a:ext>
              </a:extLst>
            </p:cNvPr>
            <p:cNvCxnSpPr>
              <a:cxnSpLocks/>
            </p:cNvCxnSpPr>
            <p:nvPr/>
          </p:nvCxnSpPr>
          <p:spPr>
            <a:xfrm flipH="1">
              <a:off x="1031278" y="2476785"/>
              <a:ext cx="34719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47">
              <a:extLst>
                <a:ext uri="{FF2B5EF4-FFF2-40B4-BE49-F238E27FC236}">
                  <a16:creationId xmlns:a16="http://schemas.microsoft.com/office/drawing/2014/main" id="{319564EE-44D0-3B1F-B63A-7E763762A34A}"/>
                </a:ext>
              </a:extLst>
            </p:cNvPr>
            <p:cNvCxnSpPr>
              <a:cxnSpLocks/>
            </p:cNvCxnSpPr>
            <p:nvPr/>
          </p:nvCxnSpPr>
          <p:spPr>
            <a:xfrm flipH="1">
              <a:off x="1031278" y="2229278"/>
              <a:ext cx="34719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48">
              <a:extLst>
                <a:ext uri="{FF2B5EF4-FFF2-40B4-BE49-F238E27FC236}">
                  <a16:creationId xmlns:a16="http://schemas.microsoft.com/office/drawing/2014/main" id="{2219BAD2-295C-CC2D-9F98-F628C94F7586}"/>
                </a:ext>
              </a:extLst>
            </p:cNvPr>
            <p:cNvCxnSpPr>
              <a:cxnSpLocks/>
            </p:cNvCxnSpPr>
            <p:nvPr/>
          </p:nvCxnSpPr>
          <p:spPr>
            <a:xfrm flipH="1">
              <a:off x="1031278" y="1981771"/>
              <a:ext cx="34719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49">
              <a:extLst>
                <a:ext uri="{FF2B5EF4-FFF2-40B4-BE49-F238E27FC236}">
                  <a16:creationId xmlns:a16="http://schemas.microsoft.com/office/drawing/2014/main" id="{30FE952B-ED2E-2B26-07CA-D77140E12E8B}"/>
                </a:ext>
              </a:extLst>
            </p:cNvPr>
            <p:cNvCxnSpPr>
              <a:cxnSpLocks/>
            </p:cNvCxnSpPr>
            <p:nvPr/>
          </p:nvCxnSpPr>
          <p:spPr>
            <a:xfrm flipH="1">
              <a:off x="1031278" y="1734264"/>
              <a:ext cx="34719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50">
              <a:extLst>
                <a:ext uri="{FF2B5EF4-FFF2-40B4-BE49-F238E27FC236}">
                  <a16:creationId xmlns:a16="http://schemas.microsoft.com/office/drawing/2014/main" id="{1E0A7309-5ADD-60C1-4481-C388E9708B20}"/>
                </a:ext>
              </a:extLst>
            </p:cNvPr>
            <p:cNvCxnSpPr>
              <a:cxnSpLocks/>
            </p:cNvCxnSpPr>
            <p:nvPr/>
          </p:nvCxnSpPr>
          <p:spPr>
            <a:xfrm flipH="1">
              <a:off x="1031278" y="2968360"/>
              <a:ext cx="34719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51">
              <a:extLst>
                <a:ext uri="{FF2B5EF4-FFF2-40B4-BE49-F238E27FC236}">
                  <a16:creationId xmlns:a16="http://schemas.microsoft.com/office/drawing/2014/main" id="{4B9F5473-A855-6B64-332C-6B101E185A52}"/>
                </a:ext>
              </a:extLst>
            </p:cNvPr>
            <p:cNvCxnSpPr>
              <a:cxnSpLocks/>
            </p:cNvCxnSpPr>
            <p:nvPr/>
          </p:nvCxnSpPr>
          <p:spPr>
            <a:xfrm flipH="1">
              <a:off x="1031278" y="3212430"/>
              <a:ext cx="34719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52">
              <a:extLst>
                <a:ext uri="{FF2B5EF4-FFF2-40B4-BE49-F238E27FC236}">
                  <a16:creationId xmlns:a16="http://schemas.microsoft.com/office/drawing/2014/main" id="{E1A1F332-D6F8-226D-B51E-A298A2FAC892}"/>
                </a:ext>
              </a:extLst>
            </p:cNvPr>
            <p:cNvCxnSpPr>
              <a:cxnSpLocks/>
            </p:cNvCxnSpPr>
            <p:nvPr/>
          </p:nvCxnSpPr>
          <p:spPr>
            <a:xfrm flipH="1">
              <a:off x="1031278" y="3459937"/>
              <a:ext cx="34719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53">
              <a:extLst>
                <a:ext uri="{FF2B5EF4-FFF2-40B4-BE49-F238E27FC236}">
                  <a16:creationId xmlns:a16="http://schemas.microsoft.com/office/drawing/2014/main" id="{49FDAA15-9F24-BB7A-FCAD-83F06636B4F1}"/>
                </a:ext>
              </a:extLst>
            </p:cNvPr>
            <p:cNvCxnSpPr>
              <a:cxnSpLocks/>
            </p:cNvCxnSpPr>
            <p:nvPr/>
          </p:nvCxnSpPr>
          <p:spPr>
            <a:xfrm flipH="1">
              <a:off x="1031278" y="3707444"/>
              <a:ext cx="34719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6" name="Textfeld 55">
            <a:extLst>
              <a:ext uri="{FF2B5EF4-FFF2-40B4-BE49-F238E27FC236}">
                <a16:creationId xmlns:a16="http://schemas.microsoft.com/office/drawing/2014/main" id="{324BE230-E1D5-EF1C-C634-13FE0394CC86}"/>
              </a:ext>
            </a:extLst>
          </p:cNvPr>
          <p:cNvSpPr txBox="1"/>
          <p:nvPr/>
        </p:nvSpPr>
        <p:spPr>
          <a:xfrm>
            <a:off x="6372342" y="1690565"/>
            <a:ext cx="2277690" cy="400110"/>
          </a:xfrm>
          <a:prstGeom prst="rect">
            <a:avLst/>
          </a:prstGeom>
          <a:solidFill>
            <a:schemeClr val="bg1"/>
          </a:solidFill>
        </p:spPr>
        <p:txBody>
          <a:bodyPr wrap="square" rIns="0" rtlCol="0">
            <a:spAutoFit/>
          </a:bodyPr>
          <a:lstStyle/>
          <a:p>
            <a:pPr algn="ctr"/>
            <a:r>
              <a:rPr lang="de-DE" sz="1000" b="1"/>
              <a:t>Prior BCL2 </a:t>
            </a:r>
            <a:r>
              <a:rPr lang="de-DE" sz="1000" b="1" err="1"/>
              <a:t>inhibitor</a:t>
            </a:r>
            <a:br>
              <a:rPr lang="de-DE" sz="1000" b="1"/>
            </a:br>
            <a:r>
              <a:rPr lang="de-DE" sz="1000" b="1"/>
              <a:t>(BCL2i-E)</a:t>
            </a:r>
          </a:p>
        </p:txBody>
      </p:sp>
      <p:sp>
        <p:nvSpPr>
          <p:cNvPr id="57" name="Textfeld 56">
            <a:extLst>
              <a:ext uri="{FF2B5EF4-FFF2-40B4-BE49-F238E27FC236}">
                <a16:creationId xmlns:a16="http://schemas.microsoft.com/office/drawing/2014/main" id="{1F134F94-0731-B034-1B85-666C2FACC382}"/>
              </a:ext>
            </a:extLst>
          </p:cNvPr>
          <p:cNvSpPr txBox="1"/>
          <p:nvPr/>
        </p:nvSpPr>
        <p:spPr>
          <a:xfrm>
            <a:off x="6614478" y="3645571"/>
            <a:ext cx="1989829" cy="246221"/>
          </a:xfrm>
          <a:prstGeom prst="rect">
            <a:avLst/>
          </a:prstGeom>
          <a:solidFill>
            <a:schemeClr val="bg1"/>
          </a:solidFill>
        </p:spPr>
        <p:txBody>
          <a:bodyPr wrap="square" rIns="0" rtlCol="0">
            <a:spAutoFit/>
          </a:bodyPr>
          <a:lstStyle/>
          <a:p>
            <a:pPr algn="ctr"/>
            <a:r>
              <a:rPr lang="de-DE" sz="1000" b="1" err="1"/>
              <a:t>Number</a:t>
            </a:r>
            <a:r>
              <a:rPr lang="de-DE" sz="1000" b="1"/>
              <a:t> </a:t>
            </a:r>
            <a:r>
              <a:rPr lang="de-DE" sz="1000" b="1" err="1"/>
              <a:t>of</a:t>
            </a:r>
            <a:r>
              <a:rPr lang="de-DE" sz="1000" b="1"/>
              <a:t> </a:t>
            </a:r>
            <a:r>
              <a:rPr lang="de-DE" sz="1000" b="1" err="1"/>
              <a:t>patients</a:t>
            </a:r>
            <a:r>
              <a:rPr lang="de-DE" sz="1000" b="1"/>
              <a:t> (</a:t>
            </a:r>
            <a:r>
              <a:rPr lang="de-DE" sz="1000" b="1" err="1"/>
              <a:t>n</a:t>
            </a:r>
            <a:r>
              <a:rPr lang="de-DE" sz="1000" b="1"/>
              <a:t>=112)*</a:t>
            </a:r>
          </a:p>
        </p:txBody>
      </p:sp>
      <p:sp>
        <p:nvSpPr>
          <p:cNvPr id="58" name="Textfeld 57">
            <a:extLst>
              <a:ext uri="{FF2B5EF4-FFF2-40B4-BE49-F238E27FC236}">
                <a16:creationId xmlns:a16="http://schemas.microsoft.com/office/drawing/2014/main" id="{1D694DA1-1B26-35C5-AAE4-97AC30ED8645}"/>
              </a:ext>
            </a:extLst>
          </p:cNvPr>
          <p:cNvSpPr txBox="1"/>
          <p:nvPr/>
        </p:nvSpPr>
        <p:spPr>
          <a:xfrm>
            <a:off x="5581018" y="1614226"/>
            <a:ext cx="303177" cy="246221"/>
          </a:xfrm>
          <a:prstGeom prst="rect">
            <a:avLst/>
          </a:prstGeom>
          <a:solidFill>
            <a:schemeClr val="bg1"/>
          </a:solidFill>
        </p:spPr>
        <p:txBody>
          <a:bodyPr wrap="square" rIns="0" rtlCol="0">
            <a:spAutoFit/>
          </a:bodyPr>
          <a:lstStyle/>
          <a:p>
            <a:pPr algn="r"/>
            <a:r>
              <a:rPr lang="de-DE" sz="1000"/>
              <a:t>100</a:t>
            </a:r>
          </a:p>
        </p:txBody>
      </p:sp>
      <p:sp>
        <p:nvSpPr>
          <p:cNvPr id="59" name="Textfeld 58">
            <a:extLst>
              <a:ext uri="{FF2B5EF4-FFF2-40B4-BE49-F238E27FC236}">
                <a16:creationId xmlns:a16="http://schemas.microsoft.com/office/drawing/2014/main" id="{BB2A79C2-C593-CB1C-2FF2-C1F9C640CEAE}"/>
              </a:ext>
            </a:extLst>
          </p:cNvPr>
          <p:cNvSpPr txBox="1"/>
          <p:nvPr/>
        </p:nvSpPr>
        <p:spPr>
          <a:xfrm>
            <a:off x="5581018" y="1851507"/>
            <a:ext cx="303177" cy="246221"/>
          </a:xfrm>
          <a:prstGeom prst="rect">
            <a:avLst/>
          </a:prstGeom>
          <a:solidFill>
            <a:schemeClr val="bg1"/>
          </a:solidFill>
        </p:spPr>
        <p:txBody>
          <a:bodyPr wrap="square" rIns="0" rtlCol="0">
            <a:spAutoFit/>
          </a:bodyPr>
          <a:lstStyle/>
          <a:p>
            <a:pPr algn="r"/>
            <a:r>
              <a:rPr lang="de-DE" sz="1000"/>
              <a:t>75</a:t>
            </a:r>
          </a:p>
        </p:txBody>
      </p:sp>
      <p:sp>
        <p:nvSpPr>
          <p:cNvPr id="60" name="Textfeld 59">
            <a:extLst>
              <a:ext uri="{FF2B5EF4-FFF2-40B4-BE49-F238E27FC236}">
                <a16:creationId xmlns:a16="http://schemas.microsoft.com/office/drawing/2014/main" id="{15E290C9-5EFF-824D-A9AB-6D03BB54752B}"/>
              </a:ext>
            </a:extLst>
          </p:cNvPr>
          <p:cNvSpPr txBox="1"/>
          <p:nvPr/>
        </p:nvSpPr>
        <p:spPr>
          <a:xfrm>
            <a:off x="5581018" y="2100363"/>
            <a:ext cx="303177" cy="246221"/>
          </a:xfrm>
          <a:prstGeom prst="rect">
            <a:avLst/>
          </a:prstGeom>
          <a:solidFill>
            <a:schemeClr val="bg1"/>
          </a:solidFill>
        </p:spPr>
        <p:txBody>
          <a:bodyPr wrap="square" rIns="0" rtlCol="0">
            <a:spAutoFit/>
          </a:bodyPr>
          <a:lstStyle/>
          <a:p>
            <a:pPr algn="r"/>
            <a:r>
              <a:rPr lang="de-DE" sz="1000"/>
              <a:t>50</a:t>
            </a:r>
          </a:p>
        </p:txBody>
      </p:sp>
      <p:sp>
        <p:nvSpPr>
          <p:cNvPr id="61" name="Textfeld 60">
            <a:extLst>
              <a:ext uri="{FF2B5EF4-FFF2-40B4-BE49-F238E27FC236}">
                <a16:creationId xmlns:a16="http://schemas.microsoft.com/office/drawing/2014/main" id="{2AC6231D-ED8E-B24D-17C9-E20A81C4619A}"/>
              </a:ext>
            </a:extLst>
          </p:cNvPr>
          <p:cNvSpPr txBox="1"/>
          <p:nvPr/>
        </p:nvSpPr>
        <p:spPr>
          <a:xfrm>
            <a:off x="5581018" y="2355006"/>
            <a:ext cx="303177" cy="246221"/>
          </a:xfrm>
          <a:prstGeom prst="rect">
            <a:avLst/>
          </a:prstGeom>
          <a:solidFill>
            <a:schemeClr val="bg1"/>
          </a:solidFill>
        </p:spPr>
        <p:txBody>
          <a:bodyPr wrap="square" rIns="0" rtlCol="0">
            <a:spAutoFit/>
          </a:bodyPr>
          <a:lstStyle/>
          <a:p>
            <a:pPr algn="r"/>
            <a:r>
              <a:rPr lang="de-DE" sz="1000"/>
              <a:t>25</a:t>
            </a:r>
          </a:p>
        </p:txBody>
      </p:sp>
      <p:sp>
        <p:nvSpPr>
          <p:cNvPr id="62" name="Textfeld 61">
            <a:extLst>
              <a:ext uri="{FF2B5EF4-FFF2-40B4-BE49-F238E27FC236}">
                <a16:creationId xmlns:a16="http://schemas.microsoft.com/office/drawing/2014/main" id="{A2D2996B-37B2-DA87-1EB0-4E0C1681E19B}"/>
              </a:ext>
            </a:extLst>
          </p:cNvPr>
          <p:cNvSpPr txBox="1"/>
          <p:nvPr/>
        </p:nvSpPr>
        <p:spPr>
          <a:xfrm>
            <a:off x="5581018" y="2598075"/>
            <a:ext cx="303177" cy="246221"/>
          </a:xfrm>
          <a:prstGeom prst="rect">
            <a:avLst/>
          </a:prstGeom>
          <a:solidFill>
            <a:schemeClr val="bg1"/>
          </a:solidFill>
        </p:spPr>
        <p:txBody>
          <a:bodyPr wrap="square" rIns="0" rtlCol="0">
            <a:spAutoFit/>
          </a:bodyPr>
          <a:lstStyle/>
          <a:p>
            <a:pPr algn="r"/>
            <a:r>
              <a:rPr lang="de-DE" sz="1000"/>
              <a:t>0</a:t>
            </a:r>
          </a:p>
        </p:txBody>
      </p:sp>
      <p:sp>
        <p:nvSpPr>
          <p:cNvPr id="63" name="Textfeld 62">
            <a:extLst>
              <a:ext uri="{FF2B5EF4-FFF2-40B4-BE49-F238E27FC236}">
                <a16:creationId xmlns:a16="http://schemas.microsoft.com/office/drawing/2014/main" id="{7984499A-2C7D-95EE-5E31-A158BDB02622}"/>
              </a:ext>
            </a:extLst>
          </p:cNvPr>
          <p:cNvSpPr txBox="1"/>
          <p:nvPr/>
        </p:nvSpPr>
        <p:spPr>
          <a:xfrm>
            <a:off x="5581018" y="2846932"/>
            <a:ext cx="303177" cy="246221"/>
          </a:xfrm>
          <a:prstGeom prst="rect">
            <a:avLst/>
          </a:prstGeom>
          <a:solidFill>
            <a:schemeClr val="bg1"/>
          </a:solidFill>
        </p:spPr>
        <p:txBody>
          <a:bodyPr wrap="square" rIns="0" rtlCol="0">
            <a:spAutoFit/>
          </a:bodyPr>
          <a:lstStyle/>
          <a:p>
            <a:pPr algn="r"/>
            <a:r>
              <a:rPr lang="de-DE" sz="1000"/>
              <a:t>-25</a:t>
            </a:r>
          </a:p>
        </p:txBody>
      </p:sp>
      <p:sp>
        <p:nvSpPr>
          <p:cNvPr id="64" name="Textfeld 63">
            <a:extLst>
              <a:ext uri="{FF2B5EF4-FFF2-40B4-BE49-F238E27FC236}">
                <a16:creationId xmlns:a16="http://schemas.microsoft.com/office/drawing/2014/main" id="{E031D185-A06A-F85C-0D37-EFBFC73D4D68}"/>
              </a:ext>
            </a:extLst>
          </p:cNvPr>
          <p:cNvSpPr txBox="1"/>
          <p:nvPr/>
        </p:nvSpPr>
        <p:spPr>
          <a:xfrm>
            <a:off x="5581018" y="3095788"/>
            <a:ext cx="303177" cy="246221"/>
          </a:xfrm>
          <a:prstGeom prst="rect">
            <a:avLst/>
          </a:prstGeom>
          <a:solidFill>
            <a:schemeClr val="bg1"/>
          </a:solidFill>
        </p:spPr>
        <p:txBody>
          <a:bodyPr wrap="square" rIns="0" rtlCol="0">
            <a:spAutoFit/>
          </a:bodyPr>
          <a:lstStyle/>
          <a:p>
            <a:pPr algn="r"/>
            <a:r>
              <a:rPr lang="de-DE" sz="1000"/>
              <a:t>-50</a:t>
            </a:r>
          </a:p>
        </p:txBody>
      </p:sp>
      <p:sp>
        <p:nvSpPr>
          <p:cNvPr id="65" name="Textfeld 64">
            <a:extLst>
              <a:ext uri="{FF2B5EF4-FFF2-40B4-BE49-F238E27FC236}">
                <a16:creationId xmlns:a16="http://schemas.microsoft.com/office/drawing/2014/main" id="{5E51A297-D4DB-60F8-4317-373B4D4F27B1}"/>
              </a:ext>
            </a:extLst>
          </p:cNvPr>
          <p:cNvSpPr txBox="1"/>
          <p:nvPr/>
        </p:nvSpPr>
        <p:spPr>
          <a:xfrm>
            <a:off x="5581018" y="3338856"/>
            <a:ext cx="303177" cy="246221"/>
          </a:xfrm>
          <a:prstGeom prst="rect">
            <a:avLst/>
          </a:prstGeom>
          <a:solidFill>
            <a:schemeClr val="bg1"/>
          </a:solidFill>
        </p:spPr>
        <p:txBody>
          <a:bodyPr wrap="square" rIns="0" rtlCol="0">
            <a:spAutoFit/>
          </a:bodyPr>
          <a:lstStyle/>
          <a:p>
            <a:pPr algn="r"/>
            <a:r>
              <a:rPr lang="de-DE" sz="1000"/>
              <a:t>-75</a:t>
            </a:r>
          </a:p>
        </p:txBody>
      </p:sp>
      <p:sp>
        <p:nvSpPr>
          <p:cNvPr id="66" name="Textfeld 65">
            <a:extLst>
              <a:ext uri="{FF2B5EF4-FFF2-40B4-BE49-F238E27FC236}">
                <a16:creationId xmlns:a16="http://schemas.microsoft.com/office/drawing/2014/main" id="{2968FF95-AAE6-7756-566C-B0D40FE4888B}"/>
              </a:ext>
            </a:extLst>
          </p:cNvPr>
          <p:cNvSpPr txBox="1"/>
          <p:nvPr/>
        </p:nvSpPr>
        <p:spPr>
          <a:xfrm>
            <a:off x="5503936" y="3587712"/>
            <a:ext cx="380259" cy="246221"/>
          </a:xfrm>
          <a:prstGeom prst="rect">
            <a:avLst/>
          </a:prstGeom>
          <a:solidFill>
            <a:schemeClr val="bg1"/>
          </a:solidFill>
        </p:spPr>
        <p:txBody>
          <a:bodyPr wrap="square" rIns="0" rtlCol="0">
            <a:spAutoFit/>
          </a:bodyPr>
          <a:lstStyle/>
          <a:p>
            <a:pPr algn="r"/>
            <a:r>
              <a:rPr lang="de-DE" sz="1000"/>
              <a:t>-100</a:t>
            </a:r>
          </a:p>
        </p:txBody>
      </p:sp>
      <p:sp>
        <p:nvSpPr>
          <p:cNvPr id="67" name="Textfeld 66">
            <a:extLst>
              <a:ext uri="{FF2B5EF4-FFF2-40B4-BE49-F238E27FC236}">
                <a16:creationId xmlns:a16="http://schemas.microsoft.com/office/drawing/2014/main" id="{636659FD-311C-1A83-3868-F051FD691EF2}"/>
              </a:ext>
            </a:extLst>
          </p:cNvPr>
          <p:cNvSpPr txBox="1"/>
          <p:nvPr/>
        </p:nvSpPr>
        <p:spPr>
          <a:xfrm rot="16200000">
            <a:off x="4453724" y="2524237"/>
            <a:ext cx="1983494" cy="400110"/>
          </a:xfrm>
          <a:prstGeom prst="rect">
            <a:avLst/>
          </a:prstGeom>
          <a:noFill/>
        </p:spPr>
        <p:txBody>
          <a:bodyPr wrap="square" lIns="0" rIns="0" rtlCol="0">
            <a:spAutoFit/>
          </a:bodyPr>
          <a:lstStyle/>
          <a:p>
            <a:pPr algn="ctr"/>
            <a:r>
              <a:rPr lang="de-DE" sz="1000" b="1"/>
              <a:t>% Change in </a:t>
            </a:r>
            <a:r>
              <a:rPr lang="de-DE" sz="1000" b="1" err="1"/>
              <a:t>sum</a:t>
            </a:r>
            <a:r>
              <a:rPr lang="de-DE" sz="1000" b="1"/>
              <a:t> </a:t>
            </a:r>
            <a:r>
              <a:rPr lang="de-DE" sz="1000" b="1" err="1"/>
              <a:t>of</a:t>
            </a:r>
            <a:r>
              <a:rPr lang="de-DE" sz="1000" b="1"/>
              <a:t> </a:t>
            </a:r>
            <a:r>
              <a:rPr lang="de-DE" sz="1000" b="1" err="1"/>
              <a:t>products</a:t>
            </a:r>
            <a:r>
              <a:rPr lang="de-DE" sz="1000" b="1"/>
              <a:t> </a:t>
            </a:r>
            <a:r>
              <a:rPr lang="de-DE" sz="1000" b="1" err="1"/>
              <a:t>of</a:t>
            </a:r>
            <a:br>
              <a:rPr lang="de-DE" sz="1000" b="1"/>
            </a:br>
            <a:r>
              <a:rPr lang="de-DE" sz="1000" b="1" err="1"/>
              <a:t>diameters</a:t>
            </a:r>
            <a:r>
              <a:rPr lang="de-DE" sz="1000" b="1"/>
              <a:t> </a:t>
            </a:r>
            <a:r>
              <a:rPr lang="de-DE" sz="1000" b="1" err="1"/>
              <a:t>from</a:t>
            </a:r>
            <a:r>
              <a:rPr lang="de-DE" sz="1000" b="1"/>
              <a:t> </a:t>
            </a:r>
            <a:r>
              <a:rPr lang="de-DE" sz="1000" b="1" err="1"/>
              <a:t>baseline</a:t>
            </a:r>
            <a:endParaRPr lang="de-DE" sz="1000" b="1"/>
          </a:p>
        </p:txBody>
      </p:sp>
    </p:spTree>
    <p:extLst>
      <p:ext uri="{BB962C8B-B14F-4D97-AF65-F5344CB8AC3E}">
        <p14:creationId xmlns:p14="http://schemas.microsoft.com/office/powerpoint/2010/main" val="41870910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Grafik 67">
            <a:extLst>
              <a:ext uri="{FF2B5EF4-FFF2-40B4-BE49-F238E27FC236}">
                <a16:creationId xmlns:a16="http://schemas.microsoft.com/office/drawing/2014/main" id="{B708AE21-B955-3768-ED68-C7FA98AC0F1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652963" y="3116052"/>
            <a:ext cx="3135844" cy="1090427"/>
          </a:xfrm>
          <a:prstGeom prst="rect">
            <a:avLst/>
          </a:prstGeom>
        </p:spPr>
      </p:pic>
      <p:graphicFrame>
        <p:nvGraphicFramePr>
          <p:cNvPr id="18" name="Diagramm 17">
            <a:extLst>
              <a:ext uri="{FF2B5EF4-FFF2-40B4-BE49-F238E27FC236}">
                <a16:creationId xmlns:a16="http://schemas.microsoft.com/office/drawing/2014/main" id="{1FA4C41C-2FFB-0A8E-D501-6776BF13F7AE}"/>
              </a:ext>
            </a:extLst>
          </p:cNvPr>
          <p:cNvGraphicFramePr/>
          <p:nvPr>
            <p:extLst>
              <p:ext uri="{D42A27DB-BD31-4B8C-83A1-F6EECF244321}">
                <p14:modId xmlns:p14="http://schemas.microsoft.com/office/powerpoint/2010/main" val="1028644820"/>
              </p:ext>
            </p:extLst>
          </p:nvPr>
        </p:nvGraphicFramePr>
        <p:xfrm>
          <a:off x="4273200" y="2007002"/>
          <a:ext cx="3736976" cy="3494103"/>
        </p:xfrm>
        <a:graphic>
          <a:graphicData uri="http://schemas.openxmlformats.org/drawingml/2006/chart">
            <c:chart xmlns:c="http://schemas.openxmlformats.org/drawingml/2006/chart" xmlns:r="http://schemas.openxmlformats.org/officeDocument/2006/relationships" r:id="rId5"/>
          </a:graphicData>
        </a:graphic>
      </p:graphicFrame>
      <p:pic>
        <p:nvPicPr>
          <p:cNvPr id="33" name="Inhaltsplatzhalter 32">
            <a:extLst>
              <a:ext uri="{FF2B5EF4-FFF2-40B4-BE49-F238E27FC236}">
                <a16:creationId xmlns:a16="http://schemas.microsoft.com/office/drawing/2014/main" id="{5FBEBFEE-59A1-91D0-F4A3-D1203AF44544}"/>
              </a:ext>
            </a:extLst>
          </p:cNvPr>
          <p:cNvPicPr>
            <a:picLocks noGrp="1" noChangeAspect="1"/>
          </p:cNvPicPr>
          <p:nvPr>
            <p:ph idx="1"/>
          </p:nvPr>
        </p:nvPicPr>
        <p:blipFill>
          <a:blip r:embed="rId6">
            <a:extLst>
              <a:ext uri="{96DAC541-7B7A-43D3-8B79-37D633B846F1}">
                <asvg:svgBlip xmlns:asvg="http://schemas.microsoft.com/office/drawing/2016/SVG/main" r:embed="rId7"/>
              </a:ext>
            </a:extLst>
          </a:blip>
          <a:stretch>
            <a:fillRect/>
          </a:stretch>
        </p:blipFill>
        <p:spPr>
          <a:xfrm>
            <a:off x="782877" y="3117849"/>
            <a:ext cx="3124202" cy="1206501"/>
          </a:xfrm>
        </p:spPr>
      </p:pic>
      <p:graphicFrame>
        <p:nvGraphicFramePr>
          <p:cNvPr id="5" name="Diagramm 4">
            <a:extLst>
              <a:ext uri="{FF2B5EF4-FFF2-40B4-BE49-F238E27FC236}">
                <a16:creationId xmlns:a16="http://schemas.microsoft.com/office/drawing/2014/main" id="{050A7B33-82CF-A3FB-7AE2-26C96E39E97C}"/>
              </a:ext>
            </a:extLst>
          </p:cNvPr>
          <p:cNvGraphicFramePr/>
          <p:nvPr>
            <p:extLst>
              <p:ext uri="{D42A27DB-BD31-4B8C-83A1-F6EECF244321}">
                <p14:modId xmlns:p14="http://schemas.microsoft.com/office/powerpoint/2010/main" val="1567072491"/>
              </p:ext>
            </p:extLst>
          </p:nvPr>
        </p:nvGraphicFramePr>
        <p:xfrm>
          <a:off x="400684" y="2007002"/>
          <a:ext cx="3736976" cy="3494103"/>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3" name="Diagramm 22">
            <a:extLst>
              <a:ext uri="{FF2B5EF4-FFF2-40B4-BE49-F238E27FC236}">
                <a16:creationId xmlns:a16="http://schemas.microsoft.com/office/drawing/2014/main" id="{04CDE3FE-9D12-8C8B-8BF5-55CD6B1F0694}"/>
              </a:ext>
            </a:extLst>
          </p:cNvPr>
          <p:cNvGraphicFramePr/>
          <p:nvPr>
            <p:extLst>
              <p:ext uri="{D42A27DB-BD31-4B8C-83A1-F6EECF244321}">
                <p14:modId xmlns:p14="http://schemas.microsoft.com/office/powerpoint/2010/main" val="4014791608"/>
              </p:ext>
            </p:extLst>
          </p:nvPr>
        </p:nvGraphicFramePr>
        <p:xfrm>
          <a:off x="8141334" y="2007002"/>
          <a:ext cx="3736976" cy="3494103"/>
        </p:xfrm>
        <a:graphic>
          <a:graphicData uri="http://schemas.openxmlformats.org/drawingml/2006/chart">
            <c:chart xmlns:c="http://schemas.openxmlformats.org/drawingml/2006/chart" xmlns:r="http://schemas.openxmlformats.org/officeDocument/2006/relationships" r:id="rId9"/>
          </a:graphicData>
        </a:graphic>
      </p:graphicFrame>
      <p:sp>
        <p:nvSpPr>
          <p:cNvPr id="3" name="Footer Placeholder 2">
            <a:extLst>
              <a:ext uri="{FF2B5EF4-FFF2-40B4-BE49-F238E27FC236}">
                <a16:creationId xmlns:a16="http://schemas.microsoft.com/office/drawing/2014/main" id="{8325E7AD-DD13-2837-5CA8-12493CB4F829}"/>
              </a:ext>
            </a:extLst>
          </p:cNvPr>
          <p:cNvSpPr>
            <a:spLocks noGrp="1"/>
          </p:cNvSpPr>
          <p:nvPr>
            <p:ph type="ftr" sz="quarter" idx="10"/>
          </p:nvPr>
        </p:nvSpPr>
        <p:spPr/>
        <p:txBody>
          <a:bodyPr/>
          <a:lstStyle/>
          <a:p>
            <a:r>
              <a:rPr lang="en-GB" b="1"/>
              <a:t>BCL2</a:t>
            </a:r>
            <a:r>
              <a:rPr lang="en-GB"/>
              <a:t>, B-cell lymphoma 2; </a:t>
            </a:r>
            <a:r>
              <a:rPr lang="en-GB" b="1"/>
              <a:t>BCL2i, </a:t>
            </a:r>
            <a:r>
              <a:rPr lang="en-GB"/>
              <a:t>BCL2 inhibitor; </a:t>
            </a:r>
            <a:r>
              <a:rPr lang="en-GB" b="1"/>
              <a:t>BCL2i-E,</a:t>
            </a:r>
            <a:r>
              <a:rPr lang="en-GB"/>
              <a:t> BCL2 inhibitor experienced; </a:t>
            </a:r>
            <a:r>
              <a:rPr lang="en-GB" b="1"/>
              <a:t>BCL2i-N,</a:t>
            </a:r>
            <a:r>
              <a:rPr lang="en-GB"/>
              <a:t> BCL2 inhibitor naïve; </a:t>
            </a:r>
            <a:r>
              <a:rPr lang="en-GB" b="1" err="1"/>
              <a:t>cBTKi</a:t>
            </a:r>
            <a:r>
              <a:rPr lang="en-GB" b="1"/>
              <a:t>, </a:t>
            </a:r>
            <a:r>
              <a:rPr lang="en-GB"/>
              <a:t>covalent Bruton’s tyrosine kinase inhibitor; </a:t>
            </a:r>
            <a:r>
              <a:rPr lang="en-GB" b="1"/>
              <a:t>CI,</a:t>
            </a:r>
            <a:r>
              <a:rPr lang="en-GB"/>
              <a:t> confidence interval; </a:t>
            </a:r>
            <a:r>
              <a:rPr lang="en-GB" b="1"/>
              <a:t>PFS, </a:t>
            </a:r>
            <a:r>
              <a:rPr lang="en-GB"/>
              <a:t>progression-free survival.</a:t>
            </a:r>
          </a:p>
          <a:p>
            <a:r>
              <a:rPr lang="en-GB" b="1" err="1"/>
              <a:t>Woyach</a:t>
            </a:r>
            <a:r>
              <a:rPr lang="en-GB" b="1"/>
              <a:t> et al, Abstract #325 presented at ASH 2023. </a:t>
            </a:r>
            <a:endParaRPr lang="en-GB"/>
          </a:p>
        </p:txBody>
      </p:sp>
      <p:sp>
        <p:nvSpPr>
          <p:cNvPr id="10" name="Text Placeholder 9">
            <a:extLst>
              <a:ext uri="{FF2B5EF4-FFF2-40B4-BE49-F238E27FC236}">
                <a16:creationId xmlns:a16="http://schemas.microsoft.com/office/drawing/2014/main" id="{31AF8D27-4D7D-376A-A2B8-3BC14F2E8BB2}"/>
              </a:ext>
            </a:extLst>
          </p:cNvPr>
          <p:cNvSpPr>
            <a:spLocks noGrp="1"/>
          </p:cNvSpPr>
          <p:nvPr>
            <p:ph type="body" sz="quarter" idx="13"/>
          </p:nvPr>
        </p:nvSpPr>
        <p:spPr/>
        <p:txBody>
          <a:bodyPr/>
          <a:lstStyle/>
          <a:p>
            <a:r>
              <a:rPr lang="en-US"/>
              <a:t>PFS in patients with prior </a:t>
            </a:r>
            <a:r>
              <a:rPr lang="en-US" err="1"/>
              <a:t>cBTKi</a:t>
            </a:r>
            <a:endParaRPr lang="en-US"/>
          </a:p>
        </p:txBody>
      </p:sp>
      <p:sp>
        <p:nvSpPr>
          <p:cNvPr id="2" name="Title 1">
            <a:extLst>
              <a:ext uri="{FF2B5EF4-FFF2-40B4-BE49-F238E27FC236}">
                <a16:creationId xmlns:a16="http://schemas.microsoft.com/office/drawing/2014/main" id="{29AD42CE-E5FB-71EC-D19C-E2A33AC30D8B}"/>
              </a:ext>
            </a:extLst>
          </p:cNvPr>
          <p:cNvSpPr>
            <a:spLocks noGrp="1"/>
          </p:cNvSpPr>
          <p:nvPr>
            <p:ph type="title"/>
          </p:nvPr>
        </p:nvSpPr>
        <p:spPr/>
        <p:txBody>
          <a:bodyPr/>
          <a:lstStyle/>
          <a:p>
            <a:r>
              <a:rPr lang="en-US"/>
              <a:t>Progression-free survival </a:t>
            </a:r>
          </a:p>
        </p:txBody>
      </p:sp>
      <p:sp>
        <p:nvSpPr>
          <p:cNvPr id="11" name="Text Placeholder 10">
            <a:extLst>
              <a:ext uri="{FF2B5EF4-FFF2-40B4-BE49-F238E27FC236}">
                <a16:creationId xmlns:a16="http://schemas.microsoft.com/office/drawing/2014/main" id="{64D524B4-1C88-6672-DC2A-01601DD4EF5E}"/>
              </a:ext>
            </a:extLst>
          </p:cNvPr>
          <p:cNvSpPr>
            <a:spLocks noGrp="1"/>
          </p:cNvSpPr>
          <p:nvPr>
            <p:ph type="body" sz="quarter" idx="14"/>
          </p:nvPr>
        </p:nvSpPr>
        <p:spPr>
          <a:xfrm>
            <a:off x="4282274" y="1400828"/>
            <a:ext cx="3636000" cy="647700"/>
          </a:xfrm>
        </p:spPr>
        <p:txBody>
          <a:bodyPr/>
          <a:lstStyle/>
          <a:p>
            <a:r>
              <a:rPr lang="en-US"/>
              <a:t>PFS in patients with prior </a:t>
            </a:r>
            <a:r>
              <a:rPr lang="en-US" err="1"/>
              <a:t>cBTKi</a:t>
            </a:r>
            <a:r>
              <a:rPr lang="en-US"/>
              <a:t> without prior BCL2i</a:t>
            </a:r>
          </a:p>
        </p:txBody>
      </p:sp>
      <p:sp>
        <p:nvSpPr>
          <p:cNvPr id="12" name="Text Placeholder 11">
            <a:extLst>
              <a:ext uri="{FF2B5EF4-FFF2-40B4-BE49-F238E27FC236}">
                <a16:creationId xmlns:a16="http://schemas.microsoft.com/office/drawing/2014/main" id="{C719CDFA-A0B0-E9B7-FDCB-059EBB46DC54}"/>
              </a:ext>
            </a:extLst>
          </p:cNvPr>
          <p:cNvSpPr>
            <a:spLocks noGrp="1"/>
          </p:cNvSpPr>
          <p:nvPr>
            <p:ph type="body" sz="quarter" idx="15"/>
          </p:nvPr>
        </p:nvSpPr>
        <p:spPr>
          <a:xfrm>
            <a:off x="8148013" y="1401627"/>
            <a:ext cx="3636000" cy="647700"/>
          </a:xfrm>
        </p:spPr>
        <p:txBody>
          <a:bodyPr/>
          <a:lstStyle/>
          <a:p>
            <a:r>
              <a:rPr lang="en-US"/>
              <a:t>PFS in patients with prior </a:t>
            </a:r>
            <a:r>
              <a:rPr lang="en-US" err="1"/>
              <a:t>cBTKi</a:t>
            </a:r>
            <a:r>
              <a:rPr lang="en-US"/>
              <a:t> and prior BCL2i</a:t>
            </a:r>
          </a:p>
        </p:txBody>
      </p:sp>
      <p:graphicFrame>
        <p:nvGraphicFramePr>
          <p:cNvPr id="6" name="Tabelle 5">
            <a:extLst>
              <a:ext uri="{FF2B5EF4-FFF2-40B4-BE49-F238E27FC236}">
                <a16:creationId xmlns:a16="http://schemas.microsoft.com/office/drawing/2014/main" id="{3A33449B-09CC-1303-22CB-43DD26555EB9}"/>
              </a:ext>
            </a:extLst>
          </p:cNvPr>
          <p:cNvGraphicFramePr>
            <a:graphicFrameLocks noGrp="1"/>
          </p:cNvGraphicFramePr>
          <p:nvPr>
            <p:extLst>
              <p:ext uri="{D42A27DB-BD31-4B8C-83A1-F6EECF244321}">
                <p14:modId xmlns:p14="http://schemas.microsoft.com/office/powerpoint/2010/main" val="3133898630"/>
              </p:ext>
            </p:extLst>
          </p:nvPr>
        </p:nvGraphicFramePr>
        <p:xfrm>
          <a:off x="714375" y="5267325"/>
          <a:ext cx="3298825" cy="231270"/>
        </p:xfrm>
        <a:graphic>
          <a:graphicData uri="http://schemas.openxmlformats.org/drawingml/2006/table">
            <a:tbl>
              <a:tblPr firstRow="1" bandRow="1">
                <a:tableStyleId>{5C22544A-7EE6-4342-B048-85BDC9FD1C3A}</a:tableStyleId>
              </a:tblPr>
              <a:tblGrid>
                <a:gridCol w="131953">
                  <a:extLst>
                    <a:ext uri="{9D8B030D-6E8A-4147-A177-3AD203B41FA5}">
                      <a16:colId xmlns:a16="http://schemas.microsoft.com/office/drawing/2014/main" val="4198750288"/>
                    </a:ext>
                  </a:extLst>
                </a:gridCol>
                <a:gridCol w="131953">
                  <a:extLst>
                    <a:ext uri="{9D8B030D-6E8A-4147-A177-3AD203B41FA5}">
                      <a16:colId xmlns:a16="http://schemas.microsoft.com/office/drawing/2014/main" val="2705343328"/>
                    </a:ext>
                  </a:extLst>
                </a:gridCol>
                <a:gridCol w="131953">
                  <a:extLst>
                    <a:ext uri="{9D8B030D-6E8A-4147-A177-3AD203B41FA5}">
                      <a16:colId xmlns:a16="http://schemas.microsoft.com/office/drawing/2014/main" val="3204564532"/>
                    </a:ext>
                  </a:extLst>
                </a:gridCol>
                <a:gridCol w="131953">
                  <a:extLst>
                    <a:ext uri="{9D8B030D-6E8A-4147-A177-3AD203B41FA5}">
                      <a16:colId xmlns:a16="http://schemas.microsoft.com/office/drawing/2014/main" val="782933230"/>
                    </a:ext>
                  </a:extLst>
                </a:gridCol>
                <a:gridCol w="131953">
                  <a:extLst>
                    <a:ext uri="{9D8B030D-6E8A-4147-A177-3AD203B41FA5}">
                      <a16:colId xmlns:a16="http://schemas.microsoft.com/office/drawing/2014/main" val="2435999986"/>
                    </a:ext>
                  </a:extLst>
                </a:gridCol>
                <a:gridCol w="131953">
                  <a:extLst>
                    <a:ext uri="{9D8B030D-6E8A-4147-A177-3AD203B41FA5}">
                      <a16:colId xmlns:a16="http://schemas.microsoft.com/office/drawing/2014/main" val="2292148142"/>
                    </a:ext>
                  </a:extLst>
                </a:gridCol>
                <a:gridCol w="131953">
                  <a:extLst>
                    <a:ext uri="{9D8B030D-6E8A-4147-A177-3AD203B41FA5}">
                      <a16:colId xmlns:a16="http://schemas.microsoft.com/office/drawing/2014/main" val="1844841734"/>
                    </a:ext>
                  </a:extLst>
                </a:gridCol>
                <a:gridCol w="131953">
                  <a:extLst>
                    <a:ext uri="{9D8B030D-6E8A-4147-A177-3AD203B41FA5}">
                      <a16:colId xmlns:a16="http://schemas.microsoft.com/office/drawing/2014/main" val="2807204520"/>
                    </a:ext>
                  </a:extLst>
                </a:gridCol>
                <a:gridCol w="131953">
                  <a:extLst>
                    <a:ext uri="{9D8B030D-6E8A-4147-A177-3AD203B41FA5}">
                      <a16:colId xmlns:a16="http://schemas.microsoft.com/office/drawing/2014/main" val="830357631"/>
                    </a:ext>
                  </a:extLst>
                </a:gridCol>
                <a:gridCol w="131953">
                  <a:extLst>
                    <a:ext uri="{9D8B030D-6E8A-4147-A177-3AD203B41FA5}">
                      <a16:colId xmlns:a16="http://schemas.microsoft.com/office/drawing/2014/main" val="3799237536"/>
                    </a:ext>
                  </a:extLst>
                </a:gridCol>
                <a:gridCol w="131953">
                  <a:extLst>
                    <a:ext uri="{9D8B030D-6E8A-4147-A177-3AD203B41FA5}">
                      <a16:colId xmlns:a16="http://schemas.microsoft.com/office/drawing/2014/main" val="2325088233"/>
                    </a:ext>
                  </a:extLst>
                </a:gridCol>
                <a:gridCol w="131953">
                  <a:extLst>
                    <a:ext uri="{9D8B030D-6E8A-4147-A177-3AD203B41FA5}">
                      <a16:colId xmlns:a16="http://schemas.microsoft.com/office/drawing/2014/main" val="3772884586"/>
                    </a:ext>
                  </a:extLst>
                </a:gridCol>
                <a:gridCol w="131953">
                  <a:extLst>
                    <a:ext uri="{9D8B030D-6E8A-4147-A177-3AD203B41FA5}">
                      <a16:colId xmlns:a16="http://schemas.microsoft.com/office/drawing/2014/main" val="1068723341"/>
                    </a:ext>
                  </a:extLst>
                </a:gridCol>
                <a:gridCol w="131953">
                  <a:extLst>
                    <a:ext uri="{9D8B030D-6E8A-4147-A177-3AD203B41FA5}">
                      <a16:colId xmlns:a16="http://schemas.microsoft.com/office/drawing/2014/main" val="721536435"/>
                    </a:ext>
                  </a:extLst>
                </a:gridCol>
                <a:gridCol w="131953">
                  <a:extLst>
                    <a:ext uri="{9D8B030D-6E8A-4147-A177-3AD203B41FA5}">
                      <a16:colId xmlns:a16="http://schemas.microsoft.com/office/drawing/2014/main" val="2912442069"/>
                    </a:ext>
                  </a:extLst>
                </a:gridCol>
                <a:gridCol w="131953">
                  <a:extLst>
                    <a:ext uri="{9D8B030D-6E8A-4147-A177-3AD203B41FA5}">
                      <a16:colId xmlns:a16="http://schemas.microsoft.com/office/drawing/2014/main" val="69791604"/>
                    </a:ext>
                  </a:extLst>
                </a:gridCol>
                <a:gridCol w="131953">
                  <a:extLst>
                    <a:ext uri="{9D8B030D-6E8A-4147-A177-3AD203B41FA5}">
                      <a16:colId xmlns:a16="http://schemas.microsoft.com/office/drawing/2014/main" val="1580863904"/>
                    </a:ext>
                  </a:extLst>
                </a:gridCol>
                <a:gridCol w="131953">
                  <a:extLst>
                    <a:ext uri="{9D8B030D-6E8A-4147-A177-3AD203B41FA5}">
                      <a16:colId xmlns:a16="http://schemas.microsoft.com/office/drawing/2014/main" val="629299304"/>
                    </a:ext>
                  </a:extLst>
                </a:gridCol>
                <a:gridCol w="131953">
                  <a:extLst>
                    <a:ext uri="{9D8B030D-6E8A-4147-A177-3AD203B41FA5}">
                      <a16:colId xmlns:a16="http://schemas.microsoft.com/office/drawing/2014/main" val="2253266268"/>
                    </a:ext>
                  </a:extLst>
                </a:gridCol>
                <a:gridCol w="131953">
                  <a:extLst>
                    <a:ext uri="{9D8B030D-6E8A-4147-A177-3AD203B41FA5}">
                      <a16:colId xmlns:a16="http://schemas.microsoft.com/office/drawing/2014/main" val="608074089"/>
                    </a:ext>
                  </a:extLst>
                </a:gridCol>
                <a:gridCol w="131953">
                  <a:extLst>
                    <a:ext uri="{9D8B030D-6E8A-4147-A177-3AD203B41FA5}">
                      <a16:colId xmlns:a16="http://schemas.microsoft.com/office/drawing/2014/main" val="3340214635"/>
                    </a:ext>
                  </a:extLst>
                </a:gridCol>
                <a:gridCol w="131953">
                  <a:extLst>
                    <a:ext uri="{9D8B030D-6E8A-4147-A177-3AD203B41FA5}">
                      <a16:colId xmlns:a16="http://schemas.microsoft.com/office/drawing/2014/main" val="3612389248"/>
                    </a:ext>
                  </a:extLst>
                </a:gridCol>
                <a:gridCol w="131953">
                  <a:extLst>
                    <a:ext uri="{9D8B030D-6E8A-4147-A177-3AD203B41FA5}">
                      <a16:colId xmlns:a16="http://schemas.microsoft.com/office/drawing/2014/main" val="3813626423"/>
                    </a:ext>
                  </a:extLst>
                </a:gridCol>
                <a:gridCol w="131953">
                  <a:extLst>
                    <a:ext uri="{9D8B030D-6E8A-4147-A177-3AD203B41FA5}">
                      <a16:colId xmlns:a16="http://schemas.microsoft.com/office/drawing/2014/main" val="81890570"/>
                    </a:ext>
                  </a:extLst>
                </a:gridCol>
                <a:gridCol w="131953">
                  <a:extLst>
                    <a:ext uri="{9D8B030D-6E8A-4147-A177-3AD203B41FA5}">
                      <a16:colId xmlns:a16="http://schemas.microsoft.com/office/drawing/2014/main" val="1844356841"/>
                    </a:ext>
                  </a:extLst>
                </a:gridCol>
              </a:tblGrid>
              <a:tr h="89423">
                <a:tc gridSpan="25">
                  <a:txBody>
                    <a:bodyPr/>
                    <a:lstStyle/>
                    <a:p>
                      <a:pPr algn="l"/>
                      <a:r>
                        <a:rPr lang="de-DE" sz="700"/>
                        <a:t>No. at risk</a:t>
                      </a:r>
                    </a:p>
                  </a:txBody>
                  <a:tcPr marL="3600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endParaRPr lang="de-DE" sz="900"/>
                    </a:p>
                  </a:txBody>
                  <a:tcPr marL="36000" marR="0" marT="0" marB="0" anchor="ctr"/>
                </a:tc>
                <a:tc hMerge="1">
                  <a:txBody>
                    <a:bodyPr/>
                    <a:lstStyle/>
                    <a:p>
                      <a:endParaRPr lang="de-DE" sz="900"/>
                    </a:p>
                  </a:txBody>
                  <a:tcPr marL="36000" marR="0" marT="0" marB="0" anchor="ctr"/>
                </a:tc>
                <a:tc hMerge="1">
                  <a:txBody>
                    <a:bodyPr/>
                    <a:lstStyle/>
                    <a:p>
                      <a:endParaRPr lang="de-DE" sz="700"/>
                    </a:p>
                  </a:txBody>
                  <a:tcPr marL="36000" marR="0" marT="0" marB="0" anchor="ctr"/>
                </a:tc>
                <a:tc hMerge="1">
                  <a:txBody>
                    <a:bodyPr/>
                    <a:lstStyle/>
                    <a:p>
                      <a:endParaRPr lang="de-DE" sz="700"/>
                    </a:p>
                  </a:txBody>
                  <a:tcPr marL="36000" marR="0" marT="0" marB="0" anchor="ctr"/>
                </a:tc>
                <a:tc hMerge="1">
                  <a:txBody>
                    <a:bodyPr/>
                    <a:lstStyle/>
                    <a:p>
                      <a:endParaRPr lang="de-DE" sz="700"/>
                    </a:p>
                  </a:txBody>
                  <a:tcPr marL="36000" marR="0" marT="0" marB="0" anchor="ctr"/>
                </a:tc>
                <a:tc hMerge="1">
                  <a:txBody>
                    <a:bodyPr/>
                    <a:lstStyle/>
                    <a:p>
                      <a:endParaRPr lang="de-DE" sz="700"/>
                    </a:p>
                  </a:txBody>
                  <a:tcPr marL="36000" marR="0" marT="0" marB="0" anchor="ctr"/>
                </a:tc>
                <a:tc hMerge="1">
                  <a:txBody>
                    <a:bodyPr/>
                    <a:lstStyle/>
                    <a:p>
                      <a:endParaRPr lang="de-DE" sz="700"/>
                    </a:p>
                  </a:txBody>
                  <a:tcPr marL="36000" marR="0" marT="0" marB="0" anchor="ctr"/>
                </a:tc>
                <a:tc hMerge="1">
                  <a:txBody>
                    <a:bodyPr/>
                    <a:lstStyle/>
                    <a:p>
                      <a:endParaRPr lang="de-DE" sz="700"/>
                    </a:p>
                  </a:txBody>
                  <a:tcPr marL="36000" marR="0" marT="0" marB="0" anchor="ctr"/>
                </a:tc>
                <a:tc hMerge="1">
                  <a:txBody>
                    <a:bodyPr/>
                    <a:lstStyle/>
                    <a:p>
                      <a:endParaRPr lang="de-DE" sz="700"/>
                    </a:p>
                  </a:txBody>
                  <a:tcPr marL="36000" marR="0" marT="0" marB="0" anchor="ctr"/>
                </a:tc>
                <a:extLst>
                  <a:ext uri="{0D108BD9-81ED-4DB2-BD59-A6C34878D82A}">
                    <a16:rowId xmlns:a16="http://schemas.microsoft.com/office/drawing/2014/main" val="1481988096"/>
                  </a:ext>
                </a:extLst>
              </a:tr>
              <a:tr h="124590">
                <a:tc>
                  <a:txBody>
                    <a:bodyPr/>
                    <a:lstStyle/>
                    <a:p>
                      <a:pPr algn="ctr"/>
                      <a:r>
                        <a:rPr lang="de-DE" sz="600"/>
                        <a:t>282</a:t>
                      </a:r>
                    </a:p>
                  </a:txBody>
                  <a:tcPr marL="0" marR="0" marT="0" marB="0" anchor="ctr"/>
                </a:tc>
                <a:tc>
                  <a:txBody>
                    <a:bodyPr/>
                    <a:lstStyle/>
                    <a:p>
                      <a:pPr algn="ctr"/>
                      <a:r>
                        <a:rPr lang="de-DE" sz="600"/>
                        <a:t>258</a:t>
                      </a:r>
                    </a:p>
                  </a:txBody>
                  <a:tcPr marL="0" marR="0" marT="0" marB="0" anchor="ctr"/>
                </a:tc>
                <a:tc>
                  <a:txBody>
                    <a:bodyPr/>
                    <a:lstStyle/>
                    <a:p>
                      <a:pPr algn="ctr"/>
                      <a:r>
                        <a:rPr lang="de-DE" sz="600"/>
                        <a:t>242</a:t>
                      </a:r>
                    </a:p>
                  </a:txBody>
                  <a:tcPr marL="0" marR="0" marT="0" marB="0" anchor="ctr"/>
                </a:tc>
                <a:tc>
                  <a:txBody>
                    <a:bodyPr/>
                    <a:lstStyle/>
                    <a:p>
                      <a:pPr algn="ctr"/>
                      <a:r>
                        <a:rPr lang="de-DE" sz="600"/>
                        <a:t>223</a:t>
                      </a:r>
                    </a:p>
                  </a:txBody>
                  <a:tcPr marL="0" marR="0" marT="0" marB="0" anchor="ctr"/>
                </a:tc>
                <a:tc>
                  <a:txBody>
                    <a:bodyPr/>
                    <a:lstStyle/>
                    <a:p>
                      <a:pPr algn="ctr"/>
                      <a:r>
                        <a:rPr lang="de-DE" sz="600"/>
                        <a:t>202</a:t>
                      </a:r>
                    </a:p>
                  </a:txBody>
                  <a:tcPr marL="0" marR="0" marT="0" marB="0" anchor="ctr"/>
                </a:tc>
                <a:tc>
                  <a:txBody>
                    <a:bodyPr/>
                    <a:lstStyle/>
                    <a:p>
                      <a:pPr algn="ctr"/>
                      <a:r>
                        <a:rPr lang="de-DE" sz="600"/>
                        <a:t>180</a:t>
                      </a:r>
                    </a:p>
                  </a:txBody>
                  <a:tcPr marL="0" marR="0" marT="0" marB="0" anchor="ctr"/>
                </a:tc>
                <a:tc>
                  <a:txBody>
                    <a:bodyPr/>
                    <a:lstStyle/>
                    <a:p>
                      <a:pPr algn="ctr"/>
                      <a:r>
                        <a:rPr lang="de-DE" sz="600"/>
                        <a:t>160</a:t>
                      </a:r>
                    </a:p>
                  </a:txBody>
                  <a:tcPr marL="0" marR="0" marT="0" marB="0" anchor="ctr"/>
                </a:tc>
                <a:tc>
                  <a:txBody>
                    <a:bodyPr/>
                    <a:lstStyle/>
                    <a:p>
                      <a:pPr algn="ctr"/>
                      <a:r>
                        <a:rPr lang="de-DE" sz="600"/>
                        <a:t>144</a:t>
                      </a:r>
                    </a:p>
                  </a:txBody>
                  <a:tcPr marL="0" marR="0" marT="0" marB="0" anchor="ctr"/>
                </a:tc>
                <a:tc>
                  <a:txBody>
                    <a:bodyPr/>
                    <a:lstStyle/>
                    <a:p>
                      <a:pPr algn="ctr"/>
                      <a:r>
                        <a:rPr lang="de-DE" sz="600"/>
                        <a:t>136</a:t>
                      </a:r>
                    </a:p>
                  </a:txBody>
                  <a:tcPr marL="0" marR="0" marT="0" marB="0" anchor="ctr"/>
                </a:tc>
                <a:tc>
                  <a:txBody>
                    <a:bodyPr/>
                    <a:lstStyle/>
                    <a:p>
                      <a:pPr algn="ctr"/>
                      <a:r>
                        <a:rPr lang="de-DE" sz="600"/>
                        <a:t>118</a:t>
                      </a:r>
                    </a:p>
                  </a:txBody>
                  <a:tcPr marL="0" marR="0" marT="0" marB="0" anchor="ctr"/>
                </a:tc>
                <a:tc>
                  <a:txBody>
                    <a:bodyPr/>
                    <a:lstStyle/>
                    <a:p>
                      <a:pPr algn="ctr"/>
                      <a:r>
                        <a:rPr lang="de-DE" sz="600"/>
                        <a:t>99</a:t>
                      </a:r>
                    </a:p>
                  </a:txBody>
                  <a:tcPr marL="0" marR="0" marT="0" marB="0" anchor="ctr"/>
                </a:tc>
                <a:tc>
                  <a:txBody>
                    <a:bodyPr/>
                    <a:lstStyle/>
                    <a:p>
                      <a:pPr algn="ctr"/>
                      <a:r>
                        <a:rPr lang="de-DE" sz="600"/>
                        <a:t>90</a:t>
                      </a:r>
                    </a:p>
                  </a:txBody>
                  <a:tcPr marL="0" marR="0" marT="0" marB="0" anchor="ctr"/>
                </a:tc>
                <a:tc>
                  <a:txBody>
                    <a:bodyPr/>
                    <a:lstStyle/>
                    <a:p>
                      <a:pPr algn="ctr"/>
                      <a:r>
                        <a:rPr lang="de-DE" sz="600"/>
                        <a:t>59</a:t>
                      </a:r>
                    </a:p>
                  </a:txBody>
                  <a:tcPr marL="0" marR="0" marT="0" marB="0" anchor="ctr"/>
                </a:tc>
                <a:tc>
                  <a:txBody>
                    <a:bodyPr/>
                    <a:lstStyle/>
                    <a:p>
                      <a:pPr algn="ctr"/>
                      <a:r>
                        <a:rPr lang="de-DE" sz="600"/>
                        <a:t>56</a:t>
                      </a:r>
                    </a:p>
                  </a:txBody>
                  <a:tcPr marL="0" marR="0" marT="0" marB="0" anchor="ctr"/>
                </a:tc>
                <a:tc>
                  <a:txBody>
                    <a:bodyPr/>
                    <a:lstStyle/>
                    <a:p>
                      <a:pPr algn="ctr"/>
                      <a:r>
                        <a:rPr lang="de-DE" sz="600"/>
                        <a:t>29</a:t>
                      </a:r>
                    </a:p>
                  </a:txBody>
                  <a:tcPr marL="0" marR="0" marT="0" marB="0" anchor="ctr"/>
                </a:tc>
                <a:tc>
                  <a:txBody>
                    <a:bodyPr/>
                    <a:lstStyle/>
                    <a:p>
                      <a:pPr algn="ctr"/>
                      <a:r>
                        <a:rPr lang="de-DE" sz="600"/>
                        <a:t>24</a:t>
                      </a:r>
                    </a:p>
                  </a:txBody>
                  <a:tcPr marL="0" marR="0" marT="0" marB="0" anchor="ctr"/>
                </a:tc>
                <a:tc>
                  <a:txBody>
                    <a:bodyPr/>
                    <a:lstStyle/>
                    <a:p>
                      <a:pPr algn="ctr"/>
                      <a:r>
                        <a:rPr lang="de-DE" sz="600"/>
                        <a:t>23</a:t>
                      </a:r>
                    </a:p>
                  </a:txBody>
                  <a:tcPr marL="0" marR="0" marT="0" marB="0" anchor="ctr"/>
                </a:tc>
                <a:tc>
                  <a:txBody>
                    <a:bodyPr/>
                    <a:lstStyle/>
                    <a:p>
                      <a:pPr algn="ctr"/>
                      <a:r>
                        <a:rPr lang="de-DE" sz="600"/>
                        <a:t>12</a:t>
                      </a:r>
                    </a:p>
                  </a:txBody>
                  <a:tcPr marL="0" marR="0" marT="0" marB="0" anchor="ctr"/>
                </a:tc>
                <a:tc>
                  <a:txBody>
                    <a:bodyPr/>
                    <a:lstStyle/>
                    <a:p>
                      <a:pPr algn="ctr"/>
                      <a:r>
                        <a:rPr lang="de-DE" sz="600"/>
                        <a:t>9</a:t>
                      </a:r>
                    </a:p>
                  </a:txBody>
                  <a:tcPr marL="0" marR="0" marT="0" marB="0" anchor="ctr"/>
                </a:tc>
                <a:tc>
                  <a:txBody>
                    <a:bodyPr/>
                    <a:lstStyle/>
                    <a:p>
                      <a:pPr algn="ctr"/>
                      <a:r>
                        <a:rPr lang="de-DE" sz="600"/>
                        <a:t>9</a:t>
                      </a:r>
                    </a:p>
                  </a:txBody>
                  <a:tcPr marL="0" marR="0" marT="0" marB="0" anchor="ctr"/>
                </a:tc>
                <a:tc>
                  <a:txBody>
                    <a:bodyPr/>
                    <a:lstStyle/>
                    <a:p>
                      <a:pPr algn="ctr"/>
                      <a:r>
                        <a:rPr lang="de-DE" sz="600"/>
                        <a:t>3</a:t>
                      </a:r>
                    </a:p>
                  </a:txBody>
                  <a:tcPr marL="0" marR="0" marT="0" marB="0" anchor="ctr"/>
                </a:tc>
                <a:tc>
                  <a:txBody>
                    <a:bodyPr/>
                    <a:lstStyle/>
                    <a:p>
                      <a:pPr algn="ctr"/>
                      <a:r>
                        <a:rPr lang="de-DE" sz="600"/>
                        <a:t>3</a:t>
                      </a:r>
                    </a:p>
                  </a:txBody>
                  <a:tcPr marL="0" marR="0" marT="0" marB="0" anchor="ctr"/>
                </a:tc>
                <a:tc>
                  <a:txBody>
                    <a:bodyPr/>
                    <a:lstStyle/>
                    <a:p>
                      <a:pPr algn="ctr"/>
                      <a:r>
                        <a:rPr lang="de-DE" sz="600"/>
                        <a:t>3</a:t>
                      </a:r>
                    </a:p>
                  </a:txBody>
                  <a:tcPr marL="0" marR="0" marT="0" marB="0" anchor="ctr"/>
                </a:tc>
                <a:tc>
                  <a:txBody>
                    <a:bodyPr/>
                    <a:lstStyle/>
                    <a:p>
                      <a:pPr algn="ctr"/>
                      <a:r>
                        <a:rPr lang="de-DE" sz="600"/>
                        <a:t>1</a:t>
                      </a:r>
                    </a:p>
                  </a:txBody>
                  <a:tcPr marL="0" marR="0" marT="0" marB="0" anchor="ctr"/>
                </a:tc>
                <a:tc>
                  <a:txBody>
                    <a:bodyPr/>
                    <a:lstStyle/>
                    <a:p>
                      <a:pPr algn="ctr"/>
                      <a:r>
                        <a:rPr lang="de-DE" sz="600"/>
                        <a:t>0</a:t>
                      </a:r>
                    </a:p>
                  </a:txBody>
                  <a:tcPr marL="0" marR="0" marT="0" marB="0" anchor="ctr"/>
                </a:tc>
                <a:extLst>
                  <a:ext uri="{0D108BD9-81ED-4DB2-BD59-A6C34878D82A}">
                    <a16:rowId xmlns:a16="http://schemas.microsoft.com/office/drawing/2014/main" val="1014556264"/>
                  </a:ext>
                </a:extLst>
              </a:tr>
            </a:tbl>
          </a:graphicData>
        </a:graphic>
      </p:graphicFrame>
      <p:graphicFrame>
        <p:nvGraphicFramePr>
          <p:cNvPr id="8" name="Tabelle 7">
            <a:extLst>
              <a:ext uri="{FF2B5EF4-FFF2-40B4-BE49-F238E27FC236}">
                <a16:creationId xmlns:a16="http://schemas.microsoft.com/office/drawing/2014/main" id="{E9ADEF92-E6D4-C800-1CF2-01726C2677AF}"/>
              </a:ext>
            </a:extLst>
          </p:cNvPr>
          <p:cNvGraphicFramePr>
            <a:graphicFrameLocks noGrp="1"/>
          </p:cNvGraphicFramePr>
          <p:nvPr>
            <p:extLst>
              <p:ext uri="{D42A27DB-BD31-4B8C-83A1-F6EECF244321}">
                <p14:modId xmlns:p14="http://schemas.microsoft.com/office/powerpoint/2010/main" val="4047550040"/>
              </p:ext>
            </p:extLst>
          </p:nvPr>
        </p:nvGraphicFramePr>
        <p:xfrm>
          <a:off x="2371714" y="2784067"/>
          <a:ext cx="1679574" cy="721912"/>
        </p:xfrm>
        <a:graphic>
          <a:graphicData uri="http://schemas.openxmlformats.org/drawingml/2006/table">
            <a:tbl>
              <a:tblPr firstRow="1" bandRow="1">
                <a:tableStyleId>{5C22544A-7EE6-4342-B048-85BDC9FD1C3A}</a:tableStyleId>
              </a:tblPr>
              <a:tblGrid>
                <a:gridCol w="947737">
                  <a:extLst>
                    <a:ext uri="{9D8B030D-6E8A-4147-A177-3AD203B41FA5}">
                      <a16:colId xmlns:a16="http://schemas.microsoft.com/office/drawing/2014/main" val="2717279112"/>
                    </a:ext>
                  </a:extLst>
                </a:gridCol>
                <a:gridCol w="731837">
                  <a:extLst>
                    <a:ext uri="{9D8B030D-6E8A-4147-A177-3AD203B41FA5}">
                      <a16:colId xmlns:a16="http://schemas.microsoft.com/office/drawing/2014/main" val="4198750288"/>
                    </a:ext>
                  </a:extLst>
                </a:gridCol>
              </a:tblGrid>
              <a:tr h="180478">
                <a:tc>
                  <a:txBody>
                    <a:bodyPr/>
                    <a:lstStyle/>
                    <a:p>
                      <a:r>
                        <a:rPr lang="de-DE" sz="900" b="1">
                          <a:solidFill>
                            <a:schemeClr val="bg1"/>
                          </a:solidFill>
                        </a:rPr>
                        <a:t>Median</a:t>
                      </a:r>
                    </a:p>
                  </a:txBody>
                  <a:tcPr marL="36000" marR="0" marT="0" marB="0" anchor="ctr">
                    <a:lnB w="28575" cap="flat" cmpd="sng" algn="ctr">
                      <a:solidFill>
                        <a:schemeClr val="bg1"/>
                      </a:solidFill>
                      <a:prstDash val="solid"/>
                      <a:round/>
                      <a:headEnd type="none" w="med" len="med"/>
                      <a:tailEnd type="none" w="med" len="med"/>
                    </a:lnB>
                    <a:solidFill>
                      <a:schemeClr val="accent1"/>
                    </a:solidFill>
                  </a:tcPr>
                </a:tc>
                <a:tc>
                  <a:txBody>
                    <a:bodyPr/>
                    <a:lstStyle/>
                    <a:p>
                      <a:pPr algn="ctr"/>
                      <a:r>
                        <a:rPr lang="de-DE" sz="900" b="1">
                          <a:solidFill>
                            <a:schemeClr val="bg1"/>
                          </a:solidFill>
                        </a:rPr>
                        <a:t>19.4 months</a:t>
                      </a:r>
                    </a:p>
                  </a:txBody>
                  <a:tcPr marL="0" marR="0" marT="0" marB="0" anchor="ctr">
                    <a:lnB w="28575"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14556264"/>
                  </a:ext>
                </a:extLst>
              </a:tr>
              <a:tr h="180478">
                <a:tc>
                  <a:txBody>
                    <a:bodyPr/>
                    <a:lstStyle/>
                    <a:p>
                      <a:r>
                        <a:rPr lang="de-DE" sz="900">
                          <a:solidFill>
                            <a:schemeClr val="bg1"/>
                          </a:solidFill>
                        </a:rPr>
                        <a:t>95% Cl</a:t>
                      </a:r>
                    </a:p>
                  </a:txBody>
                  <a:tcPr marL="36000" marR="0" marT="0" marB="0" anchor="ctr">
                    <a:lnT w="28575" cap="flat" cmpd="sng" algn="ctr">
                      <a:solidFill>
                        <a:schemeClr val="bg1"/>
                      </a:solidFill>
                      <a:prstDash val="solid"/>
                      <a:round/>
                      <a:headEnd type="none" w="med" len="med"/>
                      <a:tailEnd type="none" w="med" len="med"/>
                    </a:lnT>
                    <a:solidFill>
                      <a:schemeClr val="accent2"/>
                    </a:solidFill>
                  </a:tcPr>
                </a:tc>
                <a:tc>
                  <a:txBody>
                    <a:bodyPr/>
                    <a:lstStyle/>
                    <a:p>
                      <a:pPr algn="ctr"/>
                      <a:r>
                        <a:rPr lang="de-DE" sz="900">
                          <a:solidFill>
                            <a:schemeClr val="tx1"/>
                          </a:solidFill>
                        </a:rPr>
                        <a:t>16.6-22.1</a:t>
                      </a:r>
                    </a:p>
                  </a:txBody>
                  <a:tcPr marL="0" marR="0" marT="0" marB="0" anchor="ctr">
                    <a:lnT w="2857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176687308"/>
                  </a:ext>
                </a:extLst>
              </a:tr>
              <a:tr h="180478">
                <a:tc>
                  <a:txBody>
                    <a:bodyPr/>
                    <a:lstStyle/>
                    <a:p>
                      <a:r>
                        <a:rPr lang="de-DE" sz="900">
                          <a:solidFill>
                            <a:schemeClr val="bg1"/>
                          </a:solidFill>
                        </a:rPr>
                        <a:t>Median follow-up</a:t>
                      </a:r>
                    </a:p>
                  </a:txBody>
                  <a:tcPr marL="36000" marR="0" marT="0" marB="0" anchor="ctr">
                    <a:solidFill>
                      <a:schemeClr val="accent2"/>
                    </a:solidFill>
                  </a:tcPr>
                </a:tc>
                <a:tc>
                  <a:txBody>
                    <a:bodyPr/>
                    <a:lstStyle/>
                    <a:p>
                      <a:pPr algn="ctr"/>
                      <a:r>
                        <a:rPr lang="de-DE" sz="900">
                          <a:solidFill>
                            <a:schemeClr val="tx1"/>
                          </a:solidFill>
                        </a:rPr>
                        <a:t>27.5 months</a:t>
                      </a:r>
                    </a:p>
                  </a:txBody>
                  <a:tcPr marL="0" marR="0" marT="0" marB="0" anchor="ctr"/>
                </a:tc>
                <a:extLst>
                  <a:ext uri="{0D108BD9-81ED-4DB2-BD59-A6C34878D82A}">
                    <a16:rowId xmlns:a16="http://schemas.microsoft.com/office/drawing/2014/main" val="2906324837"/>
                  </a:ext>
                </a:extLst>
              </a:tr>
              <a:tr h="180478">
                <a:tc>
                  <a:txBody>
                    <a:bodyPr/>
                    <a:lstStyle/>
                    <a:p>
                      <a:r>
                        <a:rPr lang="de-DE" sz="900">
                          <a:solidFill>
                            <a:schemeClr val="bg1"/>
                          </a:solidFill>
                        </a:rPr>
                        <a:t>Events/total</a:t>
                      </a:r>
                    </a:p>
                  </a:txBody>
                  <a:tcPr marL="36000" marR="0" marT="0" marB="0" anchor="ctr">
                    <a:solidFill>
                      <a:schemeClr val="accent2"/>
                    </a:solidFill>
                  </a:tcPr>
                </a:tc>
                <a:tc>
                  <a:txBody>
                    <a:bodyPr/>
                    <a:lstStyle/>
                    <a:p>
                      <a:pPr algn="ctr"/>
                      <a:r>
                        <a:rPr lang="de-DE" sz="900">
                          <a:solidFill>
                            <a:schemeClr val="tx1"/>
                          </a:solidFill>
                        </a:rPr>
                        <a:t>160/282</a:t>
                      </a:r>
                    </a:p>
                  </a:txBody>
                  <a:tcPr marL="0" marR="0" marT="0" marB="0" anchor="ctr"/>
                </a:tc>
                <a:extLst>
                  <a:ext uri="{0D108BD9-81ED-4DB2-BD59-A6C34878D82A}">
                    <a16:rowId xmlns:a16="http://schemas.microsoft.com/office/drawing/2014/main" val="2258453207"/>
                  </a:ext>
                </a:extLst>
              </a:tr>
            </a:tbl>
          </a:graphicData>
        </a:graphic>
      </p:graphicFrame>
      <p:graphicFrame>
        <p:nvGraphicFramePr>
          <p:cNvPr id="26" name="Tabelle 25">
            <a:extLst>
              <a:ext uri="{FF2B5EF4-FFF2-40B4-BE49-F238E27FC236}">
                <a16:creationId xmlns:a16="http://schemas.microsoft.com/office/drawing/2014/main" id="{454BB1F2-348F-7DD4-E5B8-B9490B030EEA}"/>
              </a:ext>
            </a:extLst>
          </p:cNvPr>
          <p:cNvGraphicFramePr>
            <a:graphicFrameLocks noGrp="1"/>
          </p:cNvGraphicFramePr>
          <p:nvPr>
            <p:extLst>
              <p:ext uri="{D42A27DB-BD31-4B8C-83A1-F6EECF244321}">
                <p14:modId xmlns:p14="http://schemas.microsoft.com/office/powerpoint/2010/main" val="3997378828"/>
              </p:ext>
            </p:extLst>
          </p:nvPr>
        </p:nvGraphicFramePr>
        <p:xfrm>
          <a:off x="4596093" y="5267325"/>
          <a:ext cx="3298825" cy="231270"/>
        </p:xfrm>
        <a:graphic>
          <a:graphicData uri="http://schemas.openxmlformats.org/drawingml/2006/table">
            <a:tbl>
              <a:tblPr firstRow="1" bandRow="1">
                <a:tableStyleId>{5C22544A-7EE6-4342-B048-85BDC9FD1C3A}</a:tableStyleId>
              </a:tblPr>
              <a:tblGrid>
                <a:gridCol w="131953">
                  <a:extLst>
                    <a:ext uri="{9D8B030D-6E8A-4147-A177-3AD203B41FA5}">
                      <a16:colId xmlns:a16="http://schemas.microsoft.com/office/drawing/2014/main" val="4198750288"/>
                    </a:ext>
                  </a:extLst>
                </a:gridCol>
                <a:gridCol w="131953">
                  <a:extLst>
                    <a:ext uri="{9D8B030D-6E8A-4147-A177-3AD203B41FA5}">
                      <a16:colId xmlns:a16="http://schemas.microsoft.com/office/drawing/2014/main" val="2705343328"/>
                    </a:ext>
                  </a:extLst>
                </a:gridCol>
                <a:gridCol w="131953">
                  <a:extLst>
                    <a:ext uri="{9D8B030D-6E8A-4147-A177-3AD203B41FA5}">
                      <a16:colId xmlns:a16="http://schemas.microsoft.com/office/drawing/2014/main" val="3204564532"/>
                    </a:ext>
                  </a:extLst>
                </a:gridCol>
                <a:gridCol w="131953">
                  <a:extLst>
                    <a:ext uri="{9D8B030D-6E8A-4147-A177-3AD203B41FA5}">
                      <a16:colId xmlns:a16="http://schemas.microsoft.com/office/drawing/2014/main" val="782933230"/>
                    </a:ext>
                  </a:extLst>
                </a:gridCol>
                <a:gridCol w="131953">
                  <a:extLst>
                    <a:ext uri="{9D8B030D-6E8A-4147-A177-3AD203B41FA5}">
                      <a16:colId xmlns:a16="http://schemas.microsoft.com/office/drawing/2014/main" val="2435999986"/>
                    </a:ext>
                  </a:extLst>
                </a:gridCol>
                <a:gridCol w="131953">
                  <a:extLst>
                    <a:ext uri="{9D8B030D-6E8A-4147-A177-3AD203B41FA5}">
                      <a16:colId xmlns:a16="http://schemas.microsoft.com/office/drawing/2014/main" val="2292148142"/>
                    </a:ext>
                  </a:extLst>
                </a:gridCol>
                <a:gridCol w="131953">
                  <a:extLst>
                    <a:ext uri="{9D8B030D-6E8A-4147-A177-3AD203B41FA5}">
                      <a16:colId xmlns:a16="http://schemas.microsoft.com/office/drawing/2014/main" val="1844841734"/>
                    </a:ext>
                  </a:extLst>
                </a:gridCol>
                <a:gridCol w="131953">
                  <a:extLst>
                    <a:ext uri="{9D8B030D-6E8A-4147-A177-3AD203B41FA5}">
                      <a16:colId xmlns:a16="http://schemas.microsoft.com/office/drawing/2014/main" val="2807204520"/>
                    </a:ext>
                  </a:extLst>
                </a:gridCol>
                <a:gridCol w="131953">
                  <a:extLst>
                    <a:ext uri="{9D8B030D-6E8A-4147-A177-3AD203B41FA5}">
                      <a16:colId xmlns:a16="http://schemas.microsoft.com/office/drawing/2014/main" val="830357631"/>
                    </a:ext>
                  </a:extLst>
                </a:gridCol>
                <a:gridCol w="131953">
                  <a:extLst>
                    <a:ext uri="{9D8B030D-6E8A-4147-A177-3AD203B41FA5}">
                      <a16:colId xmlns:a16="http://schemas.microsoft.com/office/drawing/2014/main" val="3799237536"/>
                    </a:ext>
                  </a:extLst>
                </a:gridCol>
                <a:gridCol w="131953">
                  <a:extLst>
                    <a:ext uri="{9D8B030D-6E8A-4147-A177-3AD203B41FA5}">
                      <a16:colId xmlns:a16="http://schemas.microsoft.com/office/drawing/2014/main" val="2325088233"/>
                    </a:ext>
                  </a:extLst>
                </a:gridCol>
                <a:gridCol w="131953">
                  <a:extLst>
                    <a:ext uri="{9D8B030D-6E8A-4147-A177-3AD203B41FA5}">
                      <a16:colId xmlns:a16="http://schemas.microsoft.com/office/drawing/2014/main" val="3772884586"/>
                    </a:ext>
                  </a:extLst>
                </a:gridCol>
                <a:gridCol w="131953">
                  <a:extLst>
                    <a:ext uri="{9D8B030D-6E8A-4147-A177-3AD203B41FA5}">
                      <a16:colId xmlns:a16="http://schemas.microsoft.com/office/drawing/2014/main" val="1068723341"/>
                    </a:ext>
                  </a:extLst>
                </a:gridCol>
                <a:gridCol w="131953">
                  <a:extLst>
                    <a:ext uri="{9D8B030D-6E8A-4147-A177-3AD203B41FA5}">
                      <a16:colId xmlns:a16="http://schemas.microsoft.com/office/drawing/2014/main" val="721536435"/>
                    </a:ext>
                  </a:extLst>
                </a:gridCol>
                <a:gridCol w="131953">
                  <a:extLst>
                    <a:ext uri="{9D8B030D-6E8A-4147-A177-3AD203B41FA5}">
                      <a16:colId xmlns:a16="http://schemas.microsoft.com/office/drawing/2014/main" val="2912442069"/>
                    </a:ext>
                  </a:extLst>
                </a:gridCol>
                <a:gridCol w="131953">
                  <a:extLst>
                    <a:ext uri="{9D8B030D-6E8A-4147-A177-3AD203B41FA5}">
                      <a16:colId xmlns:a16="http://schemas.microsoft.com/office/drawing/2014/main" val="69791604"/>
                    </a:ext>
                  </a:extLst>
                </a:gridCol>
                <a:gridCol w="131953">
                  <a:extLst>
                    <a:ext uri="{9D8B030D-6E8A-4147-A177-3AD203B41FA5}">
                      <a16:colId xmlns:a16="http://schemas.microsoft.com/office/drawing/2014/main" val="1580863904"/>
                    </a:ext>
                  </a:extLst>
                </a:gridCol>
                <a:gridCol w="131953">
                  <a:extLst>
                    <a:ext uri="{9D8B030D-6E8A-4147-A177-3AD203B41FA5}">
                      <a16:colId xmlns:a16="http://schemas.microsoft.com/office/drawing/2014/main" val="629299304"/>
                    </a:ext>
                  </a:extLst>
                </a:gridCol>
                <a:gridCol w="131953">
                  <a:extLst>
                    <a:ext uri="{9D8B030D-6E8A-4147-A177-3AD203B41FA5}">
                      <a16:colId xmlns:a16="http://schemas.microsoft.com/office/drawing/2014/main" val="2253266268"/>
                    </a:ext>
                  </a:extLst>
                </a:gridCol>
                <a:gridCol w="131953">
                  <a:extLst>
                    <a:ext uri="{9D8B030D-6E8A-4147-A177-3AD203B41FA5}">
                      <a16:colId xmlns:a16="http://schemas.microsoft.com/office/drawing/2014/main" val="608074089"/>
                    </a:ext>
                  </a:extLst>
                </a:gridCol>
                <a:gridCol w="131953">
                  <a:extLst>
                    <a:ext uri="{9D8B030D-6E8A-4147-A177-3AD203B41FA5}">
                      <a16:colId xmlns:a16="http://schemas.microsoft.com/office/drawing/2014/main" val="3340214635"/>
                    </a:ext>
                  </a:extLst>
                </a:gridCol>
                <a:gridCol w="131953">
                  <a:extLst>
                    <a:ext uri="{9D8B030D-6E8A-4147-A177-3AD203B41FA5}">
                      <a16:colId xmlns:a16="http://schemas.microsoft.com/office/drawing/2014/main" val="3612389248"/>
                    </a:ext>
                  </a:extLst>
                </a:gridCol>
                <a:gridCol w="131953">
                  <a:extLst>
                    <a:ext uri="{9D8B030D-6E8A-4147-A177-3AD203B41FA5}">
                      <a16:colId xmlns:a16="http://schemas.microsoft.com/office/drawing/2014/main" val="3813626423"/>
                    </a:ext>
                  </a:extLst>
                </a:gridCol>
                <a:gridCol w="131953">
                  <a:extLst>
                    <a:ext uri="{9D8B030D-6E8A-4147-A177-3AD203B41FA5}">
                      <a16:colId xmlns:a16="http://schemas.microsoft.com/office/drawing/2014/main" val="81890570"/>
                    </a:ext>
                  </a:extLst>
                </a:gridCol>
                <a:gridCol w="131953">
                  <a:extLst>
                    <a:ext uri="{9D8B030D-6E8A-4147-A177-3AD203B41FA5}">
                      <a16:colId xmlns:a16="http://schemas.microsoft.com/office/drawing/2014/main" val="1844356841"/>
                    </a:ext>
                  </a:extLst>
                </a:gridCol>
              </a:tblGrid>
              <a:tr h="89423">
                <a:tc gridSpan="25">
                  <a:txBody>
                    <a:bodyPr/>
                    <a:lstStyle/>
                    <a:p>
                      <a:pPr algn="l"/>
                      <a:r>
                        <a:rPr lang="de-DE" sz="700"/>
                        <a:t>No. at risk</a:t>
                      </a:r>
                    </a:p>
                  </a:txBody>
                  <a:tcPr marL="3600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endParaRPr lang="de-DE" sz="900"/>
                    </a:p>
                  </a:txBody>
                  <a:tcPr marL="36000" marR="0" marT="0" marB="0" anchor="ctr"/>
                </a:tc>
                <a:tc hMerge="1">
                  <a:txBody>
                    <a:bodyPr/>
                    <a:lstStyle/>
                    <a:p>
                      <a:endParaRPr lang="de-DE" sz="900"/>
                    </a:p>
                  </a:txBody>
                  <a:tcPr marL="36000" marR="0" marT="0" marB="0" anchor="ctr"/>
                </a:tc>
                <a:tc hMerge="1">
                  <a:txBody>
                    <a:bodyPr/>
                    <a:lstStyle/>
                    <a:p>
                      <a:endParaRPr lang="de-DE" sz="700"/>
                    </a:p>
                  </a:txBody>
                  <a:tcPr marL="36000" marR="0" marT="0" marB="0" anchor="ctr"/>
                </a:tc>
                <a:tc hMerge="1">
                  <a:txBody>
                    <a:bodyPr/>
                    <a:lstStyle/>
                    <a:p>
                      <a:endParaRPr lang="de-DE" sz="700"/>
                    </a:p>
                  </a:txBody>
                  <a:tcPr marL="36000" marR="0" marT="0" marB="0" anchor="ctr"/>
                </a:tc>
                <a:tc hMerge="1">
                  <a:txBody>
                    <a:bodyPr/>
                    <a:lstStyle/>
                    <a:p>
                      <a:endParaRPr lang="de-DE" sz="700"/>
                    </a:p>
                  </a:txBody>
                  <a:tcPr marL="36000" marR="0" marT="0" marB="0" anchor="ctr"/>
                </a:tc>
                <a:tc hMerge="1">
                  <a:txBody>
                    <a:bodyPr/>
                    <a:lstStyle/>
                    <a:p>
                      <a:endParaRPr lang="de-DE" sz="700"/>
                    </a:p>
                  </a:txBody>
                  <a:tcPr marL="36000" marR="0" marT="0" marB="0" anchor="ctr"/>
                </a:tc>
                <a:tc hMerge="1">
                  <a:txBody>
                    <a:bodyPr/>
                    <a:lstStyle/>
                    <a:p>
                      <a:endParaRPr lang="de-DE" sz="700"/>
                    </a:p>
                  </a:txBody>
                  <a:tcPr marL="36000" marR="0" marT="0" marB="0" anchor="ctr"/>
                </a:tc>
                <a:tc hMerge="1">
                  <a:txBody>
                    <a:bodyPr/>
                    <a:lstStyle/>
                    <a:p>
                      <a:endParaRPr lang="de-DE" sz="700"/>
                    </a:p>
                  </a:txBody>
                  <a:tcPr marL="36000" marR="0" marT="0" marB="0" anchor="ctr"/>
                </a:tc>
                <a:tc hMerge="1">
                  <a:txBody>
                    <a:bodyPr/>
                    <a:lstStyle/>
                    <a:p>
                      <a:endParaRPr lang="de-DE" sz="700"/>
                    </a:p>
                  </a:txBody>
                  <a:tcPr marL="36000" marR="0" marT="0" marB="0" anchor="ctr"/>
                </a:tc>
                <a:extLst>
                  <a:ext uri="{0D108BD9-81ED-4DB2-BD59-A6C34878D82A}">
                    <a16:rowId xmlns:a16="http://schemas.microsoft.com/office/drawing/2014/main" val="1481988096"/>
                  </a:ext>
                </a:extLst>
              </a:tr>
              <a:tr h="124590">
                <a:tc>
                  <a:txBody>
                    <a:bodyPr/>
                    <a:lstStyle/>
                    <a:p>
                      <a:pPr algn="ctr"/>
                      <a:r>
                        <a:rPr lang="de-DE" sz="600"/>
                        <a:t>154</a:t>
                      </a:r>
                    </a:p>
                  </a:txBody>
                  <a:tcPr marL="0" marR="0" marT="0" marB="0" anchor="ctr"/>
                </a:tc>
                <a:tc>
                  <a:txBody>
                    <a:bodyPr/>
                    <a:lstStyle/>
                    <a:p>
                      <a:pPr algn="ctr"/>
                      <a:r>
                        <a:rPr lang="de-DE" sz="600"/>
                        <a:t>143</a:t>
                      </a:r>
                    </a:p>
                  </a:txBody>
                  <a:tcPr marL="0" marR="0" marT="0" marB="0" anchor="ctr"/>
                </a:tc>
                <a:tc>
                  <a:txBody>
                    <a:bodyPr/>
                    <a:lstStyle/>
                    <a:p>
                      <a:pPr algn="ctr"/>
                      <a:r>
                        <a:rPr lang="de-DE" sz="600"/>
                        <a:t>134</a:t>
                      </a:r>
                    </a:p>
                  </a:txBody>
                  <a:tcPr marL="0" marR="0" marT="0" marB="0" anchor="ctr"/>
                </a:tc>
                <a:tc>
                  <a:txBody>
                    <a:bodyPr/>
                    <a:lstStyle/>
                    <a:p>
                      <a:pPr algn="ctr"/>
                      <a:r>
                        <a:rPr lang="de-DE" sz="600"/>
                        <a:t>124</a:t>
                      </a:r>
                    </a:p>
                  </a:txBody>
                  <a:tcPr marL="0" marR="0" marT="0" marB="0" anchor="ctr"/>
                </a:tc>
                <a:tc>
                  <a:txBody>
                    <a:bodyPr/>
                    <a:lstStyle/>
                    <a:p>
                      <a:pPr algn="ctr"/>
                      <a:r>
                        <a:rPr lang="de-DE" sz="600"/>
                        <a:t>114</a:t>
                      </a:r>
                    </a:p>
                  </a:txBody>
                  <a:tcPr marL="0" marR="0" marT="0" marB="0" anchor="ctr"/>
                </a:tc>
                <a:tc>
                  <a:txBody>
                    <a:bodyPr/>
                    <a:lstStyle/>
                    <a:p>
                      <a:pPr algn="ctr"/>
                      <a:r>
                        <a:rPr lang="de-DE" sz="600"/>
                        <a:t>104</a:t>
                      </a:r>
                    </a:p>
                  </a:txBody>
                  <a:tcPr marL="0" marR="0" marT="0" marB="0" anchor="ctr"/>
                </a:tc>
                <a:tc>
                  <a:txBody>
                    <a:bodyPr/>
                    <a:lstStyle/>
                    <a:p>
                      <a:pPr algn="ctr"/>
                      <a:r>
                        <a:rPr lang="de-DE" sz="600"/>
                        <a:t>99</a:t>
                      </a:r>
                    </a:p>
                  </a:txBody>
                  <a:tcPr marL="0" marR="0" marT="0" marB="0" anchor="ctr"/>
                </a:tc>
                <a:tc>
                  <a:txBody>
                    <a:bodyPr/>
                    <a:lstStyle/>
                    <a:p>
                      <a:pPr algn="ctr"/>
                      <a:r>
                        <a:rPr lang="de-DE" sz="600"/>
                        <a:t>92</a:t>
                      </a:r>
                    </a:p>
                  </a:txBody>
                  <a:tcPr marL="0" marR="0" marT="0" marB="0" anchor="ctr"/>
                </a:tc>
                <a:tc>
                  <a:txBody>
                    <a:bodyPr/>
                    <a:lstStyle/>
                    <a:p>
                      <a:pPr algn="ctr"/>
                      <a:r>
                        <a:rPr lang="de-DE" sz="600"/>
                        <a:t>89</a:t>
                      </a:r>
                    </a:p>
                  </a:txBody>
                  <a:tcPr marL="0" marR="0" marT="0" marB="0" anchor="ctr"/>
                </a:tc>
                <a:tc>
                  <a:txBody>
                    <a:bodyPr/>
                    <a:lstStyle/>
                    <a:p>
                      <a:pPr algn="ctr"/>
                      <a:r>
                        <a:rPr lang="de-DE" sz="600"/>
                        <a:t>84</a:t>
                      </a:r>
                    </a:p>
                  </a:txBody>
                  <a:tcPr marL="0" marR="0" marT="0" marB="0" anchor="ctr"/>
                </a:tc>
                <a:tc>
                  <a:txBody>
                    <a:bodyPr/>
                    <a:lstStyle/>
                    <a:p>
                      <a:pPr algn="ctr"/>
                      <a:r>
                        <a:rPr lang="de-DE" sz="600"/>
                        <a:t>74</a:t>
                      </a:r>
                    </a:p>
                  </a:txBody>
                  <a:tcPr marL="0" marR="0" marT="0" marB="0" anchor="ctr"/>
                </a:tc>
                <a:tc>
                  <a:txBody>
                    <a:bodyPr/>
                    <a:lstStyle/>
                    <a:p>
                      <a:pPr algn="ctr"/>
                      <a:r>
                        <a:rPr lang="de-DE" sz="600"/>
                        <a:t>70</a:t>
                      </a:r>
                    </a:p>
                  </a:txBody>
                  <a:tcPr marL="0" marR="0" marT="0" marB="0" anchor="ctr"/>
                </a:tc>
                <a:tc>
                  <a:txBody>
                    <a:bodyPr/>
                    <a:lstStyle/>
                    <a:p>
                      <a:pPr algn="ctr"/>
                      <a:r>
                        <a:rPr lang="de-DE" sz="600"/>
                        <a:t>47</a:t>
                      </a:r>
                    </a:p>
                  </a:txBody>
                  <a:tcPr marL="0" marR="0" marT="0" marB="0" anchor="ctr"/>
                </a:tc>
                <a:tc>
                  <a:txBody>
                    <a:bodyPr/>
                    <a:lstStyle/>
                    <a:p>
                      <a:pPr algn="ctr"/>
                      <a:r>
                        <a:rPr lang="de-DE" sz="600"/>
                        <a:t>44</a:t>
                      </a:r>
                    </a:p>
                  </a:txBody>
                  <a:tcPr marL="0" marR="0" marT="0" marB="0" anchor="ctr"/>
                </a:tc>
                <a:tc>
                  <a:txBody>
                    <a:bodyPr/>
                    <a:lstStyle/>
                    <a:p>
                      <a:pPr algn="ctr"/>
                      <a:r>
                        <a:rPr lang="de-DE" sz="600"/>
                        <a:t>26</a:t>
                      </a:r>
                    </a:p>
                  </a:txBody>
                  <a:tcPr marL="0" marR="0" marT="0" marB="0" anchor="ctr"/>
                </a:tc>
                <a:tc>
                  <a:txBody>
                    <a:bodyPr/>
                    <a:lstStyle/>
                    <a:p>
                      <a:pPr algn="ctr"/>
                      <a:r>
                        <a:rPr lang="de-DE" sz="600"/>
                        <a:t>22</a:t>
                      </a:r>
                    </a:p>
                  </a:txBody>
                  <a:tcPr marL="0" marR="0" marT="0" marB="0" anchor="ctr"/>
                </a:tc>
                <a:tc>
                  <a:txBody>
                    <a:bodyPr/>
                    <a:lstStyle/>
                    <a:p>
                      <a:pPr algn="ctr"/>
                      <a:r>
                        <a:rPr lang="de-DE" sz="600"/>
                        <a:t>21</a:t>
                      </a:r>
                    </a:p>
                  </a:txBody>
                  <a:tcPr marL="0" marR="0" marT="0" marB="0" anchor="ctr"/>
                </a:tc>
                <a:tc>
                  <a:txBody>
                    <a:bodyPr/>
                    <a:lstStyle/>
                    <a:p>
                      <a:pPr algn="ctr"/>
                      <a:r>
                        <a:rPr lang="de-DE" sz="600"/>
                        <a:t>10</a:t>
                      </a:r>
                    </a:p>
                  </a:txBody>
                  <a:tcPr marL="0" marR="0" marT="0" marB="0" anchor="ctr"/>
                </a:tc>
                <a:tc>
                  <a:txBody>
                    <a:bodyPr/>
                    <a:lstStyle/>
                    <a:p>
                      <a:pPr algn="ctr"/>
                      <a:r>
                        <a:rPr lang="de-DE" sz="600"/>
                        <a:t>7</a:t>
                      </a:r>
                    </a:p>
                  </a:txBody>
                  <a:tcPr marL="0" marR="0" marT="0" marB="0" anchor="ctr"/>
                </a:tc>
                <a:tc>
                  <a:txBody>
                    <a:bodyPr/>
                    <a:lstStyle/>
                    <a:p>
                      <a:pPr algn="ctr"/>
                      <a:r>
                        <a:rPr lang="de-DE" sz="600"/>
                        <a:t>7</a:t>
                      </a:r>
                    </a:p>
                  </a:txBody>
                  <a:tcPr marL="0" marR="0" marT="0" marB="0" anchor="ctr"/>
                </a:tc>
                <a:tc>
                  <a:txBody>
                    <a:bodyPr/>
                    <a:lstStyle/>
                    <a:p>
                      <a:pPr algn="ctr"/>
                      <a:r>
                        <a:rPr lang="de-DE" sz="600"/>
                        <a:t>3</a:t>
                      </a:r>
                    </a:p>
                  </a:txBody>
                  <a:tcPr marL="0" marR="0" marT="0" marB="0" anchor="ctr"/>
                </a:tc>
                <a:tc>
                  <a:txBody>
                    <a:bodyPr/>
                    <a:lstStyle/>
                    <a:p>
                      <a:pPr algn="ctr"/>
                      <a:r>
                        <a:rPr lang="de-DE" sz="600"/>
                        <a:t>3</a:t>
                      </a:r>
                    </a:p>
                  </a:txBody>
                  <a:tcPr marL="0" marR="0" marT="0" marB="0" anchor="ctr"/>
                </a:tc>
                <a:tc>
                  <a:txBody>
                    <a:bodyPr/>
                    <a:lstStyle/>
                    <a:p>
                      <a:pPr algn="ctr"/>
                      <a:r>
                        <a:rPr lang="de-DE" sz="600"/>
                        <a:t>3</a:t>
                      </a:r>
                    </a:p>
                  </a:txBody>
                  <a:tcPr marL="0" marR="0" marT="0" marB="0" anchor="ctr"/>
                </a:tc>
                <a:tc>
                  <a:txBody>
                    <a:bodyPr/>
                    <a:lstStyle/>
                    <a:p>
                      <a:pPr algn="ctr"/>
                      <a:r>
                        <a:rPr lang="de-DE" sz="600"/>
                        <a:t>1</a:t>
                      </a:r>
                    </a:p>
                  </a:txBody>
                  <a:tcPr marL="0" marR="0" marT="0" marB="0" anchor="ctr"/>
                </a:tc>
                <a:tc>
                  <a:txBody>
                    <a:bodyPr/>
                    <a:lstStyle/>
                    <a:p>
                      <a:pPr algn="ctr"/>
                      <a:r>
                        <a:rPr lang="de-DE" sz="600"/>
                        <a:t>0</a:t>
                      </a:r>
                    </a:p>
                  </a:txBody>
                  <a:tcPr marL="0" marR="0" marT="0" marB="0" anchor="ctr"/>
                </a:tc>
                <a:extLst>
                  <a:ext uri="{0D108BD9-81ED-4DB2-BD59-A6C34878D82A}">
                    <a16:rowId xmlns:a16="http://schemas.microsoft.com/office/drawing/2014/main" val="1014556264"/>
                  </a:ext>
                </a:extLst>
              </a:tr>
            </a:tbl>
          </a:graphicData>
        </a:graphic>
      </p:graphicFrame>
      <p:graphicFrame>
        <p:nvGraphicFramePr>
          <p:cNvPr id="27" name="Tabelle 26">
            <a:extLst>
              <a:ext uri="{FF2B5EF4-FFF2-40B4-BE49-F238E27FC236}">
                <a16:creationId xmlns:a16="http://schemas.microsoft.com/office/drawing/2014/main" id="{DD325FD8-A6EE-7FB9-2629-993B85FCF03D}"/>
              </a:ext>
            </a:extLst>
          </p:cNvPr>
          <p:cNvGraphicFramePr>
            <a:graphicFrameLocks noGrp="1"/>
          </p:cNvGraphicFramePr>
          <p:nvPr>
            <p:extLst>
              <p:ext uri="{D42A27DB-BD31-4B8C-83A1-F6EECF244321}">
                <p14:modId xmlns:p14="http://schemas.microsoft.com/office/powerpoint/2010/main" val="3956029888"/>
              </p:ext>
            </p:extLst>
          </p:nvPr>
        </p:nvGraphicFramePr>
        <p:xfrm>
          <a:off x="8441952" y="5267325"/>
          <a:ext cx="3298825" cy="231270"/>
        </p:xfrm>
        <a:graphic>
          <a:graphicData uri="http://schemas.openxmlformats.org/drawingml/2006/table">
            <a:tbl>
              <a:tblPr firstRow="1" bandRow="1">
                <a:tableStyleId>{5C22544A-7EE6-4342-B048-85BDC9FD1C3A}</a:tableStyleId>
              </a:tblPr>
              <a:tblGrid>
                <a:gridCol w="131953">
                  <a:extLst>
                    <a:ext uri="{9D8B030D-6E8A-4147-A177-3AD203B41FA5}">
                      <a16:colId xmlns:a16="http://schemas.microsoft.com/office/drawing/2014/main" val="4198750288"/>
                    </a:ext>
                  </a:extLst>
                </a:gridCol>
                <a:gridCol w="131953">
                  <a:extLst>
                    <a:ext uri="{9D8B030D-6E8A-4147-A177-3AD203B41FA5}">
                      <a16:colId xmlns:a16="http://schemas.microsoft.com/office/drawing/2014/main" val="2705343328"/>
                    </a:ext>
                  </a:extLst>
                </a:gridCol>
                <a:gridCol w="131953">
                  <a:extLst>
                    <a:ext uri="{9D8B030D-6E8A-4147-A177-3AD203B41FA5}">
                      <a16:colId xmlns:a16="http://schemas.microsoft.com/office/drawing/2014/main" val="3204564532"/>
                    </a:ext>
                  </a:extLst>
                </a:gridCol>
                <a:gridCol w="131953">
                  <a:extLst>
                    <a:ext uri="{9D8B030D-6E8A-4147-A177-3AD203B41FA5}">
                      <a16:colId xmlns:a16="http://schemas.microsoft.com/office/drawing/2014/main" val="782933230"/>
                    </a:ext>
                  </a:extLst>
                </a:gridCol>
                <a:gridCol w="131953">
                  <a:extLst>
                    <a:ext uri="{9D8B030D-6E8A-4147-A177-3AD203B41FA5}">
                      <a16:colId xmlns:a16="http://schemas.microsoft.com/office/drawing/2014/main" val="2435999986"/>
                    </a:ext>
                  </a:extLst>
                </a:gridCol>
                <a:gridCol w="131953">
                  <a:extLst>
                    <a:ext uri="{9D8B030D-6E8A-4147-A177-3AD203B41FA5}">
                      <a16:colId xmlns:a16="http://schemas.microsoft.com/office/drawing/2014/main" val="2292148142"/>
                    </a:ext>
                  </a:extLst>
                </a:gridCol>
                <a:gridCol w="131953">
                  <a:extLst>
                    <a:ext uri="{9D8B030D-6E8A-4147-A177-3AD203B41FA5}">
                      <a16:colId xmlns:a16="http://schemas.microsoft.com/office/drawing/2014/main" val="1844841734"/>
                    </a:ext>
                  </a:extLst>
                </a:gridCol>
                <a:gridCol w="131953">
                  <a:extLst>
                    <a:ext uri="{9D8B030D-6E8A-4147-A177-3AD203B41FA5}">
                      <a16:colId xmlns:a16="http://schemas.microsoft.com/office/drawing/2014/main" val="2807204520"/>
                    </a:ext>
                  </a:extLst>
                </a:gridCol>
                <a:gridCol w="131953">
                  <a:extLst>
                    <a:ext uri="{9D8B030D-6E8A-4147-A177-3AD203B41FA5}">
                      <a16:colId xmlns:a16="http://schemas.microsoft.com/office/drawing/2014/main" val="830357631"/>
                    </a:ext>
                  </a:extLst>
                </a:gridCol>
                <a:gridCol w="131953">
                  <a:extLst>
                    <a:ext uri="{9D8B030D-6E8A-4147-A177-3AD203B41FA5}">
                      <a16:colId xmlns:a16="http://schemas.microsoft.com/office/drawing/2014/main" val="3799237536"/>
                    </a:ext>
                  </a:extLst>
                </a:gridCol>
                <a:gridCol w="131953">
                  <a:extLst>
                    <a:ext uri="{9D8B030D-6E8A-4147-A177-3AD203B41FA5}">
                      <a16:colId xmlns:a16="http://schemas.microsoft.com/office/drawing/2014/main" val="2325088233"/>
                    </a:ext>
                  </a:extLst>
                </a:gridCol>
                <a:gridCol w="131953">
                  <a:extLst>
                    <a:ext uri="{9D8B030D-6E8A-4147-A177-3AD203B41FA5}">
                      <a16:colId xmlns:a16="http://schemas.microsoft.com/office/drawing/2014/main" val="3772884586"/>
                    </a:ext>
                  </a:extLst>
                </a:gridCol>
                <a:gridCol w="131953">
                  <a:extLst>
                    <a:ext uri="{9D8B030D-6E8A-4147-A177-3AD203B41FA5}">
                      <a16:colId xmlns:a16="http://schemas.microsoft.com/office/drawing/2014/main" val="1068723341"/>
                    </a:ext>
                  </a:extLst>
                </a:gridCol>
                <a:gridCol w="131953">
                  <a:extLst>
                    <a:ext uri="{9D8B030D-6E8A-4147-A177-3AD203B41FA5}">
                      <a16:colId xmlns:a16="http://schemas.microsoft.com/office/drawing/2014/main" val="721536435"/>
                    </a:ext>
                  </a:extLst>
                </a:gridCol>
                <a:gridCol w="131953">
                  <a:extLst>
                    <a:ext uri="{9D8B030D-6E8A-4147-A177-3AD203B41FA5}">
                      <a16:colId xmlns:a16="http://schemas.microsoft.com/office/drawing/2014/main" val="2912442069"/>
                    </a:ext>
                  </a:extLst>
                </a:gridCol>
                <a:gridCol w="131953">
                  <a:extLst>
                    <a:ext uri="{9D8B030D-6E8A-4147-A177-3AD203B41FA5}">
                      <a16:colId xmlns:a16="http://schemas.microsoft.com/office/drawing/2014/main" val="69791604"/>
                    </a:ext>
                  </a:extLst>
                </a:gridCol>
                <a:gridCol w="131953">
                  <a:extLst>
                    <a:ext uri="{9D8B030D-6E8A-4147-A177-3AD203B41FA5}">
                      <a16:colId xmlns:a16="http://schemas.microsoft.com/office/drawing/2014/main" val="1580863904"/>
                    </a:ext>
                  </a:extLst>
                </a:gridCol>
                <a:gridCol w="131953">
                  <a:extLst>
                    <a:ext uri="{9D8B030D-6E8A-4147-A177-3AD203B41FA5}">
                      <a16:colId xmlns:a16="http://schemas.microsoft.com/office/drawing/2014/main" val="629299304"/>
                    </a:ext>
                  </a:extLst>
                </a:gridCol>
                <a:gridCol w="131953">
                  <a:extLst>
                    <a:ext uri="{9D8B030D-6E8A-4147-A177-3AD203B41FA5}">
                      <a16:colId xmlns:a16="http://schemas.microsoft.com/office/drawing/2014/main" val="2253266268"/>
                    </a:ext>
                  </a:extLst>
                </a:gridCol>
                <a:gridCol w="131953">
                  <a:extLst>
                    <a:ext uri="{9D8B030D-6E8A-4147-A177-3AD203B41FA5}">
                      <a16:colId xmlns:a16="http://schemas.microsoft.com/office/drawing/2014/main" val="608074089"/>
                    </a:ext>
                  </a:extLst>
                </a:gridCol>
                <a:gridCol w="131953">
                  <a:extLst>
                    <a:ext uri="{9D8B030D-6E8A-4147-A177-3AD203B41FA5}">
                      <a16:colId xmlns:a16="http://schemas.microsoft.com/office/drawing/2014/main" val="3340214635"/>
                    </a:ext>
                  </a:extLst>
                </a:gridCol>
                <a:gridCol w="131953">
                  <a:extLst>
                    <a:ext uri="{9D8B030D-6E8A-4147-A177-3AD203B41FA5}">
                      <a16:colId xmlns:a16="http://schemas.microsoft.com/office/drawing/2014/main" val="3612389248"/>
                    </a:ext>
                  </a:extLst>
                </a:gridCol>
                <a:gridCol w="131953">
                  <a:extLst>
                    <a:ext uri="{9D8B030D-6E8A-4147-A177-3AD203B41FA5}">
                      <a16:colId xmlns:a16="http://schemas.microsoft.com/office/drawing/2014/main" val="3813626423"/>
                    </a:ext>
                  </a:extLst>
                </a:gridCol>
                <a:gridCol w="131953">
                  <a:extLst>
                    <a:ext uri="{9D8B030D-6E8A-4147-A177-3AD203B41FA5}">
                      <a16:colId xmlns:a16="http://schemas.microsoft.com/office/drawing/2014/main" val="81890570"/>
                    </a:ext>
                  </a:extLst>
                </a:gridCol>
                <a:gridCol w="131953">
                  <a:extLst>
                    <a:ext uri="{9D8B030D-6E8A-4147-A177-3AD203B41FA5}">
                      <a16:colId xmlns:a16="http://schemas.microsoft.com/office/drawing/2014/main" val="1844356841"/>
                    </a:ext>
                  </a:extLst>
                </a:gridCol>
              </a:tblGrid>
              <a:tr h="89423">
                <a:tc gridSpan="25">
                  <a:txBody>
                    <a:bodyPr/>
                    <a:lstStyle/>
                    <a:p>
                      <a:pPr algn="l"/>
                      <a:r>
                        <a:rPr lang="de-DE" sz="700"/>
                        <a:t>No. at risk</a:t>
                      </a:r>
                    </a:p>
                  </a:txBody>
                  <a:tcPr marL="3600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endParaRPr lang="de-DE" sz="900"/>
                    </a:p>
                  </a:txBody>
                  <a:tcPr marL="36000" marR="0" marT="0" marB="0" anchor="ctr"/>
                </a:tc>
                <a:tc hMerge="1">
                  <a:txBody>
                    <a:bodyPr/>
                    <a:lstStyle/>
                    <a:p>
                      <a:endParaRPr lang="de-DE" sz="900"/>
                    </a:p>
                  </a:txBody>
                  <a:tcPr marL="36000" marR="0" marT="0" marB="0" anchor="ctr"/>
                </a:tc>
                <a:tc hMerge="1">
                  <a:txBody>
                    <a:bodyPr/>
                    <a:lstStyle/>
                    <a:p>
                      <a:endParaRPr lang="de-DE" sz="700"/>
                    </a:p>
                  </a:txBody>
                  <a:tcPr marL="36000" marR="0" marT="0" marB="0" anchor="ctr"/>
                </a:tc>
                <a:tc hMerge="1">
                  <a:txBody>
                    <a:bodyPr/>
                    <a:lstStyle/>
                    <a:p>
                      <a:endParaRPr lang="de-DE" sz="700"/>
                    </a:p>
                  </a:txBody>
                  <a:tcPr marL="36000" marR="0" marT="0" marB="0" anchor="ctr"/>
                </a:tc>
                <a:tc hMerge="1">
                  <a:txBody>
                    <a:bodyPr/>
                    <a:lstStyle/>
                    <a:p>
                      <a:endParaRPr lang="de-DE" sz="700"/>
                    </a:p>
                  </a:txBody>
                  <a:tcPr marL="36000" marR="0" marT="0" marB="0" anchor="ctr"/>
                </a:tc>
                <a:tc hMerge="1">
                  <a:txBody>
                    <a:bodyPr/>
                    <a:lstStyle/>
                    <a:p>
                      <a:endParaRPr lang="de-DE" sz="700"/>
                    </a:p>
                  </a:txBody>
                  <a:tcPr marL="36000" marR="0" marT="0" marB="0" anchor="ctr"/>
                </a:tc>
                <a:tc hMerge="1">
                  <a:txBody>
                    <a:bodyPr/>
                    <a:lstStyle/>
                    <a:p>
                      <a:endParaRPr lang="de-DE" sz="700"/>
                    </a:p>
                  </a:txBody>
                  <a:tcPr marL="36000" marR="0" marT="0" marB="0" anchor="ctr"/>
                </a:tc>
                <a:tc hMerge="1">
                  <a:txBody>
                    <a:bodyPr/>
                    <a:lstStyle/>
                    <a:p>
                      <a:endParaRPr lang="de-DE" sz="700"/>
                    </a:p>
                  </a:txBody>
                  <a:tcPr marL="36000" marR="0" marT="0" marB="0" anchor="ctr"/>
                </a:tc>
                <a:tc hMerge="1">
                  <a:txBody>
                    <a:bodyPr/>
                    <a:lstStyle/>
                    <a:p>
                      <a:endParaRPr lang="de-DE" sz="700"/>
                    </a:p>
                  </a:txBody>
                  <a:tcPr marL="36000" marR="0" marT="0" marB="0" anchor="ctr"/>
                </a:tc>
                <a:extLst>
                  <a:ext uri="{0D108BD9-81ED-4DB2-BD59-A6C34878D82A}">
                    <a16:rowId xmlns:a16="http://schemas.microsoft.com/office/drawing/2014/main" val="1481988096"/>
                  </a:ext>
                </a:extLst>
              </a:tr>
              <a:tr h="124590">
                <a:tc>
                  <a:txBody>
                    <a:bodyPr/>
                    <a:lstStyle/>
                    <a:p>
                      <a:pPr algn="ctr"/>
                      <a:r>
                        <a:rPr lang="de-DE" sz="600"/>
                        <a:t>128</a:t>
                      </a:r>
                    </a:p>
                  </a:txBody>
                  <a:tcPr marL="0" marR="0" marT="0" marB="0" anchor="ctr"/>
                </a:tc>
                <a:tc>
                  <a:txBody>
                    <a:bodyPr/>
                    <a:lstStyle/>
                    <a:p>
                      <a:pPr algn="ctr"/>
                      <a:r>
                        <a:rPr lang="de-DE" sz="600"/>
                        <a:t>115</a:t>
                      </a:r>
                    </a:p>
                  </a:txBody>
                  <a:tcPr marL="0" marR="0" marT="0" marB="0" anchor="ctr"/>
                </a:tc>
                <a:tc>
                  <a:txBody>
                    <a:bodyPr/>
                    <a:lstStyle/>
                    <a:p>
                      <a:pPr algn="ctr"/>
                      <a:r>
                        <a:rPr lang="de-DE" sz="600"/>
                        <a:t>108</a:t>
                      </a:r>
                    </a:p>
                  </a:txBody>
                  <a:tcPr marL="0" marR="0" marT="0" marB="0" anchor="ctr"/>
                </a:tc>
                <a:tc>
                  <a:txBody>
                    <a:bodyPr/>
                    <a:lstStyle/>
                    <a:p>
                      <a:pPr algn="ctr"/>
                      <a:r>
                        <a:rPr lang="de-DE" sz="600"/>
                        <a:t>99</a:t>
                      </a:r>
                    </a:p>
                  </a:txBody>
                  <a:tcPr marL="0" marR="0" marT="0" marB="0" anchor="ctr"/>
                </a:tc>
                <a:tc>
                  <a:txBody>
                    <a:bodyPr/>
                    <a:lstStyle/>
                    <a:p>
                      <a:pPr algn="ctr"/>
                      <a:r>
                        <a:rPr lang="de-DE" sz="600"/>
                        <a:t>88</a:t>
                      </a:r>
                    </a:p>
                  </a:txBody>
                  <a:tcPr marL="0" marR="0" marT="0" marB="0" anchor="ctr"/>
                </a:tc>
                <a:tc>
                  <a:txBody>
                    <a:bodyPr/>
                    <a:lstStyle/>
                    <a:p>
                      <a:pPr algn="ctr"/>
                      <a:r>
                        <a:rPr lang="de-DE" sz="600"/>
                        <a:t>76</a:t>
                      </a:r>
                    </a:p>
                  </a:txBody>
                  <a:tcPr marL="0" marR="0" marT="0" marB="0" anchor="ctr"/>
                </a:tc>
                <a:tc>
                  <a:txBody>
                    <a:bodyPr/>
                    <a:lstStyle/>
                    <a:p>
                      <a:pPr algn="ctr"/>
                      <a:r>
                        <a:rPr lang="de-DE" sz="600"/>
                        <a:t>61</a:t>
                      </a:r>
                    </a:p>
                  </a:txBody>
                  <a:tcPr marL="0" marR="0" marT="0" marB="0" anchor="ctr"/>
                </a:tc>
                <a:tc>
                  <a:txBody>
                    <a:bodyPr/>
                    <a:lstStyle/>
                    <a:p>
                      <a:pPr algn="ctr"/>
                      <a:r>
                        <a:rPr lang="de-DE" sz="600"/>
                        <a:t>52</a:t>
                      </a:r>
                    </a:p>
                  </a:txBody>
                  <a:tcPr marL="0" marR="0" marT="0" marB="0" anchor="ctr"/>
                </a:tc>
                <a:tc>
                  <a:txBody>
                    <a:bodyPr/>
                    <a:lstStyle/>
                    <a:p>
                      <a:pPr algn="ctr"/>
                      <a:r>
                        <a:rPr lang="de-DE" sz="600"/>
                        <a:t>47</a:t>
                      </a:r>
                    </a:p>
                  </a:txBody>
                  <a:tcPr marL="0" marR="0" marT="0" marB="0" anchor="ctr"/>
                </a:tc>
                <a:tc>
                  <a:txBody>
                    <a:bodyPr/>
                    <a:lstStyle/>
                    <a:p>
                      <a:pPr algn="ctr"/>
                      <a:r>
                        <a:rPr lang="de-DE" sz="600"/>
                        <a:t>34</a:t>
                      </a:r>
                    </a:p>
                  </a:txBody>
                  <a:tcPr marL="0" marR="0" marT="0" marB="0" anchor="ctr"/>
                </a:tc>
                <a:tc>
                  <a:txBody>
                    <a:bodyPr/>
                    <a:lstStyle/>
                    <a:p>
                      <a:pPr algn="ctr"/>
                      <a:r>
                        <a:rPr lang="de-DE" sz="600"/>
                        <a:t>25</a:t>
                      </a:r>
                    </a:p>
                  </a:txBody>
                  <a:tcPr marL="0" marR="0" marT="0" marB="0" anchor="ctr"/>
                </a:tc>
                <a:tc>
                  <a:txBody>
                    <a:bodyPr/>
                    <a:lstStyle/>
                    <a:p>
                      <a:pPr algn="ctr"/>
                      <a:r>
                        <a:rPr lang="de-DE" sz="600"/>
                        <a:t>20</a:t>
                      </a:r>
                    </a:p>
                  </a:txBody>
                  <a:tcPr marL="0" marR="0" marT="0" marB="0" anchor="ctr"/>
                </a:tc>
                <a:tc>
                  <a:txBody>
                    <a:bodyPr/>
                    <a:lstStyle/>
                    <a:p>
                      <a:pPr algn="ctr"/>
                      <a:r>
                        <a:rPr lang="de-DE" sz="600"/>
                        <a:t>12</a:t>
                      </a:r>
                    </a:p>
                  </a:txBody>
                  <a:tcPr marL="0" marR="0" marT="0" marB="0" anchor="ctr"/>
                </a:tc>
                <a:tc>
                  <a:txBody>
                    <a:bodyPr/>
                    <a:lstStyle/>
                    <a:p>
                      <a:pPr algn="ctr"/>
                      <a:r>
                        <a:rPr lang="de-DE" sz="600"/>
                        <a:t>12</a:t>
                      </a:r>
                    </a:p>
                  </a:txBody>
                  <a:tcPr marL="0" marR="0" marT="0" marB="0" anchor="ctr"/>
                </a:tc>
                <a:tc>
                  <a:txBody>
                    <a:bodyPr/>
                    <a:lstStyle/>
                    <a:p>
                      <a:pPr algn="ctr"/>
                      <a:r>
                        <a:rPr lang="de-DE" sz="600"/>
                        <a:t>3</a:t>
                      </a:r>
                    </a:p>
                  </a:txBody>
                  <a:tcPr marL="0" marR="0" marT="0" marB="0" anchor="ctr"/>
                </a:tc>
                <a:tc>
                  <a:txBody>
                    <a:bodyPr/>
                    <a:lstStyle/>
                    <a:p>
                      <a:pPr algn="ctr"/>
                      <a:r>
                        <a:rPr lang="de-DE" sz="600"/>
                        <a:t>2</a:t>
                      </a:r>
                    </a:p>
                  </a:txBody>
                  <a:tcPr marL="0" marR="0" marT="0" marB="0" anchor="ctr"/>
                </a:tc>
                <a:tc>
                  <a:txBody>
                    <a:bodyPr/>
                    <a:lstStyle/>
                    <a:p>
                      <a:pPr algn="ctr"/>
                      <a:r>
                        <a:rPr lang="de-DE" sz="600"/>
                        <a:t>2</a:t>
                      </a:r>
                    </a:p>
                  </a:txBody>
                  <a:tcPr marL="0" marR="0" marT="0" marB="0" anchor="ctr"/>
                </a:tc>
                <a:tc>
                  <a:txBody>
                    <a:bodyPr/>
                    <a:lstStyle/>
                    <a:p>
                      <a:pPr algn="ctr"/>
                      <a:r>
                        <a:rPr lang="de-DE" sz="600"/>
                        <a:t>2</a:t>
                      </a:r>
                    </a:p>
                  </a:txBody>
                  <a:tcPr marL="0" marR="0" marT="0" marB="0" anchor="ctr"/>
                </a:tc>
                <a:tc>
                  <a:txBody>
                    <a:bodyPr/>
                    <a:lstStyle/>
                    <a:p>
                      <a:pPr algn="ctr"/>
                      <a:r>
                        <a:rPr lang="de-DE" sz="600"/>
                        <a:t>2</a:t>
                      </a:r>
                    </a:p>
                  </a:txBody>
                  <a:tcPr marL="0" marR="0" marT="0" marB="0" anchor="ctr"/>
                </a:tc>
                <a:tc>
                  <a:txBody>
                    <a:bodyPr/>
                    <a:lstStyle/>
                    <a:p>
                      <a:pPr algn="ctr"/>
                      <a:r>
                        <a:rPr lang="de-DE" sz="600"/>
                        <a:t>2</a:t>
                      </a:r>
                    </a:p>
                  </a:txBody>
                  <a:tcPr marL="0" marR="0" marT="0" marB="0" anchor="ctr"/>
                </a:tc>
                <a:tc>
                  <a:txBody>
                    <a:bodyPr/>
                    <a:lstStyle/>
                    <a:p>
                      <a:pPr algn="ctr"/>
                      <a:r>
                        <a:rPr lang="de-DE" sz="600"/>
                        <a:t>0</a:t>
                      </a:r>
                    </a:p>
                  </a:txBody>
                  <a:tcPr marL="0" marR="0" marT="0" marB="0" anchor="ctr"/>
                </a:tc>
                <a:tc>
                  <a:txBody>
                    <a:bodyPr/>
                    <a:lstStyle/>
                    <a:p>
                      <a:pPr algn="ctr"/>
                      <a:r>
                        <a:rPr lang="de-DE" sz="600"/>
                        <a:t>0</a:t>
                      </a:r>
                    </a:p>
                  </a:txBody>
                  <a:tcPr marL="0" marR="0" marT="0" marB="0" anchor="ctr"/>
                </a:tc>
                <a:tc>
                  <a:txBody>
                    <a:bodyPr/>
                    <a:lstStyle/>
                    <a:p>
                      <a:pPr algn="ctr"/>
                      <a:r>
                        <a:rPr lang="de-DE" sz="600"/>
                        <a:t>0</a:t>
                      </a:r>
                    </a:p>
                  </a:txBody>
                  <a:tcPr marL="0" marR="0" marT="0" marB="0" anchor="ctr"/>
                </a:tc>
                <a:tc>
                  <a:txBody>
                    <a:bodyPr/>
                    <a:lstStyle/>
                    <a:p>
                      <a:pPr algn="ctr"/>
                      <a:r>
                        <a:rPr lang="de-DE" sz="600"/>
                        <a:t>0</a:t>
                      </a:r>
                    </a:p>
                  </a:txBody>
                  <a:tcPr marL="0" marR="0" marT="0" marB="0" anchor="ctr"/>
                </a:tc>
                <a:tc>
                  <a:txBody>
                    <a:bodyPr/>
                    <a:lstStyle/>
                    <a:p>
                      <a:pPr algn="ctr"/>
                      <a:r>
                        <a:rPr lang="de-DE" sz="600"/>
                        <a:t>0</a:t>
                      </a:r>
                    </a:p>
                  </a:txBody>
                  <a:tcPr marL="0" marR="0" marT="0" marB="0" anchor="ctr"/>
                </a:tc>
                <a:extLst>
                  <a:ext uri="{0D108BD9-81ED-4DB2-BD59-A6C34878D82A}">
                    <a16:rowId xmlns:a16="http://schemas.microsoft.com/office/drawing/2014/main" val="1014556264"/>
                  </a:ext>
                </a:extLst>
              </a:tr>
            </a:tbl>
          </a:graphicData>
        </a:graphic>
      </p:graphicFrame>
      <p:cxnSp>
        <p:nvCxnSpPr>
          <p:cNvPr id="35" name="Gerader Verbinder 34">
            <a:extLst>
              <a:ext uri="{FF2B5EF4-FFF2-40B4-BE49-F238E27FC236}">
                <a16:creationId xmlns:a16="http://schemas.microsoft.com/office/drawing/2014/main" id="{B1033B61-59E0-9001-E750-E0244FB0522F}"/>
              </a:ext>
            </a:extLst>
          </p:cNvPr>
          <p:cNvCxnSpPr/>
          <p:nvPr/>
        </p:nvCxnSpPr>
        <p:spPr>
          <a:xfrm flipV="1">
            <a:off x="1187450" y="3371850"/>
            <a:ext cx="0" cy="1292225"/>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7D675C51-73CA-AF7A-4746-9E0AACB4573B}"/>
              </a:ext>
            </a:extLst>
          </p:cNvPr>
          <p:cNvCxnSpPr>
            <a:cxnSpLocks/>
          </p:cNvCxnSpPr>
          <p:nvPr/>
        </p:nvCxnSpPr>
        <p:spPr>
          <a:xfrm flipV="1">
            <a:off x="1577975" y="3663950"/>
            <a:ext cx="0" cy="1000125"/>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82D28D17-27C2-58EB-5B2E-237E57FEF59C}"/>
              </a:ext>
            </a:extLst>
          </p:cNvPr>
          <p:cNvCxnSpPr>
            <a:cxnSpLocks/>
          </p:cNvCxnSpPr>
          <p:nvPr/>
        </p:nvCxnSpPr>
        <p:spPr>
          <a:xfrm flipV="1">
            <a:off x="1968500" y="3889375"/>
            <a:ext cx="0" cy="77470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46" name="Gruppieren 45">
            <a:extLst>
              <a:ext uri="{FF2B5EF4-FFF2-40B4-BE49-F238E27FC236}">
                <a16:creationId xmlns:a16="http://schemas.microsoft.com/office/drawing/2014/main" id="{CFA64954-8293-7967-1E07-94540FA0930D}"/>
              </a:ext>
            </a:extLst>
          </p:cNvPr>
          <p:cNvGrpSpPr/>
          <p:nvPr/>
        </p:nvGrpSpPr>
        <p:grpSpPr>
          <a:xfrm>
            <a:off x="2124076" y="4074190"/>
            <a:ext cx="234949" cy="589885"/>
            <a:chOff x="2124076" y="4074190"/>
            <a:chExt cx="234949" cy="589885"/>
          </a:xfrm>
        </p:grpSpPr>
        <p:cxnSp>
          <p:nvCxnSpPr>
            <p:cNvPr id="40" name="Gerader Verbinder 39">
              <a:extLst>
                <a:ext uri="{FF2B5EF4-FFF2-40B4-BE49-F238E27FC236}">
                  <a16:creationId xmlns:a16="http://schemas.microsoft.com/office/drawing/2014/main" id="{102033C2-A479-91D3-2858-2FAF33B83F26}"/>
                </a:ext>
              </a:extLst>
            </p:cNvPr>
            <p:cNvCxnSpPr>
              <a:cxnSpLocks/>
            </p:cNvCxnSpPr>
            <p:nvPr/>
          </p:nvCxnSpPr>
          <p:spPr>
            <a:xfrm flipV="1">
              <a:off x="2359025" y="4111625"/>
              <a:ext cx="0" cy="55245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2" name="Rechteck 41">
              <a:extLst>
                <a:ext uri="{FF2B5EF4-FFF2-40B4-BE49-F238E27FC236}">
                  <a16:creationId xmlns:a16="http://schemas.microsoft.com/office/drawing/2014/main" id="{8B4BDB5F-BFD0-D5F7-B2D4-395CEE5E0B72}"/>
                </a:ext>
              </a:extLst>
            </p:cNvPr>
            <p:cNvSpPr/>
            <p:nvPr/>
          </p:nvSpPr>
          <p:spPr>
            <a:xfrm>
              <a:off x="2124076" y="4074190"/>
              <a:ext cx="223168" cy="1143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600">
                  <a:solidFill>
                    <a:schemeClr val="tx1"/>
                  </a:solidFill>
                </a:rPr>
                <a:t>38.6%</a:t>
              </a:r>
            </a:p>
          </p:txBody>
        </p:sp>
      </p:grpSp>
      <p:sp>
        <p:nvSpPr>
          <p:cNvPr id="43" name="Rechteck 42">
            <a:extLst>
              <a:ext uri="{FF2B5EF4-FFF2-40B4-BE49-F238E27FC236}">
                <a16:creationId xmlns:a16="http://schemas.microsoft.com/office/drawing/2014/main" id="{2E2806FF-A90D-092C-DA15-BD392C4C7D6C}"/>
              </a:ext>
            </a:extLst>
          </p:cNvPr>
          <p:cNvSpPr/>
          <p:nvPr/>
        </p:nvSpPr>
        <p:spPr>
          <a:xfrm>
            <a:off x="1736726" y="3858290"/>
            <a:ext cx="223168" cy="1143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600">
                <a:solidFill>
                  <a:schemeClr val="tx1"/>
                </a:solidFill>
              </a:rPr>
              <a:t>52.8%</a:t>
            </a:r>
          </a:p>
        </p:txBody>
      </p:sp>
      <p:sp>
        <p:nvSpPr>
          <p:cNvPr id="44" name="Rechteck 43">
            <a:extLst>
              <a:ext uri="{FF2B5EF4-FFF2-40B4-BE49-F238E27FC236}">
                <a16:creationId xmlns:a16="http://schemas.microsoft.com/office/drawing/2014/main" id="{473C0EE9-E96A-B0CB-E8F5-2BBE3D11F95A}"/>
              </a:ext>
            </a:extLst>
          </p:cNvPr>
          <p:cNvSpPr/>
          <p:nvPr/>
        </p:nvSpPr>
        <p:spPr>
          <a:xfrm>
            <a:off x="1343026" y="3626515"/>
            <a:ext cx="223168" cy="1143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600">
                <a:solidFill>
                  <a:schemeClr val="tx1"/>
                </a:solidFill>
              </a:rPr>
              <a:t>67.4%</a:t>
            </a:r>
          </a:p>
        </p:txBody>
      </p:sp>
      <p:sp>
        <p:nvSpPr>
          <p:cNvPr id="45" name="Rechteck 44">
            <a:extLst>
              <a:ext uri="{FF2B5EF4-FFF2-40B4-BE49-F238E27FC236}">
                <a16:creationId xmlns:a16="http://schemas.microsoft.com/office/drawing/2014/main" id="{C085F94E-A19C-96FE-F58E-74EA6A9F9407}"/>
              </a:ext>
            </a:extLst>
          </p:cNvPr>
          <p:cNvSpPr/>
          <p:nvPr/>
        </p:nvSpPr>
        <p:spPr>
          <a:xfrm>
            <a:off x="952501" y="3350290"/>
            <a:ext cx="223168" cy="1143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600">
                <a:solidFill>
                  <a:schemeClr val="tx1"/>
                </a:solidFill>
              </a:rPr>
              <a:t>84.9%</a:t>
            </a:r>
          </a:p>
        </p:txBody>
      </p:sp>
      <p:graphicFrame>
        <p:nvGraphicFramePr>
          <p:cNvPr id="22" name="Tabelle 21">
            <a:extLst>
              <a:ext uri="{FF2B5EF4-FFF2-40B4-BE49-F238E27FC236}">
                <a16:creationId xmlns:a16="http://schemas.microsoft.com/office/drawing/2014/main" id="{94DA2FD0-3EEA-B963-B105-4B49687D4464}"/>
              </a:ext>
            </a:extLst>
          </p:cNvPr>
          <p:cNvGraphicFramePr>
            <a:graphicFrameLocks noGrp="1"/>
          </p:cNvGraphicFramePr>
          <p:nvPr>
            <p:extLst>
              <p:ext uri="{D42A27DB-BD31-4B8C-83A1-F6EECF244321}">
                <p14:modId xmlns:p14="http://schemas.microsoft.com/office/powerpoint/2010/main" val="3502489673"/>
              </p:ext>
            </p:extLst>
          </p:nvPr>
        </p:nvGraphicFramePr>
        <p:xfrm>
          <a:off x="6245214" y="2784067"/>
          <a:ext cx="1679574" cy="721912"/>
        </p:xfrm>
        <a:graphic>
          <a:graphicData uri="http://schemas.openxmlformats.org/drawingml/2006/table">
            <a:tbl>
              <a:tblPr firstRow="1" bandRow="1">
                <a:tableStyleId>{5C22544A-7EE6-4342-B048-85BDC9FD1C3A}</a:tableStyleId>
              </a:tblPr>
              <a:tblGrid>
                <a:gridCol w="947737">
                  <a:extLst>
                    <a:ext uri="{9D8B030D-6E8A-4147-A177-3AD203B41FA5}">
                      <a16:colId xmlns:a16="http://schemas.microsoft.com/office/drawing/2014/main" val="2717279112"/>
                    </a:ext>
                  </a:extLst>
                </a:gridCol>
                <a:gridCol w="731837">
                  <a:extLst>
                    <a:ext uri="{9D8B030D-6E8A-4147-A177-3AD203B41FA5}">
                      <a16:colId xmlns:a16="http://schemas.microsoft.com/office/drawing/2014/main" val="4198750288"/>
                    </a:ext>
                  </a:extLst>
                </a:gridCol>
              </a:tblGrid>
              <a:tr h="180478">
                <a:tc>
                  <a:txBody>
                    <a:bodyPr/>
                    <a:lstStyle/>
                    <a:p>
                      <a:r>
                        <a:rPr lang="de-DE" sz="900" b="1">
                          <a:solidFill>
                            <a:schemeClr val="bg1"/>
                          </a:solidFill>
                        </a:rPr>
                        <a:t>Median</a:t>
                      </a:r>
                    </a:p>
                  </a:txBody>
                  <a:tcPr marL="3600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tc>
                  <a:txBody>
                    <a:bodyPr/>
                    <a:lstStyle/>
                    <a:p>
                      <a:pPr algn="ctr"/>
                      <a:r>
                        <a:rPr lang="de-DE" sz="900" b="1">
                          <a:solidFill>
                            <a:schemeClr val="bg1"/>
                          </a:solidFill>
                        </a:rPr>
                        <a:t>23 months</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14556264"/>
                  </a:ext>
                </a:extLst>
              </a:tr>
              <a:tr h="180478">
                <a:tc>
                  <a:txBody>
                    <a:bodyPr/>
                    <a:lstStyle/>
                    <a:p>
                      <a:r>
                        <a:rPr lang="de-DE" sz="900" b="0">
                          <a:solidFill>
                            <a:schemeClr val="bg1"/>
                          </a:solidFill>
                        </a:rPr>
                        <a:t>95% Cl</a:t>
                      </a:r>
                    </a:p>
                  </a:txBody>
                  <a:tcPr marL="36000" marR="0" marT="0" marB="0" anchor="ctr">
                    <a:lnT w="28575" cap="flat" cmpd="sng" algn="ctr">
                      <a:solidFill>
                        <a:schemeClr val="bg1"/>
                      </a:solidFill>
                      <a:prstDash val="solid"/>
                      <a:round/>
                      <a:headEnd type="none" w="med" len="med"/>
                      <a:tailEnd type="none" w="med" len="med"/>
                    </a:lnT>
                    <a:solidFill>
                      <a:schemeClr val="accent2"/>
                    </a:solidFill>
                  </a:tcPr>
                </a:tc>
                <a:tc>
                  <a:txBody>
                    <a:bodyPr/>
                    <a:lstStyle/>
                    <a:p>
                      <a:pPr algn="ctr"/>
                      <a:r>
                        <a:rPr lang="de-DE" sz="900" b="0">
                          <a:solidFill>
                            <a:schemeClr val="tx1"/>
                          </a:solidFill>
                        </a:rPr>
                        <a:t>19.6-28.4</a:t>
                      </a:r>
                    </a:p>
                  </a:txBody>
                  <a:tcPr marL="0" marR="0" marT="0" marB="0" anchor="ctr">
                    <a:lnT w="2857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176687308"/>
                  </a:ext>
                </a:extLst>
              </a:tr>
              <a:tr h="180478">
                <a:tc>
                  <a:txBody>
                    <a:bodyPr/>
                    <a:lstStyle/>
                    <a:p>
                      <a:r>
                        <a:rPr lang="de-DE" sz="900" b="0">
                          <a:solidFill>
                            <a:schemeClr val="bg1"/>
                          </a:solidFill>
                        </a:rPr>
                        <a:t>Median follow-up</a:t>
                      </a:r>
                    </a:p>
                  </a:txBody>
                  <a:tcPr marL="36000" marR="0" marT="0" marB="0" anchor="ctr">
                    <a:solidFill>
                      <a:schemeClr val="accent2"/>
                    </a:solidFill>
                  </a:tcPr>
                </a:tc>
                <a:tc>
                  <a:txBody>
                    <a:bodyPr/>
                    <a:lstStyle/>
                    <a:p>
                      <a:pPr algn="ctr"/>
                      <a:r>
                        <a:rPr lang="de-DE" sz="900" b="0">
                          <a:solidFill>
                            <a:schemeClr val="tx1"/>
                          </a:solidFill>
                        </a:rPr>
                        <a:t>27.6 months</a:t>
                      </a:r>
                    </a:p>
                  </a:txBody>
                  <a:tcPr marL="0" marR="0" marT="0" marB="0" anchor="ctr"/>
                </a:tc>
                <a:extLst>
                  <a:ext uri="{0D108BD9-81ED-4DB2-BD59-A6C34878D82A}">
                    <a16:rowId xmlns:a16="http://schemas.microsoft.com/office/drawing/2014/main" val="2906324837"/>
                  </a:ext>
                </a:extLst>
              </a:tr>
              <a:tr h="180478">
                <a:tc>
                  <a:txBody>
                    <a:bodyPr/>
                    <a:lstStyle/>
                    <a:p>
                      <a:r>
                        <a:rPr lang="de-DE" sz="900" b="0">
                          <a:solidFill>
                            <a:schemeClr val="bg1"/>
                          </a:solidFill>
                        </a:rPr>
                        <a:t>Events/total</a:t>
                      </a:r>
                    </a:p>
                  </a:txBody>
                  <a:tcPr marL="36000" marR="0" marT="0" marB="0" anchor="ctr">
                    <a:solidFill>
                      <a:schemeClr val="accent2"/>
                    </a:solidFill>
                  </a:tcPr>
                </a:tc>
                <a:tc>
                  <a:txBody>
                    <a:bodyPr/>
                    <a:lstStyle/>
                    <a:p>
                      <a:pPr algn="ctr"/>
                      <a:r>
                        <a:rPr lang="de-DE" sz="900" b="0">
                          <a:solidFill>
                            <a:schemeClr val="tx1"/>
                          </a:solidFill>
                        </a:rPr>
                        <a:t>79/154</a:t>
                      </a:r>
                    </a:p>
                  </a:txBody>
                  <a:tcPr marL="0" marR="0" marT="0" marB="0" anchor="ctr"/>
                </a:tc>
                <a:extLst>
                  <a:ext uri="{0D108BD9-81ED-4DB2-BD59-A6C34878D82A}">
                    <a16:rowId xmlns:a16="http://schemas.microsoft.com/office/drawing/2014/main" val="2258453207"/>
                  </a:ext>
                </a:extLst>
              </a:tr>
            </a:tbl>
          </a:graphicData>
        </a:graphic>
      </p:graphicFrame>
      <p:grpSp>
        <p:nvGrpSpPr>
          <p:cNvPr id="47" name="Gruppieren 46">
            <a:extLst>
              <a:ext uri="{FF2B5EF4-FFF2-40B4-BE49-F238E27FC236}">
                <a16:creationId xmlns:a16="http://schemas.microsoft.com/office/drawing/2014/main" id="{83228567-D00A-4EAD-59A8-AEACBF163EE2}"/>
              </a:ext>
            </a:extLst>
          </p:cNvPr>
          <p:cNvGrpSpPr/>
          <p:nvPr/>
        </p:nvGrpSpPr>
        <p:grpSpPr>
          <a:xfrm>
            <a:off x="5608638" y="3715415"/>
            <a:ext cx="234949" cy="948660"/>
            <a:chOff x="2124076" y="4074190"/>
            <a:chExt cx="234949" cy="948660"/>
          </a:xfrm>
        </p:grpSpPr>
        <p:cxnSp>
          <p:nvCxnSpPr>
            <p:cNvPr id="48" name="Gerader Verbinder 47">
              <a:extLst>
                <a:ext uri="{FF2B5EF4-FFF2-40B4-BE49-F238E27FC236}">
                  <a16:creationId xmlns:a16="http://schemas.microsoft.com/office/drawing/2014/main" id="{219F6BBB-DB48-5732-B08D-162900E9F860}"/>
                </a:ext>
              </a:extLst>
            </p:cNvPr>
            <p:cNvCxnSpPr>
              <a:cxnSpLocks/>
            </p:cNvCxnSpPr>
            <p:nvPr/>
          </p:nvCxnSpPr>
          <p:spPr>
            <a:xfrm flipV="1">
              <a:off x="2359025" y="4099590"/>
              <a:ext cx="0" cy="92326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9" name="Rechteck 48">
              <a:extLst>
                <a:ext uri="{FF2B5EF4-FFF2-40B4-BE49-F238E27FC236}">
                  <a16:creationId xmlns:a16="http://schemas.microsoft.com/office/drawing/2014/main" id="{0E3B91B7-9C74-F281-37CF-34DE71586036}"/>
                </a:ext>
              </a:extLst>
            </p:cNvPr>
            <p:cNvSpPr/>
            <p:nvPr/>
          </p:nvSpPr>
          <p:spPr>
            <a:xfrm>
              <a:off x="2124076" y="4074190"/>
              <a:ext cx="223168" cy="1143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600">
                  <a:solidFill>
                    <a:schemeClr val="tx1"/>
                  </a:solidFill>
                </a:rPr>
                <a:t>62.5%</a:t>
              </a:r>
            </a:p>
          </p:txBody>
        </p:sp>
      </p:grpSp>
      <p:grpSp>
        <p:nvGrpSpPr>
          <p:cNvPr id="52" name="Gruppieren 51">
            <a:extLst>
              <a:ext uri="{FF2B5EF4-FFF2-40B4-BE49-F238E27FC236}">
                <a16:creationId xmlns:a16="http://schemas.microsoft.com/office/drawing/2014/main" id="{76E4F261-4EC8-97C5-D0F2-61EF7724756A}"/>
              </a:ext>
            </a:extLst>
          </p:cNvPr>
          <p:cNvGrpSpPr/>
          <p:nvPr/>
        </p:nvGrpSpPr>
        <p:grpSpPr>
          <a:xfrm>
            <a:off x="5999163" y="3928140"/>
            <a:ext cx="234949" cy="735935"/>
            <a:chOff x="2124076" y="4286915"/>
            <a:chExt cx="234949" cy="735935"/>
          </a:xfrm>
        </p:grpSpPr>
        <p:cxnSp>
          <p:nvCxnSpPr>
            <p:cNvPr id="53" name="Gerader Verbinder 52">
              <a:extLst>
                <a:ext uri="{FF2B5EF4-FFF2-40B4-BE49-F238E27FC236}">
                  <a16:creationId xmlns:a16="http://schemas.microsoft.com/office/drawing/2014/main" id="{46DB5BAA-108F-A97C-BB19-5A9C6DC89423}"/>
                </a:ext>
              </a:extLst>
            </p:cNvPr>
            <p:cNvCxnSpPr>
              <a:cxnSpLocks/>
            </p:cNvCxnSpPr>
            <p:nvPr/>
          </p:nvCxnSpPr>
          <p:spPr>
            <a:xfrm flipV="1">
              <a:off x="2359025" y="4331365"/>
              <a:ext cx="0" cy="691485"/>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4" name="Rechteck 53">
              <a:extLst>
                <a:ext uri="{FF2B5EF4-FFF2-40B4-BE49-F238E27FC236}">
                  <a16:creationId xmlns:a16="http://schemas.microsoft.com/office/drawing/2014/main" id="{9D49E679-40DE-FB28-3F75-04334B34A4C0}"/>
                </a:ext>
              </a:extLst>
            </p:cNvPr>
            <p:cNvSpPr/>
            <p:nvPr/>
          </p:nvSpPr>
          <p:spPr>
            <a:xfrm>
              <a:off x="2124076" y="4286915"/>
              <a:ext cx="223168" cy="1143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600">
                  <a:solidFill>
                    <a:schemeClr val="tx1"/>
                  </a:solidFill>
                </a:rPr>
                <a:t>48.3%</a:t>
              </a:r>
            </a:p>
          </p:txBody>
        </p:sp>
      </p:grpSp>
      <p:grpSp>
        <p:nvGrpSpPr>
          <p:cNvPr id="56" name="Gruppieren 55">
            <a:extLst>
              <a:ext uri="{FF2B5EF4-FFF2-40B4-BE49-F238E27FC236}">
                <a16:creationId xmlns:a16="http://schemas.microsoft.com/office/drawing/2014/main" id="{86E73365-ABC4-0C48-9F78-9D532DCDEA00}"/>
              </a:ext>
            </a:extLst>
          </p:cNvPr>
          <p:cNvGrpSpPr/>
          <p:nvPr/>
        </p:nvGrpSpPr>
        <p:grpSpPr>
          <a:xfrm>
            <a:off x="5218113" y="3549650"/>
            <a:ext cx="234949" cy="1114425"/>
            <a:chOff x="2124076" y="4074190"/>
            <a:chExt cx="234949" cy="948660"/>
          </a:xfrm>
        </p:grpSpPr>
        <p:cxnSp>
          <p:nvCxnSpPr>
            <p:cNvPr id="57" name="Gerader Verbinder 56">
              <a:extLst>
                <a:ext uri="{FF2B5EF4-FFF2-40B4-BE49-F238E27FC236}">
                  <a16:creationId xmlns:a16="http://schemas.microsoft.com/office/drawing/2014/main" id="{0A63514A-88B6-136D-F7F3-2D1326C1C4F1}"/>
                </a:ext>
              </a:extLst>
            </p:cNvPr>
            <p:cNvCxnSpPr>
              <a:cxnSpLocks/>
            </p:cNvCxnSpPr>
            <p:nvPr/>
          </p:nvCxnSpPr>
          <p:spPr>
            <a:xfrm flipV="1">
              <a:off x="2359025" y="4106623"/>
              <a:ext cx="0" cy="916227"/>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8" name="Rechteck 57">
              <a:extLst>
                <a:ext uri="{FF2B5EF4-FFF2-40B4-BE49-F238E27FC236}">
                  <a16:creationId xmlns:a16="http://schemas.microsoft.com/office/drawing/2014/main" id="{946B738B-6E1D-3024-D48B-220D05BFF5BF}"/>
                </a:ext>
              </a:extLst>
            </p:cNvPr>
            <p:cNvSpPr/>
            <p:nvPr/>
          </p:nvSpPr>
          <p:spPr>
            <a:xfrm>
              <a:off x="2124076" y="4074190"/>
              <a:ext cx="223168" cy="1143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600">
                  <a:solidFill>
                    <a:schemeClr val="tx1"/>
                  </a:solidFill>
                </a:rPr>
                <a:t>72.8%</a:t>
              </a:r>
            </a:p>
          </p:txBody>
        </p:sp>
      </p:grpSp>
      <p:grpSp>
        <p:nvGrpSpPr>
          <p:cNvPr id="61" name="Gruppieren 60">
            <a:extLst>
              <a:ext uri="{FF2B5EF4-FFF2-40B4-BE49-F238E27FC236}">
                <a16:creationId xmlns:a16="http://schemas.microsoft.com/office/drawing/2014/main" id="{8CF2C199-B8A6-0113-AAA5-1393363ED963}"/>
              </a:ext>
            </a:extLst>
          </p:cNvPr>
          <p:cNvGrpSpPr/>
          <p:nvPr/>
        </p:nvGrpSpPr>
        <p:grpSpPr>
          <a:xfrm>
            <a:off x="4824413" y="3308340"/>
            <a:ext cx="234949" cy="1355727"/>
            <a:chOff x="2124076" y="3868778"/>
            <a:chExt cx="234949" cy="1154072"/>
          </a:xfrm>
        </p:grpSpPr>
        <p:cxnSp>
          <p:nvCxnSpPr>
            <p:cNvPr id="62" name="Gerader Verbinder 61">
              <a:extLst>
                <a:ext uri="{FF2B5EF4-FFF2-40B4-BE49-F238E27FC236}">
                  <a16:creationId xmlns:a16="http://schemas.microsoft.com/office/drawing/2014/main" id="{A2C5558C-3D68-9B7A-4C6F-3D448C8F5C65}"/>
                </a:ext>
              </a:extLst>
            </p:cNvPr>
            <p:cNvCxnSpPr>
              <a:cxnSpLocks/>
            </p:cNvCxnSpPr>
            <p:nvPr/>
          </p:nvCxnSpPr>
          <p:spPr>
            <a:xfrm flipV="1">
              <a:off x="2359025" y="3914729"/>
              <a:ext cx="0" cy="1108121"/>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63" name="Rechteck 62">
              <a:extLst>
                <a:ext uri="{FF2B5EF4-FFF2-40B4-BE49-F238E27FC236}">
                  <a16:creationId xmlns:a16="http://schemas.microsoft.com/office/drawing/2014/main" id="{9B9111BC-D4A8-5A91-56B0-F646D56AE401}"/>
                </a:ext>
              </a:extLst>
            </p:cNvPr>
            <p:cNvSpPr/>
            <p:nvPr/>
          </p:nvSpPr>
          <p:spPr>
            <a:xfrm>
              <a:off x="2124076" y="3868778"/>
              <a:ext cx="223168" cy="1143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600">
                  <a:solidFill>
                    <a:schemeClr val="tx1"/>
                  </a:solidFill>
                </a:rPr>
                <a:t>87.1%</a:t>
              </a:r>
            </a:p>
          </p:txBody>
        </p:sp>
      </p:grpSp>
      <p:pic>
        <p:nvPicPr>
          <p:cNvPr id="9" name="Grafik 8">
            <a:extLst>
              <a:ext uri="{FF2B5EF4-FFF2-40B4-BE49-F238E27FC236}">
                <a16:creationId xmlns:a16="http://schemas.microsoft.com/office/drawing/2014/main" id="{6FFA70ED-71E6-0284-B911-925C75D0A38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520035" y="3119227"/>
            <a:ext cx="2563890" cy="1426229"/>
          </a:xfrm>
          <a:prstGeom prst="rect">
            <a:avLst/>
          </a:prstGeom>
        </p:spPr>
      </p:pic>
      <p:cxnSp>
        <p:nvCxnSpPr>
          <p:cNvPr id="13" name="Gerader Verbinder 52">
            <a:extLst>
              <a:ext uri="{FF2B5EF4-FFF2-40B4-BE49-F238E27FC236}">
                <a16:creationId xmlns:a16="http://schemas.microsoft.com/office/drawing/2014/main" id="{AB7B2712-69B4-37B0-B85E-E3AACAC46C79}"/>
              </a:ext>
            </a:extLst>
          </p:cNvPr>
          <p:cNvCxnSpPr>
            <a:cxnSpLocks/>
          </p:cNvCxnSpPr>
          <p:nvPr/>
        </p:nvCxnSpPr>
        <p:spPr>
          <a:xfrm flipV="1">
            <a:off x="8924494" y="3429000"/>
            <a:ext cx="0" cy="1231766"/>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4" name="Rechteck 13">
            <a:extLst>
              <a:ext uri="{FF2B5EF4-FFF2-40B4-BE49-F238E27FC236}">
                <a16:creationId xmlns:a16="http://schemas.microsoft.com/office/drawing/2014/main" id="{EB38FB43-DE56-5B86-3F2A-A123D5A3C586}"/>
              </a:ext>
            </a:extLst>
          </p:cNvPr>
          <p:cNvSpPr/>
          <p:nvPr/>
        </p:nvSpPr>
        <p:spPr>
          <a:xfrm>
            <a:off x="8630710" y="3407440"/>
            <a:ext cx="310091" cy="1143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600">
                <a:solidFill>
                  <a:schemeClr val="tx1"/>
                </a:solidFill>
              </a:rPr>
              <a:t>82.2%</a:t>
            </a:r>
          </a:p>
        </p:txBody>
      </p:sp>
      <p:cxnSp>
        <p:nvCxnSpPr>
          <p:cNvPr id="17" name="Gerader Verbinder 52">
            <a:extLst>
              <a:ext uri="{FF2B5EF4-FFF2-40B4-BE49-F238E27FC236}">
                <a16:creationId xmlns:a16="http://schemas.microsoft.com/office/drawing/2014/main" id="{F2C80513-3A6D-9444-5F30-A993DF785CCA}"/>
              </a:ext>
            </a:extLst>
          </p:cNvPr>
          <p:cNvCxnSpPr>
            <a:cxnSpLocks/>
          </p:cNvCxnSpPr>
          <p:nvPr/>
        </p:nvCxnSpPr>
        <p:spPr>
          <a:xfrm flipV="1">
            <a:off x="9317323" y="3754053"/>
            <a:ext cx="0" cy="910014"/>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4" name="Gerader Verbinder 52">
            <a:extLst>
              <a:ext uri="{FF2B5EF4-FFF2-40B4-BE49-F238E27FC236}">
                <a16:creationId xmlns:a16="http://schemas.microsoft.com/office/drawing/2014/main" id="{08DFF7D0-A9BB-E2FB-4ED8-C48656938491}"/>
              </a:ext>
            </a:extLst>
          </p:cNvPr>
          <p:cNvCxnSpPr>
            <a:cxnSpLocks/>
          </p:cNvCxnSpPr>
          <p:nvPr/>
        </p:nvCxnSpPr>
        <p:spPr>
          <a:xfrm flipV="1">
            <a:off x="9706851" y="4074190"/>
            <a:ext cx="0" cy="596479"/>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0" name="Gerader Verbinder 52">
            <a:extLst>
              <a:ext uri="{FF2B5EF4-FFF2-40B4-BE49-F238E27FC236}">
                <a16:creationId xmlns:a16="http://schemas.microsoft.com/office/drawing/2014/main" id="{88C2B6DD-E918-4432-279A-1AB3A5F9D75B}"/>
              </a:ext>
            </a:extLst>
          </p:cNvPr>
          <p:cNvCxnSpPr>
            <a:cxnSpLocks/>
          </p:cNvCxnSpPr>
          <p:nvPr/>
        </p:nvCxnSpPr>
        <p:spPr>
          <a:xfrm flipV="1">
            <a:off x="10096379" y="4318332"/>
            <a:ext cx="0" cy="352337"/>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2" name="Rechteck 31">
            <a:extLst>
              <a:ext uri="{FF2B5EF4-FFF2-40B4-BE49-F238E27FC236}">
                <a16:creationId xmlns:a16="http://schemas.microsoft.com/office/drawing/2014/main" id="{FCEC52CF-7604-7FB3-BBA9-AD7179169C87}"/>
              </a:ext>
            </a:extLst>
          </p:cNvPr>
          <p:cNvSpPr/>
          <p:nvPr/>
        </p:nvSpPr>
        <p:spPr>
          <a:xfrm>
            <a:off x="9023986" y="3739026"/>
            <a:ext cx="310091" cy="1143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600">
                <a:solidFill>
                  <a:schemeClr val="tx1"/>
                </a:solidFill>
              </a:rPr>
              <a:t>60.7%</a:t>
            </a:r>
          </a:p>
        </p:txBody>
      </p:sp>
      <p:sp>
        <p:nvSpPr>
          <p:cNvPr id="34" name="Rechteck 33">
            <a:extLst>
              <a:ext uri="{FF2B5EF4-FFF2-40B4-BE49-F238E27FC236}">
                <a16:creationId xmlns:a16="http://schemas.microsoft.com/office/drawing/2014/main" id="{018BA408-1B61-BEE7-C648-9E3B9BE9382F}"/>
              </a:ext>
            </a:extLst>
          </p:cNvPr>
          <p:cNvSpPr/>
          <p:nvPr/>
        </p:nvSpPr>
        <p:spPr>
          <a:xfrm>
            <a:off x="9403696" y="4066424"/>
            <a:ext cx="310091" cy="1143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600">
                <a:solidFill>
                  <a:schemeClr val="tx1"/>
                </a:solidFill>
              </a:rPr>
              <a:t>39.6%</a:t>
            </a:r>
          </a:p>
        </p:txBody>
      </p:sp>
      <p:sp>
        <p:nvSpPr>
          <p:cNvPr id="37" name="Rechteck 36">
            <a:extLst>
              <a:ext uri="{FF2B5EF4-FFF2-40B4-BE49-F238E27FC236}">
                <a16:creationId xmlns:a16="http://schemas.microsoft.com/office/drawing/2014/main" id="{7C52E17B-87DA-47EC-51B1-90E186B424CD}"/>
              </a:ext>
            </a:extLst>
          </p:cNvPr>
          <p:cNvSpPr/>
          <p:nvPr/>
        </p:nvSpPr>
        <p:spPr>
          <a:xfrm>
            <a:off x="9800209" y="4315279"/>
            <a:ext cx="310091" cy="1143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600">
                <a:solidFill>
                  <a:schemeClr val="tx1"/>
                </a:solidFill>
              </a:rPr>
              <a:t>24.3%</a:t>
            </a:r>
          </a:p>
        </p:txBody>
      </p:sp>
      <p:graphicFrame>
        <p:nvGraphicFramePr>
          <p:cNvPr id="25" name="Tabelle 24">
            <a:extLst>
              <a:ext uri="{FF2B5EF4-FFF2-40B4-BE49-F238E27FC236}">
                <a16:creationId xmlns:a16="http://schemas.microsoft.com/office/drawing/2014/main" id="{CB129195-F807-45AA-011A-902D1886D1B5}"/>
              </a:ext>
            </a:extLst>
          </p:cNvPr>
          <p:cNvGraphicFramePr>
            <a:graphicFrameLocks noGrp="1"/>
          </p:cNvGraphicFramePr>
          <p:nvPr>
            <p:extLst>
              <p:ext uri="{D42A27DB-BD31-4B8C-83A1-F6EECF244321}">
                <p14:modId xmlns:p14="http://schemas.microsoft.com/office/powerpoint/2010/main" val="1400083835"/>
              </p:ext>
            </p:extLst>
          </p:nvPr>
        </p:nvGraphicFramePr>
        <p:xfrm>
          <a:off x="10128238" y="2784067"/>
          <a:ext cx="1679574" cy="721912"/>
        </p:xfrm>
        <a:graphic>
          <a:graphicData uri="http://schemas.openxmlformats.org/drawingml/2006/table">
            <a:tbl>
              <a:tblPr firstRow="1" bandRow="1">
                <a:tableStyleId>{5C22544A-7EE6-4342-B048-85BDC9FD1C3A}</a:tableStyleId>
              </a:tblPr>
              <a:tblGrid>
                <a:gridCol w="947737">
                  <a:extLst>
                    <a:ext uri="{9D8B030D-6E8A-4147-A177-3AD203B41FA5}">
                      <a16:colId xmlns:a16="http://schemas.microsoft.com/office/drawing/2014/main" val="2717279112"/>
                    </a:ext>
                  </a:extLst>
                </a:gridCol>
                <a:gridCol w="731837">
                  <a:extLst>
                    <a:ext uri="{9D8B030D-6E8A-4147-A177-3AD203B41FA5}">
                      <a16:colId xmlns:a16="http://schemas.microsoft.com/office/drawing/2014/main" val="4198750288"/>
                    </a:ext>
                  </a:extLst>
                </a:gridCol>
              </a:tblGrid>
              <a:tr h="180478">
                <a:tc>
                  <a:txBody>
                    <a:bodyPr/>
                    <a:lstStyle/>
                    <a:p>
                      <a:r>
                        <a:rPr lang="de-DE" sz="900">
                          <a:solidFill>
                            <a:schemeClr val="bg1"/>
                          </a:solidFill>
                        </a:rPr>
                        <a:t>Median</a:t>
                      </a:r>
                    </a:p>
                  </a:txBody>
                  <a:tcPr marL="3600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2A5C"/>
                    </a:solidFill>
                  </a:tcPr>
                </a:tc>
                <a:tc>
                  <a:txBody>
                    <a:bodyPr/>
                    <a:lstStyle/>
                    <a:p>
                      <a:pPr algn="ctr"/>
                      <a:r>
                        <a:rPr lang="de-DE" sz="900"/>
                        <a:t>15.9 months</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14556264"/>
                  </a:ext>
                </a:extLst>
              </a:tr>
              <a:tr h="180478">
                <a:tc>
                  <a:txBody>
                    <a:bodyPr/>
                    <a:lstStyle/>
                    <a:p>
                      <a:r>
                        <a:rPr lang="de-DE" sz="900">
                          <a:solidFill>
                            <a:schemeClr val="bg1"/>
                          </a:solidFill>
                        </a:rPr>
                        <a:t>95% Cl</a:t>
                      </a:r>
                    </a:p>
                  </a:txBody>
                  <a:tcPr marL="3600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37920"/>
                    </a:solidFill>
                  </a:tcPr>
                </a:tc>
                <a:tc>
                  <a:txBody>
                    <a:bodyPr/>
                    <a:lstStyle/>
                    <a:p>
                      <a:pPr algn="ctr"/>
                      <a:r>
                        <a:rPr lang="de-DE" sz="900"/>
                        <a:t>13.6-17.5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76687308"/>
                  </a:ext>
                </a:extLst>
              </a:tr>
              <a:tr h="180478">
                <a:tc>
                  <a:txBody>
                    <a:bodyPr/>
                    <a:lstStyle/>
                    <a:p>
                      <a:r>
                        <a:rPr lang="de-DE" sz="900">
                          <a:solidFill>
                            <a:schemeClr val="bg1"/>
                          </a:solidFill>
                        </a:rPr>
                        <a:t>Median follow-up</a:t>
                      </a:r>
                    </a:p>
                  </a:txBody>
                  <a:tcPr marL="3600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37920"/>
                    </a:solidFill>
                  </a:tcPr>
                </a:tc>
                <a:tc>
                  <a:txBody>
                    <a:bodyPr/>
                    <a:lstStyle/>
                    <a:p>
                      <a:pPr algn="ctr"/>
                      <a:r>
                        <a:rPr lang="de-DE" sz="900"/>
                        <a:t>22.2 months</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906324837"/>
                  </a:ext>
                </a:extLst>
              </a:tr>
              <a:tr h="180478">
                <a:tc>
                  <a:txBody>
                    <a:bodyPr/>
                    <a:lstStyle/>
                    <a:p>
                      <a:r>
                        <a:rPr lang="de-DE" sz="900">
                          <a:solidFill>
                            <a:schemeClr val="bg1"/>
                          </a:solidFill>
                        </a:rPr>
                        <a:t>Events/total</a:t>
                      </a:r>
                    </a:p>
                  </a:txBody>
                  <a:tcPr marL="3600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37920"/>
                    </a:solidFill>
                  </a:tcPr>
                </a:tc>
                <a:tc>
                  <a:txBody>
                    <a:bodyPr/>
                    <a:lstStyle/>
                    <a:p>
                      <a:pPr algn="ctr"/>
                      <a:r>
                        <a:rPr lang="de-DE" sz="900"/>
                        <a:t>81/128</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58453207"/>
                  </a:ext>
                </a:extLst>
              </a:tr>
            </a:tbl>
          </a:graphicData>
        </a:graphic>
      </p:graphicFrame>
      <p:sp>
        <p:nvSpPr>
          <p:cNvPr id="7" name="TextBox 6">
            <a:extLst>
              <a:ext uri="{FF2B5EF4-FFF2-40B4-BE49-F238E27FC236}">
                <a16:creationId xmlns:a16="http://schemas.microsoft.com/office/drawing/2014/main" id="{A840D7D8-C510-55E1-1D85-0033DEEB558B}"/>
              </a:ext>
            </a:extLst>
          </p:cNvPr>
          <p:cNvSpPr txBox="1"/>
          <p:nvPr/>
        </p:nvSpPr>
        <p:spPr>
          <a:xfrm>
            <a:off x="416532" y="5577433"/>
            <a:ext cx="3639531" cy="646331"/>
          </a:xfrm>
          <a:prstGeom prst="rect">
            <a:avLst/>
          </a:prstGeom>
          <a:solidFill>
            <a:schemeClr val="bg2"/>
          </a:solidFill>
        </p:spPr>
        <p:txBody>
          <a:bodyPr wrap="square">
            <a:spAutoFit/>
          </a:bodyPr>
          <a:lstStyle/>
          <a:p>
            <a:pPr marL="171450" indent="-171450">
              <a:buClr>
                <a:schemeClr val="accent2"/>
              </a:buClr>
              <a:buFont typeface="Arial" panose="020B0604020202020204" pitchFamily="34" charset="0"/>
              <a:buChar char="•"/>
            </a:pPr>
            <a:r>
              <a:rPr lang="en-US" sz="1200"/>
              <a:t>Patients with prior </a:t>
            </a:r>
            <a:r>
              <a:rPr lang="en-US" sz="1200" err="1"/>
              <a:t>cBTKi</a:t>
            </a:r>
            <a:r>
              <a:rPr lang="en-US" sz="1200"/>
              <a:t> (n=282) had a median PFS of 19.4 months and an 18-month PFS rate of 52.8%</a:t>
            </a:r>
          </a:p>
        </p:txBody>
      </p:sp>
      <p:sp>
        <p:nvSpPr>
          <p:cNvPr id="15" name="TextBox 14">
            <a:extLst>
              <a:ext uri="{FF2B5EF4-FFF2-40B4-BE49-F238E27FC236}">
                <a16:creationId xmlns:a16="http://schemas.microsoft.com/office/drawing/2014/main" id="{CF267AE4-16A3-B454-370A-B2292B142CBD}"/>
              </a:ext>
            </a:extLst>
          </p:cNvPr>
          <p:cNvSpPr txBox="1"/>
          <p:nvPr/>
        </p:nvSpPr>
        <p:spPr>
          <a:xfrm>
            <a:off x="4276234" y="5569331"/>
            <a:ext cx="3639531" cy="646331"/>
          </a:xfrm>
          <a:prstGeom prst="rect">
            <a:avLst/>
          </a:prstGeom>
          <a:solidFill>
            <a:schemeClr val="bg2"/>
          </a:solidFill>
        </p:spPr>
        <p:txBody>
          <a:bodyPr wrap="square">
            <a:spAutoFit/>
          </a:bodyPr>
          <a:lstStyle/>
          <a:p>
            <a:pPr marL="171450" indent="-171450">
              <a:buClr>
                <a:schemeClr val="accent2"/>
              </a:buClr>
              <a:buFont typeface="Arial" panose="020B0604020202020204" pitchFamily="34" charset="0"/>
              <a:buChar char="•"/>
            </a:pPr>
            <a:r>
              <a:rPr lang="en-US" sz="1200"/>
              <a:t>Patients naïve to BCL2i (n=154) had a median PFS of 23.0 months and an 18-month PFS rate of 62.5%</a:t>
            </a:r>
          </a:p>
        </p:txBody>
      </p:sp>
      <p:sp>
        <p:nvSpPr>
          <p:cNvPr id="16" name="TextBox 15">
            <a:extLst>
              <a:ext uri="{FF2B5EF4-FFF2-40B4-BE49-F238E27FC236}">
                <a16:creationId xmlns:a16="http://schemas.microsoft.com/office/drawing/2014/main" id="{9D5D33BC-C18C-760E-11C8-533567DD7DDE}"/>
              </a:ext>
            </a:extLst>
          </p:cNvPr>
          <p:cNvSpPr txBox="1"/>
          <p:nvPr/>
        </p:nvSpPr>
        <p:spPr>
          <a:xfrm>
            <a:off x="8148013" y="5569331"/>
            <a:ext cx="3639531" cy="646331"/>
          </a:xfrm>
          <a:prstGeom prst="rect">
            <a:avLst/>
          </a:prstGeom>
          <a:solidFill>
            <a:schemeClr val="bg2"/>
          </a:solidFill>
        </p:spPr>
        <p:txBody>
          <a:bodyPr wrap="square">
            <a:spAutoFit/>
          </a:bodyPr>
          <a:lstStyle/>
          <a:p>
            <a:pPr marL="171450" indent="-171450">
              <a:buClr>
                <a:schemeClr val="accent2"/>
              </a:buClr>
              <a:buFont typeface="Arial" panose="020B0604020202020204" pitchFamily="34" charset="0"/>
              <a:buChar char="•"/>
            </a:pPr>
            <a:r>
              <a:rPr lang="en-US" sz="1200"/>
              <a:t>Patients exposed to BCL2i (n=128) had a median PFS of 15.9 months and an 18-month PFS rate of 39.6%</a:t>
            </a:r>
          </a:p>
        </p:txBody>
      </p:sp>
    </p:spTree>
    <p:extLst>
      <p:ext uri="{BB962C8B-B14F-4D97-AF65-F5344CB8AC3E}">
        <p14:creationId xmlns:p14="http://schemas.microsoft.com/office/powerpoint/2010/main" val="1617239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Diagramm 35">
            <a:extLst>
              <a:ext uri="{FF2B5EF4-FFF2-40B4-BE49-F238E27FC236}">
                <a16:creationId xmlns:a16="http://schemas.microsoft.com/office/drawing/2014/main" id="{19DCE83C-75C5-62AC-787B-D276BA53CCF9}"/>
              </a:ext>
            </a:extLst>
          </p:cNvPr>
          <p:cNvGraphicFramePr/>
          <p:nvPr>
            <p:extLst>
              <p:ext uri="{D42A27DB-BD31-4B8C-83A1-F6EECF244321}">
                <p14:modId xmlns:p14="http://schemas.microsoft.com/office/powerpoint/2010/main" val="3652345424"/>
              </p:ext>
            </p:extLst>
          </p:nvPr>
        </p:nvGraphicFramePr>
        <p:xfrm>
          <a:off x="4274184" y="2007002"/>
          <a:ext cx="3736976" cy="349410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Diagramm 4">
            <a:extLst>
              <a:ext uri="{FF2B5EF4-FFF2-40B4-BE49-F238E27FC236}">
                <a16:creationId xmlns:a16="http://schemas.microsoft.com/office/drawing/2014/main" id="{050A7B33-82CF-A3FB-7AE2-26C96E39E97C}"/>
              </a:ext>
            </a:extLst>
          </p:cNvPr>
          <p:cNvGraphicFramePr/>
          <p:nvPr>
            <p:extLst>
              <p:ext uri="{D42A27DB-BD31-4B8C-83A1-F6EECF244321}">
                <p14:modId xmlns:p14="http://schemas.microsoft.com/office/powerpoint/2010/main" val="790038401"/>
              </p:ext>
            </p:extLst>
          </p:nvPr>
        </p:nvGraphicFramePr>
        <p:xfrm>
          <a:off x="400684" y="2007002"/>
          <a:ext cx="3810306" cy="3494103"/>
        </p:xfrm>
        <a:graphic>
          <a:graphicData uri="http://schemas.openxmlformats.org/drawingml/2006/chart">
            <c:chart xmlns:c="http://schemas.openxmlformats.org/drawingml/2006/chart" xmlns:r="http://schemas.openxmlformats.org/officeDocument/2006/relationships" r:id="rId4"/>
          </a:graphicData>
        </a:graphic>
      </p:graphicFrame>
      <p:pic>
        <p:nvPicPr>
          <p:cNvPr id="30" name="Grafik 29">
            <a:extLst>
              <a:ext uri="{FF2B5EF4-FFF2-40B4-BE49-F238E27FC236}">
                <a16:creationId xmlns:a16="http://schemas.microsoft.com/office/drawing/2014/main" id="{42138629-68C1-4151-B9E0-28C38B04DEF1}"/>
              </a:ext>
            </a:extLst>
          </p:cNvPr>
          <p:cNvPicPr>
            <a:picLocks noChangeAspect="1"/>
          </p:cNvPicPr>
          <p:nvPr/>
        </p:nvPicPr>
        <p:blipFill>
          <a:blip r:embed="rId5"/>
          <a:stretch>
            <a:fillRect/>
          </a:stretch>
        </p:blipFill>
        <p:spPr>
          <a:xfrm>
            <a:off x="4659311" y="3130603"/>
            <a:ext cx="3155951" cy="520646"/>
          </a:xfrm>
          <a:prstGeom prst="rect">
            <a:avLst/>
          </a:prstGeom>
        </p:spPr>
      </p:pic>
      <p:graphicFrame>
        <p:nvGraphicFramePr>
          <p:cNvPr id="23" name="Diagramm 22">
            <a:extLst>
              <a:ext uri="{FF2B5EF4-FFF2-40B4-BE49-F238E27FC236}">
                <a16:creationId xmlns:a16="http://schemas.microsoft.com/office/drawing/2014/main" id="{04CDE3FE-9D12-8C8B-8BF5-55CD6B1F0694}"/>
              </a:ext>
            </a:extLst>
          </p:cNvPr>
          <p:cNvGraphicFramePr/>
          <p:nvPr>
            <p:extLst>
              <p:ext uri="{D42A27DB-BD31-4B8C-83A1-F6EECF244321}">
                <p14:modId xmlns:p14="http://schemas.microsoft.com/office/powerpoint/2010/main" val="3323760438"/>
              </p:ext>
            </p:extLst>
          </p:nvPr>
        </p:nvGraphicFramePr>
        <p:xfrm>
          <a:off x="8141334" y="2007002"/>
          <a:ext cx="3736976" cy="3494103"/>
        </p:xfrm>
        <a:graphic>
          <a:graphicData uri="http://schemas.openxmlformats.org/drawingml/2006/chart">
            <c:chart xmlns:c="http://schemas.openxmlformats.org/drawingml/2006/chart" xmlns:r="http://schemas.openxmlformats.org/officeDocument/2006/relationships" r:id="rId6"/>
          </a:graphicData>
        </a:graphic>
      </p:graphicFrame>
      <p:sp>
        <p:nvSpPr>
          <p:cNvPr id="3" name="Footer Placeholder 2">
            <a:extLst>
              <a:ext uri="{FF2B5EF4-FFF2-40B4-BE49-F238E27FC236}">
                <a16:creationId xmlns:a16="http://schemas.microsoft.com/office/drawing/2014/main" id="{8325E7AD-DD13-2837-5CA8-12493CB4F829}"/>
              </a:ext>
            </a:extLst>
          </p:cNvPr>
          <p:cNvSpPr>
            <a:spLocks noGrp="1"/>
          </p:cNvSpPr>
          <p:nvPr>
            <p:ph type="ftr" sz="quarter" idx="10"/>
          </p:nvPr>
        </p:nvSpPr>
        <p:spPr/>
        <p:txBody>
          <a:bodyPr/>
          <a:lstStyle/>
          <a:p>
            <a:r>
              <a:rPr lang="en-GB" b="1"/>
              <a:t>BCL2</a:t>
            </a:r>
            <a:r>
              <a:rPr lang="en-GB"/>
              <a:t>, B-cell lymphoma 2; </a:t>
            </a:r>
            <a:r>
              <a:rPr lang="en-GB" b="1"/>
              <a:t>BCL2i, </a:t>
            </a:r>
            <a:r>
              <a:rPr lang="en-GB"/>
              <a:t>BCL2 inhibitor; </a:t>
            </a:r>
            <a:r>
              <a:rPr lang="en-GB" b="1"/>
              <a:t>BCL2i-E,</a:t>
            </a:r>
            <a:r>
              <a:rPr lang="en-GB"/>
              <a:t> BCL2 inhibitor experienced; </a:t>
            </a:r>
            <a:r>
              <a:rPr lang="en-GB" b="1"/>
              <a:t>BCL2i-N,</a:t>
            </a:r>
            <a:r>
              <a:rPr lang="en-GB"/>
              <a:t> BCL2 inhibitor naïve; </a:t>
            </a:r>
            <a:r>
              <a:rPr lang="en-GB" b="1" err="1"/>
              <a:t>cBTKi</a:t>
            </a:r>
            <a:r>
              <a:rPr lang="en-GB" b="1"/>
              <a:t>, </a:t>
            </a:r>
            <a:r>
              <a:rPr lang="en-GB"/>
              <a:t>covalent Bruton’s tyrosine kinase inhibitor; </a:t>
            </a:r>
            <a:r>
              <a:rPr lang="en-GB" b="1"/>
              <a:t>CI,</a:t>
            </a:r>
            <a:r>
              <a:rPr lang="en-GB"/>
              <a:t> confidence interval; </a:t>
            </a:r>
            <a:r>
              <a:rPr lang="en-GB" b="1"/>
              <a:t>NE,</a:t>
            </a:r>
            <a:r>
              <a:rPr lang="en-GB"/>
              <a:t> not evaluable; </a:t>
            </a:r>
            <a:r>
              <a:rPr lang="en-GB" b="1"/>
              <a:t>OS,</a:t>
            </a:r>
            <a:r>
              <a:rPr lang="en-GB"/>
              <a:t> overall survival. </a:t>
            </a:r>
          </a:p>
          <a:p>
            <a:r>
              <a:rPr lang="en-GB" b="1" err="1"/>
              <a:t>Woyach</a:t>
            </a:r>
            <a:r>
              <a:rPr lang="en-GB" b="1"/>
              <a:t> et al, Abstract #325 presented at ASH 2023. </a:t>
            </a:r>
            <a:endParaRPr lang="en-GB"/>
          </a:p>
        </p:txBody>
      </p:sp>
      <p:sp>
        <p:nvSpPr>
          <p:cNvPr id="10" name="Text Placeholder 9">
            <a:extLst>
              <a:ext uri="{FF2B5EF4-FFF2-40B4-BE49-F238E27FC236}">
                <a16:creationId xmlns:a16="http://schemas.microsoft.com/office/drawing/2014/main" id="{31AF8D27-4D7D-376A-A2B8-3BC14F2E8BB2}"/>
              </a:ext>
            </a:extLst>
          </p:cNvPr>
          <p:cNvSpPr>
            <a:spLocks noGrp="1"/>
          </p:cNvSpPr>
          <p:nvPr>
            <p:ph type="body" sz="quarter" idx="13"/>
          </p:nvPr>
        </p:nvSpPr>
        <p:spPr/>
        <p:txBody>
          <a:bodyPr/>
          <a:lstStyle/>
          <a:p>
            <a:r>
              <a:rPr lang="en-US"/>
              <a:t>OS in patients with prior </a:t>
            </a:r>
            <a:r>
              <a:rPr lang="en-US" err="1"/>
              <a:t>cBTKi</a:t>
            </a:r>
            <a:endParaRPr lang="en-US"/>
          </a:p>
        </p:txBody>
      </p:sp>
      <p:sp>
        <p:nvSpPr>
          <p:cNvPr id="2" name="Title 1">
            <a:extLst>
              <a:ext uri="{FF2B5EF4-FFF2-40B4-BE49-F238E27FC236}">
                <a16:creationId xmlns:a16="http://schemas.microsoft.com/office/drawing/2014/main" id="{29AD42CE-E5FB-71EC-D19C-E2A33AC30D8B}"/>
              </a:ext>
            </a:extLst>
          </p:cNvPr>
          <p:cNvSpPr>
            <a:spLocks noGrp="1"/>
          </p:cNvSpPr>
          <p:nvPr>
            <p:ph type="title"/>
          </p:nvPr>
        </p:nvSpPr>
        <p:spPr/>
        <p:txBody>
          <a:bodyPr/>
          <a:lstStyle/>
          <a:p>
            <a:r>
              <a:rPr lang="en-US"/>
              <a:t>Progression-free survival </a:t>
            </a:r>
          </a:p>
        </p:txBody>
      </p:sp>
      <p:sp>
        <p:nvSpPr>
          <p:cNvPr id="11" name="Text Placeholder 10">
            <a:extLst>
              <a:ext uri="{FF2B5EF4-FFF2-40B4-BE49-F238E27FC236}">
                <a16:creationId xmlns:a16="http://schemas.microsoft.com/office/drawing/2014/main" id="{64D524B4-1C88-6672-DC2A-01601DD4EF5E}"/>
              </a:ext>
            </a:extLst>
          </p:cNvPr>
          <p:cNvSpPr>
            <a:spLocks noGrp="1"/>
          </p:cNvSpPr>
          <p:nvPr>
            <p:ph type="body" sz="quarter" idx="14"/>
          </p:nvPr>
        </p:nvSpPr>
        <p:spPr>
          <a:xfrm>
            <a:off x="4282274" y="1400828"/>
            <a:ext cx="3636000" cy="647700"/>
          </a:xfrm>
        </p:spPr>
        <p:txBody>
          <a:bodyPr/>
          <a:lstStyle/>
          <a:p>
            <a:r>
              <a:rPr lang="en-US"/>
              <a:t>OS in patients with prior </a:t>
            </a:r>
            <a:r>
              <a:rPr lang="en-US" err="1"/>
              <a:t>cBTKi</a:t>
            </a:r>
            <a:r>
              <a:rPr lang="en-US"/>
              <a:t> without prior BCL2i</a:t>
            </a:r>
          </a:p>
        </p:txBody>
      </p:sp>
      <p:sp>
        <p:nvSpPr>
          <p:cNvPr id="12" name="Text Placeholder 11">
            <a:extLst>
              <a:ext uri="{FF2B5EF4-FFF2-40B4-BE49-F238E27FC236}">
                <a16:creationId xmlns:a16="http://schemas.microsoft.com/office/drawing/2014/main" id="{C719CDFA-A0B0-E9B7-FDCB-059EBB46DC54}"/>
              </a:ext>
            </a:extLst>
          </p:cNvPr>
          <p:cNvSpPr>
            <a:spLocks noGrp="1"/>
          </p:cNvSpPr>
          <p:nvPr>
            <p:ph type="body" sz="quarter" idx="15"/>
          </p:nvPr>
        </p:nvSpPr>
        <p:spPr>
          <a:xfrm>
            <a:off x="8148013" y="1401627"/>
            <a:ext cx="3636000" cy="647700"/>
          </a:xfrm>
        </p:spPr>
        <p:txBody>
          <a:bodyPr/>
          <a:lstStyle/>
          <a:p>
            <a:r>
              <a:rPr lang="en-US"/>
              <a:t>OS in patients with prior </a:t>
            </a:r>
            <a:r>
              <a:rPr lang="en-US" err="1"/>
              <a:t>cBTKi</a:t>
            </a:r>
            <a:r>
              <a:rPr lang="en-US"/>
              <a:t> and prior BCL2i</a:t>
            </a:r>
          </a:p>
        </p:txBody>
      </p:sp>
      <p:graphicFrame>
        <p:nvGraphicFramePr>
          <p:cNvPr id="6" name="Tabelle 5">
            <a:extLst>
              <a:ext uri="{FF2B5EF4-FFF2-40B4-BE49-F238E27FC236}">
                <a16:creationId xmlns:a16="http://schemas.microsoft.com/office/drawing/2014/main" id="{3A33449B-09CC-1303-22CB-43DD26555EB9}"/>
              </a:ext>
            </a:extLst>
          </p:cNvPr>
          <p:cNvGraphicFramePr>
            <a:graphicFrameLocks noGrp="1"/>
          </p:cNvGraphicFramePr>
          <p:nvPr>
            <p:extLst>
              <p:ext uri="{D42A27DB-BD31-4B8C-83A1-F6EECF244321}">
                <p14:modId xmlns:p14="http://schemas.microsoft.com/office/powerpoint/2010/main" val="3227838036"/>
              </p:ext>
            </p:extLst>
          </p:nvPr>
        </p:nvGraphicFramePr>
        <p:xfrm>
          <a:off x="714375" y="5267325"/>
          <a:ext cx="3422276" cy="231270"/>
        </p:xfrm>
        <a:graphic>
          <a:graphicData uri="http://schemas.openxmlformats.org/drawingml/2006/table">
            <a:tbl>
              <a:tblPr firstRow="1" bandRow="1">
                <a:tableStyleId>{5C22544A-7EE6-4342-B048-85BDC9FD1C3A}</a:tableStyleId>
              </a:tblPr>
              <a:tblGrid>
                <a:gridCol w="131626">
                  <a:extLst>
                    <a:ext uri="{9D8B030D-6E8A-4147-A177-3AD203B41FA5}">
                      <a16:colId xmlns:a16="http://schemas.microsoft.com/office/drawing/2014/main" val="4198750288"/>
                    </a:ext>
                  </a:extLst>
                </a:gridCol>
                <a:gridCol w="131626">
                  <a:extLst>
                    <a:ext uri="{9D8B030D-6E8A-4147-A177-3AD203B41FA5}">
                      <a16:colId xmlns:a16="http://schemas.microsoft.com/office/drawing/2014/main" val="2705343328"/>
                    </a:ext>
                  </a:extLst>
                </a:gridCol>
                <a:gridCol w="131626">
                  <a:extLst>
                    <a:ext uri="{9D8B030D-6E8A-4147-A177-3AD203B41FA5}">
                      <a16:colId xmlns:a16="http://schemas.microsoft.com/office/drawing/2014/main" val="3204564532"/>
                    </a:ext>
                  </a:extLst>
                </a:gridCol>
                <a:gridCol w="131626">
                  <a:extLst>
                    <a:ext uri="{9D8B030D-6E8A-4147-A177-3AD203B41FA5}">
                      <a16:colId xmlns:a16="http://schemas.microsoft.com/office/drawing/2014/main" val="782933230"/>
                    </a:ext>
                  </a:extLst>
                </a:gridCol>
                <a:gridCol w="131626">
                  <a:extLst>
                    <a:ext uri="{9D8B030D-6E8A-4147-A177-3AD203B41FA5}">
                      <a16:colId xmlns:a16="http://schemas.microsoft.com/office/drawing/2014/main" val="2435999986"/>
                    </a:ext>
                  </a:extLst>
                </a:gridCol>
                <a:gridCol w="131626">
                  <a:extLst>
                    <a:ext uri="{9D8B030D-6E8A-4147-A177-3AD203B41FA5}">
                      <a16:colId xmlns:a16="http://schemas.microsoft.com/office/drawing/2014/main" val="2292148142"/>
                    </a:ext>
                  </a:extLst>
                </a:gridCol>
                <a:gridCol w="131626">
                  <a:extLst>
                    <a:ext uri="{9D8B030D-6E8A-4147-A177-3AD203B41FA5}">
                      <a16:colId xmlns:a16="http://schemas.microsoft.com/office/drawing/2014/main" val="1844841734"/>
                    </a:ext>
                  </a:extLst>
                </a:gridCol>
                <a:gridCol w="131626">
                  <a:extLst>
                    <a:ext uri="{9D8B030D-6E8A-4147-A177-3AD203B41FA5}">
                      <a16:colId xmlns:a16="http://schemas.microsoft.com/office/drawing/2014/main" val="2807204520"/>
                    </a:ext>
                  </a:extLst>
                </a:gridCol>
                <a:gridCol w="131626">
                  <a:extLst>
                    <a:ext uri="{9D8B030D-6E8A-4147-A177-3AD203B41FA5}">
                      <a16:colId xmlns:a16="http://schemas.microsoft.com/office/drawing/2014/main" val="830357631"/>
                    </a:ext>
                  </a:extLst>
                </a:gridCol>
                <a:gridCol w="131626">
                  <a:extLst>
                    <a:ext uri="{9D8B030D-6E8A-4147-A177-3AD203B41FA5}">
                      <a16:colId xmlns:a16="http://schemas.microsoft.com/office/drawing/2014/main" val="3799237536"/>
                    </a:ext>
                  </a:extLst>
                </a:gridCol>
                <a:gridCol w="131626">
                  <a:extLst>
                    <a:ext uri="{9D8B030D-6E8A-4147-A177-3AD203B41FA5}">
                      <a16:colId xmlns:a16="http://schemas.microsoft.com/office/drawing/2014/main" val="2325088233"/>
                    </a:ext>
                  </a:extLst>
                </a:gridCol>
                <a:gridCol w="131626">
                  <a:extLst>
                    <a:ext uri="{9D8B030D-6E8A-4147-A177-3AD203B41FA5}">
                      <a16:colId xmlns:a16="http://schemas.microsoft.com/office/drawing/2014/main" val="3772884586"/>
                    </a:ext>
                  </a:extLst>
                </a:gridCol>
                <a:gridCol w="131626">
                  <a:extLst>
                    <a:ext uri="{9D8B030D-6E8A-4147-A177-3AD203B41FA5}">
                      <a16:colId xmlns:a16="http://schemas.microsoft.com/office/drawing/2014/main" val="1068723341"/>
                    </a:ext>
                  </a:extLst>
                </a:gridCol>
                <a:gridCol w="131626">
                  <a:extLst>
                    <a:ext uri="{9D8B030D-6E8A-4147-A177-3AD203B41FA5}">
                      <a16:colId xmlns:a16="http://schemas.microsoft.com/office/drawing/2014/main" val="721536435"/>
                    </a:ext>
                  </a:extLst>
                </a:gridCol>
                <a:gridCol w="131626">
                  <a:extLst>
                    <a:ext uri="{9D8B030D-6E8A-4147-A177-3AD203B41FA5}">
                      <a16:colId xmlns:a16="http://schemas.microsoft.com/office/drawing/2014/main" val="2912442069"/>
                    </a:ext>
                  </a:extLst>
                </a:gridCol>
                <a:gridCol w="131626">
                  <a:extLst>
                    <a:ext uri="{9D8B030D-6E8A-4147-A177-3AD203B41FA5}">
                      <a16:colId xmlns:a16="http://schemas.microsoft.com/office/drawing/2014/main" val="69791604"/>
                    </a:ext>
                  </a:extLst>
                </a:gridCol>
                <a:gridCol w="131626">
                  <a:extLst>
                    <a:ext uri="{9D8B030D-6E8A-4147-A177-3AD203B41FA5}">
                      <a16:colId xmlns:a16="http://schemas.microsoft.com/office/drawing/2014/main" val="1580863904"/>
                    </a:ext>
                  </a:extLst>
                </a:gridCol>
                <a:gridCol w="131626">
                  <a:extLst>
                    <a:ext uri="{9D8B030D-6E8A-4147-A177-3AD203B41FA5}">
                      <a16:colId xmlns:a16="http://schemas.microsoft.com/office/drawing/2014/main" val="629299304"/>
                    </a:ext>
                  </a:extLst>
                </a:gridCol>
                <a:gridCol w="131626">
                  <a:extLst>
                    <a:ext uri="{9D8B030D-6E8A-4147-A177-3AD203B41FA5}">
                      <a16:colId xmlns:a16="http://schemas.microsoft.com/office/drawing/2014/main" val="2253266268"/>
                    </a:ext>
                  </a:extLst>
                </a:gridCol>
                <a:gridCol w="131626">
                  <a:extLst>
                    <a:ext uri="{9D8B030D-6E8A-4147-A177-3AD203B41FA5}">
                      <a16:colId xmlns:a16="http://schemas.microsoft.com/office/drawing/2014/main" val="608074089"/>
                    </a:ext>
                  </a:extLst>
                </a:gridCol>
                <a:gridCol w="131626">
                  <a:extLst>
                    <a:ext uri="{9D8B030D-6E8A-4147-A177-3AD203B41FA5}">
                      <a16:colId xmlns:a16="http://schemas.microsoft.com/office/drawing/2014/main" val="3340214635"/>
                    </a:ext>
                  </a:extLst>
                </a:gridCol>
                <a:gridCol w="131626">
                  <a:extLst>
                    <a:ext uri="{9D8B030D-6E8A-4147-A177-3AD203B41FA5}">
                      <a16:colId xmlns:a16="http://schemas.microsoft.com/office/drawing/2014/main" val="3612389248"/>
                    </a:ext>
                  </a:extLst>
                </a:gridCol>
                <a:gridCol w="131626">
                  <a:extLst>
                    <a:ext uri="{9D8B030D-6E8A-4147-A177-3AD203B41FA5}">
                      <a16:colId xmlns:a16="http://schemas.microsoft.com/office/drawing/2014/main" val="3813626423"/>
                    </a:ext>
                  </a:extLst>
                </a:gridCol>
                <a:gridCol w="131626">
                  <a:extLst>
                    <a:ext uri="{9D8B030D-6E8A-4147-A177-3AD203B41FA5}">
                      <a16:colId xmlns:a16="http://schemas.microsoft.com/office/drawing/2014/main" val="81890570"/>
                    </a:ext>
                  </a:extLst>
                </a:gridCol>
                <a:gridCol w="131626">
                  <a:extLst>
                    <a:ext uri="{9D8B030D-6E8A-4147-A177-3AD203B41FA5}">
                      <a16:colId xmlns:a16="http://schemas.microsoft.com/office/drawing/2014/main" val="1844356841"/>
                    </a:ext>
                  </a:extLst>
                </a:gridCol>
                <a:gridCol w="131626">
                  <a:extLst>
                    <a:ext uri="{9D8B030D-6E8A-4147-A177-3AD203B41FA5}">
                      <a16:colId xmlns:a16="http://schemas.microsoft.com/office/drawing/2014/main" val="3696586858"/>
                    </a:ext>
                  </a:extLst>
                </a:gridCol>
              </a:tblGrid>
              <a:tr h="89423">
                <a:tc gridSpan="26">
                  <a:txBody>
                    <a:bodyPr/>
                    <a:lstStyle/>
                    <a:p>
                      <a:pPr algn="l"/>
                      <a:r>
                        <a:rPr lang="de-DE" sz="700"/>
                        <a:t>No. at risk</a:t>
                      </a:r>
                    </a:p>
                  </a:txBody>
                  <a:tcPr marL="3600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endParaRPr lang="de-DE" sz="900"/>
                    </a:p>
                  </a:txBody>
                  <a:tcPr marL="36000" marR="0" marT="0" marB="0" anchor="ctr"/>
                </a:tc>
                <a:tc hMerge="1">
                  <a:txBody>
                    <a:bodyPr/>
                    <a:lstStyle/>
                    <a:p>
                      <a:endParaRPr lang="de-DE" sz="900"/>
                    </a:p>
                  </a:txBody>
                  <a:tcPr marL="36000" marR="0" marT="0" marB="0" anchor="ctr"/>
                </a:tc>
                <a:tc hMerge="1">
                  <a:txBody>
                    <a:bodyPr/>
                    <a:lstStyle/>
                    <a:p>
                      <a:endParaRPr lang="de-DE" sz="700"/>
                    </a:p>
                  </a:txBody>
                  <a:tcPr marL="36000" marR="0" marT="0" marB="0" anchor="ctr"/>
                </a:tc>
                <a:tc hMerge="1">
                  <a:txBody>
                    <a:bodyPr/>
                    <a:lstStyle/>
                    <a:p>
                      <a:endParaRPr lang="de-DE" sz="700"/>
                    </a:p>
                  </a:txBody>
                  <a:tcPr marL="36000" marR="0" marT="0" marB="0" anchor="ctr"/>
                </a:tc>
                <a:tc hMerge="1">
                  <a:txBody>
                    <a:bodyPr/>
                    <a:lstStyle/>
                    <a:p>
                      <a:endParaRPr lang="de-DE" sz="700"/>
                    </a:p>
                  </a:txBody>
                  <a:tcPr marL="36000" marR="0" marT="0" marB="0" anchor="ctr"/>
                </a:tc>
                <a:tc hMerge="1">
                  <a:txBody>
                    <a:bodyPr/>
                    <a:lstStyle/>
                    <a:p>
                      <a:endParaRPr lang="de-DE" sz="700"/>
                    </a:p>
                  </a:txBody>
                  <a:tcPr marL="36000" marR="0" marT="0" marB="0" anchor="ctr"/>
                </a:tc>
                <a:tc hMerge="1">
                  <a:txBody>
                    <a:bodyPr/>
                    <a:lstStyle/>
                    <a:p>
                      <a:endParaRPr lang="de-DE" sz="700"/>
                    </a:p>
                  </a:txBody>
                  <a:tcPr marL="36000" marR="0" marT="0" marB="0" anchor="ctr"/>
                </a:tc>
                <a:tc hMerge="1">
                  <a:txBody>
                    <a:bodyPr/>
                    <a:lstStyle/>
                    <a:p>
                      <a:endParaRPr lang="de-DE" sz="700"/>
                    </a:p>
                  </a:txBody>
                  <a:tcPr marL="36000" marR="0" marT="0" marB="0" anchor="ctr"/>
                </a:tc>
                <a:tc hMerge="1">
                  <a:txBody>
                    <a:bodyPr/>
                    <a:lstStyle/>
                    <a:p>
                      <a:endParaRPr lang="de-DE" sz="700"/>
                    </a:p>
                  </a:txBody>
                  <a:tcPr marL="36000" marR="0" marT="0" marB="0" anchor="ctr"/>
                </a:tc>
                <a:tc hMerge="1">
                  <a:txBody>
                    <a:bodyPr/>
                    <a:lstStyle/>
                    <a:p>
                      <a:pPr algn="l"/>
                      <a:endParaRPr lang="de-DE" sz="700"/>
                    </a:p>
                  </a:txBody>
                  <a:tcPr marL="36000" marR="0" marT="0" marB="0" anchor="ctr"/>
                </a:tc>
                <a:extLst>
                  <a:ext uri="{0D108BD9-81ED-4DB2-BD59-A6C34878D82A}">
                    <a16:rowId xmlns:a16="http://schemas.microsoft.com/office/drawing/2014/main" val="1481988096"/>
                  </a:ext>
                </a:extLst>
              </a:tr>
              <a:tr h="124590">
                <a:tc>
                  <a:txBody>
                    <a:bodyPr/>
                    <a:lstStyle/>
                    <a:p>
                      <a:pPr algn="ctr"/>
                      <a:r>
                        <a:rPr lang="de-DE" sz="600"/>
                        <a:t>282</a:t>
                      </a:r>
                    </a:p>
                  </a:txBody>
                  <a:tcPr marL="0" marR="0" marT="0" marB="0" anchor="ctr"/>
                </a:tc>
                <a:tc>
                  <a:txBody>
                    <a:bodyPr/>
                    <a:lstStyle/>
                    <a:p>
                      <a:pPr algn="ctr"/>
                      <a:r>
                        <a:rPr lang="de-DE" sz="600"/>
                        <a:t>271</a:t>
                      </a:r>
                    </a:p>
                  </a:txBody>
                  <a:tcPr marL="0" marR="0" marT="0" marB="0" anchor="ctr"/>
                </a:tc>
                <a:tc>
                  <a:txBody>
                    <a:bodyPr/>
                    <a:lstStyle/>
                    <a:p>
                      <a:pPr algn="ctr"/>
                      <a:r>
                        <a:rPr lang="de-DE" sz="600"/>
                        <a:t>265</a:t>
                      </a:r>
                    </a:p>
                  </a:txBody>
                  <a:tcPr marL="0" marR="0" marT="0" marB="0" anchor="ctr"/>
                </a:tc>
                <a:tc>
                  <a:txBody>
                    <a:bodyPr/>
                    <a:lstStyle/>
                    <a:p>
                      <a:pPr algn="ctr"/>
                      <a:r>
                        <a:rPr lang="de-DE" sz="600"/>
                        <a:t>257</a:t>
                      </a:r>
                    </a:p>
                  </a:txBody>
                  <a:tcPr marL="0" marR="0" marT="0" marB="0" anchor="ctr"/>
                </a:tc>
                <a:tc>
                  <a:txBody>
                    <a:bodyPr/>
                    <a:lstStyle/>
                    <a:p>
                      <a:pPr algn="ctr"/>
                      <a:r>
                        <a:rPr lang="de-DE" sz="600"/>
                        <a:t>250</a:t>
                      </a:r>
                    </a:p>
                  </a:txBody>
                  <a:tcPr marL="0" marR="0" marT="0" marB="0" anchor="ctr"/>
                </a:tc>
                <a:tc>
                  <a:txBody>
                    <a:bodyPr/>
                    <a:lstStyle/>
                    <a:p>
                      <a:pPr algn="ctr"/>
                      <a:r>
                        <a:rPr lang="de-DE" sz="600"/>
                        <a:t>239</a:t>
                      </a:r>
                    </a:p>
                  </a:txBody>
                  <a:tcPr marL="0" marR="0" marT="0" marB="0" anchor="ctr"/>
                </a:tc>
                <a:tc>
                  <a:txBody>
                    <a:bodyPr/>
                    <a:lstStyle/>
                    <a:p>
                      <a:pPr algn="ctr"/>
                      <a:r>
                        <a:rPr lang="de-DE" sz="600"/>
                        <a:t>230</a:t>
                      </a:r>
                    </a:p>
                  </a:txBody>
                  <a:tcPr marL="0" marR="0" marT="0" marB="0" anchor="ctr"/>
                </a:tc>
                <a:tc>
                  <a:txBody>
                    <a:bodyPr/>
                    <a:lstStyle/>
                    <a:p>
                      <a:pPr algn="ctr"/>
                      <a:r>
                        <a:rPr lang="de-DE" sz="600"/>
                        <a:t>219</a:t>
                      </a:r>
                    </a:p>
                  </a:txBody>
                  <a:tcPr marL="0" marR="0" marT="0" marB="0" anchor="ctr"/>
                </a:tc>
                <a:tc>
                  <a:txBody>
                    <a:bodyPr/>
                    <a:lstStyle/>
                    <a:p>
                      <a:pPr algn="ctr"/>
                      <a:r>
                        <a:rPr lang="de-DE" sz="600"/>
                        <a:t>213</a:t>
                      </a:r>
                    </a:p>
                  </a:txBody>
                  <a:tcPr marL="0" marR="0" marT="0" marB="0" anchor="ctr"/>
                </a:tc>
                <a:tc>
                  <a:txBody>
                    <a:bodyPr/>
                    <a:lstStyle/>
                    <a:p>
                      <a:pPr algn="ctr"/>
                      <a:r>
                        <a:rPr lang="de-DE" sz="600"/>
                        <a:t>204</a:t>
                      </a:r>
                    </a:p>
                  </a:txBody>
                  <a:tcPr marL="0" marR="0" marT="0" marB="0" anchor="ctr"/>
                </a:tc>
                <a:tc>
                  <a:txBody>
                    <a:bodyPr/>
                    <a:lstStyle/>
                    <a:p>
                      <a:pPr algn="ctr"/>
                      <a:r>
                        <a:rPr lang="de-DE" sz="600"/>
                        <a:t>190</a:t>
                      </a:r>
                    </a:p>
                  </a:txBody>
                  <a:tcPr marL="0" marR="0" marT="0" marB="0" anchor="ctr"/>
                </a:tc>
                <a:tc>
                  <a:txBody>
                    <a:bodyPr/>
                    <a:lstStyle/>
                    <a:p>
                      <a:pPr algn="ctr"/>
                      <a:r>
                        <a:rPr lang="de-DE" sz="600"/>
                        <a:t>173</a:t>
                      </a:r>
                    </a:p>
                  </a:txBody>
                  <a:tcPr marL="0" marR="0" marT="0" marB="0" anchor="ctr"/>
                </a:tc>
                <a:tc>
                  <a:txBody>
                    <a:bodyPr/>
                    <a:lstStyle/>
                    <a:p>
                      <a:pPr algn="ctr"/>
                      <a:r>
                        <a:rPr lang="de-DE" sz="600"/>
                        <a:t>166</a:t>
                      </a:r>
                    </a:p>
                  </a:txBody>
                  <a:tcPr marL="0" marR="0" marT="0" marB="0" anchor="ctr"/>
                </a:tc>
                <a:tc>
                  <a:txBody>
                    <a:bodyPr/>
                    <a:lstStyle/>
                    <a:p>
                      <a:pPr algn="ctr"/>
                      <a:r>
                        <a:rPr lang="de-DE" sz="600"/>
                        <a:t>135</a:t>
                      </a:r>
                    </a:p>
                  </a:txBody>
                  <a:tcPr marL="0" marR="0" marT="0" marB="0" anchor="ctr"/>
                </a:tc>
                <a:tc>
                  <a:txBody>
                    <a:bodyPr/>
                    <a:lstStyle/>
                    <a:p>
                      <a:pPr algn="ctr"/>
                      <a:r>
                        <a:rPr lang="de-DE" sz="600"/>
                        <a:t>116</a:t>
                      </a:r>
                    </a:p>
                  </a:txBody>
                  <a:tcPr marL="0" marR="0" marT="0" marB="0" anchor="ctr"/>
                </a:tc>
                <a:tc>
                  <a:txBody>
                    <a:bodyPr/>
                    <a:lstStyle/>
                    <a:p>
                      <a:pPr algn="ctr"/>
                      <a:r>
                        <a:rPr lang="de-DE" sz="600"/>
                        <a:t>95</a:t>
                      </a:r>
                    </a:p>
                  </a:txBody>
                  <a:tcPr marL="0" marR="0" marT="0" marB="0" anchor="ctr"/>
                </a:tc>
                <a:tc>
                  <a:txBody>
                    <a:bodyPr/>
                    <a:lstStyle/>
                    <a:p>
                      <a:pPr algn="ctr"/>
                      <a:r>
                        <a:rPr lang="de-DE" sz="600"/>
                        <a:t>73</a:t>
                      </a:r>
                    </a:p>
                  </a:txBody>
                  <a:tcPr marL="0" marR="0" marT="0" marB="0" anchor="ctr"/>
                </a:tc>
                <a:tc>
                  <a:txBody>
                    <a:bodyPr/>
                    <a:lstStyle/>
                    <a:p>
                      <a:pPr algn="ctr"/>
                      <a:r>
                        <a:rPr lang="de-DE" sz="600"/>
                        <a:t>52</a:t>
                      </a:r>
                    </a:p>
                  </a:txBody>
                  <a:tcPr marL="0" marR="0" marT="0" marB="0" anchor="ctr"/>
                </a:tc>
                <a:tc>
                  <a:txBody>
                    <a:bodyPr/>
                    <a:lstStyle/>
                    <a:p>
                      <a:pPr algn="ctr"/>
                      <a:r>
                        <a:rPr lang="de-DE" sz="600"/>
                        <a:t>31</a:t>
                      </a:r>
                    </a:p>
                  </a:txBody>
                  <a:tcPr marL="0" marR="0" marT="0" marB="0" anchor="ctr"/>
                </a:tc>
                <a:tc>
                  <a:txBody>
                    <a:bodyPr/>
                    <a:lstStyle/>
                    <a:p>
                      <a:pPr algn="ctr"/>
                      <a:r>
                        <a:rPr lang="de-DE" sz="600"/>
                        <a:t>24</a:t>
                      </a:r>
                    </a:p>
                  </a:txBody>
                  <a:tcPr marL="0" marR="0" marT="0" marB="0" anchor="ctr"/>
                </a:tc>
                <a:tc>
                  <a:txBody>
                    <a:bodyPr/>
                    <a:lstStyle/>
                    <a:p>
                      <a:pPr algn="ctr"/>
                      <a:r>
                        <a:rPr lang="de-DE" sz="600"/>
                        <a:t>14</a:t>
                      </a:r>
                    </a:p>
                  </a:txBody>
                  <a:tcPr marL="0" marR="0" marT="0" marB="0" anchor="ctr"/>
                </a:tc>
                <a:tc>
                  <a:txBody>
                    <a:bodyPr/>
                    <a:lstStyle/>
                    <a:p>
                      <a:pPr algn="ctr"/>
                      <a:r>
                        <a:rPr lang="de-DE" sz="600"/>
                        <a:t>10</a:t>
                      </a:r>
                    </a:p>
                  </a:txBody>
                  <a:tcPr marL="0" marR="0" marT="0" marB="0" anchor="ctr"/>
                </a:tc>
                <a:tc>
                  <a:txBody>
                    <a:bodyPr/>
                    <a:lstStyle/>
                    <a:p>
                      <a:pPr algn="ctr"/>
                      <a:r>
                        <a:rPr lang="de-DE" sz="600"/>
                        <a:t>6</a:t>
                      </a:r>
                    </a:p>
                  </a:txBody>
                  <a:tcPr marL="0" marR="0" marT="0" marB="0" anchor="ctr"/>
                </a:tc>
                <a:tc>
                  <a:txBody>
                    <a:bodyPr/>
                    <a:lstStyle/>
                    <a:p>
                      <a:pPr algn="ctr"/>
                      <a:r>
                        <a:rPr lang="de-DE" sz="600"/>
                        <a:t>4</a:t>
                      </a:r>
                    </a:p>
                  </a:txBody>
                  <a:tcPr marL="0" marR="0" marT="0" marB="0" anchor="ctr"/>
                </a:tc>
                <a:tc>
                  <a:txBody>
                    <a:bodyPr/>
                    <a:lstStyle/>
                    <a:p>
                      <a:pPr algn="ctr"/>
                      <a:r>
                        <a:rPr lang="de-DE" sz="600"/>
                        <a:t>1</a:t>
                      </a:r>
                    </a:p>
                  </a:txBody>
                  <a:tcPr marL="0" marR="0" marT="0" marB="0" anchor="ctr"/>
                </a:tc>
                <a:tc>
                  <a:txBody>
                    <a:bodyPr/>
                    <a:lstStyle/>
                    <a:p>
                      <a:pPr algn="ctr"/>
                      <a:r>
                        <a:rPr lang="de-DE" sz="600"/>
                        <a:t>0</a:t>
                      </a:r>
                    </a:p>
                  </a:txBody>
                  <a:tcPr marL="0" marR="0" marT="0" marB="0" anchor="ctr"/>
                </a:tc>
                <a:extLst>
                  <a:ext uri="{0D108BD9-81ED-4DB2-BD59-A6C34878D82A}">
                    <a16:rowId xmlns:a16="http://schemas.microsoft.com/office/drawing/2014/main" val="1014556264"/>
                  </a:ext>
                </a:extLst>
              </a:tr>
            </a:tbl>
          </a:graphicData>
        </a:graphic>
      </p:graphicFrame>
      <p:graphicFrame>
        <p:nvGraphicFramePr>
          <p:cNvPr id="8" name="Tabelle 7">
            <a:extLst>
              <a:ext uri="{FF2B5EF4-FFF2-40B4-BE49-F238E27FC236}">
                <a16:creationId xmlns:a16="http://schemas.microsoft.com/office/drawing/2014/main" id="{E9ADEF92-E6D4-C800-1CF2-01726C2677AF}"/>
              </a:ext>
            </a:extLst>
          </p:cNvPr>
          <p:cNvGraphicFramePr>
            <a:graphicFrameLocks noGrp="1"/>
          </p:cNvGraphicFramePr>
          <p:nvPr>
            <p:extLst>
              <p:ext uri="{D42A27DB-BD31-4B8C-83A1-F6EECF244321}">
                <p14:modId xmlns:p14="http://schemas.microsoft.com/office/powerpoint/2010/main" val="194890548"/>
              </p:ext>
            </p:extLst>
          </p:nvPr>
        </p:nvGraphicFramePr>
        <p:xfrm>
          <a:off x="2371714" y="2610630"/>
          <a:ext cx="1679574" cy="721912"/>
        </p:xfrm>
        <a:graphic>
          <a:graphicData uri="http://schemas.openxmlformats.org/drawingml/2006/table">
            <a:tbl>
              <a:tblPr firstRow="1" bandRow="1">
                <a:tableStyleId>{5C22544A-7EE6-4342-B048-85BDC9FD1C3A}</a:tableStyleId>
              </a:tblPr>
              <a:tblGrid>
                <a:gridCol w="947737">
                  <a:extLst>
                    <a:ext uri="{9D8B030D-6E8A-4147-A177-3AD203B41FA5}">
                      <a16:colId xmlns:a16="http://schemas.microsoft.com/office/drawing/2014/main" val="2717279112"/>
                    </a:ext>
                  </a:extLst>
                </a:gridCol>
                <a:gridCol w="731837">
                  <a:extLst>
                    <a:ext uri="{9D8B030D-6E8A-4147-A177-3AD203B41FA5}">
                      <a16:colId xmlns:a16="http://schemas.microsoft.com/office/drawing/2014/main" val="4198750288"/>
                    </a:ext>
                  </a:extLst>
                </a:gridCol>
              </a:tblGrid>
              <a:tr h="180478">
                <a:tc>
                  <a:txBody>
                    <a:bodyPr/>
                    <a:lstStyle/>
                    <a:p>
                      <a:r>
                        <a:rPr lang="de-DE" sz="900" b="1">
                          <a:solidFill>
                            <a:schemeClr val="bg1"/>
                          </a:solidFill>
                        </a:rPr>
                        <a:t>Median</a:t>
                      </a:r>
                    </a:p>
                  </a:txBody>
                  <a:tcPr marL="36000" marR="0" marT="0" marB="0" anchor="ctr">
                    <a:lnB w="28575" cap="flat" cmpd="sng" algn="ctr">
                      <a:solidFill>
                        <a:schemeClr val="bg1"/>
                      </a:solidFill>
                      <a:prstDash val="solid"/>
                      <a:round/>
                      <a:headEnd type="none" w="med" len="med"/>
                      <a:tailEnd type="none" w="med" len="med"/>
                    </a:lnB>
                    <a:solidFill>
                      <a:schemeClr val="accent1"/>
                    </a:solidFill>
                  </a:tcPr>
                </a:tc>
                <a:tc>
                  <a:txBody>
                    <a:bodyPr/>
                    <a:lstStyle/>
                    <a:p>
                      <a:pPr algn="ctr"/>
                      <a:r>
                        <a:rPr lang="de-DE" sz="900" b="1">
                          <a:solidFill>
                            <a:schemeClr val="bg1"/>
                          </a:solidFill>
                        </a:rPr>
                        <a:t>NE months</a:t>
                      </a:r>
                    </a:p>
                  </a:txBody>
                  <a:tcPr marL="0" marR="0" marT="0" marB="0" anchor="ctr">
                    <a:lnB w="28575"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14556264"/>
                  </a:ext>
                </a:extLst>
              </a:tr>
              <a:tr h="180478">
                <a:tc>
                  <a:txBody>
                    <a:bodyPr/>
                    <a:lstStyle/>
                    <a:p>
                      <a:r>
                        <a:rPr lang="de-DE" sz="900">
                          <a:solidFill>
                            <a:schemeClr val="bg1"/>
                          </a:solidFill>
                        </a:rPr>
                        <a:t>95% Cl</a:t>
                      </a:r>
                    </a:p>
                  </a:txBody>
                  <a:tcPr marL="36000" marR="0" marT="0" marB="0" anchor="ctr">
                    <a:lnT w="28575" cap="flat" cmpd="sng" algn="ctr">
                      <a:solidFill>
                        <a:schemeClr val="bg1"/>
                      </a:solidFill>
                      <a:prstDash val="solid"/>
                      <a:round/>
                      <a:headEnd type="none" w="med" len="med"/>
                      <a:tailEnd type="none" w="med" len="med"/>
                    </a:lnT>
                    <a:solidFill>
                      <a:schemeClr val="accent2"/>
                    </a:solidFill>
                  </a:tcPr>
                </a:tc>
                <a:tc>
                  <a:txBody>
                    <a:bodyPr/>
                    <a:lstStyle/>
                    <a:p>
                      <a:pPr algn="ctr"/>
                      <a:r>
                        <a:rPr lang="de-DE" sz="900">
                          <a:solidFill>
                            <a:schemeClr val="tx1"/>
                          </a:solidFill>
                        </a:rPr>
                        <a:t>NE-NE</a:t>
                      </a:r>
                    </a:p>
                  </a:txBody>
                  <a:tcPr marL="0" marR="0" marT="0" marB="0" anchor="ctr">
                    <a:lnT w="2857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176687308"/>
                  </a:ext>
                </a:extLst>
              </a:tr>
              <a:tr h="180478">
                <a:tc>
                  <a:txBody>
                    <a:bodyPr/>
                    <a:lstStyle/>
                    <a:p>
                      <a:r>
                        <a:rPr lang="de-DE" sz="900">
                          <a:solidFill>
                            <a:schemeClr val="bg1"/>
                          </a:solidFill>
                        </a:rPr>
                        <a:t>Median follow-up</a:t>
                      </a:r>
                    </a:p>
                  </a:txBody>
                  <a:tcPr marL="36000" marR="0" marT="0" marB="0" anchor="ctr">
                    <a:solidFill>
                      <a:schemeClr val="accent2"/>
                    </a:solidFill>
                  </a:tcPr>
                </a:tc>
                <a:tc>
                  <a:txBody>
                    <a:bodyPr/>
                    <a:lstStyle/>
                    <a:p>
                      <a:pPr algn="ctr"/>
                      <a:r>
                        <a:rPr lang="de-DE" sz="900">
                          <a:solidFill>
                            <a:schemeClr val="tx1"/>
                          </a:solidFill>
                        </a:rPr>
                        <a:t>29.3 months</a:t>
                      </a:r>
                    </a:p>
                  </a:txBody>
                  <a:tcPr marL="0" marR="0" marT="0" marB="0" anchor="ctr"/>
                </a:tc>
                <a:extLst>
                  <a:ext uri="{0D108BD9-81ED-4DB2-BD59-A6C34878D82A}">
                    <a16:rowId xmlns:a16="http://schemas.microsoft.com/office/drawing/2014/main" val="2906324837"/>
                  </a:ext>
                </a:extLst>
              </a:tr>
              <a:tr h="180478">
                <a:tc>
                  <a:txBody>
                    <a:bodyPr/>
                    <a:lstStyle/>
                    <a:p>
                      <a:r>
                        <a:rPr lang="de-DE" sz="900">
                          <a:solidFill>
                            <a:schemeClr val="bg1"/>
                          </a:solidFill>
                        </a:rPr>
                        <a:t>Events/total</a:t>
                      </a:r>
                    </a:p>
                  </a:txBody>
                  <a:tcPr marL="36000" marR="0" marT="0" marB="0" anchor="ctr">
                    <a:solidFill>
                      <a:schemeClr val="accent2"/>
                    </a:solidFill>
                  </a:tcPr>
                </a:tc>
                <a:tc>
                  <a:txBody>
                    <a:bodyPr/>
                    <a:lstStyle/>
                    <a:p>
                      <a:pPr algn="ctr"/>
                      <a:r>
                        <a:rPr lang="de-DE" sz="900">
                          <a:solidFill>
                            <a:schemeClr val="tx1"/>
                          </a:solidFill>
                        </a:rPr>
                        <a:t>85/282</a:t>
                      </a:r>
                    </a:p>
                  </a:txBody>
                  <a:tcPr marL="0" marR="0" marT="0" marB="0" anchor="ctr"/>
                </a:tc>
                <a:extLst>
                  <a:ext uri="{0D108BD9-81ED-4DB2-BD59-A6C34878D82A}">
                    <a16:rowId xmlns:a16="http://schemas.microsoft.com/office/drawing/2014/main" val="2258453207"/>
                  </a:ext>
                </a:extLst>
              </a:tr>
            </a:tbl>
          </a:graphicData>
        </a:graphic>
      </p:graphicFrame>
      <p:graphicFrame>
        <p:nvGraphicFramePr>
          <p:cNvPr id="26" name="Tabelle 25">
            <a:extLst>
              <a:ext uri="{FF2B5EF4-FFF2-40B4-BE49-F238E27FC236}">
                <a16:creationId xmlns:a16="http://schemas.microsoft.com/office/drawing/2014/main" id="{454BB1F2-348F-7DD4-E5B8-B9490B030EEA}"/>
              </a:ext>
            </a:extLst>
          </p:cNvPr>
          <p:cNvGraphicFramePr>
            <a:graphicFrameLocks noGrp="1"/>
          </p:cNvGraphicFramePr>
          <p:nvPr>
            <p:extLst>
              <p:ext uri="{D42A27DB-BD31-4B8C-83A1-F6EECF244321}">
                <p14:modId xmlns:p14="http://schemas.microsoft.com/office/powerpoint/2010/main" val="99096341"/>
              </p:ext>
            </p:extLst>
          </p:nvPr>
        </p:nvGraphicFramePr>
        <p:xfrm>
          <a:off x="4596092" y="5267325"/>
          <a:ext cx="3384914" cy="231270"/>
        </p:xfrm>
        <a:graphic>
          <a:graphicData uri="http://schemas.openxmlformats.org/drawingml/2006/table">
            <a:tbl>
              <a:tblPr firstRow="1" bandRow="1">
                <a:tableStyleId>{5C22544A-7EE6-4342-B048-85BDC9FD1C3A}</a:tableStyleId>
              </a:tblPr>
              <a:tblGrid>
                <a:gridCol w="130189">
                  <a:extLst>
                    <a:ext uri="{9D8B030D-6E8A-4147-A177-3AD203B41FA5}">
                      <a16:colId xmlns:a16="http://schemas.microsoft.com/office/drawing/2014/main" val="4198750288"/>
                    </a:ext>
                  </a:extLst>
                </a:gridCol>
                <a:gridCol w="130189">
                  <a:extLst>
                    <a:ext uri="{9D8B030D-6E8A-4147-A177-3AD203B41FA5}">
                      <a16:colId xmlns:a16="http://schemas.microsoft.com/office/drawing/2014/main" val="2705343328"/>
                    </a:ext>
                  </a:extLst>
                </a:gridCol>
                <a:gridCol w="130189">
                  <a:extLst>
                    <a:ext uri="{9D8B030D-6E8A-4147-A177-3AD203B41FA5}">
                      <a16:colId xmlns:a16="http://schemas.microsoft.com/office/drawing/2014/main" val="3204564532"/>
                    </a:ext>
                  </a:extLst>
                </a:gridCol>
                <a:gridCol w="130189">
                  <a:extLst>
                    <a:ext uri="{9D8B030D-6E8A-4147-A177-3AD203B41FA5}">
                      <a16:colId xmlns:a16="http://schemas.microsoft.com/office/drawing/2014/main" val="782933230"/>
                    </a:ext>
                  </a:extLst>
                </a:gridCol>
                <a:gridCol w="130189">
                  <a:extLst>
                    <a:ext uri="{9D8B030D-6E8A-4147-A177-3AD203B41FA5}">
                      <a16:colId xmlns:a16="http://schemas.microsoft.com/office/drawing/2014/main" val="2435999986"/>
                    </a:ext>
                  </a:extLst>
                </a:gridCol>
                <a:gridCol w="130189">
                  <a:extLst>
                    <a:ext uri="{9D8B030D-6E8A-4147-A177-3AD203B41FA5}">
                      <a16:colId xmlns:a16="http://schemas.microsoft.com/office/drawing/2014/main" val="2292148142"/>
                    </a:ext>
                  </a:extLst>
                </a:gridCol>
                <a:gridCol w="130189">
                  <a:extLst>
                    <a:ext uri="{9D8B030D-6E8A-4147-A177-3AD203B41FA5}">
                      <a16:colId xmlns:a16="http://schemas.microsoft.com/office/drawing/2014/main" val="1844841734"/>
                    </a:ext>
                  </a:extLst>
                </a:gridCol>
                <a:gridCol w="130189">
                  <a:extLst>
                    <a:ext uri="{9D8B030D-6E8A-4147-A177-3AD203B41FA5}">
                      <a16:colId xmlns:a16="http://schemas.microsoft.com/office/drawing/2014/main" val="2807204520"/>
                    </a:ext>
                  </a:extLst>
                </a:gridCol>
                <a:gridCol w="130189">
                  <a:extLst>
                    <a:ext uri="{9D8B030D-6E8A-4147-A177-3AD203B41FA5}">
                      <a16:colId xmlns:a16="http://schemas.microsoft.com/office/drawing/2014/main" val="830357631"/>
                    </a:ext>
                  </a:extLst>
                </a:gridCol>
                <a:gridCol w="130189">
                  <a:extLst>
                    <a:ext uri="{9D8B030D-6E8A-4147-A177-3AD203B41FA5}">
                      <a16:colId xmlns:a16="http://schemas.microsoft.com/office/drawing/2014/main" val="3799237536"/>
                    </a:ext>
                  </a:extLst>
                </a:gridCol>
                <a:gridCol w="130189">
                  <a:extLst>
                    <a:ext uri="{9D8B030D-6E8A-4147-A177-3AD203B41FA5}">
                      <a16:colId xmlns:a16="http://schemas.microsoft.com/office/drawing/2014/main" val="2325088233"/>
                    </a:ext>
                  </a:extLst>
                </a:gridCol>
                <a:gridCol w="130189">
                  <a:extLst>
                    <a:ext uri="{9D8B030D-6E8A-4147-A177-3AD203B41FA5}">
                      <a16:colId xmlns:a16="http://schemas.microsoft.com/office/drawing/2014/main" val="3772884586"/>
                    </a:ext>
                  </a:extLst>
                </a:gridCol>
                <a:gridCol w="130189">
                  <a:extLst>
                    <a:ext uri="{9D8B030D-6E8A-4147-A177-3AD203B41FA5}">
                      <a16:colId xmlns:a16="http://schemas.microsoft.com/office/drawing/2014/main" val="1068723341"/>
                    </a:ext>
                  </a:extLst>
                </a:gridCol>
                <a:gridCol w="130189">
                  <a:extLst>
                    <a:ext uri="{9D8B030D-6E8A-4147-A177-3AD203B41FA5}">
                      <a16:colId xmlns:a16="http://schemas.microsoft.com/office/drawing/2014/main" val="721536435"/>
                    </a:ext>
                  </a:extLst>
                </a:gridCol>
                <a:gridCol w="130189">
                  <a:extLst>
                    <a:ext uri="{9D8B030D-6E8A-4147-A177-3AD203B41FA5}">
                      <a16:colId xmlns:a16="http://schemas.microsoft.com/office/drawing/2014/main" val="2912442069"/>
                    </a:ext>
                  </a:extLst>
                </a:gridCol>
                <a:gridCol w="130189">
                  <a:extLst>
                    <a:ext uri="{9D8B030D-6E8A-4147-A177-3AD203B41FA5}">
                      <a16:colId xmlns:a16="http://schemas.microsoft.com/office/drawing/2014/main" val="69791604"/>
                    </a:ext>
                  </a:extLst>
                </a:gridCol>
                <a:gridCol w="130189">
                  <a:extLst>
                    <a:ext uri="{9D8B030D-6E8A-4147-A177-3AD203B41FA5}">
                      <a16:colId xmlns:a16="http://schemas.microsoft.com/office/drawing/2014/main" val="1580863904"/>
                    </a:ext>
                  </a:extLst>
                </a:gridCol>
                <a:gridCol w="130189">
                  <a:extLst>
                    <a:ext uri="{9D8B030D-6E8A-4147-A177-3AD203B41FA5}">
                      <a16:colId xmlns:a16="http://schemas.microsoft.com/office/drawing/2014/main" val="629299304"/>
                    </a:ext>
                  </a:extLst>
                </a:gridCol>
                <a:gridCol w="130189">
                  <a:extLst>
                    <a:ext uri="{9D8B030D-6E8A-4147-A177-3AD203B41FA5}">
                      <a16:colId xmlns:a16="http://schemas.microsoft.com/office/drawing/2014/main" val="2253266268"/>
                    </a:ext>
                  </a:extLst>
                </a:gridCol>
                <a:gridCol w="130189">
                  <a:extLst>
                    <a:ext uri="{9D8B030D-6E8A-4147-A177-3AD203B41FA5}">
                      <a16:colId xmlns:a16="http://schemas.microsoft.com/office/drawing/2014/main" val="608074089"/>
                    </a:ext>
                  </a:extLst>
                </a:gridCol>
                <a:gridCol w="130189">
                  <a:extLst>
                    <a:ext uri="{9D8B030D-6E8A-4147-A177-3AD203B41FA5}">
                      <a16:colId xmlns:a16="http://schemas.microsoft.com/office/drawing/2014/main" val="3340214635"/>
                    </a:ext>
                  </a:extLst>
                </a:gridCol>
                <a:gridCol w="130189">
                  <a:extLst>
                    <a:ext uri="{9D8B030D-6E8A-4147-A177-3AD203B41FA5}">
                      <a16:colId xmlns:a16="http://schemas.microsoft.com/office/drawing/2014/main" val="3612389248"/>
                    </a:ext>
                  </a:extLst>
                </a:gridCol>
                <a:gridCol w="130189">
                  <a:extLst>
                    <a:ext uri="{9D8B030D-6E8A-4147-A177-3AD203B41FA5}">
                      <a16:colId xmlns:a16="http://schemas.microsoft.com/office/drawing/2014/main" val="3813626423"/>
                    </a:ext>
                  </a:extLst>
                </a:gridCol>
                <a:gridCol w="130189">
                  <a:extLst>
                    <a:ext uri="{9D8B030D-6E8A-4147-A177-3AD203B41FA5}">
                      <a16:colId xmlns:a16="http://schemas.microsoft.com/office/drawing/2014/main" val="81890570"/>
                    </a:ext>
                  </a:extLst>
                </a:gridCol>
                <a:gridCol w="130189">
                  <a:extLst>
                    <a:ext uri="{9D8B030D-6E8A-4147-A177-3AD203B41FA5}">
                      <a16:colId xmlns:a16="http://schemas.microsoft.com/office/drawing/2014/main" val="1844356841"/>
                    </a:ext>
                  </a:extLst>
                </a:gridCol>
                <a:gridCol w="130189">
                  <a:extLst>
                    <a:ext uri="{9D8B030D-6E8A-4147-A177-3AD203B41FA5}">
                      <a16:colId xmlns:a16="http://schemas.microsoft.com/office/drawing/2014/main" val="2457822359"/>
                    </a:ext>
                  </a:extLst>
                </a:gridCol>
              </a:tblGrid>
              <a:tr h="89423">
                <a:tc gridSpan="26">
                  <a:txBody>
                    <a:bodyPr/>
                    <a:lstStyle/>
                    <a:p>
                      <a:pPr algn="l"/>
                      <a:r>
                        <a:rPr lang="de-DE" sz="700"/>
                        <a:t>No. at risk</a:t>
                      </a:r>
                    </a:p>
                  </a:txBody>
                  <a:tcPr marL="3600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endParaRPr lang="de-DE" sz="900"/>
                    </a:p>
                  </a:txBody>
                  <a:tcPr marL="36000" marR="0" marT="0" marB="0" anchor="ctr"/>
                </a:tc>
                <a:tc hMerge="1">
                  <a:txBody>
                    <a:bodyPr/>
                    <a:lstStyle/>
                    <a:p>
                      <a:endParaRPr lang="de-DE" sz="900"/>
                    </a:p>
                  </a:txBody>
                  <a:tcPr marL="36000" marR="0" marT="0" marB="0" anchor="ctr"/>
                </a:tc>
                <a:tc hMerge="1">
                  <a:txBody>
                    <a:bodyPr/>
                    <a:lstStyle/>
                    <a:p>
                      <a:endParaRPr lang="de-DE" sz="700"/>
                    </a:p>
                  </a:txBody>
                  <a:tcPr marL="36000" marR="0" marT="0" marB="0" anchor="ctr"/>
                </a:tc>
                <a:tc hMerge="1">
                  <a:txBody>
                    <a:bodyPr/>
                    <a:lstStyle/>
                    <a:p>
                      <a:endParaRPr lang="de-DE" sz="700"/>
                    </a:p>
                  </a:txBody>
                  <a:tcPr marL="36000" marR="0" marT="0" marB="0" anchor="ctr"/>
                </a:tc>
                <a:tc hMerge="1">
                  <a:txBody>
                    <a:bodyPr/>
                    <a:lstStyle/>
                    <a:p>
                      <a:endParaRPr lang="de-DE" sz="700"/>
                    </a:p>
                  </a:txBody>
                  <a:tcPr marL="36000" marR="0" marT="0" marB="0" anchor="ctr"/>
                </a:tc>
                <a:tc hMerge="1">
                  <a:txBody>
                    <a:bodyPr/>
                    <a:lstStyle/>
                    <a:p>
                      <a:endParaRPr lang="de-DE" sz="700"/>
                    </a:p>
                  </a:txBody>
                  <a:tcPr marL="36000" marR="0" marT="0" marB="0" anchor="ctr"/>
                </a:tc>
                <a:tc hMerge="1">
                  <a:txBody>
                    <a:bodyPr/>
                    <a:lstStyle/>
                    <a:p>
                      <a:endParaRPr lang="de-DE" sz="700"/>
                    </a:p>
                  </a:txBody>
                  <a:tcPr marL="36000" marR="0" marT="0" marB="0" anchor="ctr"/>
                </a:tc>
                <a:tc hMerge="1">
                  <a:txBody>
                    <a:bodyPr/>
                    <a:lstStyle/>
                    <a:p>
                      <a:endParaRPr lang="de-DE" sz="700"/>
                    </a:p>
                  </a:txBody>
                  <a:tcPr marL="36000" marR="0" marT="0" marB="0" anchor="ctr"/>
                </a:tc>
                <a:tc hMerge="1">
                  <a:txBody>
                    <a:bodyPr/>
                    <a:lstStyle/>
                    <a:p>
                      <a:endParaRPr lang="de-DE" sz="700"/>
                    </a:p>
                  </a:txBody>
                  <a:tcPr marL="36000" marR="0" marT="0" marB="0" anchor="ctr"/>
                </a:tc>
                <a:tc hMerge="1">
                  <a:txBody>
                    <a:bodyPr/>
                    <a:lstStyle/>
                    <a:p>
                      <a:pPr algn="l"/>
                      <a:endParaRPr lang="de-DE" sz="700"/>
                    </a:p>
                  </a:txBody>
                  <a:tcPr marL="36000" marR="0" marT="0" marB="0" anchor="ctr"/>
                </a:tc>
                <a:extLst>
                  <a:ext uri="{0D108BD9-81ED-4DB2-BD59-A6C34878D82A}">
                    <a16:rowId xmlns:a16="http://schemas.microsoft.com/office/drawing/2014/main" val="1481988096"/>
                  </a:ext>
                </a:extLst>
              </a:tr>
              <a:tr h="124590">
                <a:tc>
                  <a:txBody>
                    <a:bodyPr/>
                    <a:lstStyle/>
                    <a:p>
                      <a:pPr algn="ctr"/>
                      <a:r>
                        <a:rPr lang="de-DE" sz="600"/>
                        <a:t>154</a:t>
                      </a:r>
                    </a:p>
                  </a:txBody>
                  <a:tcPr marL="0" marR="0" marT="0" marB="0" anchor="ctr"/>
                </a:tc>
                <a:tc>
                  <a:txBody>
                    <a:bodyPr/>
                    <a:lstStyle/>
                    <a:p>
                      <a:pPr algn="ctr"/>
                      <a:r>
                        <a:rPr lang="de-DE" sz="600"/>
                        <a:t>149</a:t>
                      </a:r>
                    </a:p>
                  </a:txBody>
                  <a:tcPr marL="0" marR="0" marT="0" marB="0" anchor="ctr"/>
                </a:tc>
                <a:tc>
                  <a:txBody>
                    <a:bodyPr/>
                    <a:lstStyle/>
                    <a:p>
                      <a:pPr algn="ctr"/>
                      <a:r>
                        <a:rPr lang="de-DE" sz="600"/>
                        <a:t>146</a:t>
                      </a:r>
                    </a:p>
                  </a:txBody>
                  <a:tcPr marL="0" marR="0" marT="0" marB="0" anchor="ctr"/>
                </a:tc>
                <a:tc>
                  <a:txBody>
                    <a:bodyPr/>
                    <a:lstStyle/>
                    <a:p>
                      <a:pPr algn="ctr"/>
                      <a:r>
                        <a:rPr lang="de-DE" sz="600"/>
                        <a:t>142</a:t>
                      </a:r>
                    </a:p>
                  </a:txBody>
                  <a:tcPr marL="0" marR="0" marT="0" marB="0" anchor="ctr"/>
                </a:tc>
                <a:tc>
                  <a:txBody>
                    <a:bodyPr/>
                    <a:lstStyle/>
                    <a:p>
                      <a:pPr algn="ctr"/>
                      <a:r>
                        <a:rPr lang="de-DE" sz="600"/>
                        <a:t>139</a:t>
                      </a:r>
                    </a:p>
                  </a:txBody>
                  <a:tcPr marL="0" marR="0" marT="0" marB="0" anchor="ctr"/>
                </a:tc>
                <a:tc>
                  <a:txBody>
                    <a:bodyPr/>
                    <a:lstStyle/>
                    <a:p>
                      <a:pPr algn="ctr"/>
                      <a:r>
                        <a:rPr lang="de-DE" sz="600"/>
                        <a:t>134</a:t>
                      </a:r>
                    </a:p>
                  </a:txBody>
                  <a:tcPr marL="0" marR="0" marT="0" marB="0" anchor="ctr"/>
                </a:tc>
                <a:tc>
                  <a:txBody>
                    <a:bodyPr/>
                    <a:lstStyle/>
                    <a:p>
                      <a:pPr algn="ctr"/>
                      <a:r>
                        <a:rPr lang="de-DE" sz="600"/>
                        <a:t>133</a:t>
                      </a:r>
                    </a:p>
                  </a:txBody>
                  <a:tcPr marL="0" marR="0" marT="0" marB="0" anchor="ctr"/>
                </a:tc>
                <a:tc>
                  <a:txBody>
                    <a:bodyPr/>
                    <a:lstStyle/>
                    <a:p>
                      <a:pPr algn="ctr"/>
                      <a:r>
                        <a:rPr lang="de-DE" sz="600"/>
                        <a:t>131</a:t>
                      </a:r>
                    </a:p>
                  </a:txBody>
                  <a:tcPr marL="0" marR="0" marT="0" marB="0" anchor="ctr"/>
                </a:tc>
                <a:tc>
                  <a:txBody>
                    <a:bodyPr/>
                    <a:lstStyle/>
                    <a:p>
                      <a:pPr algn="ctr"/>
                      <a:r>
                        <a:rPr lang="de-DE" sz="600"/>
                        <a:t>129</a:t>
                      </a:r>
                    </a:p>
                  </a:txBody>
                  <a:tcPr marL="0" marR="0" marT="0" marB="0" anchor="ctr"/>
                </a:tc>
                <a:tc>
                  <a:txBody>
                    <a:bodyPr/>
                    <a:lstStyle/>
                    <a:p>
                      <a:pPr algn="ctr"/>
                      <a:r>
                        <a:rPr lang="de-DE" sz="600"/>
                        <a:t>126</a:t>
                      </a:r>
                    </a:p>
                  </a:txBody>
                  <a:tcPr marL="0" marR="0" marT="0" marB="0" anchor="ctr"/>
                </a:tc>
                <a:tc>
                  <a:txBody>
                    <a:bodyPr/>
                    <a:lstStyle/>
                    <a:p>
                      <a:pPr algn="ctr"/>
                      <a:r>
                        <a:rPr lang="de-DE" sz="600"/>
                        <a:t>124</a:t>
                      </a:r>
                    </a:p>
                  </a:txBody>
                  <a:tcPr marL="0" marR="0" marT="0" marB="0" anchor="ctr"/>
                </a:tc>
                <a:tc>
                  <a:txBody>
                    <a:bodyPr/>
                    <a:lstStyle/>
                    <a:p>
                      <a:pPr algn="ctr"/>
                      <a:r>
                        <a:rPr lang="de-DE" sz="600"/>
                        <a:t>117</a:t>
                      </a:r>
                    </a:p>
                  </a:txBody>
                  <a:tcPr marL="0" marR="0" marT="0" marB="0" anchor="ctr"/>
                </a:tc>
                <a:tc>
                  <a:txBody>
                    <a:bodyPr/>
                    <a:lstStyle/>
                    <a:p>
                      <a:pPr algn="ctr"/>
                      <a:r>
                        <a:rPr lang="de-DE" sz="600"/>
                        <a:t>113</a:t>
                      </a:r>
                    </a:p>
                  </a:txBody>
                  <a:tcPr marL="0" marR="0" marT="0" marB="0" anchor="ctr"/>
                </a:tc>
                <a:tc>
                  <a:txBody>
                    <a:bodyPr/>
                    <a:lstStyle/>
                    <a:p>
                      <a:pPr algn="ctr"/>
                      <a:r>
                        <a:rPr lang="de-DE" sz="600"/>
                        <a:t>89</a:t>
                      </a:r>
                    </a:p>
                  </a:txBody>
                  <a:tcPr marL="0" marR="0" marT="0" marB="0" anchor="ctr"/>
                </a:tc>
                <a:tc>
                  <a:txBody>
                    <a:bodyPr/>
                    <a:lstStyle/>
                    <a:p>
                      <a:pPr algn="ctr"/>
                      <a:r>
                        <a:rPr lang="de-DE" sz="600"/>
                        <a:t>82</a:t>
                      </a:r>
                    </a:p>
                  </a:txBody>
                  <a:tcPr marL="0" marR="0" marT="0" marB="0" anchor="ctr"/>
                </a:tc>
                <a:tc>
                  <a:txBody>
                    <a:bodyPr/>
                    <a:lstStyle/>
                    <a:p>
                      <a:pPr algn="ctr"/>
                      <a:r>
                        <a:rPr lang="de-DE" sz="600"/>
                        <a:t>67</a:t>
                      </a:r>
                    </a:p>
                  </a:txBody>
                  <a:tcPr marL="0" marR="0" marT="0" marB="0" anchor="ctr"/>
                </a:tc>
                <a:tc>
                  <a:txBody>
                    <a:bodyPr/>
                    <a:lstStyle/>
                    <a:p>
                      <a:pPr algn="ctr"/>
                      <a:r>
                        <a:rPr lang="de-DE" sz="600"/>
                        <a:t>56</a:t>
                      </a:r>
                    </a:p>
                  </a:txBody>
                  <a:tcPr marL="0" marR="0" marT="0" marB="0" anchor="ctr"/>
                </a:tc>
                <a:tc>
                  <a:txBody>
                    <a:bodyPr/>
                    <a:lstStyle/>
                    <a:p>
                      <a:pPr algn="ctr"/>
                      <a:r>
                        <a:rPr lang="de-DE" sz="600"/>
                        <a:t>41</a:t>
                      </a:r>
                    </a:p>
                  </a:txBody>
                  <a:tcPr marL="0" marR="0" marT="0" marB="0" anchor="ctr"/>
                </a:tc>
                <a:tc>
                  <a:txBody>
                    <a:bodyPr/>
                    <a:lstStyle/>
                    <a:p>
                      <a:pPr algn="ctr"/>
                      <a:r>
                        <a:rPr lang="de-DE" sz="600"/>
                        <a:t>28</a:t>
                      </a:r>
                    </a:p>
                  </a:txBody>
                  <a:tcPr marL="0" marR="0" marT="0" marB="0" anchor="ctr"/>
                </a:tc>
                <a:tc>
                  <a:txBody>
                    <a:bodyPr/>
                    <a:lstStyle/>
                    <a:p>
                      <a:pPr algn="ctr"/>
                      <a:r>
                        <a:rPr lang="de-DE" sz="600"/>
                        <a:t>21</a:t>
                      </a:r>
                    </a:p>
                  </a:txBody>
                  <a:tcPr marL="0" marR="0" marT="0" marB="0" anchor="ctr"/>
                </a:tc>
                <a:tc>
                  <a:txBody>
                    <a:bodyPr/>
                    <a:lstStyle/>
                    <a:p>
                      <a:pPr algn="ctr"/>
                      <a:r>
                        <a:rPr lang="de-DE" sz="600"/>
                        <a:t>13</a:t>
                      </a:r>
                    </a:p>
                  </a:txBody>
                  <a:tcPr marL="0" marR="0" marT="0" marB="0" anchor="ctr"/>
                </a:tc>
                <a:tc>
                  <a:txBody>
                    <a:bodyPr/>
                    <a:lstStyle/>
                    <a:p>
                      <a:pPr algn="ctr"/>
                      <a:r>
                        <a:rPr lang="de-DE" sz="600"/>
                        <a:t>9</a:t>
                      </a:r>
                    </a:p>
                  </a:txBody>
                  <a:tcPr marL="0" marR="0" marT="0" marB="0" anchor="ctr"/>
                </a:tc>
                <a:tc>
                  <a:txBody>
                    <a:bodyPr/>
                    <a:lstStyle/>
                    <a:p>
                      <a:pPr algn="ctr"/>
                      <a:r>
                        <a:rPr lang="de-DE" sz="600"/>
                        <a:t>6</a:t>
                      </a:r>
                    </a:p>
                  </a:txBody>
                  <a:tcPr marL="0" marR="0" marT="0" marB="0" anchor="ctr"/>
                </a:tc>
                <a:tc>
                  <a:txBody>
                    <a:bodyPr/>
                    <a:lstStyle/>
                    <a:p>
                      <a:pPr algn="ctr"/>
                      <a:r>
                        <a:rPr lang="de-DE" sz="600"/>
                        <a:t>4</a:t>
                      </a:r>
                    </a:p>
                  </a:txBody>
                  <a:tcPr marL="0" marR="0" marT="0" marB="0" anchor="ctr"/>
                </a:tc>
                <a:tc>
                  <a:txBody>
                    <a:bodyPr/>
                    <a:lstStyle/>
                    <a:p>
                      <a:pPr algn="ctr"/>
                      <a:r>
                        <a:rPr lang="de-DE" sz="600"/>
                        <a:t>1</a:t>
                      </a:r>
                    </a:p>
                  </a:txBody>
                  <a:tcPr marL="0" marR="0" marT="0" marB="0" anchor="ctr"/>
                </a:tc>
                <a:tc>
                  <a:txBody>
                    <a:bodyPr/>
                    <a:lstStyle/>
                    <a:p>
                      <a:pPr algn="ctr"/>
                      <a:r>
                        <a:rPr lang="de-DE" sz="600"/>
                        <a:t>0</a:t>
                      </a:r>
                    </a:p>
                  </a:txBody>
                  <a:tcPr marL="0" marR="0" marT="0" marB="0" anchor="ctr"/>
                </a:tc>
                <a:extLst>
                  <a:ext uri="{0D108BD9-81ED-4DB2-BD59-A6C34878D82A}">
                    <a16:rowId xmlns:a16="http://schemas.microsoft.com/office/drawing/2014/main" val="1014556264"/>
                  </a:ext>
                </a:extLst>
              </a:tr>
            </a:tbl>
          </a:graphicData>
        </a:graphic>
      </p:graphicFrame>
      <p:graphicFrame>
        <p:nvGraphicFramePr>
          <p:cNvPr id="27" name="Tabelle 26">
            <a:extLst>
              <a:ext uri="{FF2B5EF4-FFF2-40B4-BE49-F238E27FC236}">
                <a16:creationId xmlns:a16="http://schemas.microsoft.com/office/drawing/2014/main" id="{DD325FD8-A6EE-7FB9-2629-993B85FCF03D}"/>
              </a:ext>
            </a:extLst>
          </p:cNvPr>
          <p:cNvGraphicFramePr>
            <a:graphicFrameLocks noGrp="1"/>
          </p:cNvGraphicFramePr>
          <p:nvPr>
            <p:extLst>
              <p:ext uri="{D42A27DB-BD31-4B8C-83A1-F6EECF244321}">
                <p14:modId xmlns:p14="http://schemas.microsoft.com/office/powerpoint/2010/main" val="1261060847"/>
              </p:ext>
            </p:extLst>
          </p:nvPr>
        </p:nvGraphicFramePr>
        <p:xfrm>
          <a:off x="8441952" y="5267325"/>
          <a:ext cx="3365856" cy="231270"/>
        </p:xfrm>
        <a:graphic>
          <a:graphicData uri="http://schemas.openxmlformats.org/drawingml/2006/table">
            <a:tbl>
              <a:tblPr firstRow="1" bandRow="1">
                <a:tableStyleId>{5C22544A-7EE6-4342-B048-85BDC9FD1C3A}</a:tableStyleId>
              </a:tblPr>
              <a:tblGrid>
                <a:gridCol w="129456">
                  <a:extLst>
                    <a:ext uri="{9D8B030D-6E8A-4147-A177-3AD203B41FA5}">
                      <a16:colId xmlns:a16="http://schemas.microsoft.com/office/drawing/2014/main" val="4198750288"/>
                    </a:ext>
                  </a:extLst>
                </a:gridCol>
                <a:gridCol w="129456">
                  <a:extLst>
                    <a:ext uri="{9D8B030D-6E8A-4147-A177-3AD203B41FA5}">
                      <a16:colId xmlns:a16="http://schemas.microsoft.com/office/drawing/2014/main" val="2705343328"/>
                    </a:ext>
                  </a:extLst>
                </a:gridCol>
                <a:gridCol w="129456">
                  <a:extLst>
                    <a:ext uri="{9D8B030D-6E8A-4147-A177-3AD203B41FA5}">
                      <a16:colId xmlns:a16="http://schemas.microsoft.com/office/drawing/2014/main" val="3204564532"/>
                    </a:ext>
                  </a:extLst>
                </a:gridCol>
                <a:gridCol w="129456">
                  <a:extLst>
                    <a:ext uri="{9D8B030D-6E8A-4147-A177-3AD203B41FA5}">
                      <a16:colId xmlns:a16="http://schemas.microsoft.com/office/drawing/2014/main" val="782933230"/>
                    </a:ext>
                  </a:extLst>
                </a:gridCol>
                <a:gridCol w="129456">
                  <a:extLst>
                    <a:ext uri="{9D8B030D-6E8A-4147-A177-3AD203B41FA5}">
                      <a16:colId xmlns:a16="http://schemas.microsoft.com/office/drawing/2014/main" val="2435999986"/>
                    </a:ext>
                  </a:extLst>
                </a:gridCol>
                <a:gridCol w="129456">
                  <a:extLst>
                    <a:ext uri="{9D8B030D-6E8A-4147-A177-3AD203B41FA5}">
                      <a16:colId xmlns:a16="http://schemas.microsoft.com/office/drawing/2014/main" val="2292148142"/>
                    </a:ext>
                  </a:extLst>
                </a:gridCol>
                <a:gridCol w="129456">
                  <a:extLst>
                    <a:ext uri="{9D8B030D-6E8A-4147-A177-3AD203B41FA5}">
                      <a16:colId xmlns:a16="http://schemas.microsoft.com/office/drawing/2014/main" val="1844841734"/>
                    </a:ext>
                  </a:extLst>
                </a:gridCol>
                <a:gridCol w="129456">
                  <a:extLst>
                    <a:ext uri="{9D8B030D-6E8A-4147-A177-3AD203B41FA5}">
                      <a16:colId xmlns:a16="http://schemas.microsoft.com/office/drawing/2014/main" val="2807204520"/>
                    </a:ext>
                  </a:extLst>
                </a:gridCol>
                <a:gridCol w="129456">
                  <a:extLst>
                    <a:ext uri="{9D8B030D-6E8A-4147-A177-3AD203B41FA5}">
                      <a16:colId xmlns:a16="http://schemas.microsoft.com/office/drawing/2014/main" val="830357631"/>
                    </a:ext>
                  </a:extLst>
                </a:gridCol>
                <a:gridCol w="129456">
                  <a:extLst>
                    <a:ext uri="{9D8B030D-6E8A-4147-A177-3AD203B41FA5}">
                      <a16:colId xmlns:a16="http://schemas.microsoft.com/office/drawing/2014/main" val="3799237536"/>
                    </a:ext>
                  </a:extLst>
                </a:gridCol>
                <a:gridCol w="129456">
                  <a:extLst>
                    <a:ext uri="{9D8B030D-6E8A-4147-A177-3AD203B41FA5}">
                      <a16:colId xmlns:a16="http://schemas.microsoft.com/office/drawing/2014/main" val="2325088233"/>
                    </a:ext>
                  </a:extLst>
                </a:gridCol>
                <a:gridCol w="129456">
                  <a:extLst>
                    <a:ext uri="{9D8B030D-6E8A-4147-A177-3AD203B41FA5}">
                      <a16:colId xmlns:a16="http://schemas.microsoft.com/office/drawing/2014/main" val="3772884586"/>
                    </a:ext>
                  </a:extLst>
                </a:gridCol>
                <a:gridCol w="129456">
                  <a:extLst>
                    <a:ext uri="{9D8B030D-6E8A-4147-A177-3AD203B41FA5}">
                      <a16:colId xmlns:a16="http://schemas.microsoft.com/office/drawing/2014/main" val="1068723341"/>
                    </a:ext>
                  </a:extLst>
                </a:gridCol>
                <a:gridCol w="129456">
                  <a:extLst>
                    <a:ext uri="{9D8B030D-6E8A-4147-A177-3AD203B41FA5}">
                      <a16:colId xmlns:a16="http://schemas.microsoft.com/office/drawing/2014/main" val="721536435"/>
                    </a:ext>
                  </a:extLst>
                </a:gridCol>
                <a:gridCol w="129456">
                  <a:extLst>
                    <a:ext uri="{9D8B030D-6E8A-4147-A177-3AD203B41FA5}">
                      <a16:colId xmlns:a16="http://schemas.microsoft.com/office/drawing/2014/main" val="2912442069"/>
                    </a:ext>
                  </a:extLst>
                </a:gridCol>
                <a:gridCol w="129456">
                  <a:extLst>
                    <a:ext uri="{9D8B030D-6E8A-4147-A177-3AD203B41FA5}">
                      <a16:colId xmlns:a16="http://schemas.microsoft.com/office/drawing/2014/main" val="69791604"/>
                    </a:ext>
                  </a:extLst>
                </a:gridCol>
                <a:gridCol w="129456">
                  <a:extLst>
                    <a:ext uri="{9D8B030D-6E8A-4147-A177-3AD203B41FA5}">
                      <a16:colId xmlns:a16="http://schemas.microsoft.com/office/drawing/2014/main" val="1580863904"/>
                    </a:ext>
                  </a:extLst>
                </a:gridCol>
                <a:gridCol w="129456">
                  <a:extLst>
                    <a:ext uri="{9D8B030D-6E8A-4147-A177-3AD203B41FA5}">
                      <a16:colId xmlns:a16="http://schemas.microsoft.com/office/drawing/2014/main" val="629299304"/>
                    </a:ext>
                  </a:extLst>
                </a:gridCol>
                <a:gridCol w="129456">
                  <a:extLst>
                    <a:ext uri="{9D8B030D-6E8A-4147-A177-3AD203B41FA5}">
                      <a16:colId xmlns:a16="http://schemas.microsoft.com/office/drawing/2014/main" val="2253266268"/>
                    </a:ext>
                  </a:extLst>
                </a:gridCol>
                <a:gridCol w="129456">
                  <a:extLst>
                    <a:ext uri="{9D8B030D-6E8A-4147-A177-3AD203B41FA5}">
                      <a16:colId xmlns:a16="http://schemas.microsoft.com/office/drawing/2014/main" val="608074089"/>
                    </a:ext>
                  </a:extLst>
                </a:gridCol>
                <a:gridCol w="129456">
                  <a:extLst>
                    <a:ext uri="{9D8B030D-6E8A-4147-A177-3AD203B41FA5}">
                      <a16:colId xmlns:a16="http://schemas.microsoft.com/office/drawing/2014/main" val="3340214635"/>
                    </a:ext>
                  </a:extLst>
                </a:gridCol>
                <a:gridCol w="129456">
                  <a:extLst>
                    <a:ext uri="{9D8B030D-6E8A-4147-A177-3AD203B41FA5}">
                      <a16:colId xmlns:a16="http://schemas.microsoft.com/office/drawing/2014/main" val="3612389248"/>
                    </a:ext>
                  </a:extLst>
                </a:gridCol>
                <a:gridCol w="129456">
                  <a:extLst>
                    <a:ext uri="{9D8B030D-6E8A-4147-A177-3AD203B41FA5}">
                      <a16:colId xmlns:a16="http://schemas.microsoft.com/office/drawing/2014/main" val="3813626423"/>
                    </a:ext>
                  </a:extLst>
                </a:gridCol>
                <a:gridCol w="129456">
                  <a:extLst>
                    <a:ext uri="{9D8B030D-6E8A-4147-A177-3AD203B41FA5}">
                      <a16:colId xmlns:a16="http://schemas.microsoft.com/office/drawing/2014/main" val="81890570"/>
                    </a:ext>
                  </a:extLst>
                </a:gridCol>
                <a:gridCol w="129456">
                  <a:extLst>
                    <a:ext uri="{9D8B030D-6E8A-4147-A177-3AD203B41FA5}">
                      <a16:colId xmlns:a16="http://schemas.microsoft.com/office/drawing/2014/main" val="1844356841"/>
                    </a:ext>
                  </a:extLst>
                </a:gridCol>
                <a:gridCol w="129456">
                  <a:extLst>
                    <a:ext uri="{9D8B030D-6E8A-4147-A177-3AD203B41FA5}">
                      <a16:colId xmlns:a16="http://schemas.microsoft.com/office/drawing/2014/main" val="3503107223"/>
                    </a:ext>
                  </a:extLst>
                </a:gridCol>
              </a:tblGrid>
              <a:tr h="89423">
                <a:tc gridSpan="26">
                  <a:txBody>
                    <a:bodyPr/>
                    <a:lstStyle/>
                    <a:p>
                      <a:pPr algn="l"/>
                      <a:r>
                        <a:rPr lang="de-DE" sz="700"/>
                        <a:t>No. at risk</a:t>
                      </a:r>
                    </a:p>
                  </a:txBody>
                  <a:tcPr marL="3600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endParaRPr lang="de-DE" sz="900"/>
                    </a:p>
                  </a:txBody>
                  <a:tcPr marL="36000" marR="0" marT="0" marB="0" anchor="ctr"/>
                </a:tc>
                <a:tc hMerge="1">
                  <a:txBody>
                    <a:bodyPr/>
                    <a:lstStyle/>
                    <a:p>
                      <a:endParaRPr lang="de-DE" sz="900"/>
                    </a:p>
                  </a:txBody>
                  <a:tcPr marL="36000" marR="0" marT="0" marB="0" anchor="ctr"/>
                </a:tc>
                <a:tc hMerge="1">
                  <a:txBody>
                    <a:bodyPr/>
                    <a:lstStyle/>
                    <a:p>
                      <a:endParaRPr lang="de-DE" sz="700"/>
                    </a:p>
                  </a:txBody>
                  <a:tcPr marL="36000" marR="0" marT="0" marB="0" anchor="ctr"/>
                </a:tc>
                <a:tc hMerge="1">
                  <a:txBody>
                    <a:bodyPr/>
                    <a:lstStyle/>
                    <a:p>
                      <a:endParaRPr lang="de-DE" sz="700"/>
                    </a:p>
                  </a:txBody>
                  <a:tcPr marL="36000" marR="0" marT="0" marB="0" anchor="ctr"/>
                </a:tc>
                <a:tc hMerge="1">
                  <a:txBody>
                    <a:bodyPr/>
                    <a:lstStyle/>
                    <a:p>
                      <a:endParaRPr lang="de-DE" sz="700"/>
                    </a:p>
                  </a:txBody>
                  <a:tcPr marL="36000" marR="0" marT="0" marB="0" anchor="ctr"/>
                </a:tc>
                <a:tc hMerge="1">
                  <a:txBody>
                    <a:bodyPr/>
                    <a:lstStyle/>
                    <a:p>
                      <a:endParaRPr lang="de-DE" sz="700"/>
                    </a:p>
                  </a:txBody>
                  <a:tcPr marL="36000" marR="0" marT="0" marB="0" anchor="ctr"/>
                </a:tc>
                <a:tc hMerge="1">
                  <a:txBody>
                    <a:bodyPr/>
                    <a:lstStyle/>
                    <a:p>
                      <a:endParaRPr lang="de-DE" sz="700"/>
                    </a:p>
                  </a:txBody>
                  <a:tcPr marL="36000" marR="0" marT="0" marB="0" anchor="ctr"/>
                </a:tc>
                <a:tc hMerge="1">
                  <a:txBody>
                    <a:bodyPr/>
                    <a:lstStyle/>
                    <a:p>
                      <a:endParaRPr lang="de-DE" sz="700"/>
                    </a:p>
                  </a:txBody>
                  <a:tcPr marL="36000" marR="0" marT="0" marB="0" anchor="ctr"/>
                </a:tc>
                <a:tc hMerge="1">
                  <a:txBody>
                    <a:bodyPr/>
                    <a:lstStyle/>
                    <a:p>
                      <a:endParaRPr lang="de-DE" sz="700"/>
                    </a:p>
                  </a:txBody>
                  <a:tcPr marL="36000" marR="0" marT="0" marB="0" anchor="ctr"/>
                </a:tc>
                <a:tc hMerge="1">
                  <a:txBody>
                    <a:bodyPr/>
                    <a:lstStyle/>
                    <a:p>
                      <a:pPr algn="l"/>
                      <a:endParaRPr lang="de-DE" sz="700"/>
                    </a:p>
                  </a:txBody>
                  <a:tcPr marL="36000" marR="0" marT="0" marB="0" anchor="ctr"/>
                </a:tc>
                <a:extLst>
                  <a:ext uri="{0D108BD9-81ED-4DB2-BD59-A6C34878D82A}">
                    <a16:rowId xmlns:a16="http://schemas.microsoft.com/office/drawing/2014/main" val="1481988096"/>
                  </a:ext>
                </a:extLst>
              </a:tr>
              <a:tr h="124590">
                <a:tc>
                  <a:txBody>
                    <a:bodyPr/>
                    <a:lstStyle/>
                    <a:p>
                      <a:pPr algn="ctr"/>
                      <a:r>
                        <a:rPr lang="de-DE" sz="600"/>
                        <a:t>128</a:t>
                      </a:r>
                    </a:p>
                  </a:txBody>
                  <a:tcPr marL="0" marR="0" marT="0" marB="0" anchor="ctr"/>
                </a:tc>
                <a:tc>
                  <a:txBody>
                    <a:bodyPr/>
                    <a:lstStyle/>
                    <a:p>
                      <a:pPr algn="ctr"/>
                      <a:r>
                        <a:rPr lang="de-DE" sz="600"/>
                        <a:t>122</a:t>
                      </a:r>
                    </a:p>
                  </a:txBody>
                  <a:tcPr marL="0" marR="0" marT="0" marB="0" anchor="ctr"/>
                </a:tc>
                <a:tc>
                  <a:txBody>
                    <a:bodyPr/>
                    <a:lstStyle/>
                    <a:p>
                      <a:pPr algn="ctr"/>
                      <a:r>
                        <a:rPr lang="de-DE" sz="600"/>
                        <a:t>119</a:t>
                      </a:r>
                    </a:p>
                  </a:txBody>
                  <a:tcPr marL="0" marR="0" marT="0" marB="0" anchor="ctr"/>
                </a:tc>
                <a:tc>
                  <a:txBody>
                    <a:bodyPr/>
                    <a:lstStyle/>
                    <a:p>
                      <a:pPr algn="ctr"/>
                      <a:r>
                        <a:rPr lang="de-DE" sz="600"/>
                        <a:t>115</a:t>
                      </a:r>
                    </a:p>
                  </a:txBody>
                  <a:tcPr marL="0" marR="0" marT="0" marB="0" anchor="ctr"/>
                </a:tc>
                <a:tc>
                  <a:txBody>
                    <a:bodyPr/>
                    <a:lstStyle/>
                    <a:p>
                      <a:pPr algn="ctr"/>
                      <a:r>
                        <a:rPr lang="de-DE" sz="600"/>
                        <a:t>111</a:t>
                      </a:r>
                    </a:p>
                  </a:txBody>
                  <a:tcPr marL="0" marR="0" marT="0" marB="0" anchor="ctr"/>
                </a:tc>
                <a:tc>
                  <a:txBody>
                    <a:bodyPr/>
                    <a:lstStyle/>
                    <a:p>
                      <a:pPr algn="ctr"/>
                      <a:r>
                        <a:rPr lang="de-DE" sz="600"/>
                        <a:t>105</a:t>
                      </a:r>
                    </a:p>
                  </a:txBody>
                  <a:tcPr marL="0" marR="0" marT="0" marB="0" anchor="ctr"/>
                </a:tc>
                <a:tc>
                  <a:txBody>
                    <a:bodyPr/>
                    <a:lstStyle/>
                    <a:p>
                      <a:pPr algn="ctr"/>
                      <a:r>
                        <a:rPr lang="de-DE" sz="600"/>
                        <a:t>97</a:t>
                      </a:r>
                    </a:p>
                  </a:txBody>
                  <a:tcPr marL="0" marR="0" marT="0" marB="0" anchor="ctr"/>
                </a:tc>
                <a:tc>
                  <a:txBody>
                    <a:bodyPr/>
                    <a:lstStyle/>
                    <a:p>
                      <a:pPr algn="ctr"/>
                      <a:r>
                        <a:rPr lang="de-DE" sz="600"/>
                        <a:t>88</a:t>
                      </a:r>
                    </a:p>
                  </a:txBody>
                  <a:tcPr marL="0" marR="0" marT="0" marB="0" anchor="ctr"/>
                </a:tc>
                <a:tc>
                  <a:txBody>
                    <a:bodyPr/>
                    <a:lstStyle/>
                    <a:p>
                      <a:pPr algn="ctr"/>
                      <a:r>
                        <a:rPr lang="de-DE" sz="600"/>
                        <a:t>84</a:t>
                      </a:r>
                    </a:p>
                  </a:txBody>
                  <a:tcPr marL="0" marR="0" marT="0" marB="0" anchor="ctr"/>
                </a:tc>
                <a:tc>
                  <a:txBody>
                    <a:bodyPr/>
                    <a:lstStyle/>
                    <a:p>
                      <a:pPr algn="ctr"/>
                      <a:r>
                        <a:rPr lang="de-DE" sz="600"/>
                        <a:t>78</a:t>
                      </a:r>
                    </a:p>
                  </a:txBody>
                  <a:tcPr marL="0" marR="0" marT="0" marB="0" anchor="ctr"/>
                </a:tc>
                <a:tc>
                  <a:txBody>
                    <a:bodyPr/>
                    <a:lstStyle/>
                    <a:p>
                      <a:pPr algn="ctr"/>
                      <a:r>
                        <a:rPr lang="de-DE" sz="600"/>
                        <a:t>66</a:t>
                      </a:r>
                    </a:p>
                  </a:txBody>
                  <a:tcPr marL="0" marR="0" marT="0" marB="0" anchor="ctr"/>
                </a:tc>
                <a:tc>
                  <a:txBody>
                    <a:bodyPr/>
                    <a:lstStyle/>
                    <a:p>
                      <a:pPr algn="ctr"/>
                      <a:r>
                        <a:rPr lang="de-DE" sz="600"/>
                        <a:t>56</a:t>
                      </a:r>
                    </a:p>
                  </a:txBody>
                  <a:tcPr marL="0" marR="0" marT="0" marB="0" anchor="ctr"/>
                </a:tc>
                <a:tc>
                  <a:txBody>
                    <a:bodyPr/>
                    <a:lstStyle/>
                    <a:p>
                      <a:pPr algn="ctr"/>
                      <a:r>
                        <a:rPr lang="de-DE" sz="600"/>
                        <a:t>53</a:t>
                      </a:r>
                    </a:p>
                  </a:txBody>
                  <a:tcPr marL="0" marR="0" marT="0" marB="0" anchor="ctr"/>
                </a:tc>
                <a:tc>
                  <a:txBody>
                    <a:bodyPr/>
                    <a:lstStyle/>
                    <a:p>
                      <a:pPr algn="ctr"/>
                      <a:r>
                        <a:rPr lang="de-DE" sz="600"/>
                        <a:t>46</a:t>
                      </a:r>
                    </a:p>
                  </a:txBody>
                  <a:tcPr marL="0" marR="0" marT="0" marB="0" anchor="ctr"/>
                </a:tc>
                <a:tc>
                  <a:txBody>
                    <a:bodyPr/>
                    <a:lstStyle/>
                    <a:p>
                      <a:pPr algn="ctr"/>
                      <a:r>
                        <a:rPr lang="de-DE" sz="600"/>
                        <a:t>34</a:t>
                      </a:r>
                    </a:p>
                  </a:txBody>
                  <a:tcPr marL="0" marR="0" marT="0" marB="0" anchor="ctr"/>
                </a:tc>
                <a:tc>
                  <a:txBody>
                    <a:bodyPr/>
                    <a:lstStyle/>
                    <a:p>
                      <a:pPr algn="ctr"/>
                      <a:r>
                        <a:rPr lang="de-DE" sz="600"/>
                        <a:t>28</a:t>
                      </a:r>
                    </a:p>
                  </a:txBody>
                  <a:tcPr marL="0" marR="0" marT="0" marB="0" anchor="ctr"/>
                </a:tc>
                <a:tc>
                  <a:txBody>
                    <a:bodyPr/>
                    <a:lstStyle/>
                    <a:p>
                      <a:pPr algn="ctr"/>
                      <a:r>
                        <a:rPr lang="de-DE" sz="600"/>
                        <a:t>17</a:t>
                      </a:r>
                    </a:p>
                  </a:txBody>
                  <a:tcPr marL="0" marR="0" marT="0" marB="0" anchor="ctr"/>
                </a:tc>
                <a:tc>
                  <a:txBody>
                    <a:bodyPr/>
                    <a:lstStyle/>
                    <a:p>
                      <a:pPr algn="ctr"/>
                      <a:r>
                        <a:rPr lang="de-DE" sz="600"/>
                        <a:t>11</a:t>
                      </a:r>
                    </a:p>
                  </a:txBody>
                  <a:tcPr marL="0" marR="0" marT="0" marB="0" anchor="ctr"/>
                </a:tc>
                <a:tc>
                  <a:txBody>
                    <a:bodyPr/>
                    <a:lstStyle/>
                    <a:p>
                      <a:pPr algn="ctr"/>
                      <a:r>
                        <a:rPr lang="de-DE" sz="600"/>
                        <a:t>3</a:t>
                      </a:r>
                    </a:p>
                  </a:txBody>
                  <a:tcPr marL="0" marR="0" marT="0" marB="0" anchor="ctr"/>
                </a:tc>
                <a:tc>
                  <a:txBody>
                    <a:bodyPr/>
                    <a:lstStyle/>
                    <a:p>
                      <a:pPr algn="ctr"/>
                      <a:r>
                        <a:rPr lang="de-DE" sz="600"/>
                        <a:t>3</a:t>
                      </a:r>
                    </a:p>
                  </a:txBody>
                  <a:tcPr marL="0" marR="0" marT="0" marB="0" anchor="ctr"/>
                </a:tc>
                <a:tc>
                  <a:txBody>
                    <a:bodyPr/>
                    <a:lstStyle/>
                    <a:p>
                      <a:pPr algn="ctr"/>
                      <a:r>
                        <a:rPr lang="de-DE" sz="600"/>
                        <a:t>1</a:t>
                      </a:r>
                    </a:p>
                  </a:txBody>
                  <a:tcPr marL="0" marR="0" marT="0" marB="0" anchor="ctr"/>
                </a:tc>
                <a:tc>
                  <a:txBody>
                    <a:bodyPr/>
                    <a:lstStyle/>
                    <a:p>
                      <a:pPr algn="ctr"/>
                      <a:r>
                        <a:rPr lang="de-DE" sz="600"/>
                        <a:t>1</a:t>
                      </a:r>
                    </a:p>
                  </a:txBody>
                  <a:tcPr marL="0" marR="0" marT="0" marB="0" anchor="ctr"/>
                </a:tc>
                <a:tc>
                  <a:txBody>
                    <a:bodyPr/>
                    <a:lstStyle/>
                    <a:p>
                      <a:pPr algn="ctr"/>
                      <a:r>
                        <a:rPr lang="de-DE" sz="600"/>
                        <a:t>0</a:t>
                      </a:r>
                    </a:p>
                  </a:txBody>
                  <a:tcPr marL="0" marR="0" marT="0" marB="0" anchor="ctr"/>
                </a:tc>
                <a:tc>
                  <a:txBody>
                    <a:bodyPr/>
                    <a:lstStyle/>
                    <a:p>
                      <a:pPr algn="ctr"/>
                      <a:r>
                        <a:rPr lang="de-DE" sz="600"/>
                        <a:t>0</a:t>
                      </a:r>
                    </a:p>
                  </a:txBody>
                  <a:tcPr marL="0" marR="0" marT="0" marB="0" anchor="ctr"/>
                </a:tc>
                <a:tc>
                  <a:txBody>
                    <a:bodyPr/>
                    <a:lstStyle/>
                    <a:p>
                      <a:pPr algn="ctr"/>
                      <a:r>
                        <a:rPr lang="de-DE" sz="600"/>
                        <a:t>0</a:t>
                      </a:r>
                    </a:p>
                  </a:txBody>
                  <a:tcPr marL="0" marR="0" marT="0" marB="0" anchor="ctr"/>
                </a:tc>
                <a:tc>
                  <a:txBody>
                    <a:bodyPr/>
                    <a:lstStyle/>
                    <a:p>
                      <a:pPr algn="ctr"/>
                      <a:r>
                        <a:rPr lang="de-DE" sz="600"/>
                        <a:t>0</a:t>
                      </a:r>
                    </a:p>
                  </a:txBody>
                  <a:tcPr marL="0" marR="0" marT="0" marB="0" anchor="ctr"/>
                </a:tc>
                <a:extLst>
                  <a:ext uri="{0D108BD9-81ED-4DB2-BD59-A6C34878D82A}">
                    <a16:rowId xmlns:a16="http://schemas.microsoft.com/office/drawing/2014/main" val="1014556264"/>
                  </a:ext>
                </a:extLst>
              </a:tr>
            </a:tbl>
          </a:graphicData>
        </a:graphic>
      </p:graphicFrame>
      <p:cxnSp>
        <p:nvCxnSpPr>
          <p:cNvPr id="40" name="Gerader Verbinder 39">
            <a:extLst>
              <a:ext uri="{FF2B5EF4-FFF2-40B4-BE49-F238E27FC236}">
                <a16:creationId xmlns:a16="http://schemas.microsoft.com/office/drawing/2014/main" id="{102033C2-A479-91D3-2858-2FAF33B83F26}"/>
              </a:ext>
            </a:extLst>
          </p:cNvPr>
          <p:cNvCxnSpPr>
            <a:cxnSpLocks/>
          </p:cNvCxnSpPr>
          <p:nvPr/>
        </p:nvCxnSpPr>
        <p:spPr>
          <a:xfrm flipV="1">
            <a:off x="1197894" y="3263900"/>
            <a:ext cx="0" cy="1398617"/>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4" name="Rechteck 43">
            <a:extLst>
              <a:ext uri="{FF2B5EF4-FFF2-40B4-BE49-F238E27FC236}">
                <a16:creationId xmlns:a16="http://schemas.microsoft.com/office/drawing/2014/main" id="{473C0EE9-E96A-B0CB-E8F5-2BBE3D11F95A}"/>
              </a:ext>
            </a:extLst>
          </p:cNvPr>
          <p:cNvSpPr/>
          <p:nvPr/>
        </p:nvSpPr>
        <p:spPr>
          <a:xfrm>
            <a:off x="1343026" y="3353465"/>
            <a:ext cx="223168" cy="1143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600">
                <a:solidFill>
                  <a:schemeClr val="tx1"/>
                </a:solidFill>
              </a:rPr>
              <a:t>85.6%</a:t>
            </a:r>
          </a:p>
        </p:txBody>
      </p:sp>
      <p:sp>
        <p:nvSpPr>
          <p:cNvPr id="45" name="Rechteck 44">
            <a:extLst>
              <a:ext uri="{FF2B5EF4-FFF2-40B4-BE49-F238E27FC236}">
                <a16:creationId xmlns:a16="http://schemas.microsoft.com/office/drawing/2014/main" id="{C085F94E-A19C-96FE-F58E-74EA6A9F9407}"/>
              </a:ext>
            </a:extLst>
          </p:cNvPr>
          <p:cNvSpPr/>
          <p:nvPr/>
        </p:nvSpPr>
        <p:spPr>
          <a:xfrm>
            <a:off x="952501" y="3239165"/>
            <a:ext cx="223168" cy="1143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600">
                <a:solidFill>
                  <a:schemeClr val="tx1"/>
                </a:solidFill>
              </a:rPr>
              <a:t>92.9%</a:t>
            </a:r>
          </a:p>
        </p:txBody>
      </p:sp>
      <p:graphicFrame>
        <p:nvGraphicFramePr>
          <p:cNvPr id="22" name="Tabelle 21">
            <a:extLst>
              <a:ext uri="{FF2B5EF4-FFF2-40B4-BE49-F238E27FC236}">
                <a16:creationId xmlns:a16="http://schemas.microsoft.com/office/drawing/2014/main" id="{94DA2FD0-3EEA-B963-B105-4B49687D4464}"/>
              </a:ext>
            </a:extLst>
          </p:cNvPr>
          <p:cNvGraphicFramePr>
            <a:graphicFrameLocks noGrp="1"/>
          </p:cNvGraphicFramePr>
          <p:nvPr>
            <p:extLst>
              <p:ext uri="{D42A27DB-BD31-4B8C-83A1-F6EECF244321}">
                <p14:modId xmlns:p14="http://schemas.microsoft.com/office/powerpoint/2010/main" val="2222645753"/>
              </p:ext>
            </p:extLst>
          </p:nvPr>
        </p:nvGraphicFramePr>
        <p:xfrm>
          <a:off x="6245214" y="2610630"/>
          <a:ext cx="1679574" cy="721912"/>
        </p:xfrm>
        <a:graphic>
          <a:graphicData uri="http://schemas.openxmlformats.org/drawingml/2006/table">
            <a:tbl>
              <a:tblPr firstRow="1" bandRow="1">
                <a:tableStyleId>{5C22544A-7EE6-4342-B048-85BDC9FD1C3A}</a:tableStyleId>
              </a:tblPr>
              <a:tblGrid>
                <a:gridCol w="947737">
                  <a:extLst>
                    <a:ext uri="{9D8B030D-6E8A-4147-A177-3AD203B41FA5}">
                      <a16:colId xmlns:a16="http://schemas.microsoft.com/office/drawing/2014/main" val="2717279112"/>
                    </a:ext>
                  </a:extLst>
                </a:gridCol>
                <a:gridCol w="731837">
                  <a:extLst>
                    <a:ext uri="{9D8B030D-6E8A-4147-A177-3AD203B41FA5}">
                      <a16:colId xmlns:a16="http://schemas.microsoft.com/office/drawing/2014/main" val="4198750288"/>
                    </a:ext>
                  </a:extLst>
                </a:gridCol>
              </a:tblGrid>
              <a:tr h="180478">
                <a:tc>
                  <a:txBody>
                    <a:bodyPr/>
                    <a:lstStyle/>
                    <a:p>
                      <a:r>
                        <a:rPr lang="de-DE" sz="900" b="1">
                          <a:solidFill>
                            <a:schemeClr val="bg1"/>
                          </a:solidFill>
                        </a:rPr>
                        <a:t>Median</a:t>
                      </a:r>
                    </a:p>
                  </a:txBody>
                  <a:tcPr marL="3600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tc>
                  <a:txBody>
                    <a:bodyPr/>
                    <a:lstStyle/>
                    <a:p>
                      <a:pPr algn="ctr"/>
                      <a:r>
                        <a:rPr lang="de-DE" sz="900" b="1">
                          <a:solidFill>
                            <a:schemeClr val="bg1"/>
                          </a:solidFill>
                        </a:rPr>
                        <a:t>NE months</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14556264"/>
                  </a:ext>
                </a:extLst>
              </a:tr>
              <a:tr h="180478">
                <a:tc>
                  <a:txBody>
                    <a:bodyPr/>
                    <a:lstStyle/>
                    <a:p>
                      <a:r>
                        <a:rPr lang="de-DE" sz="900" b="0">
                          <a:solidFill>
                            <a:schemeClr val="bg1"/>
                          </a:solidFill>
                        </a:rPr>
                        <a:t>95% Cl</a:t>
                      </a:r>
                    </a:p>
                  </a:txBody>
                  <a:tcPr marL="36000" marR="0" marT="0" marB="0" anchor="ctr">
                    <a:lnT w="28575" cap="flat" cmpd="sng" algn="ctr">
                      <a:solidFill>
                        <a:schemeClr val="bg1"/>
                      </a:solidFill>
                      <a:prstDash val="solid"/>
                      <a:round/>
                      <a:headEnd type="none" w="med" len="med"/>
                      <a:tailEnd type="none" w="med" len="med"/>
                    </a:lnT>
                    <a:solidFill>
                      <a:schemeClr val="accent2"/>
                    </a:solidFill>
                  </a:tcPr>
                </a:tc>
                <a:tc>
                  <a:txBody>
                    <a:bodyPr/>
                    <a:lstStyle/>
                    <a:p>
                      <a:pPr algn="ctr"/>
                      <a:r>
                        <a:rPr lang="de-DE" sz="900" b="0">
                          <a:solidFill>
                            <a:schemeClr val="tx1"/>
                          </a:solidFill>
                        </a:rPr>
                        <a:t>NE-NE</a:t>
                      </a:r>
                    </a:p>
                  </a:txBody>
                  <a:tcPr marL="0" marR="0" marT="0" marB="0" anchor="ctr">
                    <a:lnT w="2857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176687308"/>
                  </a:ext>
                </a:extLst>
              </a:tr>
              <a:tr h="180478">
                <a:tc>
                  <a:txBody>
                    <a:bodyPr/>
                    <a:lstStyle/>
                    <a:p>
                      <a:r>
                        <a:rPr lang="de-DE" sz="900" b="0">
                          <a:solidFill>
                            <a:schemeClr val="bg1"/>
                          </a:solidFill>
                        </a:rPr>
                        <a:t>Median follow-up</a:t>
                      </a:r>
                    </a:p>
                  </a:txBody>
                  <a:tcPr marL="36000" marR="0" marT="0" marB="0" anchor="ctr">
                    <a:solidFill>
                      <a:schemeClr val="accent2"/>
                    </a:solidFill>
                  </a:tcPr>
                </a:tc>
                <a:tc>
                  <a:txBody>
                    <a:bodyPr/>
                    <a:lstStyle/>
                    <a:p>
                      <a:pPr algn="ctr"/>
                      <a:r>
                        <a:rPr lang="de-DE" sz="900" b="0">
                          <a:solidFill>
                            <a:schemeClr val="tx1"/>
                          </a:solidFill>
                        </a:rPr>
                        <a:t>31.6 months</a:t>
                      </a:r>
                    </a:p>
                  </a:txBody>
                  <a:tcPr marL="0" marR="0" marT="0" marB="0" anchor="ctr"/>
                </a:tc>
                <a:extLst>
                  <a:ext uri="{0D108BD9-81ED-4DB2-BD59-A6C34878D82A}">
                    <a16:rowId xmlns:a16="http://schemas.microsoft.com/office/drawing/2014/main" val="2906324837"/>
                  </a:ext>
                </a:extLst>
              </a:tr>
              <a:tr h="180478">
                <a:tc>
                  <a:txBody>
                    <a:bodyPr/>
                    <a:lstStyle/>
                    <a:p>
                      <a:r>
                        <a:rPr lang="de-DE" sz="900" b="0">
                          <a:solidFill>
                            <a:schemeClr val="bg1"/>
                          </a:solidFill>
                        </a:rPr>
                        <a:t>Events/total</a:t>
                      </a:r>
                    </a:p>
                  </a:txBody>
                  <a:tcPr marL="36000" marR="0" marT="0" marB="0" anchor="ctr">
                    <a:solidFill>
                      <a:schemeClr val="accent2"/>
                    </a:solidFill>
                  </a:tcPr>
                </a:tc>
                <a:tc>
                  <a:txBody>
                    <a:bodyPr/>
                    <a:lstStyle/>
                    <a:p>
                      <a:pPr algn="ctr"/>
                      <a:r>
                        <a:rPr lang="de-DE" sz="900" b="0">
                          <a:solidFill>
                            <a:schemeClr val="tx1"/>
                          </a:solidFill>
                        </a:rPr>
                        <a:t>35/154</a:t>
                      </a:r>
                    </a:p>
                  </a:txBody>
                  <a:tcPr marL="0" marR="0" marT="0" marB="0" anchor="ctr"/>
                </a:tc>
                <a:extLst>
                  <a:ext uri="{0D108BD9-81ED-4DB2-BD59-A6C34878D82A}">
                    <a16:rowId xmlns:a16="http://schemas.microsoft.com/office/drawing/2014/main" val="2258453207"/>
                  </a:ext>
                </a:extLst>
              </a:tr>
            </a:tbl>
          </a:graphicData>
        </a:graphic>
      </p:graphicFrame>
      <p:graphicFrame>
        <p:nvGraphicFramePr>
          <p:cNvPr id="25" name="Tabelle 24">
            <a:extLst>
              <a:ext uri="{FF2B5EF4-FFF2-40B4-BE49-F238E27FC236}">
                <a16:creationId xmlns:a16="http://schemas.microsoft.com/office/drawing/2014/main" id="{CB129195-F807-45AA-011A-902D1886D1B5}"/>
              </a:ext>
            </a:extLst>
          </p:cNvPr>
          <p:cNvGraphicFramePr>
            <a:graphicFrameLocks noGrp="1"/>
          </p:cNvGraphicFramePr>
          <p:nvPr>
            <p:extLst>
              <p:ext uri="{D42A27DB-BD31-4B8C-83A1-F6EECF244321}">
                <p14:modId xmlns:p14="http://schemas.microsoft.com/office/powerpoint/2010/main" val="598737168"/>
              </p:ext>
            </p:extLst>
          </p:nvPr>
        </p:nvGraphicFramePr>
        <p:xfrm>
          <a:off x="10128238" y="2610630"/>
          <a:ext cx="1679574" cy="721912"/>
        </p:xfrm>
        <a:graphic>
          <a:graphicData uri="http://schemas.openxmlformats.org/drawingml/2006/table">
            <a:tbl>
              <a:tblPr firstRow="1" bandRow="1">
                <a:tableStyleId>{5C22544A-7EE6-4342-B048-85BDC9FD1C3A}</a:tableStyleId>
              </a:tblPr>
              <a:tblGrid>
                <a:gridCol w="947737">
                  <a:extLst>
                    <a:ext uri="{9D8B030D-6E8A-4147-A177-3AD203B41FA5}">
                      <a16:colId xmlns:a16="http://schemas.microsoft.com/office/drawing/2014/main" val="2717279112"/>
                    </a:ext>
                  </a:extLst>
                </a:gridCol>
                <a:gridCol w="731837">
                  <a:extLst>
                    <a:ext uri="{9D8B030D-6E8A-4147-A177-3AD203B41FA5}">
                      <a16:colId xmlns:a16="http://schemas.microsoft.com/office/drawing/2014/main" val="4198750288"/>
                    </a:ext>
                  </a:extLst>
                </a:gridCol>
              </a:tblGrid>
              <a:tr h="180478">
                <a:tc>
                  <a:txBody>
                    <a:bodyPr/>
                    <a:lstStyle/>
                    <a:p>
                      <a:r>
                        <a:rPr lang="de-DE" sz="900">
                          <a:solidFill>
                            <a:schemeClr val="bg1"/>
                          </a:solidFill>
                        </a:rPr>
                        <a:t>Median</a:t>
                      </a:r>
                    </a:p>
                  </a:txBody>
                  <a:tcPr marL="3600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2A5C"/>
                    </a:solidFill>
                  </a:tcPr>
                </a:tc>
                <a:tc>
                  <a:txBody>
                    <a:bodyPr/>
                    <a:lstStyle/>
                    <a:p>
                      <a:pPr algn="ctr"/>
                      <a:r>
                        <a:rPr lang="de-DE" sz="900"/>
                        <a:t>NE months</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14556264"/>
                  </a:ext>
                </a:extLst>
              </a:tr>
              <a:tr h="180478">
                <a:tc>
                  <a:txBody>
                    <a:bodyPr/>
                    <a:lstStyle/>
                    <a:p>
                      <a:r>
                        <a:rPr lang="de-DE" sz="900">
                          <a:solidFill>
                            <a:schemeClr val="bg1"/>
                          </a:solidFill>
                        </a:rPr>
                        <a:t>95% Cl</a:t>
                      </a:r>
                    </a:p>
                  </a:txBody>
                  <a:tcPr marL="3600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37920"/>
                    </a:solidFill>
                  </a:tcPr>
                </a:tc>
                <a:tc>
                  <a:txBody>
                    <a:bodyPr/>
                    <a:lstStyle/>
                    <a:p>
                      <a:pPr algn="ctr"/>
                      <a:r>
                        <a:rPr lang="de-DE" sz="900"/>
                        <a:t>28.4-NE</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76687308"/>
                  </a:ext>
                </a:extLst>
              </a:tr>
              <a:tr h="180478">
                <a:tc>
                  <a:txBody>
                    <a:bodyPr/>
                    <a:lstStyle/>
                    <a:p>
                      <a:r>
                        <a:rPr lang="de-DE" sz="900">
                          <a:solidFill>
                            <a:schemeClr val="bg1"/>
                          </a:solidFill>
                        </a:rPr>
                        <a:t>Median follow-up</a:t>
                      </a:r>
                    </a:p>
                  </a:txBody>
                  <a:tcPr marL="3600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37920"/>
                    </a:solidFill>
                  </a:tcPr>
                </a:tc>
                <a:tc>
                  <a:txBody>
                    <a:bodyPr/>
                    <a:lstStyle/>
                    <a:p>
                      <a:pPr algn="ctr"/>
                      <a:r>
                        <a:rPr lang="de-DE" sz="900"/>
                        <a:t>27.4 months</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906324837"/>
                  </a:ext>
                </a:extLst>
              </a:tr>
              <a:tr h="180478">
                <a:tc>
                  <a:txBody>
                    <a:bodyPr/>
                    <a:lstStyle/>
                    <a:p>
                      <a:r>
                        <a:rPr lang="de-DE" sz="900">
                          <a:solidFill>
                            <a:schemeClr val="bg1"/>
                          </a:solidFill>
                        </a:rPr>
                        <a:t>Events/total</a:t>
                      </a:r>
                    </a:p>
                  </a:txBody>
                  <a:tcPr marL="3600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37920"/>
                    </a:solidFill>
                  </a:tcPr>
                </a:tc>
                <a:tc>
                  <a:txBody>
                    <a:bodyPr/>
                    <a:lstStyle/>
                    <a:p>
                      <a:pPr algn="ctr"/>
                      <a:r>
                        <a:rPr lang="de-DE" sz="900"/>
                        <a:t>50/128</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58453207"/>
                  </a:ext>
                </a:extLst>
              </a:tr>
            </a:tbl>
          </a:graphicData>
        </a:graphic>
      </p:graphicFrame>
      <p:cxnSp>
        <p:nvCxnSpPr>
          <p:cNvPr id="17" name="Gerader Verbinder 39">
            <a:extLst>
              <a:ext uri="{FF2B5EF4-FFF2-40B4-BE49-F238E27FC236}">
                <a16:creationId xmlns:a16="http://schemas.microsoft.com/office/drawing/2014/main" id="{1527D659-1AF5-93AB-F1B1-774651327514}"/>
              </a:ext>
            </a:extLst>
          </p:cNvPr>
          <p:cNvCxnSpPr>
            <a:cxnSpLocks/>
          </p:cNvCxnSpPr>
          <p:nvPr/>
        </p:nvCxnSpPr>
        <p:spPr>
          <a:xfrm flipV="1">
            <a:off x="1585244" y="3381375"/>
            <a:ext cx="0" cy="1281142"/>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4" name="Rechteck 23">
            <a:extLst>
              <a:ext uri="{FF2B5EF4-FFF2-40B4-BE49-F238E27FC236}">
                <a16:creationId xmlns:a16="http://schemas.microsoft.com/office/drawing/2014/main" id="{41DA2381-9634-5C5B-4821-A1F8D58251EC}"/>
              </a:ext>
            </a:extLst>
          </p:cNvPr>
          <p:cNvSpPr/>
          <p:nvPr/>
        </p:nvSpPr>
        <p:spPr>
          <a:xfrm>
            <a:off x="1746246" y="3444723"/>
            <a:ext cx="223168" cy="1143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600">
                <a:solidFill>
                  <a:schemeClr val="tx1"/>
                </a:solidFill>
              </a:rPr>
              <a:t>79.8%</a:t>
            </a:r>
          </a:p>
        </p:txBody>
      </p:sp>
      <p:cxnSp>
        <p:nvCxnSpPr>
          <p:cNvPr id="29" name="Gerader Verbinder 39">
            <a:extLst>
              <a:ext uri="{FF2B5EF4-FFF2-40B4-BE49-F238E27FC236}">
                <a16:creationId xmlns:a16="http://schemas.microsoft.com/office/drawing/2014/main" id="{BDA805BB-CA2E-CBAE-A3C3-F7DF50FAD59E}"/>
              </a:ext>
            </a:extLst>
          </p:cNvPr>
          <p:cNvCxnSpPr>
            <a:cxnSpLocks/>
          </p:cNvCxnSpPr>
          <p:nvPr/>
        </p:nvCxnSpPr>
        <p:spPr>
          <a:xfrm flipV="1">
            <a:off x="1975769" y="3467765"/>
            <a:ext cx="0" cy="1207452"/>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1" name="Rechteck 30">
            <a:extLst>
              <a:ext uri="{FF2B5EF4-FFF2-40B4-BE49-F238E27FC236}">
                <a16:creationId xmlns:a16="http://schemas.microsoft.com/office/drawing/2014/main" id="{E6D82A6B-02E4-CB48-9393-F5ABF4BB47BE}"/>
              </a:ext>
            </a:extLst>
          </p:cNvPr>
          <p:cNvSpPr/>
          <p:nvPr/>
        </p:nvSpPr>
        <p:spPr>
          <a:xfrm>
            <a:off x="2139946" y="3558191"/>
            <a:ext cx="223168" cy="1143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600">
                <a:solidFill>
                  <a:schemeClr val="tx1"/>
                </a:solidFill>
              </a:rPr>
              <a:t>73.2%</a:t>
            </a:r>
          </a:p>
        </p:txBody>
      </p:sp>
      <p:cxnSp>
        <p:nvCxnSpPr>
          <p:cNvPr id="32" name="Gerader Verbinder 39">
            <a:extLst>
              <a:ext uri="{FF2B5EF4-FFF2-40B4-BE49-F238E27FC236}">
                <a16:creationId xmlns:a16="http://schemas.microsoft.com/office/drawing/2014/main" id="{08E1E5D3-3D80-778B-F157-AAACFF6D7D37}"/>
              </a:ext>
            </a:extLst>
          </p:cNvPr>
          <p:cNvCxnSpPr>
            <a:cxnSpLocks/>
          </p:cNvCxnSpPr>
          <p:nvPr/>
        </p:nvCxnSpPr>
        <p:spPr>
          <a:xfrm flipV="1">
            <a:off x="2369469" y="3581400"/>
            <a:ext cx="0" cy="1093817"/>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8" name="Gerader Verbinder 39">
            <a:extLst>
              <a:ext uri="{FF2B5EF4-FFF2-40B4-BE49-F238E27FC236}">
                <a16:creationId xmlns:a16="http://schemas.microsoft.com/office/drawing/2014/main" id="{42FB09CE-36B5-E911-8F5F-5BC92041552C}"/>
              </a:ext>
            </a:extLst>
          </p:cNvPr>
          <p:cNvCxnSpPr>
            <a:cxnSpLocks/>
          </p:cNvCxnSpPr>
          <p:nvPr/>
        </p:nvCxnSpPr>
        <p:spPr>
          <a:xfrm flipV="1">
            <a:off x="5056597" y="3239165"/>
            <a:ext cx="0" cy="1436052"/>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1" name="Gerader Verbinder 39">
            <a:extLst>
              <a:ext uri="{FF2B5EF4-FFF2-40B4-BE49-F238E27FC236}">
                <a16:creationId xmlns:a16="http://schemas.microsoft.com/office/drawing/2014/main" id="{2ACF75B4-3822-75E4-13FB-6FE026B1C726}"/>
              </a:ext>
            </a:extLst>
          </p:cNvPr>
          <p:cNvCxnSpPr>
            <a:cxnSpLocks/>
          </p:cNvCxnSpPr>
          <p:nvPr/>
        </p:nvCxnSpPr>
        <p:spPr>
          <a:xfrm flipV="1">
            <a:off x="5436159" y="3316857"/>
            <a:ext cx="0" cy="135836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8" name="Gerader Verbinder 39">
            <a:extLst>
              <a:ext uri="{FF2B5EF4-FFF2-40B4-BE49-F238E27FC236}">
                <a16:creationId xmlns:a16="http://schemas.microsoft.com/office/drawing/2014/main" id="{63A1BC87-1307-1C04-68AD-043DB2DD6987}"/>
              </a:ext>
            </a:extLst>
          </p:cNvPr>
          <p:cNvCxnSpPr>
            <a:cxnSpLocks/>
          </p:cNvCxnSpPr>
          <p:nvPr/>
        </p:nvCxnSpPr>
        <p:spPr>
          <a:xfrm flipV="1">
            <a:off x="5815722" y="3353465"/>
            <a:ext cx="0" cy="1321752"/>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0" name="Gerader Verbinder 39">
            <a:extLst>
              <a:ext uri="{FF2B5EF4-FFF2-40B4-BE49-F238E27FC236}">
                <a16:creationId xmlns:a16="http://schemas.microsoft.com/office/drawing/2014/main" id="{8CA66DE0-4E34-1320-2677-0D0891682B9B}"/>
              </a:ext>
            </a:extLst>
          </p:cNvPr>
          <p:cNvCxnSpPr>
            <a:cxnSpLocks/>
          </p:cNvCxnSpPr>
          <p:nvPr/>
        </p:nvCxnSpPr>
        <p:spPr>
          <a:xfrm flipV="1">
            <a:off x="6203911" y="3444723"/>
            <a:ext cx="0" cy="1230494"/>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2" name="Rechteck 51">
            <a:extLst>
              <a:ext uri="{FF2B5EF4-FFF2-40B4-BE49-F238E27FC236}">
                <a16:creationId xmlns:a16="http://schemas.microsoft.com/office/drawing/2014/main" id="{DCA01925-50F5-D3CC-91E4-D5D72F984687}"/>
              </a:ext>
            </a:extLst>
          </p:cNvPr>
          <p:cNvSpPr/>
          <p:nvPr/>
        </p:nvSpPr>
        <p:spPr>
          <a:xfrm>
            <a:off x="4796882" y="3232641"/>
            <a:ext cx="223168" cy="1143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600">
                <a:solidFill>
                  <a:schemeClr val="tx1"/>
                </a:solidFill>
              </a:rPr>
              <a:t>94.4%</a:t>
            </a:r>
          </a:p>
        </p:txBody>
      </p:sp>
      <p:sp>
        <p:nvSpPr>
          <p:cNvPr id="53" name="Rechteck 52">
            <a:extLst>
              <a:ext uri="{FF2B5EF4-FFF2-40B4-BE49-F238E27FC236}">
                <a16:creationId xmlns:a16="http://schemas.microsoft.com/office/drawing/2014/main" id="{64D2D2CB-D74D-9704-0982-69916529850B}"/>
              </a:ext>
            </a:extLst>
          </p:cNvPr>
          <p:cNvSpPr/>
          <p:nvPr/>
        </p:nvSpPr>
        <p:spPr>
          <a:xfrm>
            <a:off x="5198010" y="3316857"/>
            <a:ext cx="223168" cy="1143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600">
                <a:solidFill>
                  <a:schemeClr val="tx1"/>
                </a:solidFill>
              </a:rPr>
              <a:t>90.0%</a:t>
            </a:r>
          </a:p>
        </p:txBody>
      </p:sp>
      <p:sp>
        <p:nvSpPr>
          <p:cNvPr id="54" name="Rechteck 53">
            <a:extLst>
              <a:ext uri="{FF2B5EF4-FFF2-40B4-BE49-F238E27FC236}">
                <a16:creationId xmlns:a16="http://schemas.microsoft.com/office/drawing/2014/main" id="{0B081AB3-2427-5E7D-9316-C9CF077BF7A3}"/>
              </a:ext>
            </a:extLst>
          </p:cNvPr>
          <p:cNvSpPr/>
          <p:nvPr/>
        </p:nvSpPr>
        <p:spPr>
          <a:xfrm>
            <a:off x="5573259" y="3353465"/>
            <a:ext cx="223168" cy="1143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600">
                <a:solidFill>
                  <a:schemeClr val="tx1"/>
                </a:solidFill>
              </a:rPr>
              <a:t>87.3%</a:t>
            </a:r>
          </a:p>
        </p:txBody>
      </p:sp>
      <p:sp>
        <p:nvSpPr>
          <p:cNvPr id="55" name="Rechteck 54">
            <a:extLst>
              <a:ext uri="{FF2B5EF4-FFF2-40B4-BE49-F238E27FC236}">
                <a16:creationId xmlns:a16="http://schemas.microsoft.com/office/drawing/2014/main" id="{39E319A4-6227-CC6E-7AFE-DA13B1215814}"/>
              </a:ext>
            </a:extLst>
          </p:cNvPr>
          <p:cNvSpPr/>
          <p:nvPr/>
        </p:nvSpPr>
        <p:spPr>
          <a:xfrm>
            <a:off x="5970074" y="3429000"/>
            <a:ext cx="223168" cy="1143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600">
                <a:solidFill>
                  <a:schemeClr val="tx1"/>
                </a:solidFill>
              </a:rPr>
              <a:t>83.1%</a:t>
            </a:r>
          </a:p>
        </p:txBody>
      </p:sp>
      <p:pic>
        <p:nvPicPr>
          <p:cNvPr id="19" name="Grafik 18">
            <a:extLst>
              <a:ext uri="{FF2B5EF4-FFF2-40B4-BE49-F238E27FC236}">
                <a16:creationId xmlns:a16="http://schemas.microsoft.com/office/drawing/2014/main" id="{3C1A506A-FE06-634B-BB73-A2A2DD964CF4}"/>
              </a:ext>
            </a:extLst>
          </p:cNvPr>
          <p:cNvPicPr>
            <a:picLocks noChangeAspect="1"/>
          </p:cNvPicPr>
          <p:nvPr/>
        </p:nvPicPr>
        <p:blipFill>
          <a:blip r:embed="rId7"/>
          <a:stretch>
            <a:fillRect/>
          </a:stretch>
        </p:blipFill>
        <p:spPr>
          <a:xfrm>
            <a:off x="801741" y="3130360"/>
            <a:ext cx="3149170" cy="648705"/>
          </a:xfrm>
          <a:prstGeom prst="rect">
            <a:avLst/>
          </a:prstGeom>
        </p:spPr>
      </p:pic>
      <p:pic>
        <p:nvPicPr>
          <p:cNvPr id="33" name="Grafik 32">
            <a:extLst>
              <a:ext uri="{FF2B5EF4-FFF2-40B4-BE49-F238E27FC236}">
                <a16:creationId xmlns:a16="http://schemas.microsoft.com/office/drawing/2014/main" id="{2720EA0D-D10B-5606-FECD-D79DD3D62B21}"/>
              </a:ext>
            </a:extLst>
          </p:cNvPr>
          <p:cNvPicPr>
            <a:picLocks noChangeAspect="1"/>
          </p:cNvPicPr>
          <p:nvPr/>
        </p:nvPicPr>
        <p:blipFill>
          <a:blip r:embed="rId8"/>
          <a:stretch>
            <a:fillRect/>
          </a:stretch>
        </p:blipFill>
        <p:spPr>
          <a:xfrm>
            <a:off x="8535895" y="3142524"/>
            <a:ext cx="2703604" cy="797643"/>
          </a:xfrm>
          <a:prstGeom prst="rect">
            <a:avLst/>
          </a:prstGeom>
        </p:spPr>
      </p:pic>
      <p:cxnSp>
        <p:nvCxnSpPr>
          <p:cNvPr id="34" name="Gerader Verbinder 39">
            <a:extLst>
              <a:ext uri="{FF2B5EF4-FFF2-40B4-BE49-F238E27FC236}">
                <a16:creationId xmlns:a16="http://schemas.microsoft.com/office/drawing/2014/main" id="{3D0F799B-C468-8B14-EB82-5D5B3463FC87}"/>
              </a:ext>
            </a:extLst>
          </p:cNvPr>
          <p:cNvCxnSpPr>
            <a:cxnSpLocks/>
          </p:cNvCxnSpPr>
          <p:nvPr/>
        </p:nvCxnSpPr>
        <p:spPr>
          <a:xfrm flipV="1">
            <a:off x="8919615" y="3316857"/>
            <a:ext cx="0" cy="135836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7" name="Gerader Verbinder 39">
            <a:extLst>
              <a:ext uri="{FF2B5EF4-FFF2-40B4-BE49-F238E27FC236}">
                <a16:creationId xmlns:a16="http://schemas.microsoft.com/office/drawing/2014/main" id="{6F9F8135-9378-1907-A058-25B22442D8B5}"/>
              </a:ext>
            </a:extLst>
          </p:cNvPr>
          <p:cNvCxnSpPr>
            <a:cxnSpLocks/>
          </p:cNvCxnSpPr>
          <p:nvPr/>
        </p:nvCxnSpPr>
        <p:spPr>
          <a:xfrm flipV="1">
            <a:off x="9302309" y="3467765"/>
            <a:ext cx="0" cy="1207452"/>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9" name="Gerader Verbinder 39">
            <a:extLst>
              <a:ext uri="{FF2B5EF4-FFF2-40B4-BE49-F238E27FC236}">
                <a16:creationId xmlns:a16="http://schemas.microsoft.com/office/drawing/2014/main" id="{99B3B8AD-EB9D-75EC-5C65-656F77614881}"/>
              </a:ext>
            </a:extLst>
          </p:cNvPr>
          <p:cNvCxnSpPr>
            <a:cxnSpLocks/>
          </p:cNvCxnSpPr>
          <p:nvPr/>
        </p:nvCxnSpPr>
        <p:spPr>
          <a:xfrm flipV="1">
            <a:off x="9685003" y="3598335"/>
            <a:ext cx="0" cy="1076882"/>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2" name="Gerader Verbinder 39">
            <a:extLst>
              <a:ext uri="{FF2B5EF4-FFF2-40B4-BE49-F238E27FC236}">
                <a16:creationId xmlns:a16="http://schemas.microsoft.com/office/drawing/2014/main" id="{5134F678-0F04-224D-1BF4-9E528352F492}"/>
              </a:ext>
            </a:extLst>
          </p:cNvPr>
          <p:cNvCxnSpPr>
            <a:cxnSpLocks/>
          </p:cNvCxnSpPr>
          <p:nvPr/>
        </p:nvCxnSpPr>
        <p:spPr>
          <a:xfrm flipV="1">
            <a:off x="10067696" y="3756025"/>
            <a:ext cx="0" cy="919192"/>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61" name="Rechteck 60">
            <a:extLst>
              <a:ext uri="{FF2B5EF4-FFF2-40B4-BE49-F238E27FC236}">
                <a16:creationId xmlns:a16="http://schemas.microsoft.com/office/drawing/2014/main" id="{C24B9B0C-FF73-6C8C-80F9-E918A122BD49}"/>
              </a:ext>
            </a:extLst>
          </p:cNvPr>
          <p:cNvSpPr/>
          <p:nvPr/>
        </p:nvSpPr>
        <p:spPr>
          <a:xfrm>
            <a:off x="8659259" y="3299520"/>
            <a:ext cx="223168" cy="1143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600">
                <a:solidFill>
                  <a:schemeClr val="tx1"/>
                </a:solidFill>
              </a:rPr>
              <a:t>89.8%</a:t>
            </a:r>
          </a:p>
        </p:txBody>
      </p:sp>
      <p:sp>
        <p:nvSpPr>
          <p:cNvPr id="62" name="Rechteck 61">
            <a:extLst>
              <a:ext uri="{FF2B5EF4-FFF2-40B4-BE49-F238E27FC236}">
                <a16:creationId xmlns:a16="http://schemas.microsoft.com/office/drawing/2014/main" id="{612A26DF-8DF6-FD30-8099-FFC0D1554372}"/>
              </a:ext>
            </a:extLst>
          </p:cNvPr>
          <p:cNvSpPr/>
          <p:nvPr/>
        </p:nvSpPr>
        <p:spPr>
          <a:xfrm>
            <a:off x="9060387" y="3444723"/>
            <a:ext cx="223168" cy="1143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600">
                <a:solidFill>
                  <a:schemeClr val="tx1"/>
                </a:solidFill>
              </a:rPr>
              <a:t>80.2%</a:t>
            </a:r>
          </a:p>
        </p:txBody>
      </p:sp>
      <p:sp>
        <p:nvSpPr>
          <p:cNvPr id="63" name="Rechteck 62">
            <a:extLst>
              <a:ext uri="{FF2B5EF4-FFF2-40B4-BE49-F238E27FC236}">
                <a16:creationId xmlns:a16="http://schemas.microsoft.com/office/drawing/2014/main" id="{2BDA942F-5C89-3211-CE05-7AAB256ECCBA}"/>
              </a:ext>
            </a:extLst>
          </p:cNvPr>
          <p:cNvSpPr/>
          <p:nvPr/>
        </p:nvSpPr>
        <p:spPr>
          <a:xfrm>
            <a:off x="9435636" y="3583236"/>
            <a:ext cx="223168" cy="1143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600">
                <a:solidFill>
                  <a:schemeClr val="tx1"/>
                </a:solidFill>
              </a:rPr>
              <a:t>70.7%</a:t>
            </a:r>
          </a:p>
        </p:txBody>
      </p:sp>
      <p:sp>
        <p:nvSpPr>
          <p:cNvPr id="64" name="Rechteck 63">
            <a:extLst>
              <a:ext uri="{FF2B5EF4-FFF2-40B4-BE49-F238E27FC236}">
                <a16:creationId xmlns:a16="http://schemas.microsoft.com/office/drawing/2014/main" id="{AC8CC86A-C6A6-85BD-4797-653B193A46A5}"/>
              </a:ext>
            </a:extLst>
          </p:cNvPr>
          <p:cNvSpPr/>
          <p:nvPr/>
        </p:nvSpPr>
        <p:spPr>
          <a:xfrm>
            <a:off x="9832451" y="3767601"/>
            <a:ext cx="223168" cy="1143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600">
                <a:solidFill>
                  <a:schemeClr val="tx1"/>
                </a:solidFill>
              </a:rPr>
              <a:t>60.6%</a:t>
            </a:r>
          </a:p>
        </p:txBody>
      </p:sp>
    </p:spTree>
    <p:extLst>
      <p:ext uri="{BB962C8B-B14F-4D97-AF65-F5344CB8AC3E}">
        <p14:creationId xmlns:p14="http://schemas.microsoft.com/office/powerpoint/2010/main" val="24618602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997CE-2C0F-165B-BDC4-B4043B0BEE8E}"/>
              </a:ext>
            </a:extLst>
          </p:cNvPr>
          <p:cNvSpPr>
            <a:spLocks noGrp="1"/>
          </p:cNvSpPr>
          <p:nvPr>
            <p:ph type="title"/>
          </p:nvPr>
        </p:nvSpPr>
        <p:spPr/>
        <p:txBody>
          <a:bodyPr/>
          <a:lstStyle/>
          <a:p>
            <a:r>
              <a:rPr lang="en-US"/>
              <a:t>Safety profile of patients who received prior </a:t>
            </a:r>
            <a:r>
              <a:rPr lang="en-US" err="1"/>
              <a:t>cBTKi</a:t>
            </a:r>
            <a:r>
              <a:rPr lang="en-US"/>
              <a:t> </a:t>
            </a:r>
          </a:p>
        </p:txBody>
      </p:sp>
      <p:sp>
        <p:nvSpPr>
          <p:cNvPr id="3" name="Footer Placeholder 2">
            <a:extLst>
              <a:ext uri="{FF2B5EF4-FFF2-40B4-BE49-F238E27FC236}">
                <a16:creationId xmlns:a16="http://schemas.microsoft.com/office/drawing/2014/main" id="{D0217F12-2345-3163-3566-5179D9BF5762}"/>
              </a:ext>
            </a:extLst>
          </p:cNvPr>
          <p:cNvSpPr>
            <a:spLocks noGrp="1"/>
          </p:cNvSpPr>
          <p:nvPr>
            <p:ph type="ftr" sz="quarter" idx="10"/>
          </p:nvPr>
        </p:nvSpPr>
        <p:spPr>
          <a:xfrm>
            <a:off x="407989" y="5764703"/>
            <a:ext cx="8532812" cy="904385"/>
          </a:xfrm>
        </p:spPr>
        <p:txBody>
          <a:bodyPr/>
          <a:lstStyle/>
          <a:p>
            <a:endParaRPr lang="en-GB"/>
          </a:p>
          <a:p>
            <a:r>
              <a:rPr lang="en-GB" baseline="30000" err="1"/>
              <a:t>a</a:t>
            </a:r>
            <a:r>
              <a:rPr lang="en-GB" err="1"/>
              <a:t>Neutropenia</a:t>
            </a:r>
            <a:r>
              <a:rPr lang="en-GB"/>
              <a:t> at baseline for prior BTKi (n=282) was 18.4, BCL2i-N (n=154) was 11.0 and BCL2i-E (n=128) was 27.3. </a:t>
            </a:r>
            <a:r>
              <a:rPr lang="en-GB" baseline="30000" err="1"/>
              <a:t>b</a:t>
            </a:r>
            <a:r>
              <a:rPr lang="en-GB" err="1"/>
              <a:t>Aggregate</a:t>
            </a:r>
            <a:r>
              <a:rPr lang="en-GB"/>
              <a:t> of neutropenia and neutrophil count decreased. </a:t>
            </a:r>
            <a:r>
              <a:rPr lang="en-GB" baseline="30000" err="1"/>
              <a:t>c</a:t>
            </a:r>
            <a:r>
              <a:rPr lang="en-GB" err="1"/>
              <a:t>AEs</a:t>
            </a:r>
            <a:r>
              <a:rPr lang="en-GB"/>
              <a:t> of interest are those that were previously associated with covalent BTK inhibitors. </a:t>
            </a:r>
            <a:r>
              <a:rPr lang="en-GB" baseline="30000" err="1"/>
              <a:t>d</a:t>
            </a:r>
            <a:r>
              <a:rPr lang="en-GB" err="1"/>
              <a:t>Aggregate</a:t>
            </a:r>
            <a:r>
              <a:rPr lang="en-GB"/>
              <a:t> of all preferred terms including infection and COVID-19. </a:t>
            </a:r>
            <a:r>
              <a:rPr lang="en-GB" baseline="30000" err="1"/>
              <a:t>e</a:t>
            </a:r>
            <a:r>
              <a:rPr lang="en-GB" err="1"/>
              <a:t>Aggregate</a:t>
            </a:r>
            <a:r>
              <a:rPr lang="en-GB"/>
              <a:t> of confusion, ecchymosis, increased tendency to bruise and oral contusion. </a:t>
            </a:r>
            <a:r>
              <a:rPr lang="en-GB" baseline="30000" err="1"/>
              <a:t>f</a:t>
            </a:r>
            <a:r>
              <a:rPr lang="en-GB" err="1"/>
              <a:t>Aggregate</a:t>
            </a:r>
            <a:r>
              <a:rPr lang="en-GB"/>
              <a:t> of all preferred terms including rash. </a:t>
            </a:r>
            <a:r>
              <a:rPr lang="en-GB" baseline="30000" err="1"/>
              <a:t>g</a:t>
            </a:r>
            <a:r>
              <a:rPr lang="en-GB" err="1"/>
              <a:t>Aggregate</a:t>
            </a:r>
            <a:r>
              <a:rPr lang="en-GB"/>
              <a:t> of all preferred terms including </a:t>
            </a:r>
            <a:r>
              <a:rPr lang="en-GB" err="1"/>
              <a:t>hemorrhage</a:t>
            </a:r>
            <a:r>
              <a:rPr lang="en-GB"/>
              <a:t> or hematoma. </a:t>
            </a:r>
            <a:r>
              <a:rPr lang="en-GB" baseline="30000" err="1"/>
              <a:t>h</a:t>
            </a:r>
            <a:r>
              <a:rPr lang="en-GB" err="1"/>
              <a:t>Aggregate</a:t>
            </a:r>
            <a:r>
              <a:rPr lang="en-GB"/>
              <a:t> of atrial fibrillation and atrial flutter. </a:t>
            </a:r>
            <a:r>
              <a:rPr lang="en-GB" baseline="30000" err="1"/>
              <a:t>i</a:t>
            </a:r>
            <a:r>
              <a:rPr lang="en-GB" err="1"/>
              <a:t>Of</a:t>
            </a:r>
            <a:r>
              <a:rPr lang="en-GB"/>
              <a:t> the 13 total atrial fibrillation/flutter TEAEs in the prior BTKi safety population (n=282), 6 occurred in patients with a prior medical history of atrial fibrillation.</a:t>
            </a:r>
          </a:p>
          <a:p>
            <a:r>
              <a:rPr lang="en-GB" b="1"/>
              <a:t>AE, </a:t>
            </a:r>
            <a:r>
              <a:rPr lang="en-GB"/>
              <a:t>adverse event; </a:t>
            </a:r>
            <a:r>
              <a:rPr lang="en-GB" b="1"/>
              <a:t>BCL2</a:t>
            </a:r>
            <a:r>
              <a:rPr lang="en-GB"/>
              <a:t>, B-cell lymphoma 2; </a:t>
            </a:r>
            <a:r>
              <a:rPr lang="en-GB" b="1"/>
              <a:t>BCL2i-E,</a:t>
            </a:r>
            <a:r>
              <a:rPr lang="en-GB"/>
              <a:t> BCL2 inhibitor experienced; </a:t>
            </a:r>
            <a:r>
              <a:rPr lang="en-GB" b="1"/>
              <a:t>BCL2i-N,</a:t>
            </a:r>
            <a:r>
              <a:rPr lang="en-GB"/>
              <a:t> BCL2 inhibitor naïve; </a:t>
            </a:r>
            <a:r>
              <a:rPr lang="en-GB" b="1"/>
              <a:t>BTK</a:t>
            </a:r>
            <a:r>
              <a:rPr lang="en-GB"/>
              <a:t>, Bruton’s tyrosine kinase; </a:t>
            </a:r>
            <a:r>
              <a:rPr lang="en-GB" b="1"/>
              <a:t>BTKi</a:t>
            </a:r>
            <a:r>
              <a:rPr lang="en-GB"/>
              <a:t>, BTK inhibitor; </a:t>
            </a:r>
            <a:r>
              <a:rPr lang="en-GB" b="1" err="1"/>
              <a:t>cBTKi</a:t>
            </a:r>
            <a:r>
              <a:rPr lang="en-GB" b="1"/>
              <a:t>, </a:t>
            </a:r>
            <a:r>
              <a:rPr lang="en-GB"/>
              <a:t>covalent BTKi; </a:t>
            </a:r>
            <a:r>
              <a:rPr lang="en-GB" b="1"/>
              <a:t>CLL,</a:t>
            </a:r>
            <a:r>
              <a:rPr lang="en-GB"/>
              <a:t> chronic lymphocytic </a:t>
            </a:r>
            <a:r>
              <a:rPr lang="en-GB" err="1"/>
              <a:t>leukemia</a:t>
            </a:r>
            <a:r>
              <a:rPr lang="en-GB"/>
              <a:t>; </a:t>
            </a:r>
            <a:r>
              <a:rPr lang="en-GB" b="1"/>
              <a:t>SLL,</a:t>
            </a:r>
            <a:r>
              <a:rPr lang="en-GB"/>
              <a:t> small lymphocytic lymphoma; </a:t>
            </a:r>
            <a:r>
              <a:rPr lang="en-GB" b="1"/>
              <a:t>TEAE</a:t>
            </a:r>
            <a:r>
              <a:rPr lang="en-GB"/>
              <a:t>, treatment-emergent AE; </a:t>
            </a:r>
            <a:r>
              <a:rPr lang="en-GB" b="1"/>
              <a:t>TRAE, </a:t>
            </a:r>
            <a:r>
              <a:rPr lang="en-GB"/>
              <a:t>treatment-related AE. </a:t>
            </a:r>
            <a:endParaRPr lang="en-GB" b="1"/>
          </a:p>
          <a:p>
            <a:r>
              <a:rPr lang="en-GB" b="1" err="1"/>
              <a:t>Woyach</a:t>
            </a:r>
            <a:r>
              <a:rPr lang="en-GB" b="1"/>
              <a:t> et al, Abstract #325 presented at ASH 2023. </a:t>
            </a:r>
            <a:endParaRPr lang="en-GB"/>
          </a:p>
        </p:txBody>
      </p:sp>
      <p:graphicFrame>
        <p:nvGraphicFramePr>
          <p:cNvPr id="5" name="Table 4">
            <a:extLst>
              <a:ext uri="{FF2B5EF4-FFF2-40B4-BE49-F238E27FC236}">
                <a16:creationId xmlns:a16="http://schemas.microsoft.com/office/drawing/2014/main" id="{F6A1A240-7BCD-A46B-7410-1569FD62D8B0}"/>
              </a:ext>
            </a:extLst>
          </p:cNvPr>
          <p:cNvGraphicFramePr>
            <a:graphicFrameLocks noGrp="1"/>
          </p:cNvGraphicFramePr>
          <p:nvPr>
            <p:extLst>
              <p:ext uri="{D42A27DB-BD31-4B8C-83A1-F6EECF244321}">
                <p14:modId xmlns:p14="http://schemas.microsoft.com/office/powerpoint/2010/main" val="3585590864"/>
              </p:ext>
            </p:extLst>
          </p:nvPr>
        </p:nvGraphicFramePr>
        <p:xfrm>
          <a:off x="407987" y="1665288"/>
          <a:ext cx="8532813" cy="4139304"/>
        </p:xfrm>
        <a:graphic>
          <a:graphicData uri="http://schemas.openxmlformats.org/drawingml/2006/table">
            <a:tbl>
              <a:tblPr firstRow="1" bandRow="1">
                <a:tableStyleId>{5C22544A-7EE6-4342-B048-85BDC9FD1C3A}</a:tableStyleId>
              </a:tblPr>
              <a:tblGrid>
                <a:gridCol w="2741389">
                  <a:extLst>
                    <a:ext uri="{9D8B030D-6E8A-4147-A177-3AD203B41FA5}">
                      <a16:colId xmlns:a16="http://schemas.microsoft.com/office/drawing/2014/main" val="3885368049"/>
                    </a:ext>
                  </a:extLst>
                </a:gridCol>
                <a:gridCol w="1447856">
                  <a:extLst>
                    <a:ext uri="{9D8B030D-6E8A-4147-A177-3AD203B41FA5}">
                      <a16:colId xmlns:a16="http://schemas.microsoft.com/office/drawing/2014/main" val="2807600612"/>
                    </a:ext>
                  </a:extLst>
                </a:gridCol>
                <a:gridCol w="1447856">
                  <a:extLst>
                    <a:ext uri="{9D8B030D-6E8A-4147-A177-3AD203B41FA5}">
                      <a16:colId xmlns:a16="http://schemas.microsoft.com/office/drawing/2014/main" val="2512391362"/>
                    </a:ext>
                  </a:extLst>
                </a:gridCol>
                <a:gridCol w="1447856">
                  <a:extLst>
                    <a:ext uri="{9D8B030D-6E8A-4147-A177-3AD203B41FA5}">
                      <a16:colId xmlns:a16="http://schemas.microsoft.com/office/drawing/2014/main" val="1267046081"/>
                    </a:ext>
                  </a:extLst>
                </a:gridCol>
                <a:gridCol w="1447856">
                  <a:extLst>
                    <a:ext uri="{9D8B030D-6E8A-4147-A177-3AD203B41FA5}">
                      <a16:colId xmlns:a16="http://schemas.microsoft.com/office/drawing/2014/main" val="1274033034"/>
                    </a:ext>
                  </a:extLst>
                </a:gridCol>
              </a:tblGrid>
              <a:tr h="200583">
                <a:tc rowSpan="2">
                  <a:txBody>
                    <a:bodyPr/>
                    <a:lstStyle/>
                    <a:p>
                      <a:endParaRPr lang="en-US" sz="1050">
                        <a:solidFill>
                          <a:schemeClr val="bg1"/>
                        </a:solidFill>
                      </a:endParaRPr>
                    </a:p>
                  </a:txBody>
                  <a:tcPr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gridSpan="4">
                  <a:txBody>
                    <a:bodyPr/>
                    <a:lstStyle/>
                    <a:p>
                      <a:pPr algn="ctr"/>
                      <a:r>
                        <a:rPr lang="en-US" sz="1050">
                          <a:solidFill>
                            <a:schemeClr val="bg1"/>
                          </a:solidFill>
                        </a:rPr>
                        <a:t>Treatment-emergent AEs in patients with CLL/SLL (n=282)</a:t>
                      </a:r>
                    </a:p>
                  </a:txBody>
                  <a:tcPr marT="0" marB="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1"/>
                    </a:solidFill>
                  </a:tcPr>
                </a:tc>
                <a:tc hMerge="1">
                  <a:txBody>
                    <a:bodyPr/>
                    <a:lstStyle/>
                    <a:p>
                      <a:pPr algn="ctr"/>
                      <a:endParaRPr lang="en-US" sz="1200">
                        <a:solidFill>
                          <a:schemeClr val="bg1"/>
                        </a:solidFill>
                      </a:endParaRPr>
                    </a:p>
                  </a:txBody>
                  <a:tcPr anchor="ctr">
                    <a:solidFill>
                      <a:schemeClr val="accent1"/>
                    </a:solidFill>
                  </a:tcPr>
                </a:tc>
                <a:tc hMerge="1">
                  <a:txBody>
                    <a:bodyPr/>
                    <a:lstStyle/>
                    <a:p>
                      <a:pPr algn="ctr"/>
                      <a:endParaRPr lang="en-US" sz="1200">
                        <a:solidFill>
                          <a:schemeClr val="bg1"/>
                        </a:solidFill>
                      </a:endParaRPr>
                    </a:p>
                  </a:txBody>
                  <a:tcPr anchor="ctr">
                    <a:solidFill>
                      <a:schemeClr val="accent1"/>
                    </a:solidFill>
                  </a:tcPr>
                </a:tc>
                <a:tc hMerge="1">
                  <a:txBody>
                    <a:bodyPr/>
                    <a:lstStyle/>
                    <a:p>
                      <a:pPr algn="ctr"/>
                      <a:endParaRPr lang="en-US" sz="1200">
                        <a:solidFill>
                          <a:schemeClr val="bg1"/>
                        </a:solidFill>
                      </a:endParaRPr>
                    </a:p>
                  </a:txBody>
                  <a:tcPr anchor="ctr">
                    <a:solidFill>
                      <a:schemeClr val="accent1"/>
                    </a:solidFill>
                  </a:tcPr>
                </a:tc>
                <a:extLst>
                  <a:ext uri="{0D108BD9-81ED-4DB2-BD59-A6C34878D82A}">
                    <a16:rowId xmlns:a16="http://schemas.microsoft.com/office/drawing/2014/main" val="1586737200"/>
                  </a:ext>
                </a:extLst>
              </a:tr>
              <a:tr h="328227">
                <a:tc vMerge="1">
                  <a:txBody>
                    <a:bodyPr/>
                    <a:lstStyle/>
                    <a:p>
                      <a:pPr fontAlgn="b"/>
                      <a:endParaRPr lang="en-GB" sz="1050" b="1">
                        <a:solidFill>
                          <a:schemeClr val="bg1"/>
                        </a:solidFill>
                        <a:effectLst/>
                      </a:endParaRPr>
                    </a:p>
                  </a:txBody>
                  <a:tcPr marT="0" marB="0" anchor="b">
                    <a:lnT w="12700" cap="flat" cmpd="sng" algn="ctr">
                      <a:solidFill>
                        <a:schemeClr val="bg1"/>
                      </a:solidFill>
                      <a:prstDash val="solid"/>
                      <a:round/>
                      <a:headEnd type="none" w="med" len="med"/>
                      <a:tailEnd type="none" w="med" len="med"/>
                    </a:lnT>
                    <a:solidFill>
                      <a:schemeClr val="accent1"/>
                    </a:solidFill>
                  </a:tcPr>
                </a:tc>
                <a:tc grid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050" b="1">
                          <a:solidFill>
                            <a:schemeClr val="bg1"/>
                          </a:solidFill>
                          <a:effectLst/>
                        </a:rPr>
                        <a:t>All cause AEs, (≥20%), %</a:t>
                      </a:r>
                    </a:p>
                  </a:txBody>
                  <a:tcPr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accent1"/>
                    </a:solidFill>
                  </a:tcPr>
                </a:tc>
                <a:tc hMerge="1">
                  <a:txBody>
                    <a:bodyPr/>
                    <a:lstStyle/>
                    <a:p>
                      <a:pPr algn="ctr" fontAlgn="b"/>
                      <a:endParaRPr lang="en-GB" sz="1200" b="1">
                        <a:solidFill>
                          <a:schemeClr val="bg1"/>
                        </a:solidFill>
                        <a:effectLst/>
                      </a:endParaRPr>
                    </a:p>
                  </a:txBody>
                  <a:tcPr anchor="ctr">
                    <a:solidFill>
                      <a:schemeClr val="accent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b="1">
                          <a:solidFill>
                            <a:schemeClr val="bg1"/>
                          </a:solidFill>
                          <a:effectLst/>
                        </a:rPr>
                        <a:t>Treatment-related AEs, %</a:t>
                      </a:r>
                    </a:p>
                  </a:txBody>
                  <a:tcPr marT="0" marB="0" anchor="ctr">
                    <a:lnT w="12700" cap="flat" cmpd="sng" algn="ctr">
                      <a:solidFill>
                        <a:schemeClr val="bg1"/>
                      </a:solidFill>
                      <a:prstDash val="solid"/>
                      <a:round/>
                      <a:headEnd type="none" w="med" len="med"/>
                      <a:tailEnd type="none" w="med" len="med"/>
                    </a:lnT>
                    <a:solidFill>
                      <a:schemeClr val="accent1"/>
                    </a:solidFill>
                  </a:tcPr>
                </a:tc>
                <a:tc hMerge="1">
                  <a:txBody>
                    <a:bodyPr/>
                    <a:lstStyle/>
                    <a:p>
                      <a:pPr algn="ctr"/>
                      <a:endParaRPr lang="en-US" sz="1200">
                        <a:solidFill>
                          <a:schemeClr val="bg1"/>
                        </a:solidFill>
                      </a:endParaRPr>
                    </a:p>
                  </a:txBody>
                  <a:tcPr anchor="ctr">
                    <a:solidFill>
                      <a:schemeClr val="accent1"/>
                    </a:solidFill>
                  </a:tcPr>
                </a:tc>
                <a:extLst>
                  <a:ext uri="{0D108BD9-81ED-4DB2-BD59-A6C34878D82A}">
                    <a16:rowId xmlns:a16="http://schemas.microsoft.com/office/drawing/2014/main" val="79613540"/>
                  </a:ext>
                </a:extLst>
              </a:tr>
              <a:tr h="200583">
                <a:tc>
                  <a:txBody>
                    <a:bodyPr/>
                    <a:lstStyle/>
                    <a:p>
                      <a:pPr fontAlgn="b"/>
                      <a:r>
                        <a:rPr lang="en-GB" sz="1050" b="1">
                          <a:solidFill>
                            <a:schemeClr val="bg1"/>
                          </a:solidFill>
                          <a:effectLst/>
                        </a:rPr>
                        <a:t>Adverse event</a:t>
                      </a:r>
                    </a:p>
                  </a:txBody>
                  <a:tcPr marT="0" marB="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050" b="1" kern="1200">
                          <a:solidFill>
                            <a:schemeClr val="bg1"/>
                          </a:solidFill>
                          <a:effectLst/>
                          <a:latin typeface="+mn-lt"/>
                          <a:ea typeface="+mn-ea"/>
                          <a:cs typeface="+mn-cs"/>
                        </a:rPr>
                        <a:t>Any Grade</a:t>
                      </a:r>
                    </a:p>
                  </a:txBody>
                  <a:tcPr marT="0" marB="0" anchor="ctr">
                    <a:lnB w="381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050" b="1" kern="1200">
                          <a:solidFill>
                            <a:schemeClr val="bg1"/>
                          </a:solidFill>
                          <a:effectLst/>
                          <a:latin typeface="+mn-lt"/>
                          <a:ea typeface="+mn-ea"/>
                          <a:cs typeface="+mn-cs"/>
                        </a:rPr>
                        <a:t>Grade ≥3</a:t>
                      </a:r>
                    </a:p>
                  </a:txBody>
                  <a:tcPr marT="0" marB="0" anchor="ctr">
                    <a:lnB w="381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050" b="1" kern="1200">
                          <a:solidFill>
                            <a:schemeClr val="bg1"/>
                          </a:solidFill>
                          <a:effectLst/>
                          <a:latin typeface="+mn-lt"/>
                          <a:ea typeface="+mn-ea"/>
                          <a:cs typeface="+mn-cs"/>
                        </a:rPr>
                        <a:t>Any Grade</a:t>
                      </a:r>
                    </a:p>
                  </a:txBody>
                  <a:tcPr marT="0" marB="0" anchor="ctr">
                    <a:lnB w="381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050" b="1" kern="1200">
                          <a:solidFill>
                            <a:schemeClr val="bg1"/>
                          </a:solidFill>
                          <a:effectLst/>
                          <a:latin typeface="+mn-lt"/>
                          <a:ea typeface="+mn-ea"/>
                          <a:cs typeface="+mn-cs"/>
                        </a:rPr>
                        <a:t>Grade ≥3</a:t>
                      </a:r>
                    </a:p>
                  </a:txBody>
                  <a:tcPr marT="0" marB="0" anchor="ctr">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252623129"/>
                  </a:ext>
                </a:extLst>
              </a:tr>
              <a:tr h="200583">
                <a:tc>
                  <a:txBody>
                    <a:bodyPr/>
                    <a:lstStyle/>
                    <a:p>
                      <a:pPr fontAlgn="base"/>
                      <a:r>
                        <a:rPr lang="en-GB" sz="1050">
                          <a:solidFill>
                            <a:schemeClr val="tx1"/>
                          </a:solidFill>
                          <a:effectLst/>
                        </a:rPr>
                        <a:t>Fatigue</a:t>
                      </a:r>
                    </a:p>
                  </a:txBody>
                  <a:tcPr marT="0" marB="0" anchor="ctr">
                    <a:lnT w="38100" cap="flat" cmpd="sng" algn="ctr">
                      <a:solidFill>
                        <a:schemeClr val="bg1"/>
                      </a:solidFill>
                      <a:prstDash val="solid"/>
                      <a:round/>
                      <a:headEnd type="none" w="med" len="med"/>
                      <a:tailEnd type="none" w="med" len="med"/>
                    </a:lnT>
                  </a:tcPr>
                </a:tc>
                <a:tc>
                  <a:txBody>
                    <a:bodyPr/>
                    <a:lstStyle/>
                    <a:p>
                      <a:pPr algn="ctr" fontAlgn="base"/>
                      <a:r>
                        <a:rPr lang="en-IT" sz="1050">
                          <a:solidFill>
                            <a:schemeClr val="tx1"/>
                          </a:solidFill>
                          <a:effectLst/>
                        </a:rPr>
                        <a:t>36.9</a:t>
                      </a:r>
                    </a:p>
                  </a:txBody>
                  <a:tcPr marT="0" marB="0" anchor="ctr">
                    <a:lnT w="38100" cap="flat" cmpd="sng" algn="ctr">
                      <a:solidFill>
                        <a:schemeClr val="bg1"/>
                      </a:solidFill>
                      <a:prstDash val="solid"/>
                      <a:round/>
                      <a:headEnd type="none" w="med" len="med"/>
                      <a:tailEnd type="none" w="med" len="med"/>
                    </a:lnT>
                  </a:tcPr>
                </a:tc>
                <a:tc>
                  <a:txBody>
                    <a:bodyPr/>
                    <a:lstStyle/>
                    <a:p>
                      <a:pPr algn="ctr" fontAlgn="base"/>
                      <a:r>
                        <a:rPr lang="en-IT" sz="1050">
                          <a:solidFill>
                            <a:schemeClr val="tx1"/>
                          </a:solidFill>
                          <a:effectLst/>
                        </a:rPr>
                        <a:t>1.8</a:t>
                      </a:r>
                    </a:p>
                  </a:txBody>
                  <a:tcPr marT="0" marB="0" anchor="ctr">
                    <a:lnT w="38100" cap="flat" cmpd="sng" algn="ctr">
                      <a:solidFill>
                        <a:schemeClr val="bg1"/>
                      </a:solidFill>
                      <a:prstDash val="solid"/>
                      <a:round/>
                      <a:headEnd type="none" w="med" len="med"/>
                      <a:tailEnd type="none" w="med" len="med"/>
                    </a:lnT>
                  </a:tcPr>
                </a:tc>
                <a:tc>
                  <a:txBody>
                    <a:bodyPr/>
                    <a:lstStyle/>
                    <a:p>
                      <a:pPr algn="ctr"/>
                      <a:r>
                        <a:rPr lang="en-US" sz="1050">
                          <a:solidFill>
                            <a:schemeClr val="tx1"/>
                          </a:solidFill>
                        </a:rPr>
                        <a:t>3.5</a:t>
                      </a:r>
                    </a:p>
                  </a:txBody>
                  <a:tcPr marT="0" marB="0" anchor="ctr">
                    <a:lnT w="38100" cap="flat" cmpd="sng" algn="ctr">
                      <a:solidFill>
                        <a:schemeClr val="bg1"/>
                      </a:solidFill>
                      <a:prstDash val="solid"/>
                      <a:round/>
                      <a:headEnd type="none" w="med" len="med"/>
                      <a:tailEnd type="none" w="med" len="med"/>
                    </a:lnT>
                  </a:tcPr>
                </a:tc>
                <a:tc>
                  <a:txBody>
                    <a:bodyPr/>
                    <a:lstStyle/>
                    <a:p>
                      <a:pPr algn="ctr"/>
                      <a:r>
                        <a:rPr lang="en-US" sz="1050">
                          <a:solidFill>
                            <a:schemeClr val="tx1"/>
                          </a:solidFill>
                        </a:rPr>
                        <a:t>0.0</a:t>
                      </a:r>
                    </a:p>
                  </a:txBody>
                  <a:tcPr marT="0" marB="0"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804061345"/>
                  </a:ext>
                </a:extLst>
              </a:tr>
              <a:tr h="200583">
                <a:tc>
                  <a:txBody>
                    <a:bodyPr/>
                    <a:lstStyle/>
                    <a:p>
                      <a:pPr fontAlgn="base"/>
                      <a:r>
                        <a:rPr lang="en-GB" sz="1050">
                          <a:solidFill>
                            <a:schemeClr val="tx1"/>
                          </a:solidFill>
                          <a:effectLst/>
                        </a:rPr>
                        <a:t>Neutropenia</a:t>
                      </a:r>
                      <a:r>
                        <a:rPr lang="en-GB" sz="1050" baseline="30000">
                          <a:solidFill>
                            <a:schemeClr val="tx1"/>
                          </a:solidFill>
                          <a:effectLst/>
                        </a:rPr>
                        <a:t>a,b</a:t>
                      </a:r>
                    </a:p>
                  </a:txBody>
                  <a:tcPr marT="0" marB="0" anchor="ctr"/>
                </a:tc>
                <a:tc>
                  <a:txBody>
                    <a:bodyPr/>
                    <a:lstStyle/>
                    <a:p>
                      <a:pPr algn="ctr" fontAlgn="base"/>
                      <a:r>
                        <a:rPr lang="en-IT" sz="1050">
                          <a:solidFill>
                            <a:schemeClr val="tx1"/>
                          </a:solidFill>
                          <a:effectLst/>
                        </a:rPr>
                        <a:t>34.4</a:t>
                      </a:r>
                    </a:p>
                  </a:txBody>
                  <a:tcPr marT="0" marB="0" anchor="ctr"/>
                </a:tc>
                <a:tc>
                  <a:txBody>
                    <a:bodyPr/>
                    <a:lstStyle/>
                    <a:p>
                      <a:pPr algn="ctr" fontAlgn="base"/>
                      <a:r>
                        <a:rPr lang="en-IT" sz="1050">
                          <a:solidFill>
                            <a:schemeClr val="tx1"/>
                          </a:solidFill>
                          <a:effectLst/>
                        </a:rPr>
                        <a:t>28.4</a:t>
                      </a:r>
                    </a:p>
                  </a:txBody>
                  <a:tcPr marT="0" marB="0" anchor="ctr"/>
                </a:tc>
                <a:tc>
                  <a:txBody>
                    <a:bodyPr/>
                    <a:lstStyle/>
                    <a:p>
                      <a:pPr algn="ctr"/>
                      <a:r>
                        <a:rPr lang="en-US" sz="1050">
                          <a:solidFill>
                            <a:schemeClr val="tx1"/>
                          </a:solidFill>
                        </a:rPr>
                        <a:t>19.5</a:t>
                      </a:r>
                    </a:p>
                  </a:txBody>
                  <a:tcPr marT="0" marB="0" anchor="ctr"/>
                </a:tc>
                <a:tc>
                  <a:txBody>
                    <a:bodyPr/>
                    <a:lstStyle/>
                    <a:p>
                      <a:pPr algn="ctr"/>
                      <a:r>
                        <a:rPr lang="en-US" sz="1050">
                          <a:solidFill>
                            <a:schemeClr val="tx1"/>
                          </a:solidFill>
                        </a:rPr>
                        <a:t>15.2</a:t>
                      </a:r>
                    </a:p>
                  </a:txBody>
                  <a:tcPr marT="0" marB="0" anchor="ctr"/>
                </a:tc>
                <a:extLst>
                  <a:ext uri="{0D108BD9-81ED-4DB2-BD59-A6C34878D82A}">
                    <a16:rowId xmlns:a16="http://schemas.microsoft.com/office/drawing/2014/main" val="1911348410"/>
                  </a:ext>
                </a:extLst>
              </a:tr>
              <a:tr h="200583">
                <a:tc>
                  <a:txBody>
                    <a:bodyPr/>
                    <a:lstStyle/>
                    <a:p>
                      <a:pPr fontAlgn="base"/>
                      <a:r>
                        <a:rPr lang="en-GB" sz="1050">
                          <a:solidFill>
                            <a:schemeClr val="tx1"/>
                          </a:solidFill>
                          <a:effectLst/>
                        </a:rPr>
                        <a:t>Diarrhea</a:t>
                      </a:r>
                    </a:p>
                  </a:txBody>
                  <a:tcPr marT="0" marB="0" anchor="ctr"/>
                </a:tc>
                <a:tc>
                  <a:txBody>
                    <a:bodyPr/>
                    <a:lstStyle/>
                    <a:p>
                      <a:pPr algn="ctr" fontAlgn="base"/>
                      <a:r>
                        <a:rPr lang="en-IT" sz="1050">
                          <a:solidFill>
                            <a:schemeClr val="tx1"/>
                          </a:solidFill>
                          <a:effectLst/>
                        </a:rPr>
                        <a:t>28.4</a:t>
                      </a:r>
                    </a:p>
                  </a:txBody>
                  <a:tcPr marT="0" marB="0" anchor="ctr"/>
                </a:tc>
                <a:tc>
                  <a:txBody>
                    <a:bodyPr/>
                    <a:lstStyle/>
                    <a:p>
                      <a:pPr algn="ctr" fontAlgn="base"/>
                      <a:r>
                        <a:rPr lang="en-IT" sz="1050">
                          <a:solidFill>
                            <a:schemeClr val="tx1"/>
                          </a:solidFill>
                          <a:effectLst/>
                        </a:rPr>
                        <a:t>0.4</a:t>
                      </a:r>
                    </a:p>
                  </a:txBody>
                  <a:tcPr marT="0" marB="0" anchor="ctr"/>
                </a:tc>
                <a:tc>
                  <a:txBody>
                    <a:bodyPr/>
                    <a:lstStyle/>
                    <a:p>
                      <a:pPr algn="ctr"/>
                      <a:r>
                        <a:rPr lang="en-US" sz="1050">
                          <a:solidFill>
                            <a:schemeClr val="tx1"/>
                          </a:solidFill>
                        </a:rPr>
                        <a:t>7.8</a:t>
                      </a:r>
                    </a:p>
                  </a:txBody>
                  <a:tcPr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solidFill>
                            <a:schemeClr val="tx1"/>
                          </a:solidFill>
                        </a:rPr>
                        <a:t>0.0</a:t>
                      </a:r>
                    </a:p>
                  </a:txBody>
                  <a:tcPr marT="0" marB="0" anchor="ctr"/>
                </a:tc>
                <a:extLst>
                  <a:ext uri="{0D108BD9-81ED-4DB2-BD59-A6C34878D82A}">
                    <a16:rowId xmlns:a16="http://schemas.microsoft.com/office/drawing/2014/main" val="4251332516"/>
                  </a:ext>
                </a:extLst>
              </a:tr>
              <a:tr h="200583">
                <a:tc>
                  <a:txBody>
                    <a:bodyPr/>
                    <a:lstStyle/>
                    <a:p>
                      <a:pPr fontAlgn="base"/>
                      <a:r>
                        <a:rPr lang="en-GB" sz="1050">
                          <a:solidFill>
                            <a:schemeClr val="tx1"/>
                          </a:solidFill>
                          <a:effectLst/>
                        </a:rPr>
                        <a:t>Cough</a:t>
                      </a:r>
                    </a:p>
                  </a:txBody>
                  <a:tcPr marT="0" marB="0" anchor="ctr"/>
                </a:tc>
                <a:tc>
                  <a:txBody>
                    <a:bodyPr/>
                    <a:lstStyle/>
                    <a:p>
                      <a:pPr algn="ctr" fontAlgn="base"/>
                      <a:r>
                        <a:rPr lang="en-IT" sz="1050">
                          <a:solidFill>
                            <a:schemeClr val="tx1"/>
                          </a:solidFill>
                          <a:effectLst/>
                        </a:rPr>
                        <a:t>27.3</a:t>
                      </a:r>
                    </a:p>
                  </a:txBody>
                  <a:tcPr marT="0" marB="0" anchor="ctr"/>
                </a:tc>
                <a:tc>
                  <a:txBody>
                    <a:bodyPr/>
                    <a:lstStyle/>
                    <a:p>
                      <a:pPr algn="ctr" fontAlgn="base"/>
                      <a:r>
                        <a:rPr lang="en-IT" sz="1050">
                          <a:solidFill>
                            <a:schemeClr val="tx1"/>
                          </a:solidFill>
                          <a:effectLst/>
                        </a:rPr>
                        <a:t>0.0</a:t>
                      </a:r>
                    </a:p>
                  </a:txBody>
                  <a:tcPr marT="0" marB="0" anchor="ctr"/>
                </a:tc>
                <a:tc>
                  <a:txBody>
                    <a:bodyPr/>
                    <a:lstStyle/>
                    <a:p>
                      <a:pPr algn="ctr"/>
                      <a:r>
                        <a:rPr lang="en-US" sz="1050">
                          <a:solidFill>
                            <a:schemeClr val="tx1"/>
                          </a:solidFill>
                        </a:rPr>
                        <a:t>1.8</a:t>
                      </a:r>
                    </a:p>
                  </a:txBody>
                  <a:tcPr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solidFill>
                            <a:schemeClr val="tx1"/>
                          </a:solidFill>
                        </a:rPr>
                        <a:t>0.0</a:t>
                      </a:r>
                    </a:p>
                  </a:txBody>
                  <a:tcPr marT="0" marB="0" anchor="ctr"/>
                </a:tc>
                <a:extLst>
                  <a:ext uri="{0D108BD9-81ED-4DB2-BD59-A6C34878D82A}">
                    <a16:rowId xmlns:a16="http://schemas.microsoft.com/office/drawing/2014/main" val="54516308"/>
                  </a:ext>
                </a:extLst>
              </a:tr>
              <a:tr h="200583">
                <a:tc>
                  <a:txBody>
                    <a:bodyPr/>
                    <a:lstStyle/>
                    <a:p>
                      <a:pPr fontAlgn="base"/>
                      <a:r>
                        <a:rPr lang="en-GB" sz="1050">
                          <a:solidFill>
                            <a:schemeClr val="tx1"/>
                          </a:solidFill>
                          <a:effectLst/>
                        </a:rPr>
                        <a:t>Contusion</a:t>
                      </a:r>
                    </a:p>
                  </a:txBody>
                  <a:tcPr marT="0" marB="0" anchor="ctr"/>
                </a:tc>
                <a:tc>
                  <a:txBody>
                    <a:bodyPr/>
                    <a:lstStyle/>
                    <a:p>
                      <a:pPr algn="ctr" fontAlgn="base"/>
                      <a:r>
                        <a:rPr lang="en-IT" sz="1050">
                          <a:solidFill>
                            <a:schemeClr val="tx1"/>
                          </a:solidFill>
                          <a:effectLst/>
                        </a:rPr>
                        <a:t>26.2</a:t>
                      </a:r>
                    </a:p>
                  </a:txBody>
                  <a:tcPr marT="0" marB="0" anchor="ctr"/>
                </a:tc>
                <a:tc>
                  <a:txBody>
                    <a:bodyPr/>
                    <a:lstStyle/>
                    <a:p>
                      <a:pPr algn="ctr" fontAlgn="base"/>
                      <a:r>
                        <a:rPr lang="en-IT" sz="1050">
                          <a:solidFill>
                            <a:schemeClr val="tx1"/>
                          </a:solidFill>
                          <a:effectLst/>
                        </a:rPr>
                        <a:t>0.0</a:t>
                      </a:r>
                    </a:p>
                  </a:txBody>
                  <a:tcPr marT="0" marB="0" anchor="ctr"/>
                </a:tc>
                <a:tc>
                  <a:txBody>
                    <a:bodyPr/>
                    <a:lstStyle/>
                    <a:p>
                      <a:pPr algn="ctr"/>
                      <a:r>
                        <a:rPr lang="en-US" sz="1050">
                          <a:solidFill>
                            <a:schemeClr val="tx1"/>
                          </a:solidFill>
                        </a:rPr>
                        <a:t>17.4</a:t>
                      </a:r>
                    </a:p>
                  </a:txBody>
                  <a:tcPr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solidFill>
                            <a:schemeClr val="tx1"/>
                          </a:solidFill>
                        </a:rPr>
                        <a:t>0.0</a:t>
                      </a:r>
                    </a:p>
                  </a:txBody>
                  <a:tcPr marT="0" marB="0" anchor="ctr"/>
                </a:tc>
                <a:extLst>
                  <a:ext uri="{0D108BD9-81ED-4DB2-BD59-A6C34878D82A}">
                    <a16:rowId xmlns:a16="http://schemas.microsoft.com/office/drawing/2014/main" val="823169773"/>
                  </a:ext>
                </a:extLst>
              </a:tr>
              <a:tr h="200583">
                <a:tc>
                  <a:txBody>
                    <a:bodyPr/>
                    <a:lstStyle/>
                    <a:p>
                      <a:pPr fontAlgn="base"/>
                      <a:r>
                        <a:rPr lang="en-GB" sz="1050">
                          <a:solidFill>
                            <a:schemeClr val="tx1"/>
                          </a:solidFill>
                          <a:effectLst/>
                        </a:rPr>
                        <a:t>COVID-19</a:t>
                      </a:r>
                    </a:p>
                  </a:txBody>
                  <a:tcPr marT="0" marB="0" anchor="ctr"/>
                </a:tc>
                <a:tc>
                  <a:txBody>
                    <a:bodyPr/>
                    <a:lstStyle/>
                    <a:p>
                      <a:pPr algn="ctr" fontAlgn="base"/>
                      <a:r>
                        <a:rPr lang="en-IT" sz="1050">
                          <a:solidFill>
                            <a:schemeClr val="tx1"/>
                          </a:solidFill>
                          <a:effectLst/>
                        </a:rPr>
                        <a:t>25.9</a:t>
                      </a:r>
                    </a:p>
                  </a:txBody>
                  <a:tcPr marT="0" marB="0" anchor="ctr"/>
                </a:tc>
                <a:tc>
                  <a:txBody>
                    <a:bodyPr/>
                    <a:lstStyle/>
                    <a:p>
                      <a:pPr algn="ctr" fontAlgn="base"/>
                      <a:r>
                        <a:rPr lang="en-IT" sz="1050">
                          <a:solidFill>
                            <a:schemeClr val="tx1"/>
                          </a:solidFill>
                          <a:effectLst/>
                        </a:rPr>
                        <a:t>4.6</a:t>
                      </a:r>
                    </a:p>
                  </a:txBody>
                  <a:tcPr marT="0" marB="0" anchor="ctr"/>
                </a:tc>
                <a:tc>
                  <a:txBody>
                    <a:bodyPr/>
                    <a:lstStyle/>
                    <a:p>
                      <a:pPr algn="ctr"/>
                      <a:r>
                        <a:rPr lang="en-US" sz="1050">
                          <a:solidFill>
                            <a:schemeClr val="tx1"/>
                          </a:solidFill>
                        </a:rPr>
                        <a:t>0.7</a:t>
                      </a:r>
                    </a:p>
                  </a:txBody>
                  <a:tcPr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solidFill>
                            <a:schemeClr val="tx1"/>
                          </a:solidFill>
                        </a:rPr>
                        <a:t>0.0</a:t>
                      </a:r>
                    </a:p>
                  </a:txBody>
                  <a:tcPr marT="0" marB="0" anchor="ctr"/>
                </a:tc>
                <a:extLst>
                  <a:ext uri="{0D108BD9-81ED-4DB2-BD59-A6C34878D82A}">
                    <a16:rowId xmlns:a16="http://schemas.microsoft.com/office/drawing/2014/main" val="3730876344"/>
                  </a:ext>
                </a:extLst>
              </a:tr>
              <a:tr h="200583">
                <a:tc>
                  <a:txBody>
                    <a:bodyPr/>
                    <a:lstStyle/>
                    <a:p>
                      <a:pPr fontAlgn="base"/>
                      <a:r>
                        <a:rPr lang="en-GB" sz="1050">
                          <a:solidFill>
                            <a:schemeClr val="tx1"/>
                          </a:solidFill>
                          <a:effectLst/>
                        </a:rPr>
                        <a:t>Dyspnea</a:t>
                      </a:r>
                    </a:p>
                  </a:txBody>
                  <a:tcPr marT="0" marB="0" anchor="ctr"/>
                </a:tc>
                <a:tc>
                  <a:txBody>
                    <a:bodyPr/>
                    <a:lstStyle/>
                    <a:p>
                      <a:pPr algn="ctr" fontAlgn="base"/>
                      <a:r>
                        <a:rPr lang="en-IT" sz="1050">
                          <a:solidFill>
                            <a:schemeClr val="tx1"/>
                          </a:solidFill>
                          <a:effectLst/>
                        </a:rPr>
                        <a:t>22.3</a:t>
                      </a:r>
                    </a:p>
                  </a:txBody>
                  <a:tcPr marT="0" marB="0" anchor="ctr"/>
                </a:tc>
                <a:tc>
                  <a:txBody>
                    <a:bodyPr/>
                    <a:lstStyle/>
                    <a:p>
                      <a:pPr algn="ctr" fontAlgn="base"/>
                      <a:r>
                        <a:rPr lang="en-IT" sz="1050">
                          <a:solidFill>
                            <a:schemeClr val="tx1"/>
                          </a:solidFill>
                          <a:effectLst/>
                        </a:rPr>
                        <a:t>2.1</a:t>
                      </a:r>
                    </a:p>
                  </a:txBody>
                  <a:tcPr marT="0" marB="0" anchor="ctr"/>
                </a:tc>
                <a:tc>
                  <a:txBody>
                    <a:bodyPr/>
                    <a:lstStyle/>
                    <a:p>
                      <a:pPr algn="ctr"/>
                      <a:r>
                        <a:rPr lang="en-US" sz="1050">
                          <a:solidFill>
                            <a:schemeClr val="tx1"/>
                          </a:solidFill>
                        </a:rPr>
                        <a:t>0.7</a:t>
                      </a:r>
                    </a:p>
                  </a:txBody>
                  <a:tcPr marT="0" marB="0" anchor="ctr"/>
                </a:tc>
                <a:tc>
                  <a:txBody>
                    <a:bodyPr/>
                    <a:lstStyle/>
                    <a:p>
                      <a:pPr algn="ctr"/>
                      <a:r>
                        <a:rPr lang="en-US" sz="1050">
                          <a:solidFill>
                            <a:schemeClr val="tx1"/>
                          </a:solidFill>
                        </a:rPr>
                        <a:t>0.4</a:t>
                      </a:r>
                    </a:p>
                  </a:txBody>
                  <a:tcPr marT="0" marB="0" anchor="ctr"/>
                </a:tc>
                <a:extLst>
                  <a:ext uri="{0D108BD9-81ED-4DB2-BD59-A6C34878D82A}">
                    <a16:rowId xmlns:a16="http://schemas.microsoft.com/office/drawing/2014/main" val="1657217231"/>
                  </a:ext>
                </a:extLst>
              </a:tr>
              <a:tr h="200583">
                <a:tc>
                  <a:txBody>
                    <a:bodyPr/>
                    <a:lstStyle/>
                    <a:p>
                      <a:pPr fontAlgn="base"/>
                      <a:r>
                        <a:rPr lang="en-GB" sz="1050">
                          <a:solidFill>
                            <a:schemeClr val="tx1"/>
                          </a:solidFill>
                          <a:effectLst/>
                        </a:rPr>
                        <a:t>Nausea</a:t>
                      </a:r>
                    </a:p>
                  </a:txBody>
                  <a:tcPr marT="0" marB="0" anchor="ctr"/>
                </a:tc>
                <a:tc>
                  <a:txBody>
                    <a:bodyPr/>
                    <a:lstStyle/>
                    <a:p>
                      <a:pPr algn="ctr" fontAlgn="base"/>
                      <a:r>
                        <a:rPr lang="en-IT" sz="1050">
                          <a:solidFill>
                            <a:schemeClr val="tx1"/>
                          </a:solidFill>
                          <a:effectLst/>
                        </a:rPr>
                        <a:t>22.0</a:t>
                      </a:r>
                    </a:p>
                  </a:txBody>
                  <a:tcPr marT="0" marB="0" anchor="ctr"/>
                </a:tc>
                <a:tc>
                  <a:txBody>
                    <a:bodyPr/>
                    <a:lstStyle/>
                    <a:p>
                      <a:pPr algn="ctr" fontAlgn="base"/>
                      <a:r>
                        <a:rPr lang="en-IT" sz="1050">
                          <a:solidFill>
                            <a:schemeClr val="tx1"/>
                          </a:solidFill>
                          <a:effectLst/>
                        </a:rPr>
                        <a:t>0.0</a:t>
                      </a:r>
                    </a:p>
                  </a:txBody>
                  <a:tcPr marT="0" marB="0" anchor="ctr"/>
                </a:tc>
                <a:tc>
                  <a:txBody>
                    <a:bodyPr/>
                    <a:lstStyle/>
                    <a:p>
                      <a:pPr algn="ctr"/>
                      <a:r>
                        <a:rPr lang="en-US" sz="1050">
                          <a:solidFill>
                            <a:schemeClr val="tx1"/>
                          </a:solidFill>
                        </a:rPr>
                        <a:t>3.5</a:t>
                      </a:r>
                    </a:p>
                  </a:txBody>
                  <a:tcPr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solidFill>
                            <a:schemeClr val="tx1"/>
                          </a:solidFill>
                        </a:rPr>
                        <a:t>0.0</a:t>
                      </a:r>
                    </a:p>
                  </a:txBody>
                  <a:tcPr marT="0" marB="0" anchor="ctr"/>
                </a:tc>
                <a:extLst>
                  <a:ext uri="{0D108BD9-81ED-4DB2-BD59-A6C34878D82A}">
                    <a16:rowId xmlns:a16="http://schemas.microsoft.com/office/drawing/2014/main" val="2470249540"/>
                  </a:ext>
                </a:extLst>
              </a:tr>
              <a:tr h="200583">
                <a:tc>
                  <a:txBody>
                    <a:bodyPr/>
                    <a:lstStyle/>
                    <a:p>
                      <a:pPr fontAlgn="base"/>
                      <a:r>
                        <a:rPr lang="en-GB" sz="1050">
                          <a:solidFill>
                            <a:schemeClr val="tx1"/>
                          </a:solidFill>
                          <a:effectLst/>
                        </a:rPr>
                        <a:t>Abdominal pain</a:t>
                      </a:r>
                    </a:p>
                  </a:txBody>
                  <a:tcPr marT="0" marB="0" anchor="ctr"/>
                </a:tc>
                <a:tc>
                  <a:txBody>
                    <a:bodyPr/>
                    <a:lstStyle/>
                    <a:p>
                      <a:pPr algn="ctr" fontAlgn="base"/>
                      <a:r>
                        <a:rPr lang="en-IT" sz="1050">
                          <a:solidFill>
                            <a:schemeClr val="tx1"/>
                          </a:solidFill>
                          <a:effectLst/>
                        </a:rPr>
                        <a:t>21.3</a:t>
                      </a:r>
                    </a:p>
                  </a:txBody>
                  <a:tcPr marT="0" marB="0" anchor="ctr"/>
                </a:tc>
                <a:tc>
                  <a:txBody>
                    <a:bodyPr/>
                    <a:lstStyle/>
                    <a:p>
                      <a:pPr algn="ctr" fontAlgn="base"/>
                      <a:r>
                        <a:rPr lang="en-IT" sz="1050">
                          <a:solidFill>
                            <a:schemeClr val="tx1"/>
                          </a:solidFill>
                          <a:effectLst/>
                        </a:rPr>
                        <a:t>1.8</a:t>
                      </a:r>
                    </a:p>
                  </a:txBody>
                  <a:tcPr marT="0" marB="0" anchor="ctr"/>
                </a:tc>
                <a:tc>
                  <a:txBody>
                    <a:bodyPr/>
                    <a:lstStyle/>
                    <a:p>
                      <a:pPr algn="ctr"/>
                      <a:r>
                        <a:rPr lang="en-US" sz="1050">
                          <a:solidFill>
                            <a:schemeClr val="tx1"/>
                          </a:solidFill>
                        </a:rPr>
                        <a:t>2.1</a:t>
                      </a:r>
                    </a:p>
                  </a:txBody>
                  <a:tcPr marT="0" marB="0" anchor="ctr"/>
                </a:tc>
                <a:tc>
                  <a:txBody>
                    <a:bodyPr/>
                    <a:lstStyle/>
                    <a:p>
                      <a:pPr algn="ctr"/>
                      <a:r>
                        <a:rPr lang="en-US" sz="1050">
                          <a:solidFill>
                            <a:schemeClr val="tx1"/>
                          </a:solidFill>
                        </a:rPr>
                        <a:t>0.4</a:t>
                      </a:r>
                    </a:p>
                  </a:txBody>
                  <a:tcPr marT="0" marB="0" anchor="ctr"/>
                </a:tc>
                <a:extLst>
                  <a:ext uri="{0D108BD9-81ED-4DB2-BD59-A6C34878D82A}">
                    <a16:rowId xmlns:a16="http://schemas.microsoft.com/office/drawing/2014/main" val="3864314847"/>
                  </a:ext>
                </a:extLst>
              </a:tr>
              <a:tr h="200583">
                <a:tc>
                  <a:txBody>
                    <a:bodyPr/>
                    <a:lstStyle/>
                    <a:p>
                      <a:pPr marL="0" algn="l" defTabSz="914400" rtl="0" eaLnBrk="1" fontAlgn="b" latinLnBrk="0" hangingPunct="1"/>
                      <a:r>
                        <a:rPr lang="en-GB" sz="1050" b="1" kern="1200">
                          <a:solidFill>
                            <a:schemeClr val="bg1"/>
                          </a:solidFill>
                          <a:effectLst/>
                          <a:latin typeface="+mn-lt"/>
                          <a:ea typeface="+mn-ea"/>
                          <a:cs typeface="+mn-cs"/>
                        </a:rPr>
                        <a:t>AEs of interest</a:t>
                      </a:r>
                      <a:r>
                        <a:rPr lang="en-GB" sz="1050" b="1" kern="1200" baseline="30000">
                          <a:solidFill>
                            <a:schemeClr val="bg1"/>
                          </a:solidFill>
                          <a:effectLst/>
                          <a:latin typeface="+mn-lt"/>
                          <a:ea typeface="+mn-ea"/>
                          <a:cs typeface="+mn-cs"/>
                        </a:rPr>
                        <a:t>c</a:t>
                      </a:r>
                    </a:p>
                  </a:txBody>
                  <a:tcPr marT="0" marB="0" anchor="ctr">
                    <a:solidFill>
                      <a:schemeClr val="accent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050" b="1" kern="1200">
                          <a:solidFill>
                            <a:schemeClr val="bg1"/>
                          </a:solidFill>
                          <a:effectLst/>
                          <a:latin typeface="+mn-lt"/>
                          <a:ea typeface="+mn-ea"/>
                          <a:cs typeface="+mn-cs"/>
                        </a:rPr>
                        <a:t>Any Grade</a:t>
                      </a:r>
                    </a:p>
                  </a:txBody>
                  <a:tcPr marT="0" marB="0" anchor="ctr">
                    <a:solidFill>
                      <a:schemeClr val="accent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050" b="1" kern="1200">
                          <a:solidFill>
                            <a:schemeClr val="bg1"/>
                          </a:solidFill>
                          <a:effectLst/>
                          <a:latin typeface="+mn-lt"/>
                          <a:ea typeface="+mn-ea"/>
                          <a:cs typeface="+mn-cs"/>
                        </a:rPr>
                        <a:t>Grade ≥3</a:t>
                      </a:r>
                    </a:p>
                  </a:txBody>
                  <a:tcPr marT="0" marB="0" anchor="ctr">
                    <a:solidFill>
                      <a:schemeClr val="accent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050" b="1" kern="1200">
                          <a:solidFill>
                            <a:schemeClr val="bg1"/>
                          </a:solidFill>
                          <a:effectLst/>
                          <a:latin typeface="+mn-lt"/>
                          <a:ea typeface="+mn-ea"/>
                          <a:cs typeface="+mn-cs"/>
                        </a:rPr>
                        <a:t>Any Grade</a:t>
                      </a:r>
                    </a:p>
                  </a:txBody>
                  <a:tcPr marT="0" marB="0" anchor="ctr">
                    <a:solidFill>
                      <a:schemeClr val="accent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050" b="1" kern="1200">
                          <a:solidFill>
                            <a:schemeClr val="bg1"/>
                          </a:solidFill>
                          <a:effectLst/>
                          <a:latin typeface="+mn-lt"/>
                          <a:ea typeface="+mn-ea"/>
                          <a:cs typeface="+mn-cs"/>
                        </a:rPr>
                        <a:t>Grade ≥3</a:t>
                      </a:r>
                    </a:p>
                  </a:txBody>
                  <a:tcPr marT="0" marB="0" anchor="ctr">
                    <a:solidFill>
                      <a:schemeClr val="accent1"/>
                    </a:solidFill>
                  </a:tcPr>
                </a:tc>
                <a:extLst>
                  <a:ext uri="{0D108BD9-81ED-4DB2-BD59-A6C34878D82A}">
                    <a16:rowId xmlns:a16="http://schemas.microsoft.com/office/drawing/2014/main" val="1423564226"/>
                  </a:ext>
                </a:extLst>
              </a:tr>
              <a:tr h="200583">
                <a:tc>
                  <a:txBody>
                    <a:bodyPr/>
                    <a:lstStyle/>
                    <a:p>
                      <a:pPr fontAlgn="base"/>
                      <a:r>
                        <a:rPr lang="en-GB" sz="1050" err="1">
                          <a:solidFill>
                            <a:schemeClr val="tx1"/>
                          </a:solidFill>
                          <a:effectLst/>
                        </a:rPr>
                        <a:t>Infections</a:t>
                      </a:r>
                      <a:r>
                        <a:rPr lang="en-GB" sz="1050" baseline="30000" err="1">
                          <a:solidFill>
                            <a:schemeClr val="tx1"/>
                          </a:solidFill>
                          <a:effectLst/>
                        </a:rPr>
                        <a:t>d</a:t>
                      </a:r>
                      <a:endParaRPr lang="en-GB" sz="1050" baseline="30000">
                        <a:solidFill>
                          <a:schemeClr val="tx1"/>
                        </a:solidFill>
                        <a:effectLst/>
                      </a:endParaRPr>
                    </a:p>
                  </a:txBody>
                  <a:tcPr marT="0" marB="0" anchor="ctr"/>
                </a:tc>
                <a:tc>
                  <a:txBody>
                    <a:bodyPr/>
                    <a:lstStyle/>
                    <a:p>
                      <a:pPr algn="ctr" fontAlgn="base"/>
                      <a:r>
                        <a:rPr lang="en-IT" sz="1050">
                          <a:solidFill>
                            <a:schemeClr val="tx1"/>
                          </a:solidFill>
                          <a:effectLst/>
                        </a:rPr>
                        <a:t>74.1</a:t>
                      </a:r>
                    </a:p>
                  </a:txBody>
                  <a:tcPr marT="0" marB="0" anchor="ctr"/>
                </a:tc>
                <a:tc>
                  <a:txBody>
                    <a:bodyPr/>
                    <a:lstStyle/>
                    <a:p>
                      <a:pPr algn="ctr" fontAlgn="base"/>
                      <a:r>
                        <a:rPr lang="en-IT" sz="1050">
                          <a:solidFill>
                            <a:schemeClr val="tx1"/>
                          </a:solidFill>
                          <a:effectLst/>
                        </a:rPr>
                        <a:t>30.9</a:t>
                      </a:r>
                    </a:p>
                  </a:txBody>
                  <a:tcPr marT="0" marB="0" anchor="ctr"/>
                </a:tc>
                <a:tc>
                  <a:txBody>
                    <a:bodyPr/>
                    <a:lstStyle/>
                    <a:p>
                      <a:pPr algn="ctr"/>
                      <a:r>
                        <a:rPr lang="en-US" sz="1050">
                          <a:solidFill>
                            <a:schemeClr val="tx1"/>
                          </a:solidFill>
                        </a:rPr>
                        <a:t>12.8</a:t>
                      </a:r>
                    </a:p>
                  </a:txBody>
                  <a:tcPr marT="0" marB="0" anchor="ctr"/>
                </a:tc>
                <a:tc>
                  <a:txBody>
                    <a:bodyPr/>
                    <a:lstStyle/>
                    <a:p>
                      <a:pPr algn="ctr"/>
                      <a:r>
                        <a:rPr lang="en-US" sz="1050">
                          <a:solidFill>
                            <a:schemeClr val="tx1"/>
                          </a:solidFill>
                        </a:rPr>
                        <a:t>4.3</a:t>
                      </a:r>
                    </a:p>
                  </a:txBody>
                  <a:tcPr marT="0" marB="0" anchor="ctr"/>
                </a:tc>
                <a:extLst>
                  <a:ext uri="{0D108BD9-81ED-4DB2-BD59-A6C34878D82A}">
                    <a16:rowId xmlns:a16="http://schemas.microsoft.com/office/drawing/2014/main" val="2275207872"/>
                  </a:ext>
                </a:extLst>
              </a:tr>
              <a:tr h="200583">
                <a:tc>
                  <a:txBody>
                    <a:bodyPr/>
                    <a:lstStyle/>
                    <a:p>
                      <a:pPr fontAlgn="base"/>
                      <a:r>
                        <a:rPr lang="en-GB" sz="1050" err="1">
                          <a:solidFill>
                            <a:schemeClr val="tx1"/>
                          </a:solidFill>
                          <a:effectLst/>
                        </a:rPr>
                        <a:t>Bruising</a:t>
                      </a:r>
                      <a:r>
                        <a:rPr lang="en-GB" sz="1050" baseline="30000" err="1">
                          <a:solidFill>
                            <a:schemeClr val="tx1"/>
                          </a:solidFill>
                          <a:effectLst/>
                        </a:rPr>
                        <a:t>e</a:t>
                      </a:r>
                      <a:endParaRPr lang="en-GB" sz="1050" baseline="30000">
                        <a:solidFill>
                          <a:schemeClr val="tx1"/>
                        </a:solidFill>
                        <a:effectLst/>
                      </a:endParaRPr>
                    </a:p>
                  </a:txBody>
                  <a:tcPr marT="0" marB="0" anchor="ctr"/>
                </a:tc>
                <a:tc>
                  <a:txBody>
                    <a:bodyPr/>
                    <a:lstStyle/>
                    <a:p>
                      <a:pPr algn="ctr" fontAlgn="base"/>
                      <a:r>
                        <a:rPr lang="en-IT" sz="1050">
                          <a:solidFill>
                            <a:schemeClr val="tx1"/>
                          </a:solidFill>
                          <a:effectLst/>
                        </a:rPr>
                        <a:t>30.1</a:t>
                      </a:r>
                    </a:p>
                  </a:txBody>
                  <a:tcPr marT="0" marB="0" anchor="ctr"/>
                </a:tc>
                <a:tc>
                  <a:txBody>
                    <a:bodyPr/>
                    <a:lstStyle/>
                    <a:p>
                      <a:pPr algn="ctr" fontAlgn="base"/>
                      <a:r>
                        <a:rPr lang="en-IT" sz="1050">
                          <a:solidFill>
                            <a:schemeClr val="tx1"/>
                          </a:solidFill>
                          <a:effectLst/>
                        </a:rPr>
                        <a:t>0.0</a:t>
                      </a:r>
                    </a:p>
                  </a:txBody>
                  <a:tcPr marT="0" marB="0" anchor="ctr"/>
                </a:tc>
                <a:tc>
                  <a:txBody>
                    <a:bodyPr/>
                    <a:lstStyle/>
                    <a:p>
                      <a:pPr algn="ctr"/>
                      <a:r>
                        <a:rPr lang="en-US" sz="1050">
                          <a:solidFill>
                            <a:schemeClr val="tx1"/>
                          </a:solidFill>
                        </a:rPr>
                        <a:t>19.1</a:t>
                      </a:r>
                    </a:p>
                  </a:txBody>
                  <a:tcPr marT="0" marB="0" anchor="ctr"/>
                </a:tc>
                <a:tc>
                  <a:txBody>
                    <a:bodyPr/>
                    <a:lstStyle/>
                    <a:p>
                      <a:pPr algn="ctr"/>
                      <a:r>
                        <a:rPr lang="en-US" sz="1050">
                          <a:solidFill>
                            <a:schemeClr val="tx1"/>
                          </a:solidFill>
                        </a:rPr>
                        <a:t>0.0</a:t>
                      </a:r>
                    </a:p>
                  </a:txBody>
                  <a:tcPr marT="0" marB="0" anchor="ctr"/>
                </a:tc>
                <a:extLst>
                  <a:ext uri="{0D108BD9-81ED-4DB2-BD59-A6C34878D82A}">
                    <a16:rowId xmlns:a16="http://schemas.microsoft.com/office/drawing/2014/main" val="2205353186"/>
                  </a:ext>
                </a:extLst>
              </a:tr>
              <a:tr h="200583">
                <a:tc>
                  <a:txBody>
                    <a:bodyPr/>
                    <a:lstStyle/>
                    <a:p>
                      <a:pPr fontAlgn="base"/>
                      <a:r>
                        <a:rPr lang="en-GB" sz="1050" err="1">
                          <a:solidFill>
                            <a:schemeClr val="tx1"/>
                          </a:solidFill>
                          <a:effectLst/>
                        </a:rPr>
                        <a:t>Rash</a:t>
                      </a:r>
                      <a:r>
                        <a:rPr lang="en-GB" sz="1050" baseline="30000" err="1">
                          <a:solidFill>
                            <a:schemeClr val="tx1"/>
                          </a:solidFill>
                          <a:effectLst/>
                        </a:rPr>
                        <a:t>f</a:t>
                      </a:r>
                      <a:endParaRPr lang="en-GB" sz="1050" baseline="30000">
                        <a:solidFill>
                          <a:schemeClr val="tx1"/>
                        </a:solidFill>
                        <a:effectLst/>
                      </a:endParaRPr>
                    </a:p>
                  </a:txBody>
                  <a:tcPr marT="0" marB="0" anchor="ctr"/>
                </a:tc>
                <a:tc>
                  <a:txBody>
                    <a:bodyPr/>
                    <a:lstStyle/>
                    <a:p>
                      <a:pPr algn="ctr" fontAlgn="base"/>
                      <a:r>
                        <a:rPr lang="en-IT" sz="1050">
                          <a:solidFill>
                            <a:schemeClr val="tx1"/>
                          </a:solidFill>
                          <a:effectLst/>
                        </a:rPr>
                        <a:t>24.5</a:t>
                      </a:r>
                    </a:p>
                  </a:txBody>
                  <a:tcPr marT="0" marB="0" anchor="ctr"/>
                </a:tc>
                <a:tc>
                  <a:txBody>
                    <a:bodyPr/>
                    <a:lstStyle/>
                    <a:p>
                      <a:pPr algn="ctr" fontAlgn="base"/>
                      <a:r>
                        <a:rPr lang="en-IT" sz="1050">
                          <a:solidFill>
                            <a:schemeClr val="tx1"/>
                          </a:solidFill>
                          <a:effectLst/>
                        </a:rPr>
                        <a:t>1.1</a:t>
                      </a:r>
                    </a:p>
                  </a:txBody>
                  <a:tcPr marT="0" marB="0" anchor="ctr"/>
                </a:tc>
                <a:tc>
                  <a:txBody>
                    <a:bodyPr/>
                    <a:lstStyle/>
                    <a:p>
                      <a:pPr algn="ctr"/>
                      <a:r>
                        <a:rPr lang="en-US" sz="1050">
                          <a:solidFill>
                            <a:schemeClr val="tx1"/>
                          </a:solidFill>
                        </a:rPr>
                        <a:t>5.7</a:t>
                      </a:r>
                    </a:p>
                  </a:txBody>
                  <a:tcPr marT="0" marB="0" anchor="ctr"/>
                </a:tc>
                <a:tc>
                  <a:txBody>
                    <a:bodyPr/>
                    <a:lstStyle/>
                    <a:p>
                      <a:pPr algn="ctr"/>
                      <a:r>
                        <a:rPr lang="en-US" sz="1050">
                          <a:solidFill>
                            <a:schemeClr val="tx1"/>
                          </a:solidFill>
                        </a:rPr>
                        <a:t>0.4</a:t>
                      </a:r>
                    </a:p>
                  </a:txBody>
                  <a:tcPr marT="0" marB="0" anchor="ctr"/>
                </a:tc>
                <a:extLst>
                  <a:ext uri="{0D108BD9-81ED-4DB2-BD59-A6C34878D82A}">
                    <a16:rowId xmlns:a16="http://schemas.microsoft.com/office/drawing/2014/main" val="4163475540"/>
                  </a:ext>
                </a:extLst>
              </a:tr>
              <a:tr h="200583">
                <a:tc>
                  <a:txBody>
                    <a:bodyPr/>
                    <a:lstStyle/>
                    <a:p>
                      <a:pPr fontAlgn="base"/>
                      <a:r>
                        <a:rPr lang="en-GB" sz="1050">
                          <a:solidFill>
                            <a:schemeClr val="tx1"/>
                          </a:solidFill>
                          <a:effectLst/>
                        </a:rPr>
                        <a:t>Arthralgia</a:t>
                      </a:r>
                    </a:p>
                  </a:txBody>
                  <a:tcPr marT="0" marB="0" anchor="ctr"/>
                </a:tc>
                <a:tc>
                  <a:txBody>
                    <a:bodyPr/>
                    <a:lstStyle/>
                    <a:p>
                      <a:pPr algn="ctr" fontAlgn="base"/>
                      <a:r>
                        <a:rPr lang="en-IT" sz="1050">
                          <a:solidFill>
                            <a:schemeClr val="tx1"/>
                          </a:solidFill>
                          <a:effectLst/>
                        </a:rPr>
                        <a:t>22.7</a:t>
                      </a:r>
                    </a:p>
                  </a:txBody>
                  <a:tcPr marT="0" marB="0" anchor="ctr"/>
                </a:tc>
                <a:tc>
                  <a:txBody>
                    <a:bodyPr/>
                    <a:lstStyle/>
                    <a:p>
                      <a:pPr algn="ctr" fontAlgn="base"/>
                      <a:r>
                        <a:rPr lang="en-IT" sz="1050">
                          <a:solidFill>
                            <a:schemeClr val="tx1"/>
                          </a:solidFill>
                          <a:effectLst/>
                        </a:rPr>
                        <a:t>1.4</a:t>
                      </a:r>
                    </a:p>
                  </a:txBody>
                  <a:tcPr marT="0" marB="0" anchor="ctr"/>
                </a:tc>
                <a:tc>
                  <a:txBody>
                    <a:bodyPr/>
                    <a:lstStyle/>
                    <a:p>
                      <a:pPr algn="ctr"/>
                      <a:r>
                        <a:rPr lang="en-US" sz="1050">
                          <a:solidFill>
                            <a:schemeClr val="tx1"/>
                          </a:solidFill>
                        </a:rPr>
                        <a:t>4.3</a:t>
                      </a:r>
                    </a:p>
                  </a:txBody>
                  <a:tcPr marT="0" marB="0" anchor="ctr"/>
                </a:tc>
                <a:tc>
                  <a:txBody>
                    <a:bodyPr/>
                    <a:lstStyle/>
                    <a:p>
                      <a:pPr algn="ctr"/>
                      <a:r>
                        <a:rPr lang="en-US" sz="1050">
                          <a:solidFill>
                            <a:schemeClr val="tx1"/>
                          </a:solidFill>
                        </a:rPr>
                        <a:t>0.0</a:t>
                      </a:r>
                    </a:p>
                  </a:txBody>
                  <a:tcPr marT="0" marB="0" anchor="ctr"/>
                </a:tc>
                <a:extLst>
                  <a:ext uri="{0D108BD9-81ED-4DB2-BD59-A6C34878D82A}">
                    <a16:rowId xmlns:a16="http://schemas.microsoft.com/office/drawing/2014/main" val="1318514098"/>
                  </a:ext>
                </a:extLst>
              </a:tr>
              <a:tr h="200583">
                <a:tc>
                  <a:txBody>
                    <a:bodyPr/>
                    <a:lstStyle/>
                    <a:p>
                      <a:pPr fontAlgn="base"/>
                      <a:r>
                        <a:rPr lang="en-GB" sz="1050" err="1">
                          <a:solidFill>
                            <a:schemeClr val="tx1"/>
                          </a:solidFill>
                          <a:effectLst/>
                        </a:rPr>
                        <a:t>Hemorrhage</a:t>
                      </a:r>
                      <a:r>
                        <a:rPr lang="en-GB" sz="1050" baseline="30000" err="1">
                          <a:solidFill>
                            <a:schemeClr val="tx1"/>
                          </a:solidFill>
                          <a:effectLst/>
                        </a:rPr>
                        <a:t>g</a:t>
                      </a:r>
                      <a:endParaRPr lang="en-GB" sz="1050" baseline="30000">
                        <a:solidFill>
                          <a:schemeClr val="tx1"/>
                        </a:solidFill>
                        <a:effectLst/>
                      </a:endParaRPr>
                    </a:p>
                  </a:txBody>
                  <a:tcPr marT="0" marB="0" anchor="ctr"/>
                </a:tc>
                <a:tc>
                  <a:txBody>
                    <a:bodyPr/>
                    <a:lstStyle/>
                    <a:p>
                      <a:pPr algn="ctr" fontAlgn="base"/>
                      <a:r>
                        <a:rPr lang="en-IT" sz="1050">
                          <a:solidFill>
                            <a:schemeClr val="tx1"/>
                          </a:solidFill>
                          <a:effectLst/>
                        </a:rPr>
                        <a:t>13.5</a:t>
                      </a:r>
                    </a:p>
                  </a:txBody>
                  <a:tcPr marT="0" marB="0" anchor="ctr"/>
                </a:tc>
                <a:tc>
                  <a:txBody>
                    <a:bodyPr/>
                    <a:lstStyle/>
                    <a:p>
                      <a:pPr algn="ctr" fontAlgn="base"/>
                      <a:r>
                        <a:rPr lang="en-IT" sz="1050">
                          <a:solidFill>
                            <a:schemeClr val="tx1"/>
                          </a:solidFill>
                          <a:effectLst/>
                        </a:rPr>
                        <a:t>2.1</a:t>
                      </a:r>
                    </a:p>
                  </a:txBody>
                  <a:tcPr marT="0" marB="0" anchor="ctr"/>
                </a:tc>
                <a:tc>
                  <a:txBody>
                    <a:bodyPr/>
                    <a:lstStyle/>
                    <a:p>
                      <a:pPr algn="ctr"/>
                      <a:r>
                        <a:rPr lang="en-US" sz="1050">
                          <a:solidFill>
                            <a:schemeClr val="tx1"/>
                          </a:solidFill>
                        </a:rPr>
                        <a:t>4.6</a:t>
                      </a:r>
                    </a:p>
                  </a:txBody>
                  <a:tcPr marT="0" marB="0" anchor="ctr"/>
                </a:tc>
                <a:tc>
                  <a:txBody>
                    <a:bodyPr/>
                    <a:lstStyle/>
                    <a:p>
                      <a:pPr algn="ctr"/>
                      <a:r>
                        <a:rPr lang="en-US" sz="1050">
                          <a:solidFill>
                            <a:schemeClr val="tx1"/>
                          </a:solidFill>
                        </a:rPr>
                        <a:t>1.1</a:t>
                      </a:r>
                    </a:p>
                  </a:txBody>
                  <a:tcPr marT="0" marB="0" anchor="ctr"/>
                </a:tc>
                <a:extLst>
                  <a:ext uri="{0D108BD9-81ED-4DB2-BD59-A6C34878D82A}">
                    <a16:rowId xmlns:a16="http://schemas.microsoft.com/office/drawing/2014/main" val="3866720482"/>
                  </a:ext>
                </a:extLst>
              </a:tr>
              <a:tr h="200583">
                <a:tc>
                  <a:txBody>
                    <a:bodyPr/>
                    <a:lstStyle/>
                    <a:p>
                      <a:pPr fontAlgn="base"/>
                      <a:r>
                        <a:rPr lang="en-GB" sz="1050">
                          <a:solidFill>
                            <a:schemeClr val="tx1"/>
                          </a:solidFill>
                          <a:effectLst/>
                        </a:rPr>
                        <a:t>Hypertension</a:t>
                      </a:r>
                    </a:p>
                  </a:txBody>
                  <a:tcPr marT="0" marB="0" anchor="ctr"/>
                </a:tc>
                <a:tc>
                  <a:txBody>
                    <a:bodyPr/>
                    <a:lstStyle/>
                    <a:p>
                      <a:pPr algn="ctr" fontAlgn="base"/>
                      <a:r>
                        <a:rPr lang="en-IT" sz="1050">
                          <a:solidFill>
                            <a:schemeClr val="tx1"/>
                          </a:solidFill>
                          <a:effectLst/>
                        </a:rPr>
                        <a:t>14.2</a:t>
                      </a:r>
                    </a:p>
                  </a:txBody>
                  <a:tcPr marT="0" marB="0" anchor="ctr"/>
                </a:tc>
                <a:tc>
                  <a:txBody>
                    <a:bodyPr/>
                    <a:lstStyle/>
                    <a:p>
                      <a:pPr algn="ctr" fontAlgn="base"/>
                      <a:r>
                        <a:rPr lang="en-IT" sz="1050">
                          <a:solidFill>
                            <a:schemeClr val="tx1"/>
                          </a:solidFill>
                          <a:effectLst/>
                        </a:rPr>
                        <a:t>4.3</a:t>
                      </a:r>
                    </a:p>
                  </a:txBody>
                  <a:tcPr marT="0" marB="0" anchor="ctr"/>
                </a:tc>
                <a:tc>
                  <a:txBody>
                    <a:bodyPr/>
                    <a:lstStyle/>
                    <a:p>
                      <a:pPr algn="ctr"/>
                      <a:r>
                        <a:rPr lang="en-US" sz="1050">
                          <a:solidFill>
                            <a:schemeClr val="tx1"/>
                          </a:solidFill>
                        </a:rPr>
                        <a:t>3.5</a:t>
                      </a:r>
                    </a:p>
                  </a:txBody>
                  <a:tcPr marT="0" marB="0" anchor="ctr"/>
                </a:tc>
                <a:tc>
                  <a:txBody>
                    <a:bodyPr/>
                    <a:lstStyle/>
                    <a:p>
                      <a:pPr algn="ctr"/>
                      <a:r>
                        <a:rPr lang="en-US" sz="1050">
                          <a:solidFill>
                            <a:schemeClr val="tx1"/>
                          </a:solidFill>
                        </a:rPr>
                        <a:t>0.4</a:t>
                      </a:r>
                    </a:p>
                  </a:txBody>
                  <a:tcPr marT="0" marB="0" anchor="ctr"/>
                </a:tc>
                <a:extLst>
                  <a:ext uri="{0D108BD9-81ED-4DB2-BD59-A6C34878D82A}">
                    <a16:rowId xmlns:a16="http://schemas.microsoft.com/office/drawing/2014/main" val="1171036055"/>
                  </a:ext>
                </a:extLst>
              </a:tr>
              <a:tr h="200583">
                <a:tc>
                  <a:txBody>
                    <a:bodyPr/>
                    <a:lstStyle/>
                    <a:p>
                      <a:pPr fontAlgn="base"/>
                      <a:r>
                        <a:rPr lang="en-GB" sz="1050">
                          <a:solidFill>
                            <a:schemeClr val="tx1"/>
                          </a:solidFill>
                          <a:effectLst/>
                        </a:rPr>
                        <a:t>Atrial fibrillation/flutter</a:t>
                      </a:r>
                      <a:r>
                        <a:rPr lang="en-GB" sz="1050" baseline="30000">
                          <a:solidFill>
                            <a:schemeClr val="tx1"/>
                          </a:solidFill>
                          <a:effectLst/>
                        </a:rPr>
                        <a:t>h,i</a:t>
                      </a:r>
                    </a:p>
                  </a:txBody>
                  <a:tcPr marT="0" marB="0" anchor="ctr"/>
                </a:tc>
                <a:tc>
                  <a:txBody>
                    <a:bodyPr/>
                    <a:lstStyle/>
                    <a:p>
                      <a:pPr algn="ctr" fontAlgn="base"/>
                      <a:r>
                        <a:rPr lang="en-IT" sz="1050">
                          <a:solidFill>
                            <a:schemeClr val="tx1"/>
                          </a:solidFill>
                          <a:effectLst/>
                        </a:rPr>
                        <a:t>4.6</a:t>
                      </a:r>
                    </a:p>
                  </a:txBody>
                  <a:tcPr marT="0" marB="0" anchor="ctr"/>
                </a:tc>
                <a:tc>
                  <a:txBody>
                    <a:bodyPr/>
                    <a:lstStyle/>
                    <a:p>
                      <a:pPr algn="ctr" fontAlgn="base"/>
                      <a:r>
                        <a:rPr lang="en-IT" sz="1050">
                          <a:solidFill>
                            <a:schemeClr val="tx1"/>
                          </a:solidFill>
                          <a:effectLst/>
                        </a:rPr>
                        <a:t>1.8</a:t>
                      </a:r>
                    </a:p>
                  </a:txBody>
                  <a:tcPr marT="0" marB="0" anchor="ctr"/>
                </a:tc>
                <a:tc>
                  <a:txBody>
                    <a:bodyPr/>
                    <a:lstStyle/>
                    <a:p>
                      <a:pPr algn="ctr"/>
                      <a:r>
                        <a:rPr lang="en-US" sz="1050">
                          <a:solidFill>
                            <a:schemeClr val="tx1"/>
                          </a:solidFill>
                        </a:rPr>
                        <a:t>1.4</a:t>
                      </a:r>
                    </a:p>
                  </a:txBody>
                  <a:tcPr marT="0" marB="0" anchor="ctr"/>
                </a:tc>
                <a:tc>
                  <a:txBody>
                    <a:bodyPr/>
                    <a:lstStyle/>
                    <a:p>
                      <a:pPr algn="ctr"/>
                      <a:r>
                        <a:rPr lang="en-US" sz="1050">
                          <a:solidFill>
                            <a:schemeClr val="tx1"/>
                          </a:solidFill>
                        </a:rPr>
                        <a:t>0.7</a:t>
                      </a:r>
                    </a:p>
                  </a:txBody>
                  <a:tcPr marT="0" marB="0" anchor="ctr"/>
                </a:tc>
                <a:extLst>
                  <a:ext uri="{0D108BD9-81ED-4DB2-BD59-A6C34878D82A}">
                    <a16:rowId xmlns:a16="http://schemas.microsoft.com/office/drawing/2014/main" val="1274138155"/>
                  </a:ext>
                </a:extLst>
              </a:tr>
            </a:tbl>
          </a:graphicData>
        </a:graphic>
      </p:graphicFrame>
      <p:sp>
        <p:nvSpPr>
          <p:cNvPr id="7" name="TextBox 6">
            <a:extLst>
              <a:ext uri="{FF2B5EF4-FFF2-40B4-BE49-F238E27FC236}">
                <a16:creationId xmlns:a16="http://schemas.microsoft.com/office/drawing/2014/main" id="{13D2865E-F1C3-BD82-FCE1-B5E64BFE5A4F}"/>
              </a:ext>
            </a:extLst>
          </p:cNvPr>
          <p:cNvSpPr txBox="1"/>
          <p:nvPr/>
        </p:nvSpPr>
        <p:spPr>
          <a:xfrm>
            <a:off x="9120188" y="1665288"/>
            <a:ext cx="2655278" cy="4140200"/>
          </a:xfrm>
          <a:prstGeom prst="rect">
            <a:avLst/>
          </a:prstGeom>
          <a:solidFill>
            <a:schemeClr val="bg2"/>
          </a:solidFill>
        </p:spPr>
        <p:txBody>
          <a:bodyPr wrap="square" lIns="91440" tIns="108000" rIns="91440" bIns="45720" anchor="t">
            <a:noAutofit/>
          </a:bodyPr>
          <a:lstStyle/>
          <a:p>
            <a:pPr marL="171450" indent="-171450">
              <a:spcAft>
                <a:spcPts val="600"/>
              </a:spcAft>
              <a:buClr>
                <a:schemeClr val="accent2"/>
              </a:buClr>
              <a:buFont typeface="Arial" panose="020B0604020202020204" pitchFamily="34" charset="0"/>
              <a:buChar char="•"/>
            </a:pPr>
            <a:r>
              <a:rPr lang="en-GB" sz="1400"/>
              <a:t>Median time on treatment was 18.7 months (with prior </a:t>
            </a:r>
            <a:r>
              <a:rPr lang="en-GB" sz="1400" err="1"/>
              <a:t>cBTKi</a:t>
            </a:r>
            <a:r>
              <a:rPr lang="en-GB" sz="1400"/>
              <a:t>), 24.3 months </a:t>
            </a:r>
            <a:br>
              <a:rPr lang="en-GB" sz="1400"/>
            </a:br>
            <a:r>
              <a:rPr lang="en-GB" sz="1400"/>
              <a:t>(BCL2i-N) and 15.3 months (BCL2i-E)</a:t>
            </a:r>
          </a:p>
          <a:p>
            <a:pPr marL="171450" indent="-171450">
              <a:spcAft>
                <a:spcPts val="600"/>
              </a:spcAft>
              <a:buClr>
                <a:schemeClr val="accent2"/>
              </a:buClr>
              <a:buFont typeface="Arial" panose="020B0604020202020204" pitchFamily="34" charset="0"/>
              <a:buChar char="•"/>
            </a:pPr>
            <a:r>
              <a:rPr lang="en-GB" sz="1400"/>
              <a:t>11 (3.9%; 9 BCL2i-N), </a:t>
            </a:r>
            <a:br>
              <a:rPr lang="en-GB" sz="1400"/>
            </a:br>
            <a:r>
              <a:rPr lang="en-GB" sz="1400"/>
              <a:t>2 BCL2i-E) patients had TRAEs leading to </a:t>
            </a:r>
            <a:r>
              <a:rPr lang="en-GB" sz="1400" err="1"/>
              <a:t>pirtobrutinib</a:t>
            </a:r>
            <a:r>
              <a:rPr lang="en-GB" sz="1400"/>
              <a:t> dose reduction</a:t>
            </a:r>
            <a:endParaRPr lang="en-GB" sz="1400">
              <a:cs typeface="Arial"/>
            </a:endParaRPr>
          </a:p>
          <a:p>
            <a:pPr marL="171450" indent="-171450">
              <a:spcAft>
                <a:spcPts val="600"/>
              </a:spcAft>
              <a:buClr>
                <a:schemeClr val="accent2"/>
              </a:buClr>
              <a:buFont typeface="Arial" panose="020B0604020202020204" pitchFamily="34" charset="0"/>
              <a:buChar char="•"/>
            </a:pPr>
            <a:r>
              <a:rPr lang="en-GB" sz="1400"/>
              <a:t>7 (2.5%; 4 BCL2i-N, 3 BCL2i-E) patients had TRAEs leading to </a:t>
            </a:r>
            <a:r>
              <a:rPr lang="en-GB" sz="1400" err="1"/>
              <a:t>pirtobrutinib</a:t>
            </a:r>
            <a:r>
              <a:rPr lang="en-GB" sz="1400"/>
              <a:t> discontinuation</a:t>
            </a:r>
            <a:endParaRPr lang="en-GB" sz="1400">
              <a:cs typeface="Arial"/>
            </a:endParaRPr>
          </a:p>
          <a:p>
            <a:pPr marL="171450" indent="-171450">
              <a:spcAft>
                <a:spcPts val="600"/>
              </a:spcAft>
              <a:buClr>
                <a:schemeClr val="accent2"/>
              </a:buClr>
              <a:buFont typeface="Arial" panose="020B0604020202020204" pitchFamily="34" charset="0"/>
              <a:buChar char="•"/>
            </a:pPr>
            <a:r>
              <a:rPr lang="en-GB" sz="1400"/>
              <a:t>Safety profiles of BCL2i-N and BCL2i-E subgroups were similar</a:t>
            </a:r>
            <a:endParaRPr lang="en-GB" sz="1400">
              <a:cs typeface="Arial"/>
            </a:endParaRPr>
          </a:p>
        </p:txBody>
      </p:sp>
    </p:spTree>
    <p:extLst>
      <p:ext uri="{BB962C8B-B14F-4D97-AF65-F5344CB8AC3E}">
        <p14:creationId xmlns:p14="http://schemas.microsoft.com/office/powerpoint/2010/main" val="39754686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1791F38-B7C1-EE73-E9D2-7E93AA42B05A}"/>
              </a:ext>
            </a:extLst>
          </p:cNvPr>
          <p:cNvSpPr>
            <a:spLocks noGrp="1"/>
          </p:cNvSpPr>
          <p:nvPr>
            <p:ph type="ftr" sz="quarter" idx="10"/>
          </p:nvPr>
        </p:nvSpPr>
        <p:spPr>
          <a:xfrm>
            <a:off x="407989" y="5967663"/>
            <a:ext cx="8532812" cy="701425"/>
          </a:xfrm>
        </p:spPr>
        <p:txBody>
          <a:bodyPr/>
          <a:lstStyle/>
          <a:p>
            <a:r>
              <a:rPr lang="en-GB" b="1"/>
              <a:t>BCL2</a:t>
            </a:r>
            <a:r>
              <a:rPr lang="en-GB"/>
              <a:t>, B-cell lymphoma 2; </a:t>
            </a:r>
            <a:r>
              <a:rPr lang="en-GB" b="1"/>
              <a:t>BCL2i, </a:t>
            </a:r>
            <a:r>
              <a:rPr lang="en-GB"/>
              <a:t>BCL2 inhibitor; </a:t>
            </a:r>
            <a:r>
              <a:rPr lang="en-GB" b="1"/>
              <a:t>BCL2i-E,</a:t>
            </a:r>
            <a:r>
              <a:rPr lang="en-GB"/>
              <a:t> BCL2 inhibitor experienced; </a:t>
            </a:r>
            <a:r>
              <a:rPr lang="en-GB" b="1"/>
              <a:t>BCL2i-N,</a:t>
            </a:r>
            <a:r>
              <a:rPr lang="en-GB"/>
              <a:t> BCL2 inhibitor naïve; </a:t>
            </a:r>
            <a:r>
              <a:rPr lang="en-GB" b="1"/>
              <a:t>BTK,</a:t>
            </a:r>
            <a:r>
              <a:rPr lang="en-GB"/>
              <a:t> Bruton’s tyrosine kinase; </a:t>
            </a:r>
            <a:r>
              <a:rPr lang="en-GB" b="1"/>
              <a:t>BTKi, </a:t>
            </a:r>
            <a:r>
              <a:rPr lang="en-GB"/>
              <a:t>BTK inhibitor; </a:t>
            </a:r>
            <a:r>
              <a:rPr lang="en-GB" b="1" err="1"/>
              <a:t>cBTKi</a:t>
            </a:r>
            <a:r>
              <a:rPr lang="en-GB" b="1"/>
              <a:t>, </a:t>
            </a:r>
            <a:r>
              <a:rPr lang="en-GB"/>
              <a:t>covalent BTK inhibitor; </a:t>
            </a:r>
            <a:r>
              <a:rPr lang="en-GB" b="1"/>
              <a:t>CLL,</a:t>
            </a:r>
            <a:r>
              <a:rPr lang="en-GB"/>
              <a:t> chronic lymphocytic </a:t>
            </a:r>
            <a:r>
              <a:rPr lang="en-GB" err="1"/>
              <a:t>leukemia</a:t>
            </a:r>
            <a:r>
              <a:rPr lang="en-GB"/>
              <a:t>; </a:t>
            </a:r>
            <a:r>
              <a:rPr lang="en-GB" b="1"/>
              <a:t>FDA</a:t>
            </a:r>
            <a:r>
              <a:rPr lang="en-GB"/>
              <a:t>, Food and Drug Administration; </a:t>
            </a:r>
            <a:r>
              <a:rPr lang="en-GB" b="1"/>
              <a:t>ORR, </a:t>
            </a:r>
            <a:r>
              <a:rPr lang="en-GB"/>
              <a:t>overall response rate; </a:t>
            </a:r>
            <a:r>
              <a:rPr lang="en-GB" b="1"/>
              <a:t>PFS, </a:t>
            </a:r>
            <a:r>
              <a:rPr lang="en-GB"/>
              <a:t>progression-free survival; </a:t>
            </a:r>
            <a:r>
              <a:rPr lang="en-GB" b="1"/>
              <a:t>PR-L, </a:t>
            </a:r>
            <a:r>
              <a:rPr lang="en-GB"/>
              <a:t>partial response with lymphocytosis; </a:t>
            </a:r>
            <a:r>
              <a:rPr lang="en-GB" b="1"/>
              <a:t>SLL,</a:t>
            </a:r>
            <a:r>
              <a:rPr lang="en-GB"/>
              <a:t> small lymphocytic lymphoma. </a:t>
            </a:r>
            <a:endParaRPr lang="en-GB" b="1"/>
          </a:p>
          <a:p>
            <a:r>
              <a:rPr lang="en-GB" b="1" err="1"/>
              <a:t>Woyach</a:t>
            </a:r>
            <a:r>
              <a:rPr lang="en-GB" b="1"/>
              <a:t> et al, Abstract #325 presented at ASH 2023. </a:t>
            </a:r>
            <a:endParaRPr lang="en-GB"/>
          </a:p>
        </p:txBody>
      </p:sp>
      <p:sp>
        <p:nvSpPr>
          <p:cNvPr id="2" name="Title 1">
            <a:extLst>
              <a:ext uri="{FF2B5EF4-FFF2-40B4-BE49-F238E27FC236}">
                <a16:creationId xmlns:a16="http://schemas.microsoft.com/office/drawing/2014/main" id="{F8E1BA24-70F0-C2F2-D825-65C452B2AF5E}"/>
              </a:ext>
            </a:extLst>
          </p:cNvPr>
          <p:cNvSpPr>
            <a:spLocks noGrp="1"/>
          </p:cNvSpPr>
          <p:nvPr>
            <p:ph type="title"/>
          </p:nvPr>
        </p:nvSpPr>
        <p:spPr/>
        <p:txBody>
          <a:bodyPr/>
          <a:lstStyle/>
          <a:p>
            <a:r>
              <a:rPr lang="en-US"/>
              <a:t>Conclusions </a:t>
            </a:r>
          </a:p>
        </p:txBody>
      </p:sp>
      <p:sp>
        <p:nvSpPr>
          <p:cNvPr id="5" name="Content Placeholder 4">
            <a:extLst>
              <a:ext uri="{FF2B5EF4-FFF2-40B4-BE49-F238E27FC236}">
                <a16:creationId xmlns:a16="http://schemas.microsoft.com/office/drawing/2014/main" id="{0713E0EC-C5F1-48BB-A978-AAABC46955B2}"/>
              </a:ext>
            </a:extLst>
          </p:cNvPr>
          <p:cNvSpPr>
            <a:spLocks noGrp="1"/>
          </p:cNvSpPr>
          <p:nvPr>
            <p:ph idx="1"/>
          </p:nvPr>
        </p:nvSpPr>
        <p:spPr>
          <a:solidFill>
            <a:schemeClr val="bg2"/>
          </a:solidFill>
        </p:spPr>
        <p:txBody>
          <a:bodyPr lIns="216000" tIns="180000" rIns="108000" bIns="108000"/>
          <a:lstStyle/>
          <a:p>
            <a:r>
              <a:rPr lang="en-US"/>
              <a:t>With median follow-up of 30 months, </a:t>
            </a:r>
            <a:r>
              <a:rPr lang="en-US" err="1"/>
              <a:t>pirtobrutinib</a:t>
            </a:r>
            <a:r>
              <a:rPr lang="en-US"/>
              <a:t> continues to demonstrate clinically meaningful and durable efficacy in heavily pretreated patients with CLL/SLL who received prior </a:t>
            </a:r>
            <a:r>
              <a:rPr lang="en-US" err="1"/>
              <a:t>cBTKi</a:t>
            </a:r>
            <a:endParaRPr lang="en-US"/>
          </a:p>
          <a:p>
            <a:pPr lvl="1"/>
            <a:r>
              <a:rPr lang="en-US"/>
              <a:t>ORR including PR-L was ~80% regardless of prior BCL2 inhibitor exposure</a:t>
            </a:r>
          </a:p>
          <a:p>
            <a:pPr lvl="1"/>
            <a:r>
              <a:rPr lang="en-US"/>
              <a:t>Median PFS was 19.4 months overall, with 23.0 months for BCL2i-N patients and 15.9 months for BCL2i-E patients</a:t>
            </a:r>
          </a:p>
          <a:p>
            <a:r>
              <a:rPr lang="en-US" err="1"/>
              <a:t>Pirtobrutinib</a:t>
            </a:r>
            <a:r>
              <a:rPr lang="en-US"/>
              <a:t> was well-tolerated with low-rates of discontinuation due to drug-related toxicity among both BCL2i-N and BCL2i-E patients</a:t>
            </a:r>
          </a:p>
          <a:p>
            <a:r>
              <a:rPr lang="en-US"/>
              <a:t>These results suggest that continuation of BTK pathway inhibition may be an important sequencing approach to consider in the treatment of CLL/SLL</a:t>
            </a:r>
          </a:p>
          <a:p>
            <a:r>
              <a:rPr lang="en-US"/>
              <a:t>On December 1, 2023, the FDA granted accelerated approval to </a:t>
            </a:r>
            <a:r>
              <a:rPr lang="en-US" err="1"/>
              <a:t>pirtobrutinib</a:t>
            </a:r>
            <a:r>
              <a:rPr lang="en-US"/>
              <a:t> for adults with CLL/SLL who have received at least two prior lines of therapy, including a BTKi and a BCL2i</a:t>
            </a:r>
          </a:p>
        </p:txBody>
      </p:sp>
    </p:spTree>
    <p:extLst>
      <p:ext uri="{BB962C8B-B14F-4D97-AF65-F5344CB8AC3E}">
        <p14:creationId xmlns:p14="http://schemas.microsoft.com/office/powerpoint/2010/main" val="41525178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15623-407A-E2F4-4826-E12AA282869A}"/>
              </a:ext>
            </a:extLst>
          </p:cNvPr>
          <p:cNvSpPr>
            <a:spLocks noGrp="1"/>
          </p:cNvSpPr>
          <p:nvPr>
            <p:ph type="title"/>
          </p:nvPr>
        </p:nvSpPr>
        <p:spPr/>
        <p:txBody>
          <a:bodyPr/>
          <a:lstStyle/>
          <a:p>
            <a:r>
              <a:rPr lang="en-US"/>
              <a:t>BRUIN</a:t>
            </a:r>
          </a:p>
        </p:txBody>
      </p:sp>
      <p:sp>
        <p:nvSpPr>
          <p:cNvPr id="3" name="Text Placeholder 2">
            <a:extLst>
              <a:ext uri="{FF2B5EF4-FFF2-40B4-BE49-F238E27FC236}">
                <a16:creationId xmlns:a16="http://schemas.microsoft.com/office/drawing/2014/main" id="{DD91244D-37D1-ABEE-EC4F-74FE29347DF0}"/>
              </a:ext>
            </a:extLst>
          </p:cNvPr>
          <p:cNvSpPr>
            <a:spLocks noGrp="1"/>
          </p:cNvSpPr>
          <p:nvPr>
            <p:ph type="body" idx="1"/>
          </p:nvPr>
        </p:nvSpPr>
        <p:spPr/>
        <p:txBody>
          <a:bodyPr/>
          <a:lstStyle/>
          <a:p>
            <a:r>
              <a:rPr lang="en-US"/>
              <a:t>Phase 1b study of </a:t>
            </a:r>
            <a:r>
              <a:rPr lang="en-US" err="1"/>
              <a:t>pirtobrutinib</a:t>
            </a:r>
            <a:r>
              <a:rPr lang="en-US"/>
              <a:t> + </a:t>
            </a:r>
            <a:r>
              <a:rPr lang="en-US" err="1"/>
              <a:t>venetoclax</a:t>
            </a:r>
            <a:r>
              <a:rPr lang="en-US"/>
              <a:t> ± rituximab in R/R CLL</a:t>
            </a:r>
          </a:p>
        </p:txBody>
      </p:sp>
    </p:spTree>
    <p:extLst>
      <p:ext uri="{BB962C8B-B14F-4D97-AF65-F5344CB8AC3E}">
        <p14:creationId xmlns:p14="http://schemas.microsoft.com/office/powerpoint/2010/main" val="26626106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CBCF1B9F-F24E-1B4C-8C28-BAAF01E92D95}"/>
              </a:ext>
            </a:extLst>
          </p:cNvPr>
          <p:cNvSpPr>
            <a:spLocks noGrp="1"/>
          </p:cNvSpPr>
          <p:nvPr>
            <p:ph type="body" sz="quarter" idx="12"/>
          </p:nvPr>
        </p:nvSpPr>
        <p:spPr>
          <a:xfrm>
            <a:off x="416533" y="1400137"/>
            <a:ext cx="11367480" cy="647700"/>
          </a:xfrm>
        </p:spPr>
        <p:txBody>
          <a:bodyPr/>
          <a:lstStyle/>
          <a:p>
            <a:r>
              <a:rPr lang="en-US"/>
              <a:t>Phase 1b dose expansion study of fixed-duration </a:t>
            </a:r>
            <a:r>
              <a:rPr lang="en-US" err="1"/>
              <a:t>pirtobrutinib</a:t>
            </a:r>
            <a:r>
              <a:rPr lang="en-US"/>
              <a:t> combined with </a:t>
            </a:r>
            <a:r>
              <a:rPr lang="en-US" err="1"/>
              <a:t>venetoclax</a:t>
            </a:r>
            <a:r>
              <a:rPr lang="en-US"/>
              <a:t> ± rituximab </a:t>
            </a:r>
            <a:br>
              <a:rPr lang="en-US"/>
            </a:br>
            <a:r>
              <a:rPr lang="en-US"/>
              <a:t>in R/R CLL</a:t>
            </a:r>
          </a:p>
        </p:txBody>
      </p:sp>
      <p:sp>
        <p:nvSpPr>
          <p:cNvPr id="2" name="Title 1">
            <a:extLst>
              <a:ext uri="{FF2B5EF4-FFF2-40B4-BE49-F238E27FC236}">
                <a16:creationId xmlns:a16="http://schemas.microsoft.com/office/drawing/2014/main" id="{EF722607-0C31-6D9D-1B67-331699D8DB60}"/>
              </a:ext>
            </a:extLst>
          </p:cNvPr>
          <p:cNvSpPr>
            <a:spLocks noGrp="1"/>
          </p:cNvSpPr>
          <p:nvPr>
            <p:ph type="title"/>
          </p:nvPr>
        </p:nvSpPr>
        <p:spPr/>
        <p:txBody>
          <a:bodyPr/>
          <a:lstStyle/>
          <a:p>
            <a:r>
              <a:rPr lang="en-US"/>
              <a:t>BRUIN study design</a:t>
            </a:r>
          </a:p>
        </p:txBody>
      </p:sp>
      <p:sp>
        <p:nvSpPr>
          <p:cNvPr id="3" name="Footer Placeholder 2">
            <a:extLst>
              <a:ext uri="{FF2B5EF4-FFF2-40B4-BE49-F238E27FC236}">
                <a16:creationId xmlns:a16="http://schemas.microsoft.com/office/drawing/2014/main" id="{C2DB719F-1691-B940-1352-8DB829D07A75}"/>
              </a:ext>
            </a:extLst>
          </p:cNvPr>
          <p:cNvSpPr>
            <a:spLocks noGrp="1"/>
          </p:cNvSpPr>
          <p:nvPr>
            <p:ph type="ftr" sz="quarter" idx="13"/>
          </p:nvPr>
        </p:nvSpPr>
        <p:spPr>
          <a:xfrm>
            <a:off x="407989" y="6021388"/>
            <a:ext cx="8532812" cy="647700"/>
          </a:xfrm>
        </p:spPr>
        <p:txBody>
          <a:bodyPr/>
          <a:lstStyle/>
          <a:p>
            <a:r>
              <a:rPr lang="en-GB" baseline="30000" err="1"/>
              <a:t>a</a:t>
            </a:r>
            <a:r>
              <a:rPr lang="en-GB" err="1"/>
              <a:t>Safety</a:t>
            </a:r>
            <a:r>
              <a:rPr lang="en-GB"/>
              <a:t> and efficacy data </a:t>
            </a:r>
            <a:r>
              <a:rPr lang="en-GB" err="1"/>
              <a:t>cutoff</a:t>
            </a:r>
            <a:r>
              <a:rPr lang="en-GB"/>
              <a:t>: 5 May 2023. Pharmacokinetic data </a:t>
            </a:r>
            <a:r>
              <a:rPr lang="en-GB" err="1"/>
              <a:t>cutoff</a:t>
            </a:r>
            <a:r>
              <a:rPr lang="en-GB"/>
              <a:t>: 5 Feb 2023.</a:t>
            </a:r>
          </a:p>
          <a:p>
            <a:r>
              <a:rPr lang="en-GB" b="1"/>
              <a:t>BCL-2, </a:t>
            </a:r>
            <a:r>
              <a:rPr lang="en-GB"/>
              <a:t>B-cell lymphoma 2; </a:t>
            </a:r>
            <a:r>
              <a:rPr lang="en-GB" b="1"/>
              <a:t>BTK, </a:t>
            </a:r>
            <a:r>
              <a:rPr lang="en-GB"/>
              <a:t>Bruton’s tyrosine kinase; </a:t>
            </a:r>
            <a:r>
              <a:rPr lang="en-GB" b="1"/>
              <a:t>CLL,</a:t>
            </a:r>
            <a:r>
              <a:rPr lang="en-GB"/>
              <a:t> chronic lymphocytic </a:t>
            </a:r>
            <a:r>
              <a:rPr lang="en-GB" err="1"/>
              <a:t>leukemia</a:t>
            </a:r>
            <a:r>
              <a:rPr lang="en-GB"/>
              <a:t>; </a:t>
            </a:r>
            <a:r>
              <a:rPr lang="en-GB" b="1"/>
              <a:t>CTCAE</a:t>
            </a:r>
            <a:r>
              <a:rPr lang="en-GB"/>
              <a:t>, Common Terminology Criteria for Adverse Events; </a:t>
            </a:r>
            <a:r>
              <a:rPr lang="en-GB" b="1"/>
              <a:t>ECOG PS, </a:t>
            </a:r>
            <a:r>
              <a:rPr lang="en-GB"/>
              <a:t>Eastern Cooperative Oncology Group performance status; </a:t>
            </a:r>
            <a:r>
              <a:rPr lang="en-GB" b="1"/>
              <a:t>MRD, </a:t>
            </a:r>
            <a:r>
              <a:rPr lang="en-GB"/>
              <a:t>minimal residual disease; </a:t>
            </a:r>
            <a:r>
              <a:rPr lang="en-GB" b="1"/>
              <a:t>ORR, </a:t>
            </a:r>
            <a:r>
              <a:rPr lang="en-GB"/>
              <a:t>overall response rate; </a:t>
            </a:r>
            <a:r>
              <a:rPr lang="en-GB" b="1"/>
              <a:t>PFS,</a:t>
            </a:r>
            <a:r>
              <a:rPr lang="en-GB"/>
              <a:t> progression-free survival; </a:t>
            </a:r>
            <a:r>
              <a:rPr lang="en-GB" b="1"/>
              <a:t>PV,</a:t>
            </a:r>
            <a:r>
              <a:rPr lang="en-GB"/>
              <a:t> </a:t>
            </a:r>
            <a:r>
              <a:rPr lang="en-GB" err="1"/>
              <a:t>pirtobrutinib</a:t>
            </a:r>
            <a:r>
              <a:rPr lang="en-GB"/>
              <a:t>, </a:t>
            </a:r>
            <a:r>
              <a:rPr lang="en-GB" err="1"/>
              <a:t>venetoclax</a:t>
            </a:r>
            <a:r>
              <a:rPr lang="en-GB"/>
              <a:t>; </a:t>
            </a:r>
            <a:r>
              <a:rPr lang="en-GB" b="1"/>
              <a:t>PVR, </a:t>
            </a:r>
            <a:r>
              <a:rPr lang="en-GB" err="1"/>
              <a:t>pirtobrutinib</a:t>
            </a:r>
            <a:r>
              <a:rPr lang="en-GB"/>
              <a:t>, </a:t>
            </a:r>
            <a:r>
              <a:rPr lang="en-GB" err="1"/>
              <a:t>venetoclax</a:t>
            </a:r>
            <a:r>
              <a:rPr lang="en-GB"/>
              <a:t>, rituximab; </a:t>
            </a:r>
            <a:r>
              <a:rPr lang="en-GB" b="1"/>
              <a:t>QD,</a:t>
            </a:r>
            <a:r>
              <a:rPr lang="en-GB"/>
              <a:t> once daily; </a:t>
            </a:r>
            <a:r>
              <a:rPr lang="en-GB" b="1"/>
              <a:t>R/R, </a:t>
            </a:r>
            <a:r>
              <a:rPr lang="en-GB"/>
              <a:t>relapsed/refractory; </a:t>
            </a:r>
            <a:r>
              <a:rPr lang="en-GB" b="1"/>
              <a:t>SLL</a:t>
            </a:r>
            <a:r>
              <a:rPr lang="en-GB"/>
              <a:t>, small lymphocytic lymphoma; </a:t>
            </a:r>
            <a:r>
              <a:rPr lang="en-GB" b="1"/>
              <a:t>TEAE, </a:t>
            </a:r>
            <a:r>
              <a:rPr lang="en-GB"/>
              <a:t>treatment-emergent adverse event. </a:t>
            </a:r>
            <a:endParaRPr lang="en-GB" b="1"/>
          </a:p>
          <a:p>
            <a:r>
              <a:rPr lang="en-GB" b="1" err="1"/>
              <a:t>Roeker</a:t>
            </a:r>
            <a:r>
              <a:rPr lang="en-GB" b="1"/>
              <a:t> et al, Abstract #3269 presented at ASH 2023. </a:t>
            </a:r>
            <a:endParaRPr lang="en-GB"/>
          </a:p>
        </p:txBody>
      </p:sp>
      <p:sp>
        <p:nvSpPr>
          <p:cNvPr id="9" name="Rectangle 8">
            <a:extLst>
              <a:ext uri="{FF2B5EF4-FFF2-40B4-BE49-F238E27FC236}">
                <a16:creationId xmlns:a16="http://schemas.microsoft.com/office/drawing/2014/main" id="{BD155438-C065-1C79-D95E-BFB9F24D2710}"/>
              </a:ext>
            </a:extLst>
          </p:cNvPr>
          <p:cNvSpPr/>
          <p:nvPr/>
        </p:nvSpPr>
        <p:spPr>
          <a:xfrm>
            <a:off x="407987" y="2495862"/>
            <a:ext cx="2133082" cy="1855234"/>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50"/>
              <a:t>Phase 1 dose escalation and expansion (25 to 300 mg once daily)</a:t>
            </a:r>
          </a:p>
          <a:p>
            <a:pPr algn="ctr"/>
            <a:endParaRPr lang="en-US" sz="1050"/>
          </a:p>
          <a:p>
            <a:pPr algn="ctr"/>
            <a:r>
              <a:rPr lang="en-US" sz="1050"/>
              <a:t>Phase 1b of </a:t>
            </a:r>
            <a:r>
              <a:rPr lang="en-US" sz="1050" err="1"/>
              <a:t>pirtobrutinib</a:t>
            </a:r>
            <a:r>
              <a:rPr lang="en-US" sz="1050"/>
              <a:t> and </a:t>
            </a:r>
            <a:r>
              <a:rPr lang="en-US" sz="1050" err="1"/>
              <a:t>venetoclax</a:t>
            </a:r>
            <a:r>
              <a:rPr lang="en-US" sz="1050"/>
              <a:t> ± rituximab </a:t>
            </a:r>
          </a:p>
          <a:p>
            <a:pPr algn="ctr"/>
            <a:r>
              <a:rPr lang="en-US" sz="1050"/>
              <a:t>N=25</a:t>
            </a:r>
          </a:p>
        </p:txBody>
      </p:sp>
      <p:sp>
        <p:nvSpPr>
          <p:cNvPr id="10" name="Rectangle 9">
            <a:extLst>
              <a:ext uri="{FF2B5EF4-FFF2-40B4-BE49-F238E27FC236}">
                <a16:creationId xmlns:a16="http://schemas.microsoft.com/office/drawing/2014/main" id="{14087CD2-3E9E-A4AE-73F5-D36C53B6DD11}"/>
              </a:ext>
            </a:extLst>
          </p:cNvPr>
          <p:cNvSpPr/>
          <p:nvPr/>
        </p:nvSpPr>
        <p:spPr>
          <a:xfrm>
            <a:off x="7799154" y="1989138"/>
            <a:ext cx="3984859" cy="82799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t" anchorCtr="0"/>
          <a:lstStyle/>
          <a:p>
            <a:pPr algn="ctr"/>
            <a:r>
              <a:rPr lang="en-GB" sz="1050" b="1" i="0">
                <a:solidFill>
                  <a:schemeClr val="tx1"/>
                </a:solidFill>
                <a:effectLst/>
              </a:rPr>
              <a:t>Phase 1b Design</a:t>
            </a:r>
            <a:endParaRPr lang="en-GB" sz="1050" b="0" i="0">
              <a:solidFill>
                <a:schemeClr val="tx1"/>
              </a:solidFill>
              <a:effectLst/>
            </a:endParaRPr>
          </a:p>
          <a:p>
            <a:pPr marL="171450" indent="-171450" algn="l">
              <a:buClr>
                <a:schemeClr val="accent2"/>
              </a:buClr>
              <a:buFont typeface="Arial" panose="020B0604020202020204" pitchFamily="34" charset="0"/>
              <a:buChar char="•"/>
            </a:pPr>
            <a:r>
              <a:rPr lang="en-GB" sz="1050" b="0" i="0">
                <a:solidFill>
                  <a:schemeClr val="tx1"/>
                </a:solidFill>
                <a:effectLst/>
              </a:rPr>
              <a:t>A 3+3 safety assessment for each combination arm</a:t>
            </a:r>
          </a:p>
          <a:p>
            <a:pPr marL="171450" indent="-171450" algn="l">
              <a:buClr>
                <a:schemeClr val="accent2"/>
              </a:buClr>
              <a:buFont typeface="Arial" panose="020B0604020202020204" pitchFamily="34" charset="0"/>
              <a:buChar char="•"/>
            </a:pPr>
            <a:r>
              <a:rPr lang="en-GB" sz="1050" b="0" i="0">
                <a:solidFill>
                  <a:schemeClr val="tx1"/>
                </a:solidFill>
                <a:effectLst/>
              </a:rPr>
              <a:t>No plan for dose escalation of any study drug</a:t>
            </a:r>
          </a:p>
          <a:p>
            <a:pPr marL="171450" indent="-171450" algn="l">
              <a:buClr>
                <a:schemeClr val="accent2"/>
              </a:buClr>
              <a:buFont typeface="Arial" panose="020B0604020202020204" pitchFamily="34" charset="0"/>
              <a:buChar char="•"/>
            </a:pPr>
            <a:r>
              <a:rPr lang="en-GB" sz="1050" b="0" i="0">
                <a:solidFill>
                  <a:schemeClr val="tx1"/>
                </a:solidFill>
                <a:effectLst/>
              </a:rPr>
              <a:t>Enrolment could be expanded by up to 30 additional patients</a:t>
            </a:r>
          </a:p>
        </p:txBody>
      </p:sp>
      <p:sp>
        <p:nvSpPr>
          <p:cNvPr id="11" name="Rectangle 10">
            <a:extLst>
              <a:ext uri="{FF2B5EF4-FFF2-40B4-BE49-F238E27FC236}">
                <a16:creationId xmlns:a16="http://schemas.microsoft.com/office/drawing/2014/main" id="{D65C7B84-591B-A97B-B30D-6225F397668E}"/>
              </a:ext>
            </a:extLst>
          </p:cNvPr>
          <p:cNvSpPr/>
          <p:nvPr/>
        </p:nvSpPr>
        <p:spPr>
          <a:xfrm>
            <a:off x="7800223" y="3076625"/>
            <a:ext cx="3984859" cy="127447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t" anchorCtr="0"/>
          <a:lstStyle/>
          <a:p>
            <a:pPr algn="ctr">
              <a:buClr>
                <a:schemeClr val="accent2"/>
              </a:buClr>
            </a:pPr>
            <a:r>
              <a:rPr lang="en-US" sz="1050" b="1">
                <a:solidFill>
                  <a:schemeClr val="tx1"/>
                </a:solidFill>
              </a:rPr>
              <a:t>Eligibility</a:t>
            </a:r>
            <a:endParaRPr lang="en-US" sz="1050">
              <a:solidFill>
                <a:schemeClr val="tx1"/>
              </a:solidFill>
            </a:endParaRPr>
          </a:p>
          <a:p>
            <a:pPr marL="171450" indent="-171450">
              <a:buClr>
                <a:schemeClr val="accent2"/>
              </a:buClr>
              <a:buFont typeface="Arial" panose="020B0604020202020204" pitchFamily="34" charset="0"/>
              <a:buChar char="•"/>
            </a:pPr>
            <a:r>
              <a:rPr lang="en-US" sz="1050">
                <a:solidFill>
                  <a:schemeClr val="tx1"/>
                </a:solidFill>
              </a:rPr>
              <a:t>Age ≥18</a:t>
            </a:r>
          </a:p>
          <a:p>
            <a:pPr marL="171450" indent="-171450">
              <a:buClr>
                <a:schemeClr val="accent2"/>
              </a:buClr>
              <a:buFont typeface="Arial" panose="020B0604020202020204" pitchFamily="34" charset="0"/>
              <a:buChar char="•"/>
            </a:pPr>
            <a:r>
              <a:rPr lang="en-US" sz="1050">
                <a:solidFill>
                  <a:schemeClr val="tx1"/>
                </a:solidFill>
              </a:rPr>
              <a:t>ECOG PS 0-2</a:t>
            </a:r>
          </a:p>
          <a:p>
            <a:pPr marL="171450" indent="-171450">
              <a:buClr>
                <a:schemeClr val="accent2"/>
              </a:buClr>
              <a:buFont typeface="Arial" panose="020B0604020202020204" pitchFamily="34" charset="0"/>
              <a:buChar char="•"/>
            </a:pPr>
            <a:r>
              <a:rPr lang="en-US" sz="1050">
                <a:solidFill>
                  <a:schemeClr val="tx1"/>
                </a:solidFill>
              </a:rPr>
              <a:t>Histologically confirmed R/R CLL/SLL</a:t>
            </a:r>
          </a:p>
          <a:p>
            <a:pPr marL="171450" indent="-171450">
              <a:buClr>
                <a:schemeClr val="accent2"/>
              </a:buClr>
              <a:buFont typeface="Arial" panose="020B0604020202020204" pitchFamily="34" charset="0"/>
              <a:buChar char="•"/>
            </a:pPr>
            <a:r>
              <a:rPr lang="en-US" sz="1050">
                <a:solidFill>
                  <a:schemeClr val="tx1"/>
                </a:solidFill>
              </a:rPr>
              <a:t>Active disease and in need of treatment</a:t>
            </a:r>
          </a:p>
          <a:p>
            <a:pPr marL="171450" indent="-171450">
              <a:buClr>
                <a:schemeClr val="accent2"/>
              </a:buClr>
              <a:buFont typeface="Arial" panose="020B0604020202020204" pitchFamily="34" charset="0"/>
              <a:buChar char="•"/>
            </a:pPr>
            <a:r>
              <a:rPr lang="en-US" sz="1050">
                <a:solidFill>
                  <a:schemeClr val="tx1"/>
                </a:solidFill>
              </a:rPr>
              <a:t>Prior covalent BTK inhibitors permitted.</a:t>
            </a:r>
          </a:p>
          <a:p>
            <a:pPr marL="171450" indent="-171450">
              <a:buClr>
                <a:schemeClr val="accent2"/>
              </a:buClr>
              <a:buFont typeface="Arial" panose="020B0604020202020204" pitchFamily="34" charset="0"/>
              <a:buChar char="•"/>
            </a:pPr>
            <a:r>
              <a:rPr lang="en-US" sz="1050">
                <a:solidFill>
                  <a:schemeClr val="tx1"/>
                </a:solidFill>
              </a:rPr>
              <a:t>Prior </a:t>
            </a:r>
            <a:r>
              <a:rPr lang="en-US" sz="1050" err="1">
                <a:solidFill>
                  <a:schemeClr val="tx1"/>
                </a:solidFill>
              </a:rPr>
              <a:t>venetoclax</a:t>
            </a:r>
            <a:r>
              <a:rPr lang="en-US" sz="1050">
                <a:solidFill>
                  <a:schemeClr val="tx1"/>
                </a:solidFill>
              </a:rPr>
              <a:t> or other BCL-2 inhibitors were not permitted</a:t>
            </a:r>
          </a:p>
        </p:txBody>
      </p:sp>
      <p:sp>
        <p:nvSpPr>
          <p:cNvPr id="12" name="Rectangle 11">
            <a:extLst>
              <a:ext uri="{FF2B5EF4-FFF2-40B4-BE49-F238E27FC236}">
                <a16:creationId xmlns:a16="http://schemas.microsoft.com/office/drawing/2014/main" id="{AAC36B04-B997-0E2A-95B6-05F95E2924C8}"/>
              </a:ext>
            </a:extLst>
          </p:cNvPr>
          <p:cNvSpPr/>
          <p:nvPr/>
        </p:nvSpPr>
        <p:spPr>
          <a:xfrm>
            <a:off x="7799155" y="4610584"/>
            <a:ext cx="3984859" cy="109183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72000" rtlCol="0" anchor="t" anchorCtr="0"/>
          <a:lstStyle/>
          <a:p>
            <a:pPr algn="ctr"/>
            <a:r>
              <a:rPr lang="en-US" sz="1050" b="1">
                <a:solidFill>
                  <a:schemeClr val="tx1"/>
                </a:solidFill>
              </a:rPr>
              <a:t>Key </a:t>
            </a:r>
            <a:r>
              <a:rPr lang="en-US" sz="1050" b="1" err="1">
                <a:solidFill>
                  <a:schemeClr val="tx1"/>
                </a:solidFill>
              </a:rPr>
              <a:t>endpoints</a:t>
            </a:r>
            <a:r>
              <a:rPr lang="en-US" sz="1050" b="1" baseline="30000" err="1">
                <a:solidFill>
                  <a:schemeClr val="tx1"/>
                </a:solidFill>
              </a:rPr>
              <a:t>a</a:t>
            </a:r>
            <a:endParaRPr lang="en-US" sz="1050">
              <a:solidFill>
                <a:schemeClr val="tx1"/>
              </a:solidFill>
            </a:endParaRPr>
          </a:p>
          <a:p>
            <a:pPr marL="171450" indent="-171450">
              <a:buClr>
                <a:schemeClr val="accent2"/>
              </a:buClr>
              <a:buFont typeface="Arial" panose="020B0604020202020204" pitchFamily="34" charset="0"/>
              <a:buChar char="•"/>
            </a:pPr>
            <a:r>
              <a:rPr lang="en-US" sz="1050">
                <a:solidFill>
                  <a:schemeClr val="tx1"/>
                </a:solidFill>
              </a:rPr>
              <a:t>Safety assessed by TEAEs graded by CTCAE v5.0</a:t>
            </a:r>
          </a:p>
          <a:p>
            <a:pPr marL="171450" indent="-171450">
              <a:buClr>
                <a:schemeClr val="accent2"/>
              </a:buClr>
              <a:buFont typeface="Arial" panose="020B0604020202020204" pitchFamily="34" charset="0"/>
              <a:buChar char="•"/>
            </a:pPr>
            <a:r>
              <a:rPr lang="en-US" sz="1050">
                <a:solidFill>
                  <a:schemeClr val="tx1"/>
                </a:solidFill>
              </a:rPr>
              <a:t>ORR and PFS based on investigator assessment</a:t>
            </a:r>
          </a:p>
          <a:p>
            <a:pPr marL="171450" indent="-171450">
              <a:buClr>
                <a:schemeClr val="accent2"/>
              </a:buClr>
              <a:buFont typeface="Arial" panose="020B0604020202020204" pitchFamily="34" charset="0"/>
              <a:buChar char="•"/>
            </a:pPr>
            <a:r>
              <a:rPr lang="en-US" sz="1050">
                <a:solidFill>
                  <a:schemeClr val="tx1"/>
                </a:solidFill>
              </a:rPr>
              <a:t>Undetectable MRD defined as &lt;1 CLL cell/10,000 nucleated cells in peripheral blood via </a:t>
            </a:r>
            <a:r>
              <a:rPr lang="en-US" sz="1050" err="1">
                <a:solidFill>
                  <a:schemeClr val="tx1"/>
                </a:solidFill>
              </a:rPr>
              <a:t>clonoSEQ</a:t>
            </a:r>
            <a:r>
              <a:rPr lang="en-US" sz="1050">
                <a:solidFill>
                  <a:schemeClr val="tx1"/>
                </a:solidFill>
              </a:rPr>
              <a:t> assay</a:t>
            </a:r>
          </a:p>
          <a:p>
            <a:pPr marL="171450" indent="-171450">
              <a:buClr>
                <a:schemeClr val="accent2"/>
              </a:buClr>
              <a:buFont typeface="Arial" panose="020B0604020202020204" pitchFamily="34" charset="0"/>
              <a:buChar char="•"/>
            </a:pPr>
            <a:r>
              <a:rPr lang="en-US" sz="1050">
                <a:solidFill>
                  <a:schemeClr val="tx1"/>
                </a:solidFill>
              </a:rPr>
              <a:t>Pharmacokinetics for </a:t>
            </a:r>
            <a:r>
              <a:rPr lang="en-US" sz="1050" err="1">
                <a:solidFill>
                  <a:schemeClr val="tx1"/>
                </a:solidFill>
              </a:rPr>
              <a:t>pirtobrutinib</a:t>
            </a:r>
            <a:r>
              <a:rPr lang="en-US" sz="1050">
                <a:solidFill>
                  <a:schemeClr val="tx1"/>
                </a:solidFill>
              </a:rPr>
              <a:t> and </a:t>
            </a:r>
            <a:r>
              <a:rPr lang="en-US" sz="1050" err="1">
                <a:solidFill>
                  <a:schemeClr val="tx1"/>
                </a:solidFill>
              </a:rPr>
              <a:t>venetoclax</a:t>
            </a:r>
            <a:endParaRPr lang="en-US" sz="1050">
              <a:solidFill>
                <a:schemeClr val="tx1"/>
              </a:solidFill>
            </a:endParaRPr>
          </a:p>
        </p:txBody>
      </p:sp>
      <p:sp>
        <p:nvSpPr>
          <p:cNvPr id="13" name="Rectangle 12">
            <a:extLst>
              <a:ext uri="{FF2B5EF4-FFF2-40B4-BE49-F238E27FC236}">
                <a16:creationId xmlns:a16="http://schemas.microsoft.com/office/drawing/2014/main" id="{EBA304FC-F534-2177-BCA1-C0912D85F5C4}"/>
              </a:ext>
            </a:extLst>
          </p:cNvPr>
          <p:cNvSpPr/>
          <p:nvPr/>
        </p:nvSpPr>
        <p:spPr>
          <a:xfrm>
            <a:off x="3185961" y="1985232"/>
            <a:ext cx="4314174" cy="1058314"/>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b="1"/>
              <a:t>PV dosing regimen</a:t>
            </a:r>
            <a:endParaRPr lang="en-US" sz="1050"/>
          </a:p>
          <a:p>
            <a:pPr algn="ctr"/>
            <a:r>
              <a:rPr lang="en-US" sz="1050" b="1" err="1"/>
              <a:t>Pirtobrutinib</a:t>
            </a:r>
            <a:r>
              <a:rPr lang="en-US" sz="1050" b="1"/>
              <a:t> </a:t>
            </a:r>
          </a:p>
          <a:p>
            <a:pPr algn="ctr"/>
            <a:r>
              <a:rPr lang="en-US" sz="1050"/>
              <a:t>200 mg QD starting cycle 1 day 1</a:t>
            </a:r>
          </a:p>
          <a:p>
            <a:pPr algn="ctr"/>
            <a:r>
              <a:rPr lang="en-US" sz="1050" b="1" err="1"/>
              <a:t>Venetoclax</a:t>
            </a:r>
            <a:r>
              <a:rPr lang="en-US" sz="1050" b="1"/>
              <a:t> </a:t>
            </a:r>
          </a:p>
          <a:p>
            <a:pPr algn="ctr"/>
            <a:r>
              <a:rPr lang="en-US" sz="1050"/>
              <a:t>Starting cycle 2 day 1 with a standard 5-week dose ramp to 400 mg QD, n=15</a:t>
            </a:r>
          </a:p>
        </p:txBody>
      </p:sp>
      <p:sp>
        <p:nvSpPr>
          <p:cNvPr id="14" name="Rectangle 13">
            <a:extLst>
              <a:ext uri="{FF2B5EF4-FFF2-40B4-BE49-F238E27FC236}">
                <a16:creationId xmlns:a16="http://schemas.microsoft.com/office/drawing/2014/main" id="{3AD97764-A78B-F7DE-63F1-A3EDDE7062A4}"/>
              </a:ext>
            </a:extLst>
          </p:cNvPr>
          <p:cNvSpPr/>
          <p:nvPr/>
        </p:nvSpPr>
        <p:spPr>
          <a:xfrm>
            <a:off x="3185961" y="3620627"/>
            <a:ext cx="4309629" cy="1504710"/>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b="1"/>
              <a:t>PVR dosing regimen</a:t>
            </a:r>
            <a:endParaRPr lang="en-US" sz="1050"/>
          </a:p>
          <a:p>
            <a:pPr algn="ctr"/>
            <a:r>
              <a:rPr lang="en-US" sz="1050" b="1"/>
              <a:t>Rituximab </a:t>
            </a:r>
          </a:p>
          <a:p>
            <a:pPr algn="ctr"/>
            <a:r>
              <a:rPr lang="en-US" sz="1050"/>
              <a:t>375 mg/m</a:t>
            </a:r>
            <a:r>
              <a:rPr lang="en-US" sz="1050" baseline="30000"/>
              <a:t>2</a:t>
            </a:r>
            <a:r>
              <a:rPr lang="en-US" sz="1050"/>
              <a:t> on cycle 1 day 1 and then 500 mg/m</a:t>
            </a:r>
            <a:r>
              <a:rPr lang="en-US" sz="1050" baseline="30000"/>
              <a:t>2</a:t>
            </a:r>
            <a:r>
              <a:rPr lang="en-US" sz="1050"/>
              <a:t> on day 1 of cycles 2-6.</a:t>
            </a:r>
          </a:p>
          <a:p>
            <a:pPr algn="ctr"/>
            <a:r>
              <a:rPr lang="en-US" sz="1050" b="1" err="1"/>
              <a:t>Pirtobrutinib</a:t>
            </a:r>
            <a:r>
              <a:rPr lang="en-US" sz="1050" b="1"/>
              <a:t> </a:t>
            </a:r>
          </a:p>
          <a:p>
            <a:pPr algn="ctr"/>
            <a:r>
              <a:rPr lang="en-US" sz="1050"/>
              <a:t>200 mg QD starting cycle 1 day 3</a:t>
            </a:r>
          </a:p>
          <a:p>
            <a:pPr algn="ctr"/>
            <a:r>
              <a:rPr lang="en-US" sz="1050" b="1" err="1"/>
              <a:t>Venetoclax</a:t>
            </a:r>
            <a:r>
              <a:rPr lang="en-US" sz="1050" b="1"/>
              <a:t> </a:t>
            </a:r>
          </a:p>
          <a:p>
            <a:pPr algn="ctr"/>
            <a:r>
              <a:rPr lang="en-US" sz="1050"/>
              <a:t>Starting cycle 2 day 1 with a standard 5-week dose ramp to 400 mg QD, n=10</a:t>
            </a:r>
          </a:p>
        </p:txBody>
      </p:sp>
      <p:cxnSp>
        <p:nvCxnSpPr>
          <p:cNvPr id="16" name="Elbow Connector 15">
            <a:extLst>
              <a:ext uri="{FF2B5EF4-FFF2-40B4-BE49-F238E27FC236}">
                <a16:creationId xmlns:a16="http://schemas.microsoft.com/office/drawing/2014/main" id="{4971929C-BAE6-21C3-5342-1AF08E6BBD70}"/>
              </a:ext>
            </a:extLst>
          </p:cNvPr>
          <p:cNvCxnSpPr>
            <a:cxnSpLocks/>
            <a:stCxn id="9" idx="3"/>
            <a:endCxn id="13" idx="1"/>
          </p:cNvCxnSpPr>
          <p:nvPr/>
        </p:nvCxnSpPr>
        <p:spPr>
          <a:xfrm flipV="1">
            <a:off x="2541069" y="2514389"/>
            <a:ext cx="644892" cy="909090"/>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a:extLst>
              <a:ext uri="{FF2B5EF4-FFF2-40B4-BE49-F238E27FC236}">
                <a16:creationId xmlns:a16="http://schemas.microsoft.com/office/drawing/2014/main" id="{055D33C1-C6DD-0436-6B54-FD2E61288AF5}"/>
              </a:ext>
            </a:extLst>
          </p:cNvPr>
          <p:cNvCxnSpPr>
            <a:cxnSpLocks/>
            <a:stCxn id="9" idx="3"/>
            <a:endCxn id="14" idx="1"/>
          </p:cNvCxnSpPr>
          <p:nvPr/>
        </p:nvCxnSpPr>
        <p:spPr>
          <a:xfrm>
            <a:off x="2541069" y="3423479"/>
            <a:ext cx="644892" cy="949503"/>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1B475BB-83C8-D0D3-BCB7-D8B42CAE5985}"/>
              </a:ext>
            </a:extLst>
          </p:cNvPr>
          <p:cNvSpPr txBox="1"/>
          <p:nvPr/>
        </p:nvSpPr>
        <p:spPr>
          <a:xfrm>
            <a:off x="3185960" y="5177591"/>
            <a:ext cx="4309629" cy="577081"/>
          </a:xfrm>
          <a:prstGeom prst="rect">
            <a:avLst/>
          </a:prstGeom>
          <a:solidFill>
            <a:schemeClr val="accent3">
              <a:lumMod val="20000"/>
              <a:lumOff val="80000"/>
              <a:alpha val="85000"/>
            </a:schemeClr>
          </a:solidFill>
        </p:spPr>
        <p:txBody>
          <a:bodyPr wrap="square" lIns="91440" tIns="45720" rIns="91440" bIns="45720" rtlCol="0" anchor="t">
            <a:spAutoFit/>
          </a:bodyPr>
          <a:lstStyle/>
          <a:p>
            <a:pPr algn="ctr"/>
            <a:r>
              <a:rPr lang="en-US" sz="1050" b="1" err="1"/>
              <a:t>Pirtobrutinib</a:t>
            </a:r>
            <a:r>
              <a:rPr lang="en-US" sz="1050" b="1"/>
              <a:t> and </a:t>
            </a:r>
            <a:r>
              <a:rPr lang="en-US" sz="1050" b="1" err="1"/>
              <a:t>venetoclax</a:t>
            </a:r>
            <a:r>
              <a:rPr lang="en-US" sz="1050" b="1"/>
              <a:t> were given in combination in a fixed duration for 24 cycles</a:t>
            </a:r>
          </a:p>
          <a:p>
            <a:pPr algn="ctr"/>
            <a:r>
              <a:rPr lang="en-US" sz="1050"/>
              <a:t>Each cycle was 28 days   </a:t>
            </a:r>
          </a:p>
        </p:txBody>
      </p:sp>
    </p:spTree>
    <p:extLst>
      <p:ext uri="{BB962C8B-B14F-4D97-AF65-F5344CB8AC3E}">
        <p14:creationId xmlns:p14="http://schemas.microsoft.com/office/powerpoint/2010/main" val="12539198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m 8">
            <a:extLst>
              <a:ext uri="{FF2B5EF4-FFF2-40B4-BE49-F238E27FC236}">
                <a16:creationId xmlns:a16="http://schemas.microsoft.com/office/drawing/2014/main" id="{7F82FFF3-E0AE-6E2B-F2C1-0506B0EC7032}"/>
              </a:ext>
            </a:extLst>
          </p:cNvPr>
          <p:cNvGraphicFramePr/>
          <p:nvPr>
            <p:extLst>
              <p:ext uri="{D42A27DB-BD31-4B8C-83A1-F6EECF244321}">
                <p14:modId xmlns:p14="http://schemas.microsoft.com/office/powerpoint/2010/main" val="3961521103"/>
              </p:ext>
            </p:extLst>
          </p:nvPr>
        </p:nvGraphicFramePr>
        <p:xfrm>
          <a:off x="6203950" y="1905782"/>
          <a:ext cx="5580062" cy="273762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6">
            <a:extLst>
              <a:ext uri="{FF2B5EF4-FFF2-40B4-BE49-F238E27FC236}">
                <a16:creationId xmlns:a16="http://schemas.microsoft.com/office/drawing/2014/main" id="{28EADF56-C48F-3697-0CF3-D1766B09DE18}"/>
              </a:ext>
            </a:extLst>
          </p:cNvPr>
          <p:cNvSpPr>
            <a:spLocks noGrp="1"/>
          </p:cNvSpPr>
          <p:nvPr>
            <p:ph type="body" sz="quarter" idx="12"/>
          </p:nvPr>
        </p:nvSpPr>
        <p:spPr/>
        <p:txBody>
          <a:bodyPr/>
          <a:lstStyle/>
          <a:p>
            <a:r>
              <a:rPr lang="en-US"/>
              <a:t>Efficacy of </a:t>
            </a:r>
            <a:r>
              <a:rPr lang="en-US" err="1"/>
              <a:t>pirtobrutinib</a:t>
            </a:r>
            <a:r>
              <a:rPr lang="en-US"/>
              <a:t> combination therapy </a:t>
            </a:r>
          </a:p>
        </p:txBody>
      </p:sp>
      <p:graphicFrame>
        <p:nvGraphicFramePr>
          <p:cNvPr id="10" name="Content Placeholder 9">
            <a:extLst>
              <a:ext uri="{FF2B5EF4-FFF2-40B4-BE49-F238E27FC236}">
                <a16:creationId xmlns:a16="http://schemas.microsoft.com/office/drawing/2014/main" id="{A5BAD088-811D-B550-2ADE-F2EDBB876722}"/>
              </a:ext>
            </a:extLst>
          </p:cNvPr>
          <p:cNvGraphicFramePr>
            <a:graphicFrameLocks noGrp="1"/>
          </p:cNvGraphicFramePr>
          <p:nvPr>
            <p:ph idx="1"/>
            <p:extLst>
              <p:ext uri="{D42A27DB-BD31-4B8C-83A1-F6EECF244321}">
                <p14:modId xmlns:p14="http://schemas.microsoft.com/office/powerpoint/2010/main" val="2634463517"/>
              </p:ext>
            </p:extLst>
          </p:nvPr>
        </p:nvGraphicFramePr>
        <p:xfrm>
          <a:off x="408430" y="1989139"/>
          <a:ext cx="5509023" cy="1740846"/>
        </p:xfrm>
        <a:graphic>
          <a:graphicData uri="http://schemas.openxmlformats.org/drawingml/2006/table">
            <a:tbl>
              <a:tblPr firstRow="1" bandRow="1">
                <a:tableStyleId>{5C22544A-7EE6-4342-B048-85BDC9FD1C3A}</a:tableStyleId>
              </a:tblPr>
              <a:tblGrid>
                <a:gridCol w="1787042">
                  <a:extLst>
                    <a:ext uri="{9D8B030D-6E8A-4147-A177-3AD203B41FA5}">
                      <a16:colId xmlns:a16="http://schemas.microsoft.com/office/drawing/2014/main" val="1887893333"/>
                    </a:ext>
                  </a:extLst>
                </a:gridCol>
                <a:gridCol w="1361199">
                  <a:extLst>
                    <a:ext uri="{9D8B030D-6E8A-4147-A177-3AD203B41FA5}">
                      <a16:colId xmlns:a16="http://schemas.microsoft.com/office/drawing/2014/main" val="3655563608"/>
                    </a:ext>
                  </a:extLst>
                </a:gridCol>
                <a:gridCol w="1180391">
                  <a:extLst>
                    <a:ext uri="{9D8B030D-6E8A-4147-A177-3AD203B41FA5}">
                      <a16:colId xmlns:a16="http://schemas.microsoft.com/office/drawing/2014/main" val="432318241"/>
                    </a:ext>
                  </a:extLst>
                </a:gridCol>
                <a:gridCol w="1180391">
                  <a:extLst>
                    <a:ext uri="{9D8B030D-6E8A-4147-A177-3AD203B41FA5}">
                      <a16:colId xmlns:a16="http://schemas.microsoft.com/office/drawing/2014/main" val="114006120"/>
                    </a:ext>
                  </a:extLst>
                </a:gridCol>
              </a:tblGrid>
              <a:tr h="290141">
                <a:tc>
                  <a:txBody>
                    <a:bodyPr/>
                    <a:lstStyle/>
                    <a:p>
                      <a:pPr fontAlgn="b"/>
                      <a:r>
                        <a:rPr lang="en-GB" sz="1200" b="1">
                          <a:effectLst/>
                        </a:rPr>
                        <a:t>Response</a:t>
                      </a:r>
                    </a:p>
                  </a:txBody>
                  <a:tcPr anchor="b"/>
                </a:tc>
                <a:tc>
                  <a:txBody>
                    <a:bodyPr/>
                    <a:lstStyle/>
                    <a:p>
                      <a:pPr algn="ctr" fontAlgn="b"/>
                      <a:r>
                        <a:rPr lang="en-GB" sz="1200" b="1">
                          <a:effectLst/>
                        </a:rPr>
                        <a:t>PV (n=15)</a:t>
                      </a:r>
                    </a:p>
                  </a:txBody>
                  <a:tcPr anchor="b">
                    <a:solidFill>
                      <a:schemeClr val="accent3">
                        <a:lumMod val="60000"/>
                        <a:lumOff val="40000"/>
                      </a:schemeClr>
                    </a:solidFill>
                  </a:tcPr>
                </a:tc>
                <a:tc>
                  <a:txBody>
                    <a:bodyPr/>
                    <a:lstStyle/>
                    <a:p>
                      <a:pPr algn="ctr" fontAlgn="b"/>
                      <a:r>
                        <a:rPr lang="en-GB" sz="1200" b="1">
                          <a:effectLst/>
                        </a:rPr>
                        <a:t>PVR (n=10)</a:t>
                      </a:r>
                    </a:p>
                  </a:txBody>
                  <a:tcPr anchor="b">
                    <a:solidFill>
                      <a:schemeClr val="accent3">
                        <a:lumMod val="75000"/>
                      </a:schemeClr>
                    </a:solidFill>
                  </a:tcPr>
                </a:tc>
                <a:tc>
                  <a:txBody>
                    <a:bodyPr/>
                    <a:lstStyle/>
                    <a:p>
                      <a:pPr algn="ctr" fontAlgn="b"/>
                      <a:r>
                        <a:rPr lang="en-GB" sz="1200" b="1">
                          <a:effectLst/>
                        </a:rPr>
                        <a:t>Total (N=25)</a:t>
                      </a:r>
                    </a:p>
                  </a:txBody>
                  <a:tcPr anchor="b"/>
                </a:tc>
                <a:extLst>
                  <a:ext uri="{0D108BD9-81ED-4DB2-BD59-A6C34878D82A}">
                    <a16:rowId xmlns:a16="http://schemas.microsoft.com/office/drawing/2014/main" val="4128977871"/>
                  </a:ext>
                </a:extLst>
              </a:tr>
              <a:tr h="290141">
                <a:tc>
                  <a:txBody>
                    <a:bodyPr/>
                    <a:lstStyle/>
                    <a:p>
                      <a:pPr fontAlgn="base"/>
                      <a:r>
                        <a:rPr lang="en-GB" sz="1200" b="1" err="1">
                          <a:effectLst/>
                        </a:rPr>
                        <a:t>ORR</a:t>
                      </a:r>
                      <a:r>
                        <a:rPr lang="en-GB" sz="1200" b="1" baseline="30000" err="1">
                          <a:effectLst/>
                        </a:rPr>
                        <a:t>a</a:t>
                      </a:r>
                      <a:r>
                        <a:rPr lang="en-GB" sz="1200" b="1" baseline="0">
                          <a:effectLst/>
                        </a:rPr>
                        <a:t>, </a:t>
                      </a:r>
                      <a:r>
                        <a:rPr lang="en-GB" sz="1200">
                          <a:effectLst/>
                        </a:rPr>
                        <a:t>% (95% CI)</a:t>
                      </a:r>
                    </a:p>
                  </a:txBody>
                  <a:tcPr anchor="ctr"/>
                </a:tc>
                <a:tc>
                  <a:txBody>
                    <a:bodyPr/>
                    <a:lstStyle/>
                    <a:p>
                      <a:pPr algn="ctr" fontAlgn="base"/>
                      <a:r>
                        <a:rPr lang="en-IT" sz="1200">
                          <a:effectLst/>
                        </a:rPr>
                        <a:t>93.3 (68.1-99.8)</a:t>
                      </a:r>
                    </a:p>
                  </a:txBody>
                  <a:tcPr anchor="ctr"/>
                </a:tc>
                <a:tc>
                  <a:txBody>
                    <a:bodyPr/>
                    <a:lstStyle/>
                    <a:p>
                      <a:pPr algn="ctr" fontAlgn="base"/>
                      <a:r>
                        <a:rPr lang="en-IT" sz="1200">
                          <a:effectLst/>
                        </a:rPr>
                        <a:t>100 (69.2-100)</a:t>
                      </a:r>
                    </a:p>
                  </a:txBody>
                  <a:tcPr anchor="ctr"/>
                </a:tc>
                <a:tc>
                  <a:txBody>
                    <a:bodyPr/>
                    <a:lstStyle/>
                    <a:p>
                      <a:pPr algn="ctr" fontAlgn="base"/>
                      <a:r>
                        <a:rPr lang="en-IT" sz="1200">
                          <a:effectLst/>
                        </a:rPr>
                        <a:t>96 (79.6-99.9)</a:t>
                      </a:r>
                    </a:p>
                  </a:txBody>
                  <a:tcPr anchor="ctr"/>
                </a:tc>
                <a:extLst>
                  <a:ext uri="{0D108BD9-81ED-4DB2-BD59-A6C34878D82A}">
                    <a16:rowId xmlns:a16="http://schemas.microsoft.com/office/drawing/2014/main" val="912467439"/>
                  </a:ext>
                </a:extLst>
              </a:tr>
              <a:tr h="290141">
                <a:tc>
                  <a:txBody>
                    <a:bodyPr/>
                    <a:lstStyle/>
                    <a:p>
                      <a:pPr fontAlgn="base"/>
                      <a:r>
                        <a:rPr lang="en-GB" sz="1200" b="1">
                          <a:effectLst/>
                        </a:rPr>
                        <a:t>Best response, </a:t>
                      </a:r>
                      <a:r>
                        <a:rPr lang="en-GB" sz="1200">
                          <a:effectLst/>
                        </a:rPr>
                        <a:t>n (%)</a:t>
                      </a:r>
                    </a:p>
                  </a:txBody>
                  <a:tcPr anchor="ctr"/>
                </a:tc>
                <a:tc>
                  <a:txBody>
                    <a:bodyPr/>
                    <a:lstStyle/>
                    <a:p>
                      <a:pPr algn="ctr" fontAlgn="base"/>
                      <a:endParaRPr lang="en-IT" sz="1200">
                        <a:effectLst/>
                      </a:endParaRPr>
                    </a:p>
                  </a:txBody>
                  <a:tcPr anchor="ctr"/>
                </a:tc>
                <a:tc>
                  <a:txBody>
                    <a:bodyPr/>
                    <a:lstStyle/>
                    <a:p>
                      <a:pPr algn="ctr" fontAlgn="base"/>
                      <a:endParaRPr lang="en-IT" sz="1200">
                        <a:effectLst/>
                      </a:endParaRPr>
                    </a:p>
                  </a:txBody>
                  <a:tcPr anchor="ctr"/>
                </a:tc>
                <a:tc>
                  <a:txBody>
                    <a:bodyPr/>
                    <a:lstStyle/>
                    <a:p>
                      <a:pPr algn="ctr" fontAlgn="base"/>
                      <a:endParaRPr lang="en-IT" sz="1200">
                        <a:effectLst/>
                      </a:endParaRPr>
                    </a:p>
                  </a:txBody>
                  <a:tcPr anchor="ctr"/>
                </a:tc>
                <a:extLst>
                  <a:ext uri="{0D108BD9-81ED-4DB2-BD59-A6C34878D82A}">
                    <a16:rowId xmlns:a16="http://schemas.microsoft.com/office/drawing/2014/main" val="1769304686"/>
                  </a:ext>
                </a:extLst>
              </a:tr>
              <a:tr h="290141">
                <a:tc>
                  <a:txBody>
                    <a:bodyPr/>
                    <a:lstStyle/>
                    <a:p>
                      <a:pPr marL="457200" lvl="1" indent="0" fontAlgn="base"/>
                      <a:r>
                        <a:rPr lang="en-GB" sz="1200">
                          <a:effectLst/>
                        </a:rPr>
                        <a:t>CR</a:t>
                      </a:r>
                    </a:p>
                  </a:txBody>
                  <a:tcPr anchor="ctr">
                    <a:solidFill>
                      <a:srgbClr val="E7E8EA"/>
                    </a:solidFill>
                  </a:tcPr>
                </a:tc>
                <a:tc>
                  <a:txBody>
                    <a:bodyPr/>
                    <a:lstStyle/>
                    <a:p>
                      <a:pPr algn="ctr" fontAlgn="base"/>
                      <a:r>
                        <a:rPr lang="en-IT" sz="1200">
                          <a:effectLst/>
                        </a:rPr>
                        <a:t>7 (46.7)</a:t>
                      </a:r>
                    </a:p>
                  </a:txBody>
                  <a:tcPr anchor="ctr">
                    <a:solidFill>
                      <a:srgbClr val="E7E8EA"/>
                    </a:solidFill>
                  </a:tcPr>
                </a:tc>
                <a:tc>
                  <a:txBody>
                    <a:bodyPr/>
                    <a:lstStyle/>
                    <a:p>
                      <a:pPr algn="ctr" fontAlgn="base"/>
                      <a:r>
                        <a:rPr lang="en-IT" sz="1200">
                          <a:effectLst/>
                        </a:rPr>
                        <a:t>3 (30.0)</a:t>
                      </a:r>
                    </a:p>
                  </a:txBody>
                  <a:tcPr anchor="ctr">
                    <a:solidFill>
                      <a:srgbClr val="E7E8EA"/>
                    </a:solidFill>
                  </a:tcPr>
                </a:tc>
                <a:tc>
                  <a:txBody>
                    <a:bodyPr/>
                    <a:lstStyle/>
                    <a:p>
                      <a:pPr algn="ctr" fontAlgn="base"/>
                      <a:r>
                        <a:rPr lang="en-IT" sz="1200">
                          <a:effectLst/>
                        </a:rPr>
                        <a:t>10 (40.0)</a:t>
                      </a:r>
                    </a:p>
                  </a:txBody>
                  <a:tcPr anchor="ctr">
                    <a:solidFill>
                      <a:srgbClr val="E7E8EA"/>
                    </a:solidFill>
                  </a:tcPr>
                </a:tc>
                <a:extLst>
                  <a:ext uri="{0D108BD9-81ED-4DB2-BD59-A6C34878D82A}">
                    <a16:rowId xmlns:a16="http://schemas.microsoft.com/office/drawing/2014/main" val="2543811854"/>
                  </a:ext>
                </a:extLst>
              </a:tr>
              <a:tr h="290141">
                <a:tc>
                  <a:txBody>
                    <a:bodyPr/>
                    <a:lstStyle/>
                    <a:p>
                      <a:pPr marL="457200" lvl="1" indent="0" fontAlgn="base"/>
                      <a:r>
                        <a:rPr lang="en-GB" sz="1200">
                          <a:effectLst/>
                        </a:rPr>
                        <a:t>PR</a:t>
                      </a:r>
                    </a:p>
                  </a:txBody>
                  <a:tcPr anchor="ctr">
                    <a:solidFill>
                      <a:srgbClr val="E7E8EA"/>
                    </a:solidFill>
                  </a:tcPr>
                </a:tc>
                <a:tc>
                  <a:txBody>
                    <a:bodyPr/>
                    <a:lstStyle/>
                    <a:p>
                      <a:pPr algn="ctr" fontAlgn="base"/>
                      <a:r>
                        <a:rPr lang="en-IT" sz="1200">
                          <a:effectLst/>
                        </a:rPr>
                        <a:t>7 (46.7)</a:t>
                      </a:r>
                    </a:p>
                  </a:txBody>
                  <a:tcPr anchor="ctr">
                    <a:solidFill>
                      <a:srgbClr val="E7E8EA"/>
                    </a:solidFill>
                  </a:tcPr>
                </a:tc>
                <a:tc>
                  <a:txBody>
                    <a:bodyPr/>
                    <a:lstStyle/>
                    <a:p>
                      <a:pPr algn="ctr" fontAlgn="base"/>
                      <a:r>
                        <a:rPr lang="en-IT" sz="1200">
                          <a:effectLst/>
                        </a:rPr>
                        <a:t>7 (70.0)</a:t>
                      </a:r>
                    </a:p>
                  </a:txBody>
                  <a:tcPr anchor="ctr">
                    <a:solidFill>
                      <a:srgbClr val="E7E8EA"/>
                    </a:solidFill>
                  </a:tcPr>
                </a:tc>
                <a:tc>
                  <a:txBody>
                    <a:bodyPr/>
                    <a:lstStyle/>
                    <a:p>
                      <a:pPr algn="ctr" fontAlgn="base"/>
                      <a:r>
                        <a:rPr lang="en-IT" sz="1200">
                          <a:effectLst/>
                        </a:rPr>
                        <a:t>14 (56.0)</a:t>
                      </a:r>
                    </a:p>
                  </a:txBody>
                  <a:tcPr anchor="ctr">
                    <a:solidFill>
                      <a:srgbClr val="E7E8EA"/>
                    </a:solidFill>
                  </a:tcPr>
                </a:tc>
                <a:extLst>
                  <a:ext uri="{0D108BD9-81ED-4DB2-BD59-A6C34878D82A}">
                    <a16:rowId xmlns:a16="http://schemas.microsoft.com/office/drawing/2014/main" val="1984369895"/>
                  </a:ext>
                </a:extLst>
              </a:tr>
              <a:tr h="290141">
                <a:tc>
                  <a:txBody>
                    <a:bodyPr/>
                    <a:lstStyle/>
                    <a:p>
                      <a:pPr marL="457200" lvl="1" indent="0" fontAlgn="base">
                        <a:tabLst/>
                      </a:pPr>
                      <a:r>
                        <a:rPr lang="en-GB" sz="1200">
                          <a:effectLst/>
                        </a:rPr>
                        <a:t>SD</a:t>
                      </a:r>
                    </a:p>
                  </a:txBody>
                  <a:tcPr anchor="ctr">
                    <a:solidFill>
                      <a:srgbClr val="E7E8EA"/>
                    </a:solidFill>
                  </a:tcPr>
                </a:tc>
                <a:tc>
                  <a:txBody>
                    <a:bodyPr/>
                    <a:lstStyle/>
                    <a:p>
                      <a:pPr algn="ctr" fontAlgn="base"/>
                      <a:r>
                        <a:rPr lang="en-IT" sz="1200">
                          <a:effectLst/>
                        </a:rPr>
                        <a:t>1 (6.7)</a:t>
                      </a:r>
                    </a:p>
                  </a:txBody>
                  <a:tcPr anchor="ctr">
                    <a:solidFill>
                      <a:srgbClr val="E7E8EA"/>
                    </a:solidFill>
                  </a:tcPr>
                </a:tc>
                <a:tc>
                  <a:txBody>
                    <a:bodyPr/>
                    <a:lstStyle/>
                    <a:p>
                      <a:pPr algn="ctr" fontAlgn="base"/>
                      <a:r>
                        <a:rPr lang="en-IT" sz="1200">
                          <a:effectLst/>
                        </a:rPr>
                        <a:t>0</a:t>
                      </a:r>
                    </a:p>
                  </a:txBody>
                  <a:tcPr anchor="ctr">
                    <a:solidFill>
                      <a:srgbClr val="E7E8EA"/>
                    </a:solidFill>
                  </a:tcPr>
                </a:tc>
                <a:tc>
                  <a:txBody>
                    <a:bodyPr/>
                    <a:lstStyle/>
                    <a:p>
                      <a:pPr algn="ctr" fontAlgn="base"/>
                      <a:r>
                        <a:rPr lang="en-IT" sz="1200">
                          <a:effectLst/>
                        </a:rPr>
                        <a:t>1 (4.0)</a:t>
                      </a:r>
                    </a:p>
                  </a:txBody>
                  <a:tcPr anchor="ctr">
                    <a:solidFill>
                      <a:srgbClr val="E7E8EA"/>
                    </a:solidFill>
                  </a:tcPr>
                </a:tc>
                <a:extLst>
                  <a:ext uri="{0D108BD9-81ED-4DB2-BD59-A6C34878D82A}">
                    <a16:rowId xmlns:a16="http://schemas.microsoft.com/office/drawing/2014/main" val="2708292899"/>
                  </a:ext>
                </a:extLst>
              </a:tr>
            </a:tbl>
          </a:graphicData>
        </a:graphic>
      </p:graphicFrame>
      <p:sp>
        <p:nvSpPr>
          <p:cNvPr id="2" name="Title 1">
            <a:extLst>
              <a:ext uri="{FF2B5EF4-FFF2-40B4-BE49-F238E27FC236}">
                <a16:creationId xmlns:a16="http://schemas.microsoft.com/office/drawing/2014/main" id="{533F9A67-8A55-4158-0B67-4250DC3A9185}"/>
              </a:ext>
            </a:extLst>
          </p:cNvPr>
          <p:cNvSpPr>
            <a:spLocks noGrp="1"/>
          </p:cNvSpPr>
          <p:nvPr>
            <p:ph type="title"/>
          </p:nvPr>
        </p:nvSpPr>
        <p:spPr/>
        <p:txBody>
          <a:bodyPr/>
          <a:lstStyle/>
          <a:p>
            <a:r>
              <a:rPr lang="en-US"/>
              <a:t>Responses </a:t>
            </a:r>
          </a:p>
        </p:txBody>
      </p:sp>
      <p:sp>
        <p:nvSpPr>
          <p:cNvPr id="3" name="Footer Placeholder 2">
            <a:extLst>
              <a:ext uri="{FF2B5EF4-FFF2-40B4-BE49-F238E27FC236}">
                <a16:creationId xmlns:a16="http://schemas.microsoft.com/office/drawing/2014/main" id="{D784D29E-7164-79C6-FAA8-B96F08720045}"/>
              </a:ext>
            </a:extLst>
          </p:cNvPr>
          <p:cNvSpPr>
            <a:spLocks noGrp="1"/>
          </p:cNvSpPr>
          <p:nvPr>
            <p:ph type="ftr" sz="quarter" idx="13"/>
          </p:nvPr>
        </p:nvSpPr>
        <p:spPr>
          <a:xfrm>
            <a:off x="407989" y="5727032"/>
            <a:ext cx="8532812" cy="942056"/>
          </a:xfrm>
        </p:spPr>
        <p:txBody>
          <a:bodyPr/>
          <a:lstStyle/>
          <a:p>
            <a:r>
              <a:rPr lang="en-GB" baseline="30000" err="1"/>
              <a:t>a</a:t>
            </a:r>
            <a:r>
              <a:rPr lang="en-GB" err="1"/>
              <a:t>ORR</a:t>
            </a:r>
            <a:r>
              <a:rPr lang="en-GB"/>
              <a:t> is the number of patients with a best response of CR or PR divided by the total number of patients. Response status per </a:t>
            </a:r>
            <a:r>
              <a:rPr lang="en-GB" err="1"/>
              <a:t>iwCLL</a:t>
            </a:r>
            <a:r>
              <a:rPr lang="en-GB"/>
              <a:t> 2018 as assessed by the investigator. Asterisks (*) indicate patients who achieved </a:t>
            </a:r>
            <a:r>
              <a:rPr lang="en-GB" err="1"/>
              <a:t>uMRD</a:t>
            </a:r>
            <a:r>
              <a:rPr lang="en-GB"/>
              <a:t> (10</a:t>
            </a:r>
            <a:r>
              <a:rPr lang="en-GB" baseline="30000"/>
              <a:t>-4</a:t>
            </a:r>
            <a:r>
              <a:rPr lang="en-GB"/>
              <a:t>) in peripheral blood via </a:t>
            </a:r>
            <a:r>
              <a:rPr lang="en-GB" err="1"/>
              <a:t>clonoSEQ</a:t>
            </a:r>
            <a:r>
              <a:rPr lang="en-GB"/>
              <a:t> assay.</a:t>
            </a:r>
          </a:p>
          <a:p>
            <a:r>
              <a:rPr lang="en-GB" b="1"/>
              <a:t>BTKi, </a:t>
            </a:r>
            <a:r>
              <a:rPr lang="en-GB"/>
              <a:t>Bruton’s tyrosine kinase inhibitor; </a:t>
            </a:r>
            <a:r>
              <a:rPr lang="en-GB" b="1"/>
              <a:t>CI</a:t>
            </a:r>
            <a:r>
              <a:rPr lang="en-GB"/>
              <a:t>, confidence interval; </a:t>
            </a:r>
            <a:r>
              <a:rPr lang="en-GB" b="1"/>
              <a:t>CR, </a:t>
            </a:r>
            <a:r>
              <a:rPr lang="en-GB"/>
              <a:t>complete response; </a:t>
            </a:r>
            <a:r>
              <a:rPr lang="en-GB" b="1"/>
              <a:t>IQR, </a:t>
            </a:r>
            <a:r>
              <a:rPr lang="en-GB"/>
              <a:t>interquartile range; </a:t>
            </a:r>
            <a:r>
              <a:rPr lang="en-GB" b="1" err="1"/>
              <a:t>iwCLL</a:t>
            </a:r>
            <a:r>
              <a:rPr lang="en-GB"/>
              <a:t>, international workshop on chronic lymphocytic </a:t>
            </a:r>
            <a:r>
              <a:rPr lang="en-GB" err="1"/>
              <a:t>leukemia</a:t>
            </a:r>
            <a:r>
              <a:rPr lang="en-GB"/>
              <a:t>; </a:t>
            </a:r>
            <a:r>
              <a:rPr lang="en-GB" b="1"/>
              <a:t>ORR, </a:t>
            </a:r>
            <a:r>
              <a:rPr lang="en-GB"/>
              <a:t>overall response rate; </a:t>
            </a:r>
            <a:r>
              <a:rPr lang="en-GB" b="1"/>
              <a:t>PR, </a:t>
            </a:r>
            <a:r>
              <a:rPr lang="en-GB"/>
              <a:t>partial response; </a:t>
            </a:r>
            <a:r>
              <a:rPr lang="en-GB" b="1"/>
              <a:t>PV,</a:t>
            </a:r>
            <a:r>
              <a:rPr lang="en-GB"/>
              <a:t> </a:t>
            </a:r>
            <a:r>
              <a:rPr lang="en-GB" err="1"/>
              <a:t>pirtobrutinib</a:t>
            </a:r>
            <a:r>
              <a:rPr lang="en-GB"/>
              <a:t>, </a:t>
            </a:r>
            <a:r>
              <a:rPr lang="en-GB" err="1"/>
              <a:t>venetoclax</a:t>
            </a:r>
            <a:r>
              <a:rPr lang="en-GB"/>
              <a:t>; </a:t>
            </a:r>
            <a:r>
              <a:rPr lang="en-GB" b="1"/>
              <a:t>PVR, </a:t>
            </a:r>
            <a:r>
              <a:rPr lang="en-GB" err="1"/>
              <a:t>pirtobrutinib</a:t>
            </a:r>
            <a:r>
              <a:rPr lang="en-GB"/>
              <a:t>, </a:t>
            </a:r>
            <a:r>
              <a:rPr lang="en-GB" err="1"/>
              <a:t>venetoclax</a:t>
            </a:r>
            <a:r>
              <a:rPr lang="en-GB"/>
              <a:t>, rituximab; </a:t>
            </a:r>
            <a:r>
              <a:rPr lang="en-GB" b="1"/>
              <a:t>SD,</a:t>
            </a:r>
            <a:r>
              <a:rPr lang="en-GB"/>
              <a:t> stable disease; </a:t>
            </a:r>
            <a:r>
              <a:rPr lang="en-GB" b="1"/>
              <a:t>SPD,</a:t>
            </a:r>
            <a:r>
              <a:rPr lang="en-GB"/>
              <a:t> sum of product of diameters; </a:t>
            </a:r>
            <a:r>
              <a:rPr lang="en-GB" b="1" err="1"/>
              <a:t>uMRD</a:t>
            </a:r>
            <a:r>
              <a:rPr lang="en-GB"/>
              <a:t>, undetectable minimal residual disease. </a:t>
            </a:r>
            <a:endParaRPr lang="en-GB" b="1"/>
          </a:p>
          <a:p>
            <a:r>
              <a:rPr lang="en-GB" b="1" err="1"/>
              <a:t>Roeker</a:t>
            </a:r>
            <a:r>
              <a:rPr lang="en-GB" b="1"/>
              <a:t> et al, Abstract #3269 presented at ASH 2023. </a:t>
            </a:r>
            <a:endParaRPr lang="en-GB"/>
          </a:p>
        </p:txBody>
      </p:sp>
      <p:sp>
        <p:nvSpPr>
          <p:cNvPr id="8" name="Text Placeholder 7">
            <a:extLst>
              <a:ext uri="{FF2B5EF4-FFF2-40B4-BE49-F238E27FC236}">
                <a16:creationId xmlns:a16="http://schemas.microsoft.com/office/drawing/2014/main" id="{1B52B30E-6520-BA19-C1B6-2CBD19C2033B}"/>
              </a:ext>
            </a:extLst>
          </p:cNvPr>
          <p:cNvSpPr>
            <a:spLocks noGrp="1"/>
          </p:cNvSpPr>
          <p:nvPr>
            <p:ph type="body" sz="quarter" idx="14"/>
          </p:nvPr>
        </p:nvSpPr>
        <p:spPr/>
        <p:txBody>
          <a:bodyPr/>
          <a:lstStyle/>
          <a:p>
            <a:r>
              <a:rPr lang="en-US"/>
              <a:t>SPD</a:t>
            </a:r>
          </a:p>
        </p:txBody>
      </p:sp>
      <p:sp>
        <p:nvSpPr>
          <p:cNvPr id="14" name="TextBox 13">
            <a:extLst>
              <a:ext uri="{FF2B5EF4-FFF2-40B4-BE49-F238E27FC236}">
                <a16:creationId xmlns:a16="http://schemas.microsoft.com/office/drawing/2014/main" id="{714DE6BF-CFC6-2CE7-93B1-93B5A128D08E}"/>
              </a:ext>
            </a:extLst>
          </p:cNvPr>
          <p:cNvSpPr txBox="1"/>
          <p:nvPr/>
        </p:nvSpPr>
        <p:spPr>
          <a:xfrm>
            <a:off x="407988" y="4797562"/>
            <a:ext cx="11376024" cy="1027782"/>
          </a:xfrm>
          <a:prstGeom prst="rect">
            <a:avLst/>
          </a:prstGeom>
          <a:solidFill>
            <a:schemeClr val="bg2"/>
          </a:solidFill>
        </p:spPr>
        <p:txBody>
          <a:bodyPr wrap="square" rtlCol="0">
            <a:noAutofit/>
          </a:bodyPr>
          <a:lstStyle/>
          <a:p>
            <a:pPr marL="171450" indent="-171450">
              <a:buClr>
                <a:schemeClr val="accent2"/>
              </a:buClr>
              <a:buFont typeface="Arial" panose="020B0604020202020204" pitchFamily="34" charset="0"/>
              <a:buChar char="•"/>
            </a:pPr>
            <a:r>
              <a:rPr lang="en-US" sz="1200"/>
              <a:t>Changes in SPD were similar among patients who were BTKi naïve and previously BTKi treated</a:t>
            </a:r>
          </a:p>
          <a:p>
            <a:pPr marL="171450" indent="-171450">
              <a:buClr>
                <a:schemeClr val="accent2"/>
              </a:buClr>
              <a:buFont typeface="Arial" panose="020B0604020202020204" pitchFamily="34" charset="0"/>
              <a:buChar char="•"/>
            </a:pPr>
            <a:r>
              <a:rPr lang="en-US" sz="1200"/>
              <a:t>Median time to best response was 2.4 months (IQR, 1.87-14.32) for all patients</a:t>
            </a:r>
          </a:p>
          <a:p>
            <a:pPr marL="171450" indent="-171450">
              <a:buClr>
                <a:schemeClr val="accent2"/>
              </a:buClr>
              <a:buFont typeface="Arial" panose="020B0604020202020204" pitchFamily="34" charset="0"/>
              <a:buChar char="•"/>
            </a:pPr>
            <a:r>
              <a:rPr lang="en-US" sz="1200"/>
              <a:t>Median time on treatment was 23.0 months (IQR, 21.98-23.29)</a:t>
            </a:r>
          </a:p>
          <a:p>
            <a:pPr marL="171450" indent="-171450">
              <a:buClr>
                <a:schemeClr val="accent2"/>
              </a:buClr>
              <a:buFont typeface="Arial" panose="020B0604020202020204" pitchFamily="34" charset="0"/>
              <a:buChar char="•"/>
            </a:pPr>
            <a:r>
              <a:rPr lang="en-US" sz="1200"/>
              <a:t>Median time on study was 25.3 months (IQR, 23.34-28.44)</a:t>
            </a:r>
          </a:p>
          <a:p>
            <a:pPr marL="171450" indent="-171450">
              <a:buClr>
                <a:schemeClr val="accent2"/>
              </a:buClr>
              <a:buFont typeface="Arial" panose="020B0604020202020204" pitchFamily="34" charset="0"/>
              <a:buChar char="•"/>
            </a:pPr>
            <a:r>
              <a:rPr lang="en-US" sz="1200"/>
              <a:t>Treatment has been discontinued for 22 patients and is ongoing for 3 (PV:1; PVR: 2)</a:t>
            </a:r>
          </a:p>
        </p:txBody>
      </p:sp>
      <p:cxnSp>
        <p:nvCxnSpPr>
          <p:cNvPr id="15" name="Gerader Verbinder 14">
            <a:extLst>
              <a:ext uri="{FF2B5EF4-FFF2-40B4-BE49-F238E27FC236}">
                <a16:creationId xmlns:a16="http://schemas.microsoft.com/office/drawing/2014/main" id="{FA8BA391-9642-B084-1A53-2028410E1994}"/>
              </a:ext>
            </a:extLst>
          </p:cNvPr>
          <p:cNvCxnSpPr/>
          <p:nvPr/>
        </p:nvCxnSpPr>
        <p:spPr>
          <a:xfrm>
            <a:off x="9836150" y="2050243"/>
            <a:ext cx="0" cy="2593165"/>
          </a:xfrm>
          <a:prstGeom prst="line">
            <a:avLst/>
          </a:prstGeom>
          <a:ln w="19050">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EA0F75B0-BE71-6A25-BDD0-E143177309E6}"/>
              </a:ext>
            </a:extLst>
          </p:cNvPr>
          <p:cNvCxnSpPr>
            <a:cxnSpLocks/>
          </p:cNvCxnSpPr>
          <p:nvPr/>
        </p:nvCxnSpPr>
        <p:spPr>
          <a:xfrm flipH="1">
            <a:off x="6913968" y="3778627"/>
            <a:ext cx="4871632" cy="0"/>
          </a:xfrm>
          <a:prstGeom prst="line">
            <a:avLst/>
          </a:prstGeom>
          <a:ln w="19050">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18" name="Textfeld 17">
            <a:extLst>
              <a:ext uri="{FF2B5EF4-FFF2-40B4-BE49-F238E27FC236}">
                <a16:creationId xmlns:a16="http://schemas.microsoft.com/office/drawing/2014/main" id="{E933F330-50B0-38EA-7B36-4D6BD966BA97}"/>
              </a:ext>
            </a:extLst>
          </p:cNvPr>
          <p:cNvSpPr txBox="1"/>
          <p:nvPr/>
        </p:nvSpPr>
        <p:spPr>
          <a:xfrm>
            <a:off x="7761949" y="4389492"/>
            <a:ext cx="888999" cy="253916"/>
          </a:xfrm>
          <a:prstGeom prst="rect">
            <a:avLst/>
          </a:prstGeom>
          <a:noFill/>
        </p:spPr>
        <p:txBody>
          <a:bodyPr wrap="square" rtlCol="0">
            <a:spAutoFit/>
          </a:bodyPr>
          <a:lstStyle/>
          <a:p>
            <a:r>
              <a:rPr lang="de-DE" sz="1050" b="1"/>
              <a:t>PV </a:t>
            </a:r>
            <a:r>
              <a:rPr lang="de-DE" sz="1050" b="1" err="1"/>
              <a:t>cohort</a:t>
            </a:r>
            <a:endParaRPr lang="de-DE" sz="1050" b="1"/>
          </a:p>
        </p:txBody>
      </p:sp>
      <p:sp>
        <p:nvSpPr>
          <p:cNvPr id="19" name="Textfeld 18">
            <a:extLst>
              <a:ext uri="{FF2B5EF4-FFF2-40B4-BE49-F238E27FC236}">
                <a16:creationId xmlns:a16="http://schemas.microsoft.com/office/drawing/2014/main" id="{A0D2BE59-04CF-A742-B3D0-46292D73FCBF}"/>
              </a:ext>
            </a:extLst>
          </p:cNvPr>
          <p:cNvSpPr txBox="1"/>
          <p:nvPr/>
        </p:nvSpPr>
        <p:spPr>
          <a:xfrm>
            <a:off x="10451308" y="4389492"/>
            <a:ext cx="1035841" cy="253916"/>
          </a:xfrm>
          <a:prstGeom prst="rect">
            <a:avLst/>
          </a:prstGeom>
          <a:noFill/>
        </p:spPr>
        <p:txBody>
          <a:bodyPr wrap="square" rtlCol="0">
            <a:spAutoFit/>
          </a:bodyPr>
          <a:lstStyle/>
          <a:p>
            <a:r>
              <a:rPr lang="de-DE" sz="1050" b="1"/>
              <a:t>PVR </a:t>
            </a:r>
            <a:r>
              <a:rPr lang="de-DE" sz="1050" b="1" err="1"/>
              <a:t>cohort</a:t>
            </a:r>
            <a:endParaRPr lang="de-DE" sz="1050" b="1"/>
          </a:p>
        </p:txBody>
      </p:sp>
      <p:sp>
        <p:nvSpPr>
          <p:cNvPr id="20" name="Rechteck 19">
            <a:extLst>
              <a:ext uri="{FF2B5EF4-FFF2-40B4-BE49-F238E27FC236}">
                <a16:creationId xmlns:a16="http://schemas.microsoft.com/office/drawing/2014/main" id="{E727466E-314C-BC61-C412-59C1BE771775}"/>
              </a:ext>
            </a:extLst>
          </p:cNvPr>
          <p:cNvSpPr/>
          <p:nvPr/>
        </p:nvSpPr>
        <p:spPr>
          <a:xfrm>
            <a:off x="6984206" y="3194023"/>
            <a:ext cx="108744" cy="51039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D8F88E2D-7DF6-0ADC-6BA7-B37FC271526B}"/>
              </a:ext>
            </a:extLst>
          </p:cNvPr>
          <p:cNvSpPr/>
          <p:nvPr/>
        </p:nvSpPr>
        <p:spPr>
          <a:xfrm>
            <a:off x="7176806" y="3194023"/>
            <a:ext cx="108744" cy="80959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21">
            <a:extLst>
              <a:ext uri="{FF2B5EF4-FFF2-40B4-BE49-F238E27FC236}">
                <a16:creationId xmlns:a16="http://schemas.microsoft.com/office/drawing/2014/main" id="{5FB82956-4A89-7C08-A0DD-611CD80DBA3F}"/>
              </a:ext>
            </a:extLst>
          </p:cNvPr>
          <p:cNvSpPr/>
          <p:nvPr/>
        </p:nvSpPr>
        <p:spPr>
          <a:xfrm>
            <a:off x="7369406" y="3194022"/>
            <a:ext cx="108744" cy="88910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a:extLst>
              <a:ext uri="{FF2B5EF4-FFF2-40B4-BE49-F238E27FC236}">
                <a16:creationId xmlns:a16="http://schemas.microsoft.com/office/drawing/2014/main" id="{B7066EE5-AA7E-7A48-3797-124B00063451}"/>
              </a:ext>
            </a:extLst>
          </p:cNvPr>
          <p:cNvSpPr/>
          <p:nvPr/>
        </p:nvSpPr>
        <p:spPr>
          <a:xfrm>
            <a:off x="7562006" y="3194022"/>
            <a:ext cx="108744" cy="96861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5BA9C247-C82E-BF56-2C52-1DFBD25865D6}"/>
              </a:ext>
            </a:extLst>
          </p:cNvPr>
          <p:cNvSpPr/>
          <p:nvPr/>
        </p:nvSpPr>
        <p:spPr>
          <a:xfrm>
            <a:off x="7754606" y="3194022"/>
            <a:ext cx="108744" cy="100439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C0D2EB81-C61A-1F89-1056-FD0B52F16B39}"/>
              </a:ext>
            </a:extLst>
          </p:cNvPr>
          <p:cNvSpPr/>
          <p:nvPr/>
        </p:nvSpPr>
        <p:spPr>
          <a:xfrm>
            <a:off x="7947206" y="3194022"/>
            <a:ext cx="108744" cy="100837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25BA49BA-4146-87EE-AC19-E42FDEB5F488}"/>
              </a:ext>
            </a:extLst>
          </p:cNvPr>
          <p:cNvSpPr/>
          <p:nvPr/>
        </p:nvSpPr>
        <p:spPr>
          <a:xfrm>
            <a:off x="8139806" y="3194021"/>
            <a:ext cx="108744" cy="102030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26620F93-CA7B-CC4C-E98D-C0E9C99A0A6B}"/>
              </a:ext>
            </a:extLst>
          </p:cNvPr>
          <p:cNvSpPr/>
          <p:nvPr/>
        </p:nvSpPr>
        <p:spPr>
          <a:xfrm>
            <a:off x="8332406" y="3194021"/>
            <a:ext cx="108744" cy="102427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54F797E5-70ED-6FA4-2612-DE1DAF1C5940}"/>
              </a:ext>
            </a:extLst>
          </p:cNvPr>
          <p:cNvSpPr/>
          <p:nvPr/>
        </p:nvSpPr>
        <p:spPr>
          <a:xfrm>
            <a:off x="8525006" y="3194021"/>
            <a:ext cx="108744" cy="106403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28">
            <a:extLst>
              <a:ext uri="{FF2B5EF4-FFF2-40B4-BE49-F238E27FC236}">
                <a16:creationId xmlns:a16="http://schemas.microsoft.com/office/drawing/2014/main" id="{1F5750E1-CB0D-3148-45A5-16538B8BA3C8}"/>
              </a:ext>
            </a:extLst>
          </p:cNvPr>
          <p:cNvSpPr/>
          <p:nvPr/>
        </p:nvSpPr>
        <p:spPr>
          <a:xfrm>
            <a:off x="8717606" y="3194021"/>
            <a:ext cx="108744" cy="106403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Rechteck 29">
            <a:extLst>
              <a:ext uri="{FF2B5EF4-FFF2-40B4-BE49-F238E27FC236}">
                <a16:creationId xmlns:a16="http://schemas.microsoft.com/office/drawing/2014/main" id="{12F62193-BD9D-0836-506B-B1A09BB14520}"/>
              </a:ext>
            </a:extLst>
          </p:cNvPr>
          <p:cNvSpPr/>
          <p:nvPr/>
        </p:nvSpPr>
        <p:spPr>
          <a:xfrm>
            <a:off x="8910206" y="3194020"/>
            <a:ext cx="108744" cy="10719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30">
            <a:extLst>
              <a:ext uri="{FF2B5EF4-FFF2-40B4-BE49-F238E27FC236}">
                <a16:creationId xmlns:a16="http://schemas.microsoft.com/office/drawing/2014/main" id="{0A73C47F-DA50-63AA-02BB-62889F2F2920}"/>
              </a:ext>
            </a:extLst>
          </p:cNvPr>
          <p:cNvSpPr/>
          <p:nvPr/>
        </p:nvSpPr>
        <p:spPr>
          <a:xfrm>
            <a:off x="9102806" y="3194020"/>
            <a:ext cx="108744" cy="10719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a:extLst>
              <a:ext uri="{FF2B5EF4-FFF2-40B4-BE49-F238E27FC236}">
                <a16:creationId xmlns:a16="http://schemas.microsoft.com/office/drawing/2014/main" id="{5812A242-B889-98BC-8206-5C0370BC53D1}"/>
              </a:ext>
            </a:extLst>
          </p:cNvPr>
          <p:cNvSpPr/>
          <p:nvPr/>
        </p:nvSpPr>
        <p:spPr>
          <a:xfrm>
            <a:off x="9295406" y="3195256"/>
            <a:ext cx="108744" cy="107993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Rechteck 32">
            <a:extLst>
              <a:ext uri="{FF2B5EF4-FFF2-40B4-BE49-F238E27FC236}">
                <a16:creationId xmlns:a16="http://schemas.microsoft.com/office/drawing/2014/main" id="{9F7F1103-A944-D1D3-D676-3BB555B5D078}"/>
              </a:ext>
            </a:extLst>
          </p:cNvPr>
          <p:cNvSpPr/>
          <p:nvPr/>
        </p:nvSpPr>
        <p:spPr>
          <a:xfrm>
            <a:off x="9488006" y="3195256"/>
            <a:ext cx="108744" cy="112243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hteck 33">
            <a:extLst>
              <a:ext uri="{FF2B5EF4-FFF2-40B4-BE49-F238E27FC236}">
                <a16:creationId xmlns:a16="http://schemas.microsoft.com/office/drawing/2014/main" id="{24A153FB-3550-A734-1C40-F7969F82D8A9}"/>
              </a:ext>
            </a:extLst>
          </p:cNvPr>
          <p:cNvSpPr/>
          <p:nvPr/>
        </p:nvSpPr>
        <p:spPr>
          <a:xfrm>
            <a:off x="9680606" y="3195256"/>
            <a:ext cx="108744" cy="116219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Rechteck 34">
            <a:extLst>
              <a:ext uri="{FF2B5EF4-FFF2-40B4-BE49-F238E27FC236}">
                <a16:creationId xmlns:a16="http://schemas.microsoft.com/office/drawing/2014/main" id="{07E52CF2-635D-457A-1354-F12B9F7C2BAF}"/>
              </a:ext>
            </a:extLst>
          </p:cNvPr>
          <p:cNvSpPr/>
          <p:nvPr/>
        </p:nvSpPr>
        <p:spPr>
          <a:xfrm>
            <a:off x="9873206" y="3194023"/>
            <a:ext cx="108744" cy="74995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Rechteck 35">
            <a:extLst>
              <a:ext uri="{FF2B5EF4-FFF2-40B4-BE49-F238E27FC236}">
                <a16:creationId xmlns:a16="http://schemas.microsoft.com/office/drawing/2014/main" id="{209E6E68-F764-2BC9-3BC5-A06E5A3C96D3}"/>
              </a:ext>
            </a:extLst>
          </p:cNvPr>
          <p:cNvSpPr/>
          <p:nvPr/>
        </p:nvSpPr>
        <p:spPr>
          <a:xfrm>
            <a:off x="10065806" y="3194023"/>
            <a:ext cx="108744" cy="77381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Rechteck 36">
            <a:extLst>
              <a:ext uri="{FF2B5EF4-FFF2-40B4-BE49-F238E27FC236}">
                <a16:creationId xmlns:a16="http://schemas.microsoft.com/office/drawing/2014/main" id="{565FA69C-586E-8403-722E-720C0CE77D62}"/>
              </a:ext>
            </a:extLst>
          </p:cNvPr>
          <p:cNvSpPr/>
          <p:nvPr/>
        </p:nvSpPr>
        <p:spPr>
          <a:xfrm>
            <a:off x="10258406" y="3194022"/>
            <a:ext cx="108744" cy="93681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Rechteck 37">
            <a:extLst>
              <a:ext uri="{FF2B5EF4-FFF2-40B4-BE49-F238E27FC236}">
                <a16:creationId xmlns:a16="http://schemas.microsoft.com/office/drawing/2014/main" id="{A70D8910-56E7-D5B1-C92C-29CC7FCA2B9E}"/>
              </a:ext>
            </a:extLst>
          </p:cNvPr>
          <p:cNvSpPr/>
          <p:nvPr/>
        </p:nvSpPr>
        <p:spPr>
          <a:xfrm>
            <a:off x="10451006" y="3194021"/>
            <a:ext cx="108744" cy="102030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Rechteck 38">
            <a:extLst>
              <a:ext uri="{FF2B5EF4-FFF2-40B4-BE49-F238E27FC236}">
                <a16:creationId xmlns:a16="http://schemas.microsoft.com/office/drawing/2014/main" id="{68465A2F-D99C-150B-9A7B-F731DB55BE6F}"/>
              </a:ext>
            </a:extLst>
          </p:cNvPr>
          <p:cNvSpPr/>
          <p:nvPr/>
        </p:nvSpPr>
        <p:spPr>
          <a:xfrm>
            <a:off x="10643606" y="3194021"/>
            <a:ext cx="108744" cy="104415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Rechteck 39">
            <a:extLst>
              <a:ext uri="{FF2B5EF4-FFF2-40B4-BE49-F238E27FC236}">
                <a16:creationId xmlns:a16="http://schemas.microsoft.com/office/drawing/2014/main" id="{B606CAAF-8A0B-C74E-53CB-2F03E679F2E4}"/>
              </a:ext>
            </a:extLst>
          </p:cNvPr>
          <p:cNvSpPr/>
          <p:nvPr/>
        </p:nvSpPr>
        <p:spPr>
          <a:xfrm>
            <a:off x="10836206" y="3194021"/>
            <a:ext cx="108744" cy="104415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Rechteck 40">
            <a:extLst>
              <a:ext uri="{FF2B5EF4-FFF2-40B4-BE49-F238E27FC236}">
                <a16:creationId xmlns:a16="http://schemas.microsoft.com/office/drawing/2014/main" id="{147A324E-16B1-3C1B-0B22-E9C4C6F1AF7C}"/>
              </a:ext>
            </a:extLst>
          </p:cNvPr>
          <p:cNvSpPr/>
          <p:nvPr/>
        </p:nvSpPr>
        <p:spPr>
          <a:xfrm>
            <a:off x="11028806" y="3194021"/>
            <a:ext cx="108744" cy="105210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Rechteck 41">
            <a:extLst>
              <a:ext uri="{FF2B5EF4-FFF2-40B4-BE49-F238E27FC236}">
                <a16:creationId xmlns:a16="http://schemas.microsoft.com/office/drawing/2014/main" id="{9EC92B51-AF5F-079F-C669-AD324293BB2F}"/>
              </a:ext>
            </a:extLst>
          </p:cNvPr>
          <p:cNvSpPr/>
          <p:nvPr/>
        </p:nvSpPr>
        <p:spPr>
          <a:xfrm>
            <a:off x="11221406" y="3194020"/>
            <a:ext cx="108744" cy="105608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Rechteck 42">
            <a:extLst>
              <a:ext uri="{FF2B5EF4-FFF2-40B4-BE49-F238E27FC236}">
                <a16:creationId xmlns:a16="http://schemas.microsoft.com/office/drawing/2014/main" id="{3E8E14F6-67D0-B0E7-7F69-7AD0AFEB0C72}"/>
              </a:ext>
            </a:extLst>
          </p:cNvPr>
          <p:cNvSpPr/>
          <p:nvPr/>
        </p:nvSpPr>
        <p:spPr>
          <a:xfrm>
            <a:off x="11414006" y="3195256"/>
            <a:ext cx="108744" cy="109858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Rechteck 43">
            <a:extLst>
              <a:ext uri="{FF2B5EF4-FFF2-40B4-BE49-F238E27FC236}">
                <a16:creationId xmlns:a16="http://schemas.microsoft.com/office/drawing/2014/main" id="{D704513A-1480-99D5-1EB4-A515DC11CD0E}"/>
              </a:ext>
            </a:extLst>
          </p:cNvPr>
          <p:cNvSpPr/>
          <p:nvPr/>
        </p:nvSpPr>
        <p:spPr>
          <a:xfrm>
            <a:off x="11606599" y="3195255"/>
            <a:ext cx="108744" cy="115821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Ellipse 45">
            <a:extLst>
              <a:ext uri="{FF2B5EF4-FFF2-40B4-BE49-F238E27FC236}">
                <a16:creationId xmlns:a16="http://schemas.microsoft.com/office/drawing/2014/main" id="{840138AC-61FB-F2B2-ADE4-9AB7787E28A3}"/>
              </a:ext>
            </a:extLst>
          </p:cNvPr>
          <p:cNvSpPr/>
          <p:nvPr/>
        </p:nvSpPr>
        <p:spPr>
          <a:xfrm>
            <a:off x="7415306" y="4096364"/>
            <a:ext cx="18000" cy="18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Ellipse 46">
            <a:extLst>
              <a:ext uri="{FF2B5EF4-FFF2-40B4-BE49-F238E27FC236}">
                <a16:creationId xmlns:a16="http://schemas.microsoft.com/office/drawing/2014/main" id="{28968067-9A49-262F-E72C-40ECE1D99107}"/>
              </a:ext>
            </a:extLst>
          </p:cNvPr>
          <p:cNvSpPr/>
          <p:nvPr/>
        </p:nvSpPr>
        <p:spPr>
          <a:xfrm>
            <a:off x="7608200" y="4177054"/>
            <a:ext cx="18000" cy="18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Ellipse 47">
            <a:extLst>
              <a:ext uri="{FF2B5EF4-FFF2-40B4-BE49-F238E27FC236}">
                <a16:creationId xmlns:a16="http://schemas.microsoft.com/office/drawing/2014/main" id="{41D68849-555A-E572-D2F0-33DB94D97834}"/>
              </a:ext>
            </a:extLst>
          </p:cNvPr>
          <p:cNvSpPr/>
          <p:nvPr/>
        </p:nvSpPr>
        <p:spPr>
          <a:xfrm>
            <a:off x="7992578" y="4214322"/>
            <a:ext cx="18000" cy="18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Ellipse 48">
            <a:extLst>
              <a:ext uri="{FF2B5EF4-FFF2-40B4-BE49-F238E27FC236}">
                <a16:creationId xmlns:a16="http://schemas.microsoft.com/office/drawing/2014/main" id="{D31B261D-CA1B-932D-5827-4F9F15A0694B}"/>
              </a:ext>
            </a:extLst>
          </p:cNvPr>
          <p:cNvSpPr/>
          <p:nvPr/>
        </p:nvSpPr>
        <p:spPr>
          <a:xfrm>
            <a:off x="8185178" y="4232322"/>
            <a:ext cx="18000" cy="18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Ellipse 49">
            <a:extLst>
              <a:ext uri="{FF2B5EF4-FFF2-40B4-BE49-F238E27FC236}">
                <a16:creationId xmlns:a16="http://schemas.microsoft.com/office/drawing/2014/main" id="{1078B193-2D8D-6771-C352-3C28CB4E64A1}"/>
              </a:ext>
            </a:extLst>
          </p:cNvPr>
          <p:cNvSpPr/>
          <p:nvPr/>
        </p:nvSpPr>
        <p:spPr>
          <a:xfrm>
            <a:off x="8378306" y="4232322"/>
            <a:ext cx="18000" cy="18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Ellipse 50">
            <a:extLst>
              <a:ext uri="{FF2B5EF4-FFF2-40B4-BE49-F238E27FC236}">
                <a16:creationId xmlns:a16="http://schemas.microsoft.com/office/drawing/2014/main" id="{E28E2B50-5322-B1D1-80A8-66325B37AD25}"/>
              </a:ext>
            </a:extLst>
          </p:cNvPr>
          <p:cNvSpPr/>
          <p:nvPr/>
        </p:nvSpPr>
        <p:spPr>
          <a:xfrm>
            <a:off x="8570906" y="4270422"/>
            <a:ext cx="18000" cy="18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Ellipse 51">
            <a:extLst>
              <a:ext uri="{FF2B5EF4-FFF2-40B4-BE49-F238E27FC236}">
                <a16:creationId xmlns:a16="http://schemas.microsoft.com/office/drawing/2014/main" id="{CA7A7504-5A7A-400B-BD15-FAD9D674DF0C}"/>
              </a:ext>
            </a:extLst>
          </p:cNvPr>
          <p:cNvSpPr/>
          <p:nvPr/>
        </p:nvSpPr>
        <p:spPr>
          <a:xfrm>
            <a:off x="8763506" y="4275194"/>
            <a:ext cx="18000" cy="18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Ellipse 52">
            <a:extLst>
              <a:ext uri="{FF2B5EF4-FFF2-40B4-BE49-F238E27FC236}">
                <a16:creationId xmlns:a16="http://schemas.microsoft.com/office/drawing/2014/main" id="{641A35CD-410D-8A6A-37E8-9DE23A88B9A6}"/>
              </a:ext>
            </a:extLst>
          </p:cNvPr>
          <p:cNvSpPr/>
          <p:nvPr/>
        </p:nvSpPr>
        <p:spPr>
          <a:xfrm>
            <a:off x="8952926" y="4275194"/>
            <a:ext cx="18000" cy="18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Ellipse 53">
            <a:extLst>
              <a:ext uri="{FF2B5EF4-FFF2-40B4-BE49-F238E27FC236}">
                <a16:creationId xmlns:a16="http://schemas.microsoft.com/office/drawing/2014/main" id="{A747E8F6-A966-1661-5F26-BF5C8C7344C7}"/>
              </a:ext>
            </a:extLst>
          </p:cNvPr>
          <p:cNvSpPr/>
          <p:nvPr/>
        </p:nvSpPr>
        <p:spPr>
          <a:xfrm>
            <a:off x="9147327" y="4275194"/>
            <a:ext cx="18000" cy="18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Ellipse 54">
            <a:extLst>
              <a:ext uri="{FF2B5EF4-FFF2-40B4-BE49-F238E27FC236}">
                <a16:creationId xmlns:a16="http://schemas.microsoft.com/office/drawing/2014/main" id="{2569051A-0E8E-A5CD-2F61-D38BFC3C9BE7}"/>
              </a:ext>
            </a:extLst>
          </p:cNvPr>
          <p:cNvSpPr/>
          <p:nvPr/>
        </p:nvSpPr>
        <p:spPr>
          <a:xfrm>
            <a:off x="9341306" y="4289672"/>
            <a:ext cx="18000" cy="18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Ellipse 55">
            <a:extLst>
              <a:ext uri="{FF2B5EF4-FFF2-40B4-BE49-F238E27FC236}">
                <a16:creationId xmlns:a16="http://schemas.microsoft.com/office/drawing/2014/main" id="{998AB93D-4274-0B17-AC34-BC2F7D92D2D8}"/>
              </a:ext>
            </a:extLst>
          </p:cNvPr>
          <p:cNvSpPr/>
          <p:nvPr/>
        </p:nvSpPr>
        <p:spPr>
          <a:xfrm>
            <a:off x="9533382" y="4329911"/>
            <a:ext cx="18000" cy="18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Ellipse 56">
            <a:extLst>
              <a:ext uri="{FF2B5EF4-FFF2-40B4-BE49-F238E27FC236}">
                <a16:creationId xmlns:a16="http://schemas.microsoft.com/office/drawing/2014/main" id="{A218A3E8-655D-AF17-2576-663CFFEC8BD3}"/>
              </a:ext>
            </a:extLst>
          </p:cNvPr>
          <p:cNvSpPr/>
          <p:nvPr/>
        </p:nvSpPr>
        <p:spPr>
          <a:xfrm>
            <a:off x="9725978" y="4372427"/>
            <a:ext cx="18000" cy="18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Ellipse 57">
            <a:extLst>
              <a:ext uri="{FF2B5EF4-FFF2-40B4-BE49-F238E27FC236}">
                <a16:creationId xmlns:a16="http://schemas.microsoft.com/office/drawing/2014/main" id="{79B597AE-4657-A877-2230-09291628114A}"/>
              </a:ext>
            </a:extLst>
          </p:cNvPr>
          <p:cNvSpPr/>
          <p:nvPr/>
        </p:nvSpPr>
        <p:spPr>
          <a:xfrm>
            <a:off x="9921198" y="3952634"/>
            <a:ext cx="18000" cy="18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Ellipse 58">
            <a:extLst>
              <a:ext uri="{FF2B5EF4-FFF2-40B4-BE49-F238E27FC236}">
                <a16:creationId xmlns:a16="http://schemas.microsoft.com/office/drawing/2014/main" id="{CC0D0E02-0951-D989-A1C4-96111567758E}"/>
              </a:ext>
            </a:extLst>
          </p:cNvPr>
          <p:cNvSpPr/>
          <p:nvPr/>
        </p:nvSpPr>
        <p:spPr>
          <a:xfrm>
            <a:off x="10115154" y="3987475"/>
            <a:ext cx="18000" cy="18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Ellipse 59">
            <a:extLst>
              <a:ext uri="{FF2B5EF4-FFF2-40B4-BE49-F238E27FC236}">
                <a16:creationId xmlns:a16="http://schemas.microsoft.com/office/drawing/2014/main" id="{64E56DE3-50A8-D0F8-77A2-1DC196EF88BA}"/>
              </a:ext>
            </a:extLst>
          </p:cNvPr>
          <p:cNvSpPr/>
          <p:nvPr/>
        </p:nvSpPr>
        <p:spPr>
          <a:xfrm>
            <a:off x="10499246" y="4232322"/>
            <a:ext cx="18000" cy="18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Ellipse 60">
            <a:extLst>
              <a:ext uri="{FF2B5EF4-FFF2-40B4-BE49-F238E27FC236}">
                <a16:creationId xmlns:a16="http://schemas.microsoft.com/office/drawing/2014/main" id="{1C94E16A-3717-C68A-F676-52BCEC9B35F7}"/>
              </a:ext>
            </a:extLst>
          </p:cNvPr>
          <p:cNvSpPr/>
          <p:nvPr/>
        </p:nvSpPr>
        <p:spPr>
          <a:xfrm>
            <a:off x="10691846" y="4249055"/>
            <a:ext cx="18000" cy="18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Ellipse 61">
            <a:extLst>
              <a:ext uri="{FF2B5EF4-FFF2-40B4-BE49-F238E27FC236}">
                <a16:creationId xmlns:a16="http://schemas.microsoft.com/office/drawing/2014/main" id="{4B9156B4-2D8C-9858-5F73-F96B881EFB32}"/>
              </a:ext>
            </a:extLst>
          </p:cNvPr>
          <p:cNvSpPr/>
          <p:nvPr/>
        </p:nvSpPr>
        <p:spPr>
          <a:xfrm>
            <a:off x="10879207" y="4253832"/>
            <a:ext cx="18000" cy="18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Ellipse 62">
            <a:extLst>
              <a:ext uri="{FF2B5EF4-FFF2-40B4-BE49-F238E27FC236}">
                <a16:creationId xmlns:a16="http://schemas.microsoft.com/office/drawing/2014/main" id="{A470E41D-1DE5-F5AE-93F5-F5F22A99FA15}"/>
              </a:ext>
            </a:extLst>
          </p:cNvPr>
          <p:cNvSpPr/>
          <p:nvPr/>
        </p:nvSpPr>
        <p:spPr>
          <a:xfrm>
            <a:off x="11075895" y="4258055"/>
            <a:ext cx="18000" cy="18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Ellipse 63">
            <a:extLst>
              <a:ext uri="{FF2B5EF4-FFF2-40B4-BE49-F238E27FC236}">
                <a16:creationId xmlns:a16="http://schemas.microsoft.com/office/drawing/2014/main" id="{D0F331D3-258D-DCF8-4B84-4982C1EA007E}"/>
              </a:ext>
            </a:extLst>
          </p:cNvPr>
          <p:cNvSpPr/>
          <p:nvPr/>
        </p:nvSpPr>
        <p:spPr>
          <a:xfrm>
            <a:off x="11267094" y="4263045"/>
            <a:ext cx="18000" cy="18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Ellipse 64">
            <a:extLst>
              <a:ext uri="{FF2B5EF4-FFF2-40B4-BE49-F238E27FC236}">
                <a16:creationId xmlns:a16="http://schemas.microsoft.com/office/drawing/2014/main" id="{7F288E32-74DD-2E52-CCA2-7C0E34D706E4}"/>
              </a:ext>
            </a:extLst>
          </p:cNvPr>
          <p:cNvSpPr/>
          <p:nvPr/>
        </p:nvSpPr>
        <p:spPr>
          <a:xfrm>
            <a:off x="11458451" y="4312662"/>
            <a:ext cx="18000" cy="18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Ellipse 65">
            <a:extLst>
              <a:ext uri="{FF2B5EF4-FFF2-40B4-BE49-F238E27FC236}">
                <a16:creationId xmlns:a16="http://schemas.microsoft.com/office/drawing/2014/main" id="{8E400D42-F0DE-3AF1-F70A-0D2B5BFC8802}"/>
              </a:ext>
            </a:extLst>
          </p:cNvPr>
          <p:cNvSpPr/>
          <p:nvPr/>
        </p:nvSpPr>
        <p:spPr>
          <a:xfrm>
            <a:off x="11651971" y="4364568"/>
            <a:ext cx="18000" cy="1800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A06BCD00-A010-BA0A-6BB4-1CD3EACCB4FA}"/>
              </a:ext>
            </a:extLst>
          </p:cNvPr>
          <p:cNvSpPr txBox="1"/>
          <p:nvPr/>
        </p:nvSpPr>
        <p:spPr>
          <a:xfrm rot="16200000">
            <a:off x="5194133" y="2824468"/>
            <a:ext cx="2483704" cy="646331"/>
          </a:xfrm>
          <a:prstGeom prst="rect">
            <a:avLst/>
          </a:prstGeom>
          <a:noFill/>
        </p:spPr>
        <p:txBody>
          <a:bodyPr wrap="square" rtlCol="0">
            <a:spAutoFit/>
          </a:bodyPr>
          <a:lstStyle/>
          <a:p>
            <a:pPr algn="ctr"/>
            <a:r>
              <a:rPr lang="de-DE" sz="1200" b="1">
                <a:solidFill>
                  <a:schemeClr val="tx1"/>
                </a:solidFill>
              </a:rPr>
              <a:t>Change</a:t>
            </a:r>
            <a:r>
              <a:rPr lang="de-DE" sz="1200" b="1" baseline="0">
                <a:solidFill>
                  <a:schemeClr val="tx1"/>
                </a:solidFill>
              </a:rPr>
              <a:t> in </a:t>
            </a:r>
            <a:r>
              <a:rPr lang="de-DE" sz="1200" b="1" err="1"/>
              <a:t>s</a:t>
            </a:r>
            <a:r>
              <a:rPr lang="de-DE" sz="1200" b="1" baseline="0" err="1">
                <a:solidFill>
                  <a:schemeClr val="tx1"/>
                </a:solidFill>
              </a:rPr>
              <a:t>um</a:t>
            </a:r>
            <a:r>
              <a:rPr lang="de-DE" sz="1200" b="1" baseline="0">
                <a:solidFill>
                  <a:schemeClr val="tx1"/>
                </a:solidFill>
              </a:rPr>
              <a:t> </a:t>
            </a:r>
            <a:r>
              <a:rPr lang="de-DE" sz="1200" b="1" baseline="0" err="1">
                <a:solidFill>
                  <a:schemeClr val="tx1"/>
                </a:solidFill>
              </a:rPr>
              <a:t>of</a:t>
            </a:r>
            <a:r>
              <a:rPr lang="de-DE" sz="1200" b="1" baseline="0">
                <a:solidFill>
                  <a:schemeClr val="tx1"/>
                </a:solidFill>
              </a:rPr>
              <a:t> </a:t>
            </a:r>
            <a:r>
              <a:rPr lang="de-DE" sz="1200" b="1" baseline="0" err="1">
                <a:solidFill>
                  <a:schemeClr val="tx1"/>
                </a:solidFill>
              </a:rPr>
              <a:t>products</a:t>
            </a:r>
            <a:r>
              <a:rPr lang="de-DE" sz="1200" b="1" baseline="0">
                <a:solidFill>
                  <a:schemeClr val="tx1"/>
                </a:solidFill>
              </a:rPr>
              <a:t> </a:t>
            </a:r>
            <a:r>
              <a:rPr lang="de-DE" sz="1200" b="1" baseline="0" err="1">
                <a:solidFill>
                  <a:schemeClr val="tx1"/>
                </a:solidFill>
              </a:rPr>
              <a:t>of</a:t>
            </a:r>
            <a:r>
              <a:rPr lang="de-DE" sz="1200" b="1" baseline="0">
                <a:solidFill>
                  <a:schemeClr val="tx1"/>
                </a:solidFill>
              </a:rPr>
              <a:t> </a:t>
            </a:r>
            <a:r>
              <a:rPr lang="de-DE" sz="1200" b="1" baseline="0" err="1">
                <a:solidFill>
                  <a:schemeClr val="tx1"/>
                </a:solidFill>
              </a:rPr>
              <a:t>diameters</a:t>
            </a:r>
            <a:r>
              <a:rPr lang="de-DE" sz="1200" b="1" baseline="0">
                <a:solidFill>
                  <a:schemeClr val="tx1"/>
                </a:solidFill>
              </a:rPr>
              <a:t> </a:t>
            </a:r>
            <a:r>
              <a:rPr lang="de-DE" sz="1200" b="1" baseline="0" err="1">
                <a:solidFill>
                  <a:schemeClr val="tx1"/>
                </a:solidFill>
              </a:rPr>
              <a:t>from</a:t>
            </a:r>
            <a:r>
              <a:rPr lang="de-DE" sz="1200" b="1" baseline="0">
                <a:solidFill>
                  <a:schemeClr val="tx1"/>
                </a:solidFill>
              </a:rPr>
              <a:t> </a:t>
            </a:r>
            <a:r>
              <a:rPr lang="de-DE" sz="1200" b="1" baseline="0" err="1">
                <a:solidFill>
                  <a:schemeClr val="tx1"/>
                </a:solidFill>
              </a:rPr>
              <a:t>baseline</a:t>
            </a:r>
            <a:r>
              <a:rPr lang="de-DE" sz="1200" b="1" baseline="0">
                <a:solidFill>
                  <a:schemeClr val="tx1"/>
                </a:solidFill>
              </a:rPr>
              <a:t>, %</a:t>
            </a:r>
            <a:endParaRPr lang="de-DE" sz="1200" b="1">
              <a:solidFill>
                <a:schemeClr val="tx1"/>
              </a:solidFill>
            </a:endParaRPr>
          </a:p>
          <a:p>
            <a:endParaRPr lang="de-DE" sz="1200"/>
          </a:p>
        </p:txBody>
      </p:sp>
    </p:spTree>
    <p:extLst>
      <p:ext uri="{BB962C8B-B14F-4D97-AF65-F5344CB8AC3E}">
        <p14:creationId xmlns:p14="http://schemas.microsoft.com/office/powerpoint/2010/main" val="30168309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75A95A63-9119-3839-D1D6-8A8FE1B24EA8}"/>
              </a:ext>
            </a:extLst>
          </p:cNvPr>
          <p:cNvSpPr>
            <a:spLocks noGrp="1"/>
          </p:cNvSpPr>
          <p:nvPr>
            <p:ph type="body" sz="quarter" idx="12"/>
          </p:nvPr>
        </p:nvSpPr>
        <p:spPr/>
        <p:txBody>
          <a:bodyPr/>
          <a:lstStyle/>
          <a:p>
            <a:r>
              <a:rPr lang="en-US" err="1"/>
              <a:t>uMRD</a:t>
            </a:r>
            <a:r>
              <a:rPr lang="en-US"/>
              <a:t> at a sensitivity threshold &lt;10</a:t>
            </a:r>
            <a:r>
              <a:rPr lang="en-US" baseline="30000"/>
              <a:t>-4</a:t>
            </a:r>
          </a:p>
        </p:txBody>
      </p:sp>
      <p:sp>
        <p:nvSpPr>
          <p:cNvPr id="4" name="Title 3">
            <a:extLst>
              <a:ext uri="{FF2B5EF4-FFF2-40B4-BE49-F238E27FC236}">
                <a16:creationId xmlns:a16="http://schemas.microsoft.com/office/drawing/2014/main" id="{E8CFE1C4-9041-1AEF-9A23-F125884C65C7}"/>
              </a:ext>
            </a:extLst>
          </p:cNvPr>
          <p:cNvSpPr>
            <a:spLocks noGrp="1"/>
          </p:cNvSpPr>
          <p:nvPr>
            <p:ph type="title"/>
          </p:nvPr>
        </p:nvSpPr>
        <p:spPr/>
        <p:txBody>
          <a:bodyPr/>
          <a:lstStyle/>
          <a:p>
            <a:r>
              <a:rPr lang="en-US"/>
              <a:t>Undetectable minimal residual disease</a:t>
            </a:r>
          </a:p>
        </p:txBody>
      </p:sp>
      <p:sp>
        <p:nvSpPr>
          <p:cNvPr id="5" name="Footer Placeholder 4">
            <a:extLst>
              <a:ext uri="{FF2B5EF4-FFF2-40B4-BE49-F238E27FC236}">
                <a16:creationId xmlns:a16="http://schemas.microsoft.com/office/drawing/2014/main" id="{CBA4C1A2-89D1-6D28-E046-47D8BC3FF9B5}"/>
              </a:ext>
            </a:extLst>
          </p:cNvPr>
          <p:cNvSpPr>
            <a:spLocks noGrp="1"/>
          </p:cNvSpPr>
          <p:nvPr>
            <p:ph type="ftr" sz="quarter" idx="13"/>
          </p:nvPr>
        </p:nvSpPr>
        <p:spPr>
          <a:xfrm>
            <a:off x="407987" y="6064440"/>
            <a:ext cx="8532812" cy="638738"/>
          </a:xfrm>
        </p:spPr>
        <p:txBody>
          <a:bodyPr/>
          <a:lstStyle/>
          <a:p>
            <a:r>
              <a:rPr lang="en-GB" baseline="30000" err="1"/>
              <a:t>a</a:t>
            </a:r>
            <a:r>
              <a:rPr lang="en-GB" err="1"/>
              <a:t>Best</a:t>
            </a:r>
            <a:r>
              <a:rPr lang="en-GB"/>
              <a:t> overall response was based on investigator assessment. </a:t>
            </a:r>
            <a:r>
              <a:rPr lang="en-GB" baseline="30000" err="1"/>
              <a:t>b</a:t>
            </a:r>
            <a:r>
              <a:rPr lang="en-GB" err="1"/>
              <a:t>MRD</a:t>
            </a:r>
            <a:r>
              <a:rPr lang="en-GB"/>
              <a:t> data for one patient in the PV cohort is not shown because the MRD analysis failed. </a:t>
            </a:r>
            <a:r>
              <a:rPr lang="en-GB" baseline="30000" err="1"/>
              <a:t>c</a:t>
            </a:r>
            <a:r>
              <a:rPr lang="en-GB" err="1"/>
              <a:t>Study</a:t>
            </a:r>
            <a:r>
              <a:rPr lang="en-GB"/>
              <a:t> protocol required a lead-in cycle of </a:t>
            </a:r>
            <a:r>
              <a:rPr lang="en-GB" err="1"/>
              <a:t>pirtobrutinib</a:t>
            </a:r>
            <a:r>
              <a:rPr lang="en-GB"/>
              <a:t> monotherapy followed by 24 cycles of combination therapy with </a:t>
            </a:r>
            <a:r>
              <a:rPr lang="en-GB" err="1"/>
              <a:t>venetoclax</a:t>
            </a:r>
            <a:r>
              <a:rPr lang="en-GB"/>
              <a:t>, for a total of 25 cycles. </a:t>
            </a:r>
            <a:endParaRPr lang="en-GB" b="1" baseline="30000"/>
          </a:p>
          <a:p>
            <a:r>
              <a:rPr lang="en-GB" b="1"/>
              <a:t>BOR, </a:t>
            </a:r>
            <a:r>
              <a:rPr lang="en-GB"/>
              <a:t>best overall response; </a:t>
            </a:r>
            <a:r>
              <a:rPr lang="en-GB" b="1"/>
              <a:t>CR</a:t>
            </a:r>
            <a:r>
              <a:rPr lang="en-GB"/>
              <a:t>; complete response; </a:t>
            </a:r>
            <a:r>
              <a:rPr lang="en-GB" b="1"/>
              <a:t>MRD, </a:t>
            </a:r>
            <a:r>
              <a:rPr lang="en-GB"/>
              <a:t>minimal residual disease; </a:t>
            </a:r>
            <a:r>
              <a:rPr lang="en-GB" b="1"/>
              <a:t>PR</a:t>
            </a:r>
            <a:r>
              <a:rPr lang="en-GB"/>
              <a:t>, partial response; </a:t>
            </a:r>
            <a:r>
              <a:rPr lang="en-GB" b="1"/>
              <a:t>PV,</a:t>
            </a:r>
            <a:r>
              <a:rPr lang="en-GB"/>
              <a:t> </a:t>
            </a:r>
            <a:r>
              <a:rPr lang="en-GB" err="1"/>
              <a:t>pirtobrutinib</a:t>
            </a:r>
            <a:r>
              <a:rPr lang="en-GB"/>
              <a:t>, </a:t>
            </a:r>
            <a:r>
              <a:rPr lang="en-GB" err="1"/>
              <a:t>venetoclax</a:t>
            </a:r>
            <a:r>
              <a:rPr lang="en-GB"/>
              <a:t>; </a:t>
            </a:r>
            <a:r>
              <a:rPr lang="en-GB" b="1"/>
              <a:t>PVR, </a:t>
            </a:r>
            <a:r>
              <a:rPr lang="en-GB" err="1"/>
              <a:t>pirtobrutinib</a:t>
            </a:r>
            <a:r>
              <a:rPr lang="en-GB"/>
              <a:t>, </a:t>
            </a:r>
            <a:r>
              <a:rPr lang="en-GB" err="1"/>
              <a:t>venetoclax</a:t>
            </a:r>
            <a:r>
              <a:rPr lang="en-GB"/>
              <a:t>, rituximab; </a:t>
            </a:r>
            <a:r>
              <a:rPr lang="en-GB" b="1" err="1"/>
              <a:t>uMRD</a:t>
            </a:r>
            <a:r>
              <a:rPr lang="en-GB" b="1"/>
              <a:t>, </a:t>
            </a:r>
            <a:r>
              <a:rPr lang="en-GB"/>
              <a:t>undetectable minimal residual disease.</a:t>
            </a:r>
            <a:endParaRPr lang="en-GB" b="1"/>
          </a:p>
          <a:p>
            <a:r>
              <a:rPr lang="en-GB" b="1" err="1"/>
              <a:t>Roeker</a:t>
            </a:r>
            <a:r>
              <a:rPr lang="en-GB" b="1"/>
              <a:t> et al, Abstract #3269 presented at ASH 2023. </a:t>
            </a:r>
            <a:endParaRPr lang="en-GB"/>
          </a:p>
        </p:txBody>
      </p:sp>
      <p:sp>
        <p:nvSpPr>
          <p:cNvPr id="13" name="TextBox 12">
            <a:extLst>
              <a:ext uri="{FF2B5EF4-FFF2-40B4-BE49-F238E27FC236}">
                <a16:creationId xmlns:a16="http://schemas.microsoft.com/office/drawing/2014/main" id="{2BB7053B-F773-D840-2049-5CF92D693997}"/>
              </a:ext>
            </a:extLst>
          </p:cNvPr>
          <p:cNvSpPr txBox="1"/>
          <p:nvPr/>
        </p:nvSpPr>
        <p:spPr>
          <a:xfrm>
            <a:off x="8940801" y="1989138"/>
            <a:ext cx="2843212" cy="4068762"/>
          </a:xfrm>
          <a:prstGeom prst="rect">
            <a:avLst/>
          </a:prstGeom>
          <a:solidFill>
            <a:schemeClr val="bg2"/>
          </a:solidFill>
        </p:spPr>
        <p:txBody>
          <a:bodyPr wrap="square" tIns="108000" rtlCol="0">
            <a:noAutofit/>
          </a:bodyPr>
          <a:lstStyle/>
          <a:p>
            <a:pPr marL="285750" indent="-285750">
              <a:spcAft>
                <a:spcPts val="600"/>
              </a:spcAft>
              <a:buClr>
                <a:schemeClr val="accent2"/>
              </a:buClr>
              <a:buFont typeface="Arial" panose="020B0604020202020204" pitchFamily="34" charset="0"/>
              <a:buChar char="•"/>
            </a:pPr>
            <a:r>
              <a:rPr lang="en-US" sz="1400"/>
              <a:t>70.8% (PV=10; PVR=7) of patients achieved </a:t>
            </a:r>
            <a:r>
              <a:rPr lang="en-US" sz="1400" err="1"/>
              <a:t>uMRD</a:t>
            </a:r>
            <a:r>
              <a:rPr lang="en-US" sz="1400"/>
              <a:t> rate at cycle 13</a:t>
            </a:r>
          </a:p>
          <a:p>
            <a:pPr marL="285750" indent="-285750">
              <a:spcAft>
                <a:spcPts val="600"/>
              </a:spcAft>
              <a:buClr>
                <a:schemeClr val="accent2"/>
              </a:buClr>
              <a:buFont typeface="Arial" panose="020B0604020202020204" pitchFamily="34" charset="0"/>
              <a:buChar char="•"/>
            </a:pPr>
            <a:r>
              <a:rPr lang="en-US" sz="1400"/>
              <a:t>87.5% of patients (PV=12; PVR=9) achieved </a:t>
            </a:r>
            <a:r>
              <a:rPr lang="en-US" sz="1400" err="1"/>
              <a:t>uMRD</a:t>
            </a:r>
            <a:r>
              <a:rPr lang="en-US" sz="1400"/>
              <a:t> at some time during the trial</a:t>
            </a:r>
          </a:p>
          <a:p>
            <a:pPr marL="285750" indent="-285750">
              <a:spcAft>
                <a:spcPts val="600"/>
              </a:spcAft>
              <a:buClr>
                <a:schemeClr val="accent2"/>
              </a:buClr>
              <a:buFont typeface="Arial" panose="020B0604020202020204" pitchFamily="34" charset="0"/>
              <a:buChar char="•"/>
            </a:pPr>
            <a:r>
              <a:rPr lang="en-US" sz="1400"/>
              <a:t>Median time-to-first </a:t>
            </a:r>
            <a:r>
              <a:rPr lang="en-US" sz="1400" err="1"/>
              <a:t>uMRD</a:t>
            </a:r>
            <a:r>
              <a:rPr lang="en-US" sz="1400"/>
              <a:t> was 4.3 months for PV and 3.7 months for PVR</a:t>
            </a:r>
          </a:p>
          <a:p>
            <a:pPr marL="285750" indent="-285750">
              <a:spcAft>
                <a:spcPts val="600"/>
              </a:spcAft>
              <a:buClr>
                <a:schemeClr val="accent2"/>
              </a:buClr>
              <a:buFont typeface="Arial" panose="020B0604020202020204" pitchFamily="34" charset="0"/>
              <a:buChar char="•"/>
            </a:pPr>
            <a:r>
              <a:rPr lang="en-US" sz="1400"/>
              <a:t>All but one patient sustained </a:t>
            </a:r>
            <a:r>
              <a:rPr lang="en-US" sz="1400" err="1"/>
              <a:t>uMRD</a:t>
            </a:r>
            <a:r>
              <a:rPr lang="en-US" sz="1400"/>
              <a:t> during subsequent MRD assessments</a:t>
            </a:r>
          </a:p>
        </p:txBody>
      </p:sp>
      <p:graphicFrame>
        <p:nvGraphicFramePr>
          <p:cNvPr id="3" name="Tabelle 2">
            <a:extLst>
              <a:ext uri="{FF2B5EF4-FFF2-40B4-BE49-F238E27FC236}">
                <a16:creationId xmlns:a16="http://schemas.microsoft.com/office/drawing/2014/main" id="{A5092281-C248-4A8D-C694-BBEEE765DA68}"/>
              </a:ext>
            </a:extLst>
          </p:cNvPr>
          <p:cNvGraphicFramePr>
            <a:graphicFrameLocks noGrp="1"/>
          </p:cNvGraphicFramePr>
          <p:nvPr>
            <p:extLst>
              <p:ext uri="{D42A27DB-BD31-4B8C-83A1-F6EECF244321}">
                <p14:modId xmlns:p14="http://schemas.microsoft.com/office/powerpoint/2010/main" val="891708874"/>
              </p:ext>
            </p:extLst>
          </p:nvPr>
        </p:nvGraphicFramePr>
        <p:xfrm>
          <a:off x="416537" y="1845478"/>
          <a:ext cx="5571514" cy="3810000"/>
        </p:xfrm>
        <a:graphic>
          <a:graphicData uri="http://schemas.openxmlformats.org/drawingml/2006/table">
            <a:tbl>
              <a:tblPr firstRow="1" bandRow="1">
                <a:tableStyleId>{5C22544A-7EE6-4342-B048-85BDC9FD1C3A}</a:tableStyleId>
              </a:tblPr>
              <a:tblGrid>
                <a:gridCol w="291262">
                  <a:extLst>
                    <a:ext uri="{9D8B030D-6E8A-4147-A177-3AD203B41FA5}">
                      <a16:colId xmlns:a16="http://schemas.microsoft.com/office/drawing/2014/main" val="1977433082"/>
                    </a:ext>
                  </a:extLst>
                </a:gridCol>
                <a:gridCol w="291262">
                  <a:extLst>
                    <a:ext uri="{9D8B030D-6E8A-4147-A177-3AD203B41FA5}">
                      <a16:colId xmlns:a16="http://schemas.microsoft.com/office/drawing/2014/main" val="3685721142"/>
                    </a:ext>
                  </a:extLst>
                </a:gridCol>
                <a:gridCol w="291262">
                  <a:extLst>
                    <a:ext uri="{9D8B030D-6E8A-4147-A177-3AD203B41FA5}">
                      <a16:colId xmlns:a16="http://schemas.microsoft.com/office/drawing/2014/main" val="2344523564"/>
                    </a:ext>
                  </a:extLst>
                </a:gridCol>
                <a:gridCol w="291262">
                  <a:extLst>
                    <a:ext uri="{9D8B030D-6E8A-4147-A177-3AD203B41FA5}">
                      <a16:colId xmlns:a16="http://schemas.microsoft.com/office/drawing/2014/main" val="1239870095"/>
                    </a:ext>
                  </a:extLst>
                </a:gridCol>
                <a:gridCol w="291262">
                  <a:extLst>
                    <a:ext uri="{9D8B030D-6E8A-4147-A177-3AD203B41FA5}">
                      <a16:colId xmlns:a16="http://schemas.microsoft.com/office/drawing/2014/main" val="2817863071"/>
                    </a:ext>
                  </a:extLst>
                </a:gridCol>
                <a:gridCol w="291262">
                  <a:extLst>
                    <a:ext uri="{9D8B030D-6E8A-4147-A177-3AD203B41FA5}">
                      <a16:colId xmlns:a16="http://schemas.microsoft.com/office/drawing/2014/main" val="1509566436"/>
                    </a:ext>
                  </a:extLst>
                </a:gridCol>
                <a:gridCol w="291262">
                  <a:extLst>
                    <a:ext uri="{9D8B030D-6E8A-4147-A177-3AD203B41FA5}">
                      <a16:colId xmlns:a16="http://schemas.microsoft.com/office/drawing/2014/main" val="885140945"/>
                    </a:ext>
                  </a:extLst>
                </a:gridCol>
                <a:gridCol w="291262">
                  <a:extLst>
                    <a:ext uri="{9D8B030D-6E8A-4147-A177-3AD203B41FA5}">
                      <a16:colId xmlns:a16="http://schemas.microsoft.com/office/drawing/2014/main" val="3625535665"/>
                    </a:ext>
                  </a:extLst>
                </a:gridCol>
                <a:gridCol w="291262">
                  <a:extLst>
                    <a:ext uri="{9D8B030D-6E8A-4147-A177-3AD203B41FA5}">
                      <a16:colId xmlns:a16="http://schemas.microsoft.com/office/drawing/2014/main" val="1473846055"/>
                    </a:ext>
                  </a:extLst>
                </a:gridCol>
                <a:gridCol w="291262">
                  <a:extLst>
                    <a:ext uri="{9D8B030D-6E8A-4147-A177-3AD203B41FA5}">
                      <a16:colId xmlns:a16="http://schemas.microsoft.com/office/drawing/2014/main" val="3798566613"/>
                    </a:ext>
                  </a:extLst>
                </a:gridCol>
                <a:gridCol w="291262">
                  <a:extLst>
                    <a:ext uri="{9D8B030D-6E8A-4147-A177-3AD203B41FA5}">
                      <a16:colId xmlns:a16="http://schemas.microsoft.com/office/drawing/2014/main" val="498228416"/>
                    </a:ext>
                  </a:extLst>
                </a:gridCol>
                <a:gridCol w="291262">
                  <a:extLst>
                    <a:ext uri="{9D8B030D-6E8A-4147-A177-3AD203B41FA5}">
                      <a16:colId xmlns:a16="http://schemas.microsoft.com/office/drawing/2014/main" val="3142385861"/>
                    </a:ext>
                  </a:extLst>
                </a:gridCol>
                <a:gridCol w="1038185">
                  <a:extLst>
                    <a:ext uri="{9D8B030D-6E8A-4147-A177-3AD203B41FA5}">
                      <a16:colId xmlns:a16="http://schemas.microsoft.com/office/drawing/2014/main" val="3222195081"/>
                    </a:ext>
                  </a:extLst>
                </a:gridCol>
                <a:gridCol w="1038185">
                  <a:extLst>
                    <a:ext uri="{9D8B030D-6E8A-4147-A177-3AD203B41FA5}">
                      <a16:colId xmlns:a16="http://schemas.microsoft.com/office/drawing/2014/main" val="395736821"/>
                    </a:ext>
                  </a:extLst>
                </a:gridCol>
              </a:tblGrid>
              <a:tr h="125323">
                <a:tc>
                  <a:txBody>
                    <a:bodyPr/>
                    <a:lstStyle/>
                    <a:p>
                      <a:pPr algn="ctr"/>
                      <a:endParaRPr lang="de-DE" sz="1000"/>
                    </a:p>
                  </a:txBody>
                  <a:tcPr marL="0" marR="0" marT="0" marB="0"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err="1">
                          <a:solidFill>
                            <a:schemeClr val="tx1"/>
                          </a:solidFill>
                        </a:rPr>
                        <a:t>BOR</a:t>
                      </a:r>
                      <a:r>
                        <a:rPr lang="de-DE" sz="1000" baseline="30000" err="1">
                          <a:solidFill>
                            <a:schemeClr val="tx1"/>
                          </a:solidFill>
                        </a:rPr>
                        <a:t>a</a:t>
                      </a:r>
                      <a:endParaRPr lang="de-DE" sz="1000">
                        <a:solidFill>
                          <a:schemeClr val="tx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a:solidFill>
                            <a:schemeClr val="tx1"/>
                          </a:solidFill>
                        </a:rPr>
                        <a:t>Status</a:t>
                      </a:r>
                      <a:r>
                        <a:rPr lang="de-DE" sz="1000" baseline="30000">
                          <a:solidFill>
                            <a:schemeClr val="tx1"/>
                          </a:solidFill>
                        </a:rPr>
                        <a:t>b</a:t>
                      </a:r>
                      <a:endParaRPr lang="de-DE" sz="1000">
                        <a:solidFill>
                          <a:schemeClr val="tx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638211003"/>
                  </a:ext>
                </a:extLst>
              </a:tr>
              <a:tr h="125323">
                <a:tc rowSpan="14">
                  <a:txBody>
                    <a:bodyPr/>
                    <a:lstStyle/>
                    <a:p>
                      <a:pPr algn="ctr"/>
                      <a:r>
                        <a:rPr lang="de-DE" sz="1000" b="1">
                          <a:solidFill>
                            <a:schemeClr val="bg1"/>
                          </a:solidFill>
                        </a:rPr>
                        <a:t>PV COHORT</a:t>
                      </a:r>
                    </a:p>
                  </a:txBody>
                  <a:tcPr vert="vert27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pPr algn="ctr"/>
                      <a:r>
                        <a:rPr lang="de-DE" sz="1000"/>
                        <a:t>1</a:t>
                      </a:r>
                    </a:p>
                  </a:txBody>
                  <a:tcPr marL="0" marR="0" marT="0"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algn="ctr"/>
                      <a:r>
                        <a:rPr lang="de-DE" sz="1000"/>
                        <a:t>CR-CYCLE 16</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de-DE" sz="1000"/>
                        <a:t>COMPLETED</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37612344"/>
                  </a:ext>
                </a:extLst>
              </a:tr>
              <a:tr h="125323">
                <a:tc vMerge="1">
                  <a:txBody>
                    <a:bodyPr/>
                    <a:lstStyle/>
                    <a:p>
                      <a:pPr algn="ctr"/>
                      <a:endParaRPr lang="de-DE" sz="1000"/>
                    </a:p>
                  </a:txBody>
                  <a:tcPr anchor="ctr"/>
                </a:tc>
                <a:tc>
                  <a:txBody>
                    <a:bodyPr/>
                    <a:lstStyle/>
                    <a:p>
                      <a:pPr algn="ctr"/>
                      <a:r>
                        <a:rPr lang="de-DE" sz="1000"/>
                        <a:t>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algn="ctr"/>
                      <a:r>
                        <a:rPr lang="de-DE" sz="1000"/>
                        <a:t>CR-EOT</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de-DE" sz="1000"/>
                        <a:t>COMPLETED</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02359165"/>
                  </a:ext>
                </a:extLst>
              </a:tr>
              <a:tr h="125323">
                <a:tc vMerge="1">
                  <a:txBody>
                    <a:bodyPr/>
                    <a:lstStyle/>
                    <a:p>
                      <a:pPr algn="ctr"/>
                      <a:endParaRPr lang="de-DE" sz="1000"/>
                    </a:p>
                  </a:txBody>
                  <a:tcPr anchor="ctr"/>
                </a:tc>
                <a:tc>
                  <a:txBody>
                    <a:bodyPr/>
                    <a:lstStyle/>
                    <a:p>
                      <a:pPr algn="ctr"/>
                      <a:r>
                        <a:rPr lang="de-DE" sz="1000"/>
                        <a:t>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algn="ctr"/>
                      <a:r>
                        <a:rPr lang="de-DE" sz="1000"/>
                        <a:t>PR-CYCLE 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de-DE" sz="1000"/>
                        <a:t>D/C-OTHER</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52915228"/>
                  </a:ext>
                </a:extLst>
              </a:tr>
              <a:tr h="125323">
                <a:tc vMerge="1">
                  <a:txBody>
                    <a:bodyPr/>
                    <a:lstStyle/>
                    <a:p>
                      <a:pPr algn="ctr"/>
                      <a:endParaRPr lang="de-DE" sz="1000"/>
                    </a:p>
                  </a:txBody>
                  <a:tcPr anchor="ctr"/>
                </a:tc>
                <a:tc>
                  <a:txBody>
                    <a:bodyPr/>
                    <a:lstStyle/>
                    <a:p>
                      <a:pPr algn="ctr"/>
                      <a:r>
                        <a:rPr lang="de-DE" sz="1000"/>
                        <a:t>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4E4F4E"/>
                          </a:solidFill>
                          <a:effectLst/>
                          <a:uLnTx/>
                          <a:uFillTx/>
                          <a:latin typeface="Arial" panose="020B0604020202020204"/>
                          <a:ea typeface="+mn-ea"/>
                          <a:cs typeface="+mn-cs"/>
                        </a:rPr>
                        <a:t>PR-CYCLE 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de-DE" sz="1000"/>
                        <a:t>COMPLETED</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36157156"/>
                  </a:ext>
                </a:extLst>
              </a:tr>
              <a:tr h="125323">
                <a:tc vMerge="1">
                  <a:txBody>
                    <a:bodyPr/>
                    <a:lstStyle/>
                    <a:p>
                      <a:pPr algn="ctr"/>
                      <a:endParaRPr lang="de-DE" sz="1000"/>
                    </a:p>
                  </a:txBody>
                  <a:tcPr anchor="ctr"/>
                </a:tc>
                <a:tc>
                  <a:txBody>
                    <a:bodyPr/>
                    <a:lstStyle/>
                    <a:p>
                      <a:pPr algn="ctr"/>
                      <a:r>
                        <a:rPr lang="de-DE" sz="1000"/>
                        <a:t>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4E4F4E"/>
                          </a:solidFill>
                          <a:effectLst/>
                          <a:uLnTx/>
                          <a:uFillTx/>
                          <a:latin typeface="Arial" panose="020B0604020202020204"/>
                          <a:ea typeface="+mn-ea"/>
                          <a:cs typeface="+mn-cs"/>
                        </a:rPr>
                        <a:t>PR-CYCLE 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de-DE" sz="1000"/>
                        <a:t>COMPLETED</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55406983"/>
                  </a:ext>
                </a:extLst>
              </a:tr>
              <a:tr h="125323">
                <a:tc vMerge="1">
                  <a:txBody>
                    <a:bodyPr/>
                    <a:lstStyle/>
                    <a:p>
                      <a:pPr algn="ctr"/>
                      <a:endParaRPr lang="de-DE" sz="1000"/>
                    </a:p>
                  </a:txBody>
                  <a:tcPr anchor="ctr"/>
                </a:tc>
                <a:tc>
                  <a:txBody>
                    <a:bodyPr/>
                    <a:lstStyle/>
                    <a:p>
                      <a:pPr algn="ctr"/>
                      <a:r>
                        <a:rPr lang="de-DE" sz="1000"/>
                        <a:t>6</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4E4F4E"/>
                          </a:solidFill>
                          <a:effectLst/>
                          <a:uLnTx/>
                          <a:uFillTx/>
                          <a:latin typeface="Arial" panose="020B0604020202020204"/>
                          <a:ea typeface="+mn-ea"/>
                          <a:cs typeface="+mn-cs"/>
                        </a:rPr>
                        <a:t>CR-CYCLE 25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de-DE" sz="1000"/>
                        <a:t>COMPLETED</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32830777"/>
                  </a:ext>
                </a:extLst>
              </a:tr>
              <a:tr h="125323">
                <a:tc vMerge="1">
                  <a:txBody>
                    <a:bodyPr/>
                    <a:lstStyle/>
                    <a:p>
                      <a:pPr algn="ctr"/>
                      <a:endParaRPr lang="de-DE" sz="1000"/>
                    </a:p>
                  </a:txBody>
                  <a:tcPr anchor="ctr"/>
                </a:tc>
                <a:tc>
                  <a:txBody>
                    <a:bodyPr/>
                    <a:lstStyle/>
                    <a:p>
                      <a:pPr algn="ctr"/>
                      <a:r>
                        <a:rPr lang="de-DE" sz="1000"/>
                        <a:t>7</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4E4F4E"/>
                          </a:solidFill>
                          <a:effectLst/>
                          <a:uLnTx/>
                          <a:uFillTx/>
                          <a:latin typeface="Arial" panose="020B0604020202020204"/>
                          <a:ea typeface="+mn-ea"/>
                          <a:cs typeface="+mn-cs"/>
                        </a:rPr>
                        <a:t>CR-CYCLE 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de-DE" sz="1000"/>
                        <a:t>COMPLETED</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97364251"/>
                  </a:ext>
                </a:extLst>
              </a:tr>
              <a:tr h="125323">
                <a:tc vMerge="1">
                  <a:txBody>
                    <a:bodyPr/>
                    <a:lstStyle/>
                    <a:p>
                      <a:pPr algn="ctr"/>
                      <a:endParaRPr lang="de-DE" sz="1000"/>
                    </a:p>
                  </a:txBody>
                  <a:tcPr anchor="ctr"/>
                </a:tc>
                <a:tc>
                  <a:txBody>
                    <a:bodyPr/>
                    <a:lstStyle/>
                    <a:p>
                      <a:pPr algn="ctr"/>
                      <a:r>
                        <a:rPr lang="de-DE" sz="1000"/>
                        <a:t>8</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4E4F4E"/>
                          </a:solidFill>
                          <a:effectLst/>
                          <a:uLnTx/>
                          <a:uFillTx/>
                          <a:latin typeface="Arial" panose="020B0604020202020204"/>
                          <a:ea typeface="+mn-ea"/>
                          <a:cs typeface="+mn-cs"/>
                        </a:rPr>
                        <a:t>PR-CYCLE 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de-DE" sz="1000"/>
                        <a:t>COMPLETED</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85233134"/>
                  </a:ext>
                </a:extLst>
              </a:tr>
              <a:tr h="125323">
                <a:tc vMerge="1">
                  <a:txBody>
                    <a:bodyPr/>
                    <a:lstStyle/>
                    <a:p>
                      <a:pPr algn="ctr"/>
                      <a:endParaRPr lang="de-DE" sz="1000"/>
                    </a:p>
                  </a:txBody>
                  <a:tcPr anchor="ctr"/>
                </a:tc>
                <a:tc>
                  <a:txBody>
                    <a:bodyPr/>
                    <a:lstStyle/>
                    <a:p>
                      <a:pPr algn="ctr"/>
                      <a:r>
                        <a:rPr lang="de-DE" sz="1000"/>
                        <a:t>9</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4E4F4E"/>
                          </a:solidFill>
                          <a:effectLst/>
                          <a:uLnTx/>
                          <a:uFillTx/>
                          <a:latin typeface="Arial" panose="020B0604020202020204"/>
                          <a:ea typeface="+mn-ea"/>
                          <a:cs typeface="+mn-cs"/>
                        </a:rPr>
                        <a:t>R-CYCLE 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de-DE" sz="1000"/>
                        <a:t>D/C-PD</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77136366"/>
                  </a:ext>
                </a:extLst>
              </a:tr>
              <a:tr h="125323">
                <a:tc vMerge="1">
                  <a:txBody>
                    <a:bodyPr/>
                    <a:lstStyle/>
                    <a:p>
                      <a:pPr algn="ctr"/>
                      <a:endParaRPr lang="de-DE" sz="1000"/>
                    </a:p>
                  </a:txBody>
                  <a:tcPr anchor="ctr"/>
                </a:tc>
                <a:tc>
                  <a:txBody>
                    <a:bodyPr/>
                    <a:lstStyle/>
                    <a:p>
                      <a:pPr algn="ctr"/>
                      <a:r>
                        <a:rPr lang="de-DE" sz="1000"/>
                        <a:t>10</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4E4F4E"/>
                          </a:solidFill>
                          <a:effectLst/>
                          <a:uLnTx/>
                          <a:uFillTx/>
                          <a:latin typeface="Arial" panose="020B0604020202020204"/>
                          <a:ea typeface="+mn-ea"/>
                          <a:cs typeface="+mn-cs"/>
                        </a:rPr>
                        <a:t>PR-CYCLE 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de-DE" sz="1000"/>
                        <a:t>ONGOING</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52653579"/>
                  </a:ext>
                </a:extLst>
              </a:tr>
              <a:tr h="125323">
                <a:tc vMerge="1">
                  <a:txBody>
                    <a:bodyPr/>
                    <a:lstStyle/>
                    <a:p>
                      <a:pPr algn="ctr"/>
                      <a:endParaRPr lang="de-DE" sz="1000"/>
                    </a:p>
                  </a:txBody>
                  <a:tcPr anchor="ctr"/>
                </a:tc>
                <a:tc>
                  <a:txBody>
                    <a:bodyPr/>
                    <a:lstStyle/>
                    <a:p>
                      <a:pPr algn="ctr"/>
                      <a:r>
                        <a:rPr lang="de-DE" sz="1000"/>
                        <a:t>11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4E4F4E"/>
                          </a:solidFill>
                          <a:effectLst/>
                          <a:uLnTx/>
                          <a:uFillTx/>
                          <a:latin typeface="Arial" panose="020B0604020202020204"/>
                          <a:ea typeface="+mn-ea"/>
                          <a:cs typeface="+mn-cs"/>
                        </a:rPr>
                        <a:t>CR-CYCLE 13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de-DE" sz="1000"/>
                        <a:t>D/C-OTHER</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07329574"/>
                  </a:ext>
                </a:extLst>
              </a:tr>
              <a:tr h="125323">
                <a:tc vMerge="1">
                  <a:txBody>
                    <a:bodyPr/>
                    <a:lstStyle/>
                    <a:p>
                      <a:pPr algn="ctr"/>
                      <a:endParaRPr lang="de-DE" sz="1000"/>
                    </a:p>
                  </a:txBody>
                  <a:tcPr anchor="ctr"/>
                </a:tc>
                <a:tc>
                  <a:txBody>
                    <a:bodyPr/>
                    <a:lstStyle/>
                    <a:p>
                      <a:pPr algn="ctr"/>
                      <a:r>
                        <a:rPr lang="de-DE" sz="1000"/>
                        <a:t>12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4E4F4E"/>
                          </a:solidFill>
                          <a:effectLst/>
                          <a:uLnTx/>
                          <a:uFillTx/>
                          <a:latin typeface="Arial" panose="020B0604020202020204"/>
                          <a:ea typeface="+mn-ea"/>
                          <a:cs typeface="+mn-cs"/>
                        </a:rPr>
                        <a:t>CR-CYCLE 19</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de-DE" sz="1000"/>
                        <a:t>COMPLETED</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71989920"/>
                  </a:ext>
                </a:extLst>
              </a:tr>
              <a:tr h="125323">
                <a:tc vMerge="1">
                  <a:txBody>
                    <a:bodyPr/>
                    <a:lstStyle/>
                    <a:p>
                      <a:pPr algn="ctr"/>
                      <a:endParaRPr lang="de-DE" sz="1000"/>
                    </a:p>
                  </a:txBody>
                  <a:tcPr anchor="ctr"/>
                </a:tc>
                <a:tc>
                  <a:txBody>
                    <a:bodyPr/>
                    <a:lstStyle/>
                    <a:p>
                      <a:pPr algn="ctr"/>
                      <a:r>
                        <a:rPr lang="de-DE" sz="1000"/>
                        <a:t>13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4E4F4E"/>
                          </a:solidFill>
                          <a:effectLst/>
                          <a:uLnTx/>
                          <a:uFillTx/>
                          <a:latin typeface="Arial" panose="020B0604020202020204"/>
                          <a:ea typeface="+mn-ea"/>
                          <a:cs typeface="+mn-cs"/>
                        </a:rPr>
                        <a:t>CR-CYCLE 16</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de-DE" sz="1000"/>
                        <a:t>D/C-PD</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53568483"/>
                  </a:ext>
                </a:extLst>
              </a:tr>
              <a:tr h="125323">
                <a:tc vMerge="1">
                  <a:txBody>
                    <a:bodyPr/>
                    <a:lstStyle/>
                    <a:p>
                      <a:pPr algn="ctr"/>
                      <a:endParaRPr lang="de-DE" sz="1000"/>
                    </a:p>
                  </a:txBody>
                  <a:tcPr anchor="ctr"/>
                </a:tc>
                <a:tc>
                  <a:txBody>
                    <a:bodyPr/>
                    <a:lstStyle/>
                    <a:p>
                      <a:pPr algn="ctr"/>
                      <a:r>
                        <a:rPr lang="de-DE" sz="1000"/>
                        <a:t>14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4E4F4E"/>
                          </a:solidFill>
                          <a:effectLst/>
                          <a:uLnTx/>
                          <a:uFillTx/>
                          <a:latin typeface="Arial" panose="020B0604020202020204"/>
                          <a:ea typeface="+mn-ea"/>
                          <a:cs typeface="+mn-cs"/>
                        </a:rPr>
                        <a:t>PR-CYCLE 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de-DE" sz="1000"/>
                        <a:t>COMPLETED</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21530191"/>
                  </a:ext>
                </a:extLst>
              </a:tr>
              <a:tr h="125323">
                <a:tc rowSpan="10">
                  <a:txBody>
                    <a:bodyPr/>
                    <a:lstStyle/>
                    <a:p>
                      <a:pPr algn="ctr"/>
                      <a:r>
                        <a:rPr lang="de-DE" sz="1000" b="1">
                          <a:solidFill>
                            <a:schemeClr val="bg1"/>
                          </a:solidFill>
                        </a:rPr>
                        <a:t>PVR COHORT</a:t>
                      </a:r>
                    </a:p>
                  </a:txBody>
                  <a:tcPr marL="0" marR="0" marT="0" marB="0"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75000"/>
                      </a:schemeClr>
                    </a:solidFill>
                  </a:tcPr>
                </a:tc>
                <a:tc>
                  <a:txBody>
                    <a:bodyPr/>
                    <a:lstStyle/>
                    <a:p>
                      <a:pPr algn="ctr"/>
                      <a:r>
                        <a:rPr lang="de-DE" sz="1000"/>
                        <a:t>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4E4F4E"/>
                          </a:solidFill>
                          <a:effectLst/>
                          <a:uLnTx/>
                          <a:uFillTx/>
                          <a:latin typeface="Arial" panose="020B0604020202020204"/>
                          <a:ea typeface="+mn-ea"/>
                          <a:cs typeface="+mn-cs"/>
                        </a:rPr>
                        <a:t>PR-CYCLE 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de-DE" sz="1000"/>
                        <a:t>D/C-AE</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72448007"/>
                  </a:ext>
                </a:extLst>
              </a:tr>
              <a:tr h="125323">
                <a:tc vMerge="1">
                  <a:txBody>
                    <a:bodyPr/>
                    <a:lstStyle/>
                    <a:p>
                      <a:pPr algn="ctr"/>
                      <a:endParaRPr lang="de-DE" sz="1000"/>
                    </a:p>
                  </a:txBody>
                  <a:tcPr marL="0" marR="0" marT="0" marB="0" vert="vert270" anchor="ctr"/>
                </a:tc>
                <a:tc>
                  <a:txBody>
                    <a:bodyPr/>
                    <a:lstStyle/>
                    <a:p>
                      <a:pPr algn="ctr"/>
                      <a:r>
                        <a:rPr lang="de-DE" sz="1000"/>
                        <a:t>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4E4F4E"/>
                          </a:solidFill>
                          <a:effectLst/>
                          <a:uLnTx/>
                          <a:uFillTx/>
                          <a:latin typeface="Arial" panose="020B0604020202020204"/>
                          <a:ea typeface="+mn-ea"/>
                          <a:cs typeface="+mn-cs"/>
                        </a:rPr>
                        <a:t>PR-CYCLE 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de-DE" sz="1000"/>
                        <a:t>D/C-DEATH</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47282218"/>
                  </a:ext>
                </a:extLst>
              </a:tr>
              <a:tr h="125323">
                <a:tc vMerge="1">
                  <a:txBody>
                    <a:bodyPr/>
                    <a:lstStyle/>
                    <a:p>
                      <a:pPr algn="ctr"/>
                      <a:endParaRPr lang="de-DE" sz="1000"/>
                    </a:p>
                  </a:txBody>
                  <a:tcPr marL="0" marR="0" marT="0" marB="0" vert="vert270" anchor="ctr"/>
                </a:tc>
                <a:tc>
                  <a:txBody>
                    <a:bodyPr/>
                    <a:lstStyle/>
                    <a:p>
                      <a:pPr algn="ctr"/>
                      <a:r>
                        <a:rPr lang="de-DE" sz="1000"/>
                        <a:t>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4E4F4E"/>
                          </a:solidFill>
                          <a:effectLst/>
                          <a:uLnTx/>
                          <a:uFillTx/>
                          <a:latin typeface="Arial" panose="020B0604020202020204"/>
                          <a:ea typeface="+mn-ea"/>
                          <a:cs typeface="+mn-cs"/>
                        </a:rPr>
                        <a:t>CR-CYCLE 25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de-DE" sz="1000"/>
                        <a:t>COMPLETED</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17622302"/>
                  </a:ext>
                </a:extLst>
              </a:tr>
              <a:tr h="125323">
                <a:tc vMerge="1">
                  <a:txBody>
                    <a:bodyPr/>
                    <a:lstStyle/>
                    <a:p>
                      <a:pPr algn="ctr"/>
                      <a:endParaRPr lang="de-DE" sz="1000"/>
                    </a:p>
                  </a:txBody>
                  <a:tcPr marL="0" marR="0" marT="0" marB="0" vert="vert270" anchor="ctr"/>
                </a:tc>
                <a:tc>
                  <a:txBody>
                    <a:bodyPr/>
                    <a:lstStyle/>
                    <a:p>
                      <a:pPr algn="ctr"/>
                      <a:r>
                        <a:rPr lang="de-DE" sz="1000"/>
                        <a:t>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4E4F4E"/>
                          </a:solidFill>
                          <a:effectLst/>
                          <a:uLnTx/>
                          <a:uFillTx/>
                          <a:latin typeface="Arial" panose="020B0604020202020204"/>
                          <a:ea typeface="+mn-ea"/>
                          <a:cs typeface="+mn-cs"/>
                        </a:rPr>
                        <a:t>PR-CYCLE 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de-DE" sz="1000"/>
                        <a:t>COMPLETED</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72374650"/>
                  </a:ext>
                </a:extLst>
              </a:tr>
              <a:tr h="125323">
                <a:tc vMerge="1">
                  <a:txBody>
                    <a:bodyPr/>
                    <a:lstStyle/>
                    <a:p>
                      <a:pPr algn="ctr"/>
                      <a:endParaRPr lang="de-DE" sz="1000"/>
                    </a:p>
                  </a:txBody>
                  <a:tcPr marL="0" marR="0" marT="0" marB="0" vert="vert270" anchor="ctr"/>
                </a:tc>
                <a:tc>
                  <a:txBody>
                    <a:bodyPr/>
                    <a:lstStyle/>
                    <a:p>
                      <a:pPr algn="ctr"/>
                      <a:r>
                        <a:rPr lang="de-DE" sz="1000"/>
                        <a:t>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4E4F4E"/>
                          </a:solidFill>
                          <a:effectLst/>
                          <a:uLnTx/>
                          <a:uFillTx/>
                          <a:latin typeface="Arial" panose="020B0604020202020204"/>
                          <a:ea typeface="+mn-ea"/>
                          <a:cs typeface="+mn-cs"/>
                        </a:rPr>
                        <a:t>CR-CYCLE 22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de-DE" sz="1000"/>
                        <a:t>COMPLETED</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72046368"/>
                  </a:ext>
                </a:extLst>
              </a:tr>
              <a:tr h="125323">
                <a:tc vMerge="1">
                  <a:txBody>
                    <a:bodyPr/>
                    <a:lstStyle/>
                    <a:p>
                      <a:pPr algn="ctr"/>
                      <a:endParaRPr lang="de-DE" sz="1000"/>
                    </a:p>
                  </a:txBody>
                  <a:tcPr marL="0" marR="0" marT="0" marB="0" vert="vert270" anchor="ctr"/>
                </a:tc>
                <a:tc>
                  <a:txBody>
                    <a:bodyPr/>
                    <a:lstStyle/>
                    <a:p>
                      <a:pPr algn="ctr"/>
                      <a:r>
                        <a:rPr lang="de-DE" sz="1000"/>
                        <a:t>6</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4E4F4E"/>
                          </a:solidFill>
                          <a:effectLst/>
                          <a:uLnTx/>
                          <a:uFillTx/>
                          <a:latin typeface="Arial" panose="020B0604020202020204"/>
                          <a:ea typeface="+mn-ea"/>
                          <a:cs typeface="+mn-cs"/>
                        </a:rPr>
                        <a:t>PR-CYCLE 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de-DE" sz="1000"/>
                        <a:t>D/C-AE</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935940555"/>
                  </a:ext>
                </a:extLst>
              </a:tr>
              <a:tr h="125323">
                <a:tc vMerge="1">
                  <a:txBody>
                    <a:bodyPr/>
                    <a:lstStyle/>
                    <a:p>
                      <a:pPr algn="ctr"/>
                      <a:endParaRPr lang="de-DE" sz="1000"/>
                    </a:p>
                  </a:txBody>
                  <a:tcPr marL="0" marR="0" marT="0" marB="0" vert="vert270" anchor="ctr"/>
                </a:tc>
                <a:tc>
                  <a:txBody>
                    <a:bodyPr/>
                    <a:lstStyle/>
                    <a:p>
                      <a:pPr algn="ctr"/>
                      <a:r>
                        <a:rPr lang="de-DE" sz="1000"/>
                        <a:t>7</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4E4F4E"/>
                          </a:solidFill>
                          <a:effectLst/>
                          <a:uLnTx/>
                          <a:uFillTx/>
                          <a:latin typeface="Arial" panose="020B0604020202020204"/>
                          <a:ea typeface="+mn-ea"/>
                          <a:cs typeface="+mn-cs"/>
                        </a:rPr>
                        <a:t>PR-CYCLE 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de-DE" sz="1000"/>
                        <a:t>COMPLETED</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00727954"/>
                  </a:ext>
                </a:extLst>
              </a:tr>
              <a:tr h="125323">
                <a:tc vMerge="1">
                  <a:txBody>
                    <a:bodyPr/>
                    <a:lstStyle/>
                    <a:p>
                      <a:pPr algn="ctr"/>
                      <a:endParaRPr lang="de-DE" sz="1000"/>
                    </a:p>
                  </a:txBody>
                  <a:tcPr marL="0" marR="0" marT="0" marB="0" vert="vert270" anchor="ctr"/>
                </a:tc>
                <a:tc>
                  <a:txBody>
                    <a:bodyPr/>
                    <a:lstStyle/>
                    <a:p>
                      <a:pPr algn="ctr"/>
                      <a:r>
                        <a:rPr lang="de-DE" sz="1000"/>
                        <a:t>8</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4E4F4E"/>
                          </a:solidFill>
                          <a:effectLst/>
                          <a:uLnTx/>
                          <a:uFillTx/>
                          <a:latin typeface="Arial" panose="020B0604020202020204"/>
                          <a:ea typeface="+mn-ea"/>
                          <a:cs typeface="+mn-cs"/>
                        </a:rPr>
                        <a:t>PR-CYCLE 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de-DE" sz="1000"/>
                        <a:t>COMPLETED</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92667412"/>
                  </a:ext>
                </a:extLst>
              </a:tr>
              <a:tr h="125323">
                <a:tc vMerge="1">
                  <a:txBody>
                    <a:bodyPr/>
                    <a:lstStyle/>
                    <a:p>
                      <a:pPr algn="ctr"/>
                      <a:endParaRPr lang="de-DE" sz="1000"/>
                    </a:p>
                  </a:txBody>
                  <a:tcPr marL="0" marR="0" marT="0" marB="0" vert="vert270" anchor="ctr"/>
                </a:tc>
                <a:tc>
                  <a:txBody>
                    <a:bodyPr/>
                    <a:lstStyle/>
                    <a:p>
                      <a:pPr algn="ctr"/>
                      <a:r>
                        <a:rPr lang="de-DE" sz="1000"/>
                        <a:t>9</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4E4F4E"/>
                          </a:solidFill>
                          <a:effectLst/>
                          <a:uLnTx/>
                          <a:uFillTx/>
                          <a:latin typeface="Arial" panose="020B0604020202020204"/>
                          <a:ea typeface="+mn-ea"/>
                          <a:cs typeface="+mn-cs"/>
                        </a:rPr>
                        <a:t>PR-CYCLE 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de-DE" sz="1000"/>
                        <a:t>ONGOING</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68911159"/>
                  </a:ext>
                </a:extLst>
              </a:tr>
              <a:tr h="125323">
                <a:tc vMerge="1">
                  <a:txBody>
                    <a:bodyPr/>
                    <a:lstStyle/>
                    <a:p>
                      <a:pPr algn="ctr"/>
                      <a:endParaRPr lang="de-DE" sz="1000" b="1"/>
                    </a:p>
                  </a:txBody>
                  <a:tcPr marL="0" marR="0" marT="0" marB="0"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de-DE" sz="1000"/>
                        <a:t>10</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endParaRPr lang="de-DE" sz="1000"/>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a:ln>
                            <a:noFill/>
                          </a:ln>
                          <a:solidFill>
                            <a:srgbClr val="4E4F4E"/>
                          </a:solidFill>
                          <a:effectLst/>
                          <a:uLnTx/>
                          <a:uFillTx/>
                          <a:latin typeface="Arial" panose="020B0604020202020204"/>
                          <a:ea typeface="+mn-ea"/>
                          <a:cs typeface="+mn-cs"/>
                        </a:rPr>
                        <a:t>CR-CYCLE 13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de-DE" sz="1000"/>
                        <a:t>ONGOING</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200778445"/>
                  </a:ext>
                </a:extLst>
              </a:tr>
            </a:tbl>
          </a:graphicData>
        </a:graphic>
      </p:graphicFrame>
      <p:sp>
        <p:nvSpPr>
          <p:cNvPr id="7" name="Textfeld 6">
            <a:extLst>
              <a:ext uri="{FF2B5EF4-FFF2-40B4-BE49-F238E27FC236}">
                <a16:creationId xmlns:a16="http://schemas.microsoft.com/office/drawing/2014/main" id="{9451FD8C-E054-4224-9079-6525ACF1A306}"/>
              </a:ext>
            </a:extLst>
          </p:cNvPr>
          <p:cNvSpPr txBox="1"/>
          <p:nvPr/>
        </p:nvSpPr>
        <p:spPr>
          <a:xfrm>
            <a:off x="955040" y="5662018"/>
            <a:ext cx="375920" cy="246221"/>
          </a:xfrm>
          <a:prstGeom prst="rect">
            <a:avLst/>
          </a:prstGeom>
          <a:noFill/>
        </p:spPr>
        <p:txBody>
          <a:bodyPr wrap="square" rtlCol="0">
            <a:spAutoFit/>
          </a:bodyPr>
          <a:lstStyle/>
          <a:p>
            <a:pPr algn="ctr"/>
            <a:r>
              <a:rPr lang="de-DE" sz="1000"/>
              <a:t>3</a:t>
            </a:r>
          </a:p>
        </p:txBody>
      </p:sp>
      <p:sp>
        <p:nvSpPr>
          <p:cNvPr id="8" name="Textfeld 7">
            <a:extLst>
              <a:ext uri="{FF2B5EF4-FFF2-40B4-BE49-F238E27FC236}">
                <a16:creationId xmlns:a16="http://schemas.microsoft.com/office/drawing/2014/main" id="{2D22D2D5-C643-C18D-D506-E31F63C27F7A}"/>
              </a:ext>
            </a:extLst>
          </p:cNvPr>
          <p:cNvSpPr txBox="1"/>
          <p:nvPr/>
        </p:nvSpPr>
        <p:spPr>
          <a:xfrm>
            <a:off x="1246062" y="5662018"/>
            <a:ext cx="375920" cy="246221"/>
          </a:xfrm>
          <a:prstGeom prst="rect">
            <a:avLst/>
          </a:prstGeom>
          <a:noFill/>
        </p:spPr>
        <p:txBody>
          <a:bodyPr wrap="square" rtlCol="0">
            <a:spAutoFit/>
          </a:bodyPr>
          <a:lstStyle/>
          <a:p>
            <a:pPr algn="ctr"/>
            <a:r>
              <a:rPr lang="de-DE" sz="1000"/>
              <a:t>5</a:t>
            </a:r>
          </a:p>
        </p:txBody>
      </p:sp>
      <p:sp>
        <p:nvSpPr>
          <p:cNvPr id="11" name="Textfeld 10">
            <a:extLst>
              <a:ext uri="{FF2B5EF4-FFF2-40B4-BE49-F238E27FC236}">
                <a16:creationId xmlns:a16="http://schemas.microsoft.com/office/drawing/2014/main" id="{25A9463B-0EAD-A1E0-F2B8-459C7C93743C}"/>
              </a:ext>
            </a:extLst>
          </p:cNvPr>
          <p:cNvSpPr txBox="1"/>
          <p:nvPr/>
        </p:nvSpPr>
        <p:spPr>
          <a:xfrm>
            <a:off x="1537084" y="5662018"/>
            <a:ext cx="375920" cy="246221"/>
          </a:xfrm>
          <a:prstGeom prst="rect">
            <a:avLst/>
          </a:prstGeom>
          <a:noFill/>
        </p:spPr>
        <p:txBody>
          <a:bodyPr wrap="square" rtlCol="0">
            <a:spAutoFit/>
          </a:bodyPr>
          <a:lstStyle/>
          <a:p>
            <a:pPr algn="ctr"/>
            <a:r>
              <a:rPr lang="de-DE" sz="1000"/>
              <a:t>7</a:t>
            </a:r>
          </a:p>
        </p:txBody>
      </p:sp>
      <p:sp>
        <p:nvSpPr>
          <p:cNvPr id="12" name="Textfeld 11">
            <a:extLst>
              <a:ext uri="{FF2B5EF4-FFF2-40B4-BE49-F238E27FC236}">
                <a16:creationId xmlns:a16="http://schemas.microsoft.com/office/drawing/2014/main" id="{51ACD59A-7939-FDF7-ED31-1590A6B2CEC5}"/>
              </a:ext>
            </a:extLst>
          </p:cNvPr>
          <p:cNvSpPr txBox="1"/>
          <p:nvPr/>
        </p:nvSpPr>
        <p:spPr>
          <a:xfrm>
            <a:off x="1828106" y="5662018"/>
            <a:ext cx="375920" cy="246221"/>
          </a:xfrm>
          <a:prstGeom prst="rect">
            <a:avLst/>
          </a:prstGeom>
          <a:noFill/>
        </p:spPr>
        <p:txBody>
          <a:bodyPr wrap="square" rtlCol="0">
            <a:spAutoFit/>
          </a:bodyPr>
          <a:lstStyle/>
          <a:p>
            <a:pPr algn="ctr"/>
            <a:r>
              <a:rPr lang="de-DE" sz="1000"/>
              <a:t>9</a:t>
            </a:r>
          </a:p>
        </p:txBody>
      </p:sp>
      <p:sp>
        <p:nvSpPr>
          <p:cNvPr id="14" name="Textfeld 13">
            <a:extLst>
              <a:ext uri="{FF2B5EF4-FFF2-40B4-BE49-F238E27FC236}">
                <a16:creationId xmlns:a16="http://schemas.microsoft.com/office/drawing/2014/main" id="{34BAE823-EAE5-476B-27B8-BE7C191A0629}"/>
              </a:ext>
            </a:extLst>
          </p:cNvPr>
          <p:cNvSpPr txBox="1"/>
          <p:nvPr/>
        </p:nvSpPr>
        <p:spPr>
          <a:xfrm>
            <a:off x="2119128" y="5662018"/>
            <a:ext cx="375920" cy="246221"/>
          </a:xfrm>
          <a:prstGeom prst="rect">
            <a:avLst/>
          </a:prstGeom>
          <a:noFill/>
        </p:spPr>
        <p:txBody>
          <a:bodyPr wrap="square" rtlCol="0">
            <a:spAutoFit/>
          </a:bodyPr>
          <a:lstStyle/>
          <a:p>
            <a:pPr algn="ctr"/>
            <a:r>
              <a:rPr lang="de-DE" sz="1000"/>
              <a:t>11</a:t>
            </a:r>
          </a:p>
        </p:txBody>
      </p:sp>
      <p:sp>
        <p:nvSpPr>
          <p:cNvPr id="15" name="Textfeld 14">
            <a:extLst>
              <a:ext uri="{FF2B5EF4-FFF2-40B4-BE49-F238E27FC236}">
                <a16:creationId xmlns:a16="http://schemas.microsoft.com/office/drawing/2014/main" id="{92BCA27B-833F-74B4-296B-6A366DC559C9}"/>
              </a:ext>
            </a:extLst>
          </p:cNvPr>
          <p:cNvSpPr txBox="1"/>
          <p:nvPr/>
        </p:nvSpPr>
        <p:spPr>
          <a:xfrm>
            <a:off x="2410150" y="5662018"/>
            <a:ext cx="375920" cy="246221"/>
          </a:xfrm>
          <a:prstGeom prst="rect">
            <a:avLst/>
          </a:prstGeom>
          <a:noFill/>
        </p:spPr>
        <p:txBody>
          <a:bodyPr wrap="square" rtlCol="0">
            <a:spAutoFit/>
          </a:bodyPr>
          <a:lstStyle/>
          <a:p>
            <a:pPr algn="ctr"/>
            <a:r>
              <a:rPr lang="de-DE" sz="1000"/>
              <a:t>13</a:t>
            </a:r>
          </a:p>
        </p:txBody>
      </p:sp>
      <p:sp>
        <p:nvSpPr>
          <p:cNvPr id="16" name="Textfeld 15">
            <a:extLst>
              <a:ext uri="{FF2B5EF4-FFF2-40B4-BE49-F238E27FC236}">
                <a16:creationId xmlns:a16="http://schemas.microsoft.com/office/drawing/2014/main" id="{A33B0480-2AAB-0D8A-0C62-D2C1AE98271A}"/>
              </a:ext>
            </a:extLst>
          </p:cNvPr>
          <p:cNvSpPr txBox="1"/>
          <p:nvPr/>
        </p:nvSpPr>
        <p:spPr>
          <a:xfrm>
            <a:off x="2701172" y="5662018"/>
            <a:ext cx="375920" cy="246221"/>
          </a:xfrm>
          <a:prstGeom prst="rect">
            <a:avLst/>
          </a:prstGeom>
          <a:noFill/>
        </p:spPr>
        <p:txBody>
          <a:bodyPr wrap="square" rtlCol="0">
            <a:spAutoFit/>
          </a:bodyPr>
          <a:lstStyle/>
          <a:p>
            <a:pPr algn="ctr"/>
            <a:r>
              <a:rPr lang="de-DE" sz="1000"/>
              <a:t>16</a:t>
            </a:r>
          </a:p>
        </p:txBody>
      </p:sp>
      <p:sp>
        <p:nvSpPr>
          <p:cNvPr id="17" name="Textfeld 16">
            <a:extLst>
              <a:ext uri="{FF2B5EF4-FFF2-40B4-BE49-F238E27FC236}">
                <a16:creationId xmlns:a16="http://schemas.microsoft.com/office/drawing/2014/main" id="{A651D07F-0C3F-B674-4B91-AD9550746B73}"/>
              </a:ext>
            </a:extLst>
          </p:cNvPr>
          <p:cNvSpPr txBox="1"/>
          <p:nvPr/>
        </p:nvSpPr>
        <p:spPr>
          <a:xfrm>
            <a:off x="2992194" y="5662018"/>
            <a:ext cx="375920" cy="246221"/>
          </a:xfrm>
          <a:prstGeom prst="rect">
            <a:avLst/>
          </a:prstGeom>
          <a:noFill/>
        </p:spPr>
        <p:txBody>
          <a:bodyPr wrap="square" rtlCol="0">
            <a:spAutoFit/>
          </a:bodyPr>
          <a:lstStyle/>
          <a:p>
            <a:pPr algn="ctr"/>
            <a:r>
              <a:rPr lang="de-DE" sz="1000"/>
              <a:t>19</a:t>
            </a:r>
          </a:p>
        </p:txBody>
      </p:sp>
      <p:sp>
        <p:nvSpPr>
          <p:cNvPr id="18" name="Textfeld 17">
            <a:extLst>
              <a:ext uri="{FF2B5EF4-FFF2-40B4-BE49-F238E27FC236}">
                <a16:creationId xmlns:a16="http://schemas.microsoft.com/office/drawing/2014/main" id="{D7820CE4-6CBB-ED3B-D4AE-B1C9F790B18C}"/>
              </a:ext>
            </a:extLst>
          </p:cNvPr>
          <p:cNvSpPr txBox="1"/>
          <p:nvPr/>
        </p:nvSpPr>
        <p:spPr>
          <a:xfrm>
            <a:off x="3283216" y="5662018"/>
            <a:ext cx="375920" cy="246221"/>
          </a:xfrm>
          <a:prstGeom prst="rect">
            <a:avLst/>
          </a:prstGeom>
          <a:noFill/>
        </p:spPr>
        <p:txBody>
          <a:bodyPr wrap="square" rtlCol="0">
            <a:spAutoFit/>
          </a:bodyPr>
          <a:lstStyle/>
          <a:p>
            <a:pPr algn="ctr"/>
            <a:r>
              <a:rPr lang="de-DE" sz="1000"/>
              <a:t>22</a:t>
            </a:r>
          </a:p>
        </p:txBody>
      </p:sp>
      <p:sp>
        <p:nvSpPr>
          <p:cNvPr id="19" name="Textfeld 18">
            <a:extLst>
              <a:ext uri="{FF2B5EF4-FFF2-40B4-BE49-F238E27FC236}">
                <a16:creationId xmlns:a16="http://schemas.microsoft.com/office/drawing/2014/main" id="{C784B653-E10A-ABE2-2E22-5E8C5138C6AA}"/>
              </a:ext>
            </a:extLst>
          </p:cNvPr>
          <p:cNvSpPr txBox="1"/>
          <p:nvPr/>
        </p:nvSpPr>
        <p:spPr>
          <a:xfrm>
            <a:off x="3574240" y="5662018"/>
            <a:ext cx="375920" cy="246221"/>
          </a:xfrm>
          <a:prstGeom prst="rect">
            <a:avLst/>
          </a:prstGeom>
          <a:noFill/>
        </p:spPr>
        <p:txBody>
          <a:bodyPr wrap="square" rtlCol="0">
            <a:spAutoFit/>
          </a:bodyPr>
          <a:lstStyle/>
          <a:p>
            <a:pPr algn="ctr"/>
            <a:r>
              <a:rPr lang="de-DE" sz="1000"/>
              <a:t>25</a:t>
            </a:r>
            <a:r>
              <a:rPr lang="de-DE" sz="1000" baseline="30000"/>
              <a:t>c</a:t>
            </a:r>
            <a:endParaRPr lang="de-DE" sz="1000"/>
          </a:p>
        </p:txBody>
      </p:sp>
      <p:cxnSp>
        <p:nvCxnSpPr>
          <p:cNvPr id="21" name="Gerader Verbinder 20">
            <a:extLst>
              <a:ext uri="{FF2B5EF4-FFF2-40B4-BE49-F238E27FC236}">
                <a16:creationId xmlns:a16="http://schemas.microsoft.com/office/drawing/2014/main" id="{3308E514-4DD7-DFC5-8B1B-62CF0BDA3CB4}"/>
              </a:ext>
            </a:extLst>
          </p:cNvPr>
          <p:cNvCxnSpPr>
            <a:cxnSpLocks/>
          </p:cNvCxnSpPr>
          <p:nvPr/>
        </p:nvCxnSpPr>
        <p:spPr>
          <a:xfrm>
            <a:off x="407989" y="5662018"/>
            <a:ext cx="354217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FAB02E64-88E1-DA77-B570-DD3BE6671FD0}"/>
              </a:ext>
            </a:extLst>
          </p:cNvPr>
          <p:cNvCxnSpPr>
            <a:cxnSpLocks/>
          </p:cNvCxnSpPr>
          <p:nvPr/>
        </p:nvCxnSpPr>
        <p:spPr>
          <a:xfrm flipV="1">
            <a:off x="1143000" y="5662018"/>
            <a:ext cx="0" cy="498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BB27513E-C347-D2CA-4AD1-8EF190CBF86F}"/>
              </a:ext>
            </a:extLst>
          </p:cNvPr>
          <p:cNvCxnSpPr>
            <a:cxnSpLocks/>
          </p:cNvCxnSpPr>
          <p:nvPr/>
        </p:nvCxnSpPr>
        <p:spPr>
          <a:xfrm flipV="1">
            <a:off x="1432278" y="5662018"/>
            <a:ext cx="0" cy="498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r Verbinder 26">
            <a:extLst>
              <a:ext uri="{FF2B5EF4-FFF2-40B4-BE49-F238E27FC236}">
                <a16:creationId xmlns:a16="http://schemas.microsoft.com/office/drawing/2014/main" id="{362E0980-CC22-731B-DE71-70A36F2429A6}"/>
              </a:ext>
            </a:extLst>
          </p:cNvPr>
          <p:cNvCxnSpPr>
            <a:cxnSpLocks/>
          </p:cNvCxnSpPr>
          <p:nvPr/>
        </p:nvCxnSpPr>
        <p:spPr>
          <a:xfrm flipV="1">
            <a:off x="1721556" y="5662018"/>
            <a:ext cx="0" cy="498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C1095EC3-FE1B-094E-D9A5-F9AEFDE12EC1}"/>
              </a:ext>
            </a:extLst>
          </p:cNvPr>
          <p:cNvCxnSpPr>
            <a:cxnSpLocks/>
          </p:cNvCxnSpPr>
          <p:nvPr/>
        </p:nvCxnSpPr>
        <p:spPr>
          <a:xfrm flipV="1">
            <a:off x="2010834" y="5662018"/>
            <a:ext cx="0" cy="498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694B5CE-FFEC-1F37-1ACE-4A94A931DE57}"/>
              </a:ext>
            </a:extLst>
          </p:cNvPr>
          <p:cNvCxnSpPr>
            <a:cxnSpLocks/>
          </p:cNvCxnSpPr>
          <p:nvPr/>
        </p:nvCxnSpPr>
        <p:spPr>
          <a:xfrm flipV="1">
            <a:off x="2300112" y="5662018"/>
            <a:ext cx="0" cy="498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B2AF0863-26D3-F427-751B-9E8B48020AF9}"/>
              </a:ext>
            </a:extLst>
          </p:cNvPr>
          <p:cNvCxnSpPr>
            <a:cxnSpLocks/>
          </p:cNvCxnSpPr>
          <p:nvPr/>
        </p:nvCxnSpPr>
        <p:spPr>
          <a:xfrm flipV="1">
            <a:off x="2589390" y="5662018"/>
            <a:ext cx="0" cy="498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8769DBD1-CD88-A68A-E382-562B46014ACA}"/>
              </a:ext>
            </a:extLst>
          </p:cNvPr>
          <p:cNvCxnSpPr>
            <a:cxnSpLocks/>
          </p:cNvCxnSpPr>
          <p:nvPr/>
        </p:nvCxnSpPr>
        <p:spPr>
          <a:xfrm flipV="1">
            <a:off x="2878668" y="5662018"/>
            <a:ext cx="0" cy="498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r Verbinder 31">
            <a:extLst>
              <a:ext uri="{FF2B5EF4-FFF2-40B4-BE49-F238E27FC236}">
                <a16:creationId xmlns:a16="http://schemas.microsoft.com/office/drawing/2014/main" id="{635C2163-78CD-54A6-CDA2-F7F5F1F8E735}"/>
              </a:ext>
            </a:extLst>
          </p:cNvPr>
          <p:cNvCxnSpPr>
            <a:cxnSpLocks/>
          </p:cNvCxnSpPr>
          <p:nvPr/>
        </p:nvCxnSpPr>
        <p:spPr>
          <a:xfrm flipV="1">
            <a:off x="3167946" y="5662018"/>
            <a:ext cx="0" cy="498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r Verbinder 32">
            <a:extLst>
              <a:ext uri="{FF2B5EF4-FFF2-40B4-BE49-F238E27FC236}">
                <a16:creationId xmlns:a16="http://schemas.microsoft.com/office/drawing/2014/main" id="{28997179-4858-E252-FD48-2927AA48E057}"/>
              </a:ext>
            </a:extLst>
          </p:cNvPr>
          <p:cNvCxnSpPr>
            <a:cxnSpLocks/>
          </p:cNvCxnSpPr>
          <p:nvPr/>
        </p:nvCxnSpPr>
        <p:spPr>
          <a:xfrm flipV="1">
            <a:off x="3457224" y="5662018"/>
            <a:ext cx="0" cy="498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r Verbinder 33">
            <a:extLst>
              <a:ext uri="{FF2B5EF4-FFF2-40B4-BE49-F238E27FC236}">
                <a16:creationId xmlns:a16="http://schemas.microsoft.com/office/drawing/2014/main" id="{410EDF43-CC6C-C33D-C0AF-13B2306848D3}"/>
              </a:ext>
            </a:extLst>
          </p:cNvPr>
          <p:cNvCxnSpPr>
            <a:cxnSpLocks/>
          </p:cNvCxnSpPr>
          <p:nvPr/>
        </p:nvCxnSpPr>
        <p:spPr>
          <a:xfrm flipV="1">
            <a:off x="3746500" y="5662018"/>
            <a:ext cx="0" cy="498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feld 36">
            <a:extLst>
              <a:ext uri="{FF2B5EF4-FFF2-40B4-BE49-F238E27FC236}">
                <a16:creationId xmlns:a16="http://schemas.microsoft.com/office/drawing/2014/main" id="{0AC62723-D87C-C7EA-07D1-11211905E8E6}"/>
              </a:ext>
            </a:extLst>
          </p:cNvPr>
          <p:cNvSpPr txBox="1"/>
          <p:nvPr/>
        </p:nvSpPr>
        <p:spPr>
          <a:xfrm>
            <a:off x="373673" y="5662018"/>
            <a:ext cx="615684" cy="246221"/>
          </a:xfrm>
          <a:prstGeom prst="rect">
            <a:avLst/>
          </a:prstGeom>
          <a:noFill/>
        </p:spPr>
        <p:txBody>
          <a:bodyPr wrap="square" rtlCol="0">
            <a:spAutoFit/>
          </a:bodyPr>
          <a:lstStyle/>
          <a:p>
            <a:pPr algn="ctr"/>
            <a:r>
              <a:rPr lang="de-DE" sz="1000"/>
              <a:t>Cycle</a:t>
            </a:r>
          </a:p>
        </p:txBody>
      </p:sp>
      <p:sp>
        <p:nvSpPr>
          <p:cNvPr id="38" name="Textfeld 37">
            <a:extLst>
              <a:ext uri="{FF2B5EF4-FFF2-40B4-BE49-F238E27FC236}">
                <a16:creationId xmlns:a16="http://schemas.microsoft.com/office/drawing/2014/main" id="{9AF87262-7B9A-0327-E930-CA866EFA751F}"/>
              </a:ext>
            </a:extLst>
          </p:cNvPr>
          <p:cNvSpPr txBox="1"/>
          <p:nvPr/>
        </p:nvSpPr>
        <p:spPr>
          <a:xfrm>
            <a:off x="416534" y="5862043"/>
            <a:ext cx="5571513" cy="276999"/>
          </a:xfrm>
          <a:prstGeom prst="rect">
            <a:avLst/>
          </a:prstGeom>
          <a:noFill/>
        </p:spPr>
        <p:txBody>
          <a:bodyPr wrap="square" rtlCol="0">
            <a:spAutoFit/>
          </a:bodyPr>
          <a:lstStyle/>
          <a:p>
            <a:pPr algn="ctr"/>
            <a:r>
              <a:rPr lang="de-DE" sz="1200" b="1"/>
              <a:t>MRD </a:t>
            </a:r>
            <a:r>
              <a:rPr lang="de-DE" sz="1200" b="1" err="1"/>
              <a:t>assessments</a:t>
            </a:r>
            <a:r>
              <a:rPr lang="de-DE" sz="1200" b="1"/>
              <a:t> </a:t>
            </a:r>
            <a:r>
              <a:rPr lang="de-DE" sz="1200" b="1" err="1"/>
              <a:t>from</a:t>
            </a:r>
            <a:r>
              <a:rPr lang="de-DE" sz="1200" b="1"/>
              <a:t> </a:t>
            </a:r>
            <a:r>
              <a:rPr lang="de-DE" sz="1200" b="1" err="1"/>
              <a:t>cycles</a:t>
            </a:r>
            <a:r>
              <a:rPr lang="de-DE" sz="1200" b="1"/>
              <a:t> 3 </a:t>
            </a:r>
            <a:r>
              <a:rPr lang="de-DE" sz="1200" b="1" err="1"/>
              <a:t>to</a:t>
            </a:r>
            <a:r>
              <a:rPr lang="de-DE" sz="1200" b="1"/>
              <a:t> 25</a:t>
            </a:r>
          </a:p>
        </p:txBody>
      </p:sp>
      <p:sp>
        <p:nvSpPr>
          <p:cNvPr id="39" name="Textfeld 38">
            <a:extLst>
              <a:ext uri="{FF2B5EF4-FFF2-40B4-BE49-F238E27FC236}">
                <a16:creationId xmlns:a16="http://schemas.microsoft.com/office/drawing/2014/main" id="{AF52A1B1-0615-FC4B-7D02-A15551417807}"/>
              </a:ext>
            </a:extLst>
          </p:cNvPr>
          <p:cNvSpPr txBox="1"/>
          <p:nvPr/>
        </p:nvSpPr>
        <p:spPr>
          <a:xfrm>
            <a:off x="6137452" y="4648633"/>
            <a:ext cx="1057098" cy="246221"/>
          </a:xfrm>
          <a:prstGeom prst="rect">
            <a:avLst/>
          </a:prstGeom>
          <a:noFill/>
        </p:spPr>
        <p:txBody>
          <a:bodyPr wrap="square" rtlCol="0">
            <a:spAutoFit/>
          </a:bodyPr>
          <a:lstStyle/>
          <a:p>
            <a:r>
              <a:rPr lang="de-DE" sz="1000" b="1"/>
              <a:t>MRD &lt;10</a:t>
            </a:r>
            <a:r>
              <a:rPr lang="de-DE" sz="1000" b="1" baseline="30000"/>
              <a:t>-4</a:t>
            </a:r>
            <a:endParaRPr lang="de-DE" sz="1000" b="1"/>
          </a:p>
        </p:txBody>
      </p:sp>
      <p:sp>
        <p:nvSpPr>
          <p:cNvPr id="40" name="Textfeld 39">
            <a:extLst>
              <a:ext uri="{FF2B5EF4-FFF2-40B4-BE49-F238E27FC236}">
                <a16:creationId xmlns:a16="http://schemas.microsoft.com/office/drawing/2014/main" id="{4E33425E-8C12-A361-6FC8-C416F54EB1A8}"/>
              </a:ext>
            </a:extLst>
          </p:cNvPr>
          <p:cNvSpPr txBox="1"/>
          <p:nvPr/>
        </p:nvSpPr>
        <p:spPr>
          <a:xfrm>
            <a:off x="6329125" y="4916531"/>
            <a:ext cx="1057098" cy="246221"/>
          </a:xfrm>
          <a:prstGeom prst="rect">
            <a:avLst/>
          </a:prstGeom>
          <a:noFill/>
        </p:spPr>
        <p:txBody>
          <a:bodyPr wrap="square" rtlCol="0">
            <a:spAutoFit/>
          </a:bodyPr>
          <a:lstStyle/>
          <a:p>
            <a:r>
              <a:rPr lang="de-DE" sz="1000" err="1"/>
              <a:t>Detectable</a:t>
            </a:r>
            <a:endParaRPr lang="de-DE" sz="1000"/>
          </a:p>
        </p:txBody>
      </p:sp>
      <p:sp>
        <p:nvSpPr>
          <p:cNvPr id="42" name="Textfeld 41">
            <a:extLst>
              <a:ext uri="{FF2B5EF4-FFF2-40B4-BE49-F238E27FC236}">
                <a16:creationId xmlns:a16="http://schemas.microsoft.com/office/drawing/2014/main" id="{AFF7CF9F-2C29-F0DB-DA9F-BC97CF6395E4}"/>
              </a:ext>
            </a:extLst>
          </p:cNvPr>
          <p:cNvSpPr txBox="1"/>
          <p:nvPr/>
        </p:nvSpPr>
        <p:spPr>
          <a:xfrm>
            <a:off x="6329125" y="5184429"/>
            <a:ext cx="1057098" cy="246221"/>
          </a:xfrm>
          <a:prstGeom prst="rect">
            <a:avLst/>
          </a:prstGeom>
          <a:noFill/>
        </p:spPr>
        <p:txBody>
          <a:bodyPr wrap="square" rtlCol="0">
            <a:spAutoFit/>
          </a:bodyPr>
          <a:lstStyle/>
          <a:p>
            <a:r>
              <a:rPr lang="de-DE" sz="1000" err="1"/>
              <a:t>Undetectable</a:t>
            </a:r>
            <a:endParaRPr lang="de-DE" sz="1000"/>
          </a:p>
        </p:txBody>
      </p:sp>
      <p:sp>
        <p:nvSpPr>
          <p:cNvPr id="43" name="Textfeld 42">
            <a:extLst>
              <a:ext uri="{FF2B5EF4-FFF2-40B4-BE49-F238E27FC236}">
                <a16:creationId xmlns:a16="http://schemas.microsoft.com/office/drawing/2014/main" id="{D7F72576-7AE0-AD6B-42C1-5C4A5B42764F}"/>
              </a:ext>
            </a:extLst>
          </p:cNvPr>
          <p:cNvSpPr txBox="1"/>
          <p:nvPr/>
        </p:nvSpPr>
        <p:spPr>
          <a:xfrm>
            <a:off x="6329125" y="5452327"/>
            <a:ext cx="1057098" cy="246221"/>
          </a:xfrm>
          <a:prstGeom prst="rect">
            <a:avLst/>
          </a:prstGeom>
          <a:noFill/>
        </p:spPr>
        <p:txBody>
          <a:bodyPr wrap="square" rtlCol="0">
            <a:spAutoFit/>
          </a:bodyPr>
          <a:lstStyle/>
          <a:p>
            <a:r>
              <a:rPr lang="de-DE" sz="1000" err="1"/>
              <a:t>Missing</a:t>
            </a:r>
            <a:r>
              <a:rPr lang="de-DE" sz="1000"/>
              <a:t> </a:t>
            </a:r>
            <a:r>
              <a:rPr lang="de-DE" sz="1000" err="1"/>
              <a:t>data</a:t>
            </a:r>
            <a:endParaRPr lang="de-DE" sz="1000"/>
          </a:p>
        </p:txBody>
      </p:sp>
      <p:sp>
        <p:nvSpPr>
          <p:cNvPr id="44" name="Rechteck 43">
            <a:extLst>
              <a:ext uri="{FF2B5EF4-FFF2-40B4-BE49-F238E27FC236}">
                <a16:creationId xmlns:a16="http://schemas.microsoft.com/office/drawing/2014/main" id="{BCE307F9-2FA6-B08B-5838-D66E0B9C8A34}"/>
              </a:ext>
            </a:extLst>
          </p:cNvPr>
          <p:cNvSpPr/>
          <p:nvPr/>
        </p:nvSpPr>
        <p:spPr>
          <a:xfrm>
            <a:off x="6203950" y="4966326"/>
            <a:ext cx="146630" cy="14663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Rechteck 44">
            <a:extLst>
              <a:ext uri="{FF2B5EF4-FFF2-40B4-BE49-F238E27FC236}">
                <a16:creationId xmlns:a16="http://schemas.microsoft.com/office/drawing/2014/main" id="{BE7A1041-9CC9-0477-ABE6-26FFBC66C314}"/>
              </a:ext>
            </a:extLst>
          </p:cNvPr>
          <p:cNvSpPr/>
          <p:nvPr/>
        </p:nvSpPr>
        <p:spPr>
          <a:xfrm>
            <a:off x="6203950" y="5234224"/>
            <a:ext cx="146630" cy="14663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Rechteck 45">
            <a:extLst>
              <a:ext uri="{FF2B5EF4-FFF2-40B4-BE49-F238E27FC236}">
                <a16:creationId xmlns:a16="http://schemas.microsoft.com/office/drawing/2014/main" id="{184FDB51-1CE6-4064-F17F-3E491429D1D8}"/>
              </a:ext>
            </a:extLst>
          </p:cNvPr>
          <p:cNvSpPr/>
          <p:nvPr/>
        </p:nvSpPr>
        <p:spPr>
          <a:xfrm>
            <a:off x="6203950" y="5502122"/>
            <a:ext cx="146630" cy="14663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210130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Gerade Verbindung 19">
            <a:extLst>
              <a:ext uri="{FF2B5EF4-FFF2-40B4-BE49-F238E27FC236}">
                <a16:creationId xmlns:a16="http://schemas.microsoft.com/office/drawing/2014/main" id="{7EF49589-237A-2241-B5D9-76F5B5A2620B}"/>
              </a:ext>
            </a:extLst>
          </p:cNvPr>
          <p:cNvCxnSpPr>
            <a:cxnSpLocks/>
          </p:cNvCxnSpPr>
          <p:nvPr/>
        </p:nvCxnSpPr>
        <p:spPr>
          <a:xfrm>
            <a:off x="2567057" y="3586559"/>
            <a:ext cx="107844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Freihandform 10">
            <a:extLst>
              <a:ext uri="{FF2B5EF4-FFF2-40B4-BE49-F238E27FC236}">
                <a16:creationId xmlns:a16="http://schemas.microsoft.com/office/drawing/2014/main" id="{109C3E80-B23B-47D3-B878-A2A771C9EF4D}"/>
              </a:ext>
            </a:extLst>
          </p:cNvPr>
          <p:cNvSpPr/>
          <p:nvPr/>
        </p:nvSpPr>
        <p:spPr>
          <a:xfrm>
            <a:off x="416531" y="1989138"/>
            <a:ext cx="3065984" cy="3198841"/>
          </a:xfrm>
          <a:prstGeom prst="rect">
            <a:avLst/>
          </a:prstGeom>
          <a:solidFill>
            <a:schemeClr val="tx1"/>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4000" tIns="108000" rIns="92456" bIns="52832" numCol="1" spcCol="1270" anchor="ctr" anchorCtr="0">
            <a:noAutofit/>
          </a:bodyPr>
          <a:lstStyle/>
          <a:p>
            <a:pPr marL="0" lvl="0" indent="0" algn="ctr" defTabSz="577850">
              <a:lnSpc>
                <a:spcPct val="90000"/>
              </a:lnSpc>
              <a:spcBef>
                <a:spcPct val="0"/>
              </a:spcBef>
              <a:spcAft>
                <a:spcPct val="35000"/>
              </a:spcAft>
              <a:buNone/>
            </a:pPr>
            <a:r>
              <a:rPr lang="en-US" sz="1200" b="1" kern="1200">
                <a:latin typeface="+mj-lt"/>
                <a:cs typeface="Arial"/>
              </a:rPr>
              <a:t>R/R CLL/SLL with ≥ 1 prior treatment </a:t>
            </a:r>
          </a:p>
          <a:p>
            <a:pPr marL="0" lvl="0" indent="0" algn="ctr" defTabSz="577850">
              <a:lnSpc>
                <a:spcPct val="90000"/>
              </a:lnSpc>
              <a:spcBef>
                <a:spcPct val="0"/>
              </a:spcBef>
              <a:spcAft>
                <a:spcPct val="35000"/>
              </a:spcAft>
              <a:buNone/>
            </a:pPr>
            <a:r>
              <a:rPr lang="en-US" sz="1200" kern="1200">
                <a:latin typeface="+mj-lt"/>
                <a:cs typeface="Arial"/>
              </a:rPr>
              <a:t>(N=652)</a:t>
            </a:r>
          </a:p>
          <a:p>
            <a:pPr defTabSz="577850">
              <a:lnSpc>
                <a:spcPct val="90000"/>
              </a:lnSpc>
              <a:spcBef>
                <a:spcPct val="0"/>
              </a:spcBef>
              <a:spcAft>
                <a:spcPct val="35000"/>
              </a:spcAft>
            </a:pPr>
            <a:r>
              <a:rPr lang="en-GB" sz="1200" b="1"/>
              <a:t>Key inclusion criteria </a:t>
            </a:r>
          </a:p>
          <a:p>
            <a:pPr marL="179388" indent="-179388" defTabSz="577850">
              <a:lnSpc>
                <a:spcPct val="90000"/>
              </a:lnSpc>
              <a:spcBef>
                <a:spcPct val="0"/>
              </a:spcBef>
              <a:spcAft>
                <a:spcPct val="35000"/>
              </a:spcAft>
              <a:buFont typeface="Arial" panose="020B0604020202020204" pitchFamily="34" charset="0"/>
              <a:buChar char="•"/>
            </a:pPr>
            <a:r>
              <a:rPr lang="en-GB" sz="1200"/>
              <a:t>R/R to ≥1 prior systemic therapy for CLL/SLL</a:t>
            </a:r>
          </a:p>
          <a:p>
            <a:pPr marL="179388" indent="-179388" defTabSz="577850">
              <a:lnSpc>
                <a:spcPct val="90000"/>
              </a:lnSpc>
              <a:spcBef>
                <a:spcPct val="0"/>
              </a:spcBef>
              <a:spcAft>
                <a:spcPct val="35000"/>
              </a:spcAft>
              <a:buFont typeface="Arial" panose="020B0604020202020204" pitchFamily="34" charset="0"/>
              <a:buChar char="•"/>
            </a:pPr>
            <a:r>
              <a:rPr lang="en-GB" sz="1200"/>
              <a:t>Measurable lymphadenopathy by CT or MRI</a:t>
            </a:r>
          </a:p>
          <a:p>
            <a:pPr marL="179388" indent="-179388" defTabSz="577850">
              <a:lnSpc>
                <a:spcPct val="90000"/>
              </a:lnSpc>
              <a:spcBef>
                <a:spcPct val="0"/>
              </a:spcBef>
              <a:spcAft>
                <a:spcPct val="35000"/>
              </a:spcAft>
              <a:buFont typeface="Arial" panose="020B0604020202020204" pitchFamily="34" charset="0"/>
              <a:buChar char="•"/>
            </a:pPr>
            <a:r>
              <a:rPr lang="en-GB" sz="1200"/>
              <a:t>Requires treatment per </a:t>
            </a:r>
            <a:r>
              <a:rPr lang="en-GB" sz="1200" err="1"/>
              <a:t>iwCLL</a:t>
            </a:r>
            <a:endParaRPr lang="en-GB" sz="1200"/>
          </a:p>
          <a:p>
            <a:pPr defTabSz="577850">
              <a:lnSpc>
                <a:spcPct val="90000"/>
              </a:lnSpc>
              <a:spcBef>
                <a:spcPct val="0"/>
              </a:spcBef>
              <a:spcAft>
                <a:spcPct val="35000"/>
              </a:spcAft>
            </a:pPr>
            <a:r>
              <a:rPr lang="en-GB" sz="1200" b="1"/>
              <a:t>Key exclusion criteria</a:t>
            </a:r>
          </a:p>
          <a:p>
            <a:pPr marL="179388" indent="-179388" defTabSz="577850">
              <a:lnSpc>
                <a:spcPct val="90000"/>
              </a:lnSpc>
              <a:spcBef>
                <a:spcPct val="0"/>
              </a:spcBef>
              <a:spcAft>
                <a:spcPct val="35000"/>
              </a:spcAft>
              <a:buFont typeface="Arial" panose="020B0604020202020204" pitchFamily="34" charset="0"/>
              <a:buChar char="•"/>
            </a:pPr>
            <a:r>
              <a:rPr lang="en-US" sz="1200" kern="1200">
                <a:latin typeface="+mj-lt"/>
                <a:cs typeface="Arial"/>
              </a:rPr>
              <a:t>Prior BTK inhibitor therapy </a:t>
            </a:r>
          </a:p>
          <a:p>
            <a:pPr marL="179388" indent="-179388" defTabSz="577850">
              <a:lnSpc>
                <a:spcPct val="90000"/>
              </a:lnSpc>
              <a:spcBef>
                <a:spcPct val="0"/>
              </a:spcBef>
              <a:spcAft>
                <a:spcPct val="35000"/>
              </a:spcAft>
              <a:buFont typeface="Arial" panose="020B0604020202020204" pitchFamily="34" charset="0"/>
              <a:buChar char="•"/>
            </a:pPr>
            <a:r>
              <a:rPr lang="en-US" sz="1200" kern="1200">
                <a:latin typeface="+mj-lt"/>
                <a:cs typeface="Arial"/>
              </a:rPr>
              <a:t>Treatment with warfarin or other vitamin K antagonists </a:t>
            </a:r>
          </a:p>
        </p:txBody>
      </p:sp>
      <p:grpSp>
        <p:nvGrpSpPr>
          <p:cNvPr id="15" name="Gruppieren 14">
            <a:extLst>
              <a:ext uri="{FF2B5EF4-FFF2-40B4-BE49-F238E27FC236}">
                <a16:creationId xmlns:a16="http://schemas.microsoft.com/office/drawing/2014/main" id="{2FAB0705-DC4E-AB82-5F70-A97E489144B7}"/>
              </a:ext>
            </a:extLst>
          </p:cNvPr>
          <p:cNvGrpSpPr/>
          <p:nvPr/>
        </p:nvGrpSpPr>
        <p:grpSpPr>
          <a:xfrm>
            <a:off x="4481895" y="2425316"/>
            <a:ext cx="1662433" cy="2326485"/>
            <a:chOff x="5139809" y="2394082"/>
            <a:chExt cx="2108014" cy="2326485"/>
          </a:xfrm>
        </p:grpSpPr>
        <p:sp>
          <p:nvSpPr>
            <p:cNvPr id="33" name="TextBox 25">
              <a:extLst>
                <a:ext uri="{FF2B5EF4-FFF2-40B4-BE49-F238E27FC236}">
                  <a16:creationId xmlns:a16="http://schemas.microsoft.com/office/drawing/2014/main" id="{9C4C28C3-9F9B-CD43-B481-53462ACE73C5}"/>
                </a:ext>
              </a:extLst>
            </p:cNvPr>
            <p:cNvSpPr txBox="1"/>
            <p:nvPr/>
          </p:nvSpPr>
          <p:spPr>
            <a:xfrm>
              <a:off x="5139809" y="2394082"/>
              <a:ext cx="2108014" cy="1022521"/>
            </a:xfrm>
            <a:prstGeom prst="rect">
              <a:avLst/>
            </a:prstGeom>
            <a:solidFill>
              <a:schemeClr val="accent1"/>
            </a:solidFill>
          </p:spPr>
          <p:txBody>
            <a:bodyPr wrap="square" anchor="ctr">
              <a:noAutofit/>
            </a:bodyPr>
            <a:lstStyle/>
            <a:p>
              <a:pPr algn="ctr"/>
              <a:r>
                <a:rPr lang="en-US" sz="1400" b="1">
                  <a:solidFill>
                    <a:schemeClr val="bg1"/>
                  </a:solidFill>
                </a:rPr>
                <a:t>Zanubrutinib</a:t>
              </a:r>
              <a:r>
                <a:rPr lang="en-US" sz="1400">
                  <a:solidFill>
                    <a:schemeClr val="bg1"/>
                  </a:solidFill>
                </a:rPr>
                <a:t> </a:t>
              </a:r>
            </a:p>
            <a:p>
              <a:pPr algn="ctr"/>
              <a:r>
                <a:rPr lang="en-US" sz="1400">
                  <a:solidFill>
                    <a:schemeClr val="bg1"/>
                  </a:solidFill>
                </a:rPr>
                <a:t>160 mg BID</a:t>
              </a:r>
            </a:p>
          </p:txBody>
        </p:sp>
        <p:sp>
          <p:nvSpPr>
            <p:cNvPr id="36" name="TextBox 25">
              <a:extLst>
                <a:ext uri="{FF2B5EF4-FFF2-40B4-BE49-F238E27FC236}">
                  <a16:creationId xmlns:a16="http://schemas.microsoft.com/office/drawing/2014/main" id="{ABB1C5B4-B9EF-9A4B-8D17-A0AF553E43D1}"/>
                </a:ext>
              </a:extLst>
            </p:cNvPr>
            <p:cNvSpPr txBox="1"/>
            <p:nvPr/>
          </p:nvSpPr>
          <p:spPr>
            <a:xfrm>
              <a:off x="5139809" y="3698046"/>
              <a:ext cx="2108014" cy="1022521"/>
            </a:xfrm>
            <a:prstGeom prst="rect">
              <a:avLst/>
            </a:prstGeom>
            <a:solidFill>
              <a:schemeClr val="accent2"/>
            </a:solidFill>
          </p:spPr>
          <p:txBody>
            <a:bodyPr wrap="square" anchor="ctr">
              <a:noAutofit/>
            </a:bodyPr>
            <a:lstStyle/>
            <a:p>
              <a:pPr algn="ctr"/>
              <a:r>
                <a:rPr lang="en-US" sz="1400" b="1">
                  <a:solidFill>
                    <a:schemeClr val="bg1"/>
                  </a:solidFill>
                </a:rPr>
                <a:t>Ibrutinib</a:t>
              </a:r>
            </a:p>
            <a:p>
              <a:pPr algn="ctr"/>
              <a:r>
                <a:rPr lang="en-US" sz="1400">
                  <a:solidFill>
                    <a:schemeClr val="bg1"/>
                  </a:solidFill>
                </a:rPr>
                <a:t>420 mg QD</a:t>
              </a:r>
            </a:p>
          </p:txBody>
        </p:sp>
      </p:grpSp>
      <p:sp>
        <p:nvSpPr>
          <p:cNvPr id="34" name="Oval 33">
            <a:extLst>
              <a:ext uri="{FF2B5EF4-FFF2-40B4-BE49-F238E27FC236}">
                <a16:creationId xmlns:a16="http://schemas.microsoft.com/office/drawing/2014/main" id="{7F0D325D-08AF-4D4A-8131-EF86294BB9B1}"/>
              </a:ext>
            </a:extLst>
          </p:cNvPr>
          <p:cNvSpPr/>
          <p:nvPr/>
        </p:nvSpPr>
        <p:spPr>
          <a:xfrm>
            <a:off x="3518397" y="3274003"/>
            <a:ext cx="629110" cy="62911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latin typeface="+mj-lt"/>
              </a:rPr>
              <a:t>R</a:t>
            </a:r>
          </a:p>
          <a:p>
            <a:pPr algn="ctr"/>
            <a:r>
              <a:rPr lang="en-GB" sz="1200">
                <a:latin typeface="+mj-lt"/>
              </a:rPr>
              <a:t>1:1</a:t>
            </a:r>
          </a:p>
        </p:txBody>
      </p:sp>
      <p:sp>
        <p:nvSpPr>
          <p:cNvPr id="2" name="Fußzeilenplatzhalter 1">
            <a:extLst>
              <a:ext uri="{FF2B5EF4-FFF2-40B4-BE49-F238E27FC236}">
                <a16:creationId xmlns:a16="http://schemas.microsoft.com/office/drawing/2014/main" id="{9E1E4AAD-86FE-8943-8276-6E6DDB3E5624}"/>
              </a:ext>
            </a:extLst>
          </p:cNvPr>
          <p:cNvSpPr>
            <a:spLocks noGrp="1"/>
          </p:cNvSpPr>
          <p:nvPr>
            <p:ph type="ftr" sz="quarter" idx="13"/>
          </p:nvPr>
        </p:nvSpPr>
        <p:spPr>
          <a:xfrm>
            <a:off x="407989" y="6075899"/>
            <a:ext cx="8532812" cy="593189"/>
          </a:xfrm>
        </p:spPr>
        <p:txBody>
          <a:bodyPr/>
          <a:lstStyle/>
          <a:p>
            <a:r>
              <a:rPr lang="en-GB"/>
              <a:t>Data </a:t>
            </a:r>
            <a:r>
              <a:rPr lang="en-GB" err="1"/>
              <a:t>cutoff</a:t>
            </a:r>
            <a:r>
              <a:rPr lang="en-GB"/>
              <a:t> date, extended follow-up: 15 Sept 2023. </a:t>
            </a:r>
          </a:p>
          <a:p>
            <a:r>
              <a:rPr lang="en-GB" b="1"/>
              <a:t>AE, </a:t>
            </a:r>
            <a:r>
              <a:rPr lang="en-GB"/>
              <a:t>adverse event; </a:t>
            </a:r>
            <a:r>
              <a:rPr lang="en-GB" b="1"/>
              <a:t>BID, </a:t>
            </a:r>
            <a:r>
              <a:rPr lang="en-GB"/>
              <a:t>twice daily; </a:t>
            </a:r>
            <a:r>
              <a:rPr lang="en-GB" b="1"/>
              <a:t>BTK, </a:t>
            </a:r>
            <a:r>
              <a:rPr lang="en-GB"/>
              <a:t>Bruton’s tyrosine kinase; </a:t>
            </a:r>
            <a:r>
              <a:rPr lang="en-GB" b="1"/>
              <a:t>CLL, </a:t>
            </a:r>
            <a:r>
              <a:rPr lang="en-GB"/>
              <a:t>chronic lymphocytic </a:t>
            </a:r>
            <a:r>
              <a:rPr lang="en-GB" err="1"/>
              <a:t>leukemia</a:t>
            </a:r>
            <a:r>
              <a:rPr lang="en-GB"/>
              <a:t>; </a:t>
            </a:r>
            <a:r>
              <a:rPr lang="en-GB" b="1"/>
              <a:t>CT, </a:t>
            </a:r>
            <a:r>
              <a:rPr lang="en-GB"/>
              <a:t>computed tomography; </a:t>
            </a:r>
            <a:r>
              <a:rPr lang="en-GB" b="1"/>
              <a:t>del</a:t>
            </a:r>
            <a:r>
              <a:rPr lang="en-GB"/>
              <a:t>, deletion; </a:t>
            </a:r>
            <a:r>
              <a:rPr lang="en-GB" b="1" err="1"/>
              <a:t>iwCLL</a:t>
            </a:r>
            <a:r>
              <a:rPr lang="en-GB" b="1"/>
              <a:t>, </a:t>
            </a:r>
            <a:r>
              <a:rPr lang="en-GB"/>
              <a:t>International Workshop on Chronic Lymphocytic </a:t>
            </a:r>
            <a:r>
              <a:rPr lang="en-GB" err="1"/>
              <a:t>Leukemia</a:t>
            </a:r>
            <a:r>
              <a:rPr lang="en-GB"/>
              <a:t>; </a:t>
            </a:r>
            <a:r>
              <a:rPr lang="en-GB" b="1"/>
              <a:t>MRI,</a:t>
            </a:r>
            <a:r>
              <a:rPr lang="en-GB"/>
              <a:t> magnetic resonance imaging; </a:t>
            </a:r>
            <a:r>
              <a:rPr lang="en-GB" b="1"/>
              <a:t>PD,</a:t>
            </a:r>
            <a:r>
              <a:rPr lang="en-GB"/>
              <a:t> progressive disease; </a:t>
            </a:r>
            <a:r>
              <a:rPr lang="en-GB" b="1"/>
              <a:t>QD, </a:t>
            </a:r>
            <a:r>
              <a:rPr lang="en-GB"/>
              <a:t>once daily; </a:t>
            </a:r>
            <a:r>
              <a:rPr lang="en-GB" b="1"/>
              <a:t>R</a:t>
            </a:r>
            <a:r>
              <a:rPr lang="en-GB"/>
              <a:t>, randomised; </a:t>
            </a:r>
            <a:r>
              <a:rPr lang="en-GB" b="1"/>
              <a:t>R/R, </a:t>
            </a:r>
            <a:r>
              <a:rPr lang="en-GB"/>
              <a:t>relapsed/refractory; </a:t>
            </a:r>
            <a:r>
              <a:rPr lang="en-GB" b="1"/>
              <a:t>SLL, </a:t>
            </a:r>
            <a:r>
              <a:rPr lang="en-GB"/>
              <a:t>small lymphocytic lymphoma. </a:t>
            </a:r>
            <a:endParaRPr lang="en-GB" b="1"/>
          </a:p>
          <a:p>
            <a:r>
              <a:rPr lang="en-GB" b="1"/>
              <a:t>Brown et al, Abstract #202 presented at ASH 2023. </a:t>
            </a:r>
            <a:endParaRPr lang="en-GB"/>
          </a:p>
        </p:txBody>
      </p:sp>
      <p:sp>
        <p:nvSpPr>
          <p:cNvPr id="4" name="Titel 3">
            <a:extLst>
              <a:ext uri="{FF2B5EF4-FFF2-40B4-BE49-F238E27FC236}">
                <a16:creationId xmlns:a16="http://schemas.microsoft.com/office/drawing/2014/main" id="{3D3FB266-4C5E-FA43-81C6-4280133E0CEC}"/>
              </a:ext>
            </a:extLst>
          </p:cNvPr>
          <p:cNvSpPr>
            <a:spLocks noGrp="1"/>
          </p:cNvSpPr>
          <p:nvPr>
            <p:ph type="title"/>
          </p:nvPr>
        </p:nvSpPr>
        <p:spPr/>
        <p:txBody>
          <a:bodyPr/>
          <a:lstStyle/>
          <a:p>
            <a:r>
              <a:rPr lang="de-DE"/>
              <a:t>ALPINE </a:t>
            </a:r>
            <a:r>
              <a:rPr lang="de-DE" err="1"/>
              <a:t>study</a:t>
            </a:r>
            <a:r>
              <a:rPr lang="de-DE"/>
              <a:t> design</a:t>
            </a:r>
          </a:p>
        </p:txBody>
      </p:sp>
      <p:sp>
        <p:nvSpPr>
          <p:cNvPr id="10" name="Textplatzhalter 9">
            <a:extLst>
              <a:ext uri="{FF2B5EF4-FFF2-40B4-BE49-F238E27FC236}">
                <a16:creationId xmlns:a16="http://schemas.microsoft.com/office/drawing/2014/main" id="{3B42127E-7790-034C-81B6-4A79AC2B961E}"/>
              </a:ext>
            </a:extLst>
          </p:cNvPr>
          <p:cNvSpPr>
            <a:spLocks noGrp="1"/>
          </p:cNvSpPr>
          <p:nvPr>
            <p:ph type="body" sz="quarter" idx="12"/>
          </p:nvPr>
        </p:nvSpPr>
        <p:spPr/>
        <p:txBody>
          <a:bodyPr/>
          <a:lstStyle/>
          <a:p>
            <a:r>
              <a:rPr lang="de-DE"/>
              <a:t>A </a:t>
            </a:r>
            <a:r>
              <a:rPr lang="de-DE" err="1"/>
              <a:t>randomized</a:t>
            </a:r>
            <a:r>
              <a:rPr lang="de-DE"/>
              <a:t> Phase 3 </a:t>
            </a:r>
            <a:r>
              <a:rPr lang="de-DE" err="1"/>
              <a:t>study</a:t>
            </a:r>
            <a:r>
              <a:rPr lang="de-DE"/>
              <a:t> </a:t>
            </a:r>
            <a:r>
              <a:rPr lang="de-DE" err="1"/>
              <a:t>of</a:t>
            </a:r>
            <a:r>
              <a:rPr lang="de-DE"/>
              <a:t> </a:t>
            </a:r>
            <a:r>
              <a:rPr lang="de-DE" err="1"/>
              <a:t>zanubrutinib</a:t>
            </a:r>
            <a:r>
              <a:rPr lang="de-DE"/>
              <a:t> </a:t>
            </a:r>
            <a:r>
              <a:rPr lang="de-DE" err="1"/>
              <a:t>compared</a:t>
            </a:r>
            <a:r>
              <a:rPr lang="de-DE"/>
              <a:t> </a:t>
            </a:r>
            <a:r>
              <a:rPr lang="de-DE" err="1"/>
              <a:t>with</a:t>
            </a:r>
            <a:r>
              <a:rPr lang="de-DE"/>
              <a:t> </a:t>
            </a:r>
            <a:r>
              <a:rPr lang="de-DE" err="1"/>
              <a:t>ibrutinib</a:t>
            </a:r>
            <a:r>
              <a:rPr lang="de-DE"/>
              <a:t> in </a:t>
            </a:r>
            <a:r>
              <a:rPr lang="de-DE" err="1"/>
              <a:t>patients</a:t>
            </a:r>
            <a:r>
              <a:rPr lang="de-DE"/>
              <a:t> </a:t>
            </a:r>
            <a:r>
              <a:rPr lang="de-DE" err="1"/>
              <a:t>with</a:t>
            </a:r>
            <a:r>
              <a:rPr lang="de-DE"/>
              <a:t> R/R CLL/SLL</a:t>
            </a:r>
          </a:p>
        </p:txBody>
      </p:sp>
      <p:cxnSp>
        <p:nvCxnSpPr>
          <p:cNvPr id="8" name="Elbow Connector 7">
            <a:extLst>
              <a:ext uri="{FF2B5EF4-FFF2-40B4-BE49-F238E27FC236}">
                <a16:creationId xmlns:a16="http://schemas.microsoft.com/office/drawing/2014/main" id="{6960B3A0-5F06-4F09-593F-0EF3D3F1BA00}"/>
              </a:ext>
            </a:extLst>
          </p:cNvPr>
          <p:cNvCxnSpPr>
            <a:cxnSpLocks/>
            <a:endCxn id="33" idx="1"/>
          </p:cNvCxnSpPr>
          <p:nvPr/>
        </p:nvCxnSpPr>
        <p:spPr>
          <a:xfrm flipV="1">
            <a:off x="3969091" y="2936577"/>
            <a:ext cx="512804" cy="65198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Elbow Connector 13">
            <a:extLst>
              <a:ext uri="{FF2B5EF4-FFF2-40B4-BE49-F238E27FC236}">
                <a16:creationId xmlns:a16="http://schemas.microsoft.com/office/drawing/2014/main" id="{E178CAD4-3A97-EE92-0775-DD5B70E57DAF}"/>
              </a:ext>
            </a:extLst>
          </p:cNvPr>
          <p:cNvCxnSpPr>
            <a:cxnSpLocks/>
            <a:endCxn id="36" idx="1"/>
          </p:cNvCxnSpPr>
          <p:nvPr/>
        </p:nvCxnSpPr>
        <p:spPr>
          <a:xfrm>
            <a:off x="3969091" y="3588558"/>
            <a:ext cx="512804" cy="651983"/>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8A274FA-F74A-AB60-62AD-1C5FDCDA0B9F}"/>
              </a:ext>
            </a:extLst>
          </p:cNvPr>
          <p:cNvSpPr txBox="1"/>
          <p:nvPr/>
        </p:nvSpPr>
        <p:spPr>
          <a:xfrm>
            <a:off x="416531" y="5280992"/>
            <a:ext cx="3065984" cy="778108"/>
          </a:xfrm>
          <a:prstGeom prst="rect">
            <a:avLst/>
          </a:prstGeom>
          <a:solidFill>
            <a:schemeClr val="accent6">
              <a:lumMod val="20000"/>
              <a:lumOff val="80000"/>
            </a:schemeClr>
          </a:solidFill>
        </p:spPr>
        <p:txBody>
          <a:bodyPr wrap="square" rtlCol="0" anchor="ctr">
            <a:noAutofit/>
          </a:bodyPr>
          <a:lstStyle/>
          <a:p>
            <a:r>
              <a:rPr lang="en-US" sz="1200" b="1"/>
              <a:t>Stratification factors:</a:t>
            </a:r>
          </a:p>
          <a:p>
            <a:pPr marL="179388" indent="-179388">
              <a:buClr>
                <a:schemeClr val="accent2"/>
              </a:buClr>
              <a:buFont typeface="Arial" panose="020B0604020202020204" pitchFamily="34" charset="0"/>
              <a:buChar char="•"/>
            </a:pPr>
            <a:r>
              <a:rPr lang="en-US" sz="1200"/>
              <a:t>Age, geographic region, refractoriness, del(17p)/</a:t>
            </a:r>
            <a:r>
              <a:rPr lang="en-US" sz="1200" i="1"/>
              <a:t>TP53</a:t>
            </a:r>
          </a:p>
        </p:txBody>
      </p:sp>
      <p:sp>
        <p:nvSpPr>
          <p:cNvPr id="22" name="Right Arrow 21">
            <a:extLst>
              <a:ext uri="{FF2B5EF4-FFF2-40B4-BE49-F238E27FC236}">
                <a16:creationId xmlns:a16="http://schemas.microsoft.com/office/drawing/2014/main" id="{5B223755-9C0D-3F7D-A704-4500E264012D}"/>
              </a:ext>
            </a:extLst>
          </p:cNvPr>
          <p:cNvSpPr/>
          <p:nvPr/>
        </p:nvSpPr>
        <p:spPr>
          <a:xfrm>
            <a:off x="4492029" y="4866234"/>
            <a:ext cx="1662433" cy="351257"/>
          </a:xfrm>
          <a:prstGeom prst="rightArrow">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6C41C5BB-A5FF-CDD3-EA8D-15E6B34234E4}"/>
              </a:ext>
            </a:extLst>
          </p:cNvPr>
          <p:cNvSpPr txBox="1"/>
          <p:nvPr/>
        </p:nvSpPr>
        <p:spPr>
          <a:xfrm>
            <a:off x="4492030" y="5128461"/>
            <a:ext cx="1652298" cy="778767"/>
          </a:xfrm>
          <a:prstGeom prst="rect">
            <a:avLst/>
          </a:prstGeom>
          <a:noFill/>
        </p:spPr>
        <p:txBody>
          <a:bodyPr wrap="square" lIns="0" rtlCol="0" anchor="ctr">
            <a:noAutofit/>
          </a:bodyPr>
          <a:lstStyle/>
          <a:p>
            <a:r>
              <a:rPr lang="en-US" sz="1200"/>
              <a:t>Treatment until disease progression or unacceptable toxicity </a:t>
            </a:r>
          </a:p>
        </p:txBody>
      </p:sp>
      <p:sp>
        <p:nvSpPr>
          <p:cNvPr id="11" name="TextBox 10">
            <a:extLst>
              <a:ext uri="{FF2B5EF4-FFF2-40B4-BE49-F238E27FC236}">
                <a16:creationId xmlns:a16="http://schemas.microsoft.com/office/drawing/2014/main" id="{BD22E726-50D5-DDA4-0EA3-BC5BBB28EE31}"/>
              </a:ext>
            </a:extLst>
          </p:cNvPr>
          <p:cNvSpPr txBox="1"/>
          <p:nvPr/>
        </p:nvSpPr>
        <p:spPr>
          <a:xfrm>
            <a:off x="6896571" y="1956043"/>
            <a:ext cx="3768893" cy="307777"/>
          </a:xfrm>
          <a:prstGeom prst="rect">
            <a:avLst/>
          </a:prstGeom>
          <a:noFill/>
        </p:spPr>
        <p:txBody>
          <a:bodyPr wrap="square" rtlCol="0">
            <a:spAutoFit/>
          </a:bodyPr>
          <a:lstStyle/>
          <a:p>
            <a:r>
              <a:rPr lang="en-US" sz="1400" b="1"/>
              <a:t>Patient disposition at extended follow-up</a:t>
            </a:r>
          </a:p>
        </p:txBody>
      </p:sp>
      <p:sp>
        <p:nvSpPr>
          <p:cNvPr id="13" name="Rectangle 12">
            <a:extLst>
              <a:ext uri="{FF2B5EF4-FFF2-40B4-BE49-F238E27FC236}">
                <a16:creationId xmlns:a16="http://schemas.microsoft.com/office/drawing/2014/main" id="{4190E0B0-218C-E99A-A831-FB09F1FA573E}"/>
              </a:ext>
            </a:extLst>
          </p:cNvPr>
          <p:cNvSpPr/>
          <p:nvPr/>
        </p:nvSpPr>
        <p:spPr>
          <a:xfrm>
            <a:off x="9227984" y="3018935"/>
            <a:ext cx="1832887" cy="33407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t>Ibrutinib (n=325)</a:t>
            </a:r>
            <a:endParaRPr lang="en-US"/>
          </a:p>
        </p:txBody>
      </p:sp>
      <p:sp>
        <p:nvSpPr>
          <p:cNvPr id="16" name="TextBox 15">
            <a:extLst>
              <a:ext uri="{FF2B5EF4-FFF2-40B4-BE49-F238E27FC236}">
                <a16:creationId xmlns:a16="http://schemas.microsoft.com/office/drawing/2014/main" id="{ACD18426-51A4-6916-E083-C24B5EB176AA}"/>
              </a:ext>
            </a:extLst>
          </p:cNvPr>
          <p:cNvSpPr txBox="1"/>
          <p:nvPr/>
        </p:nvSpPr>
        <p:spPr>
          <a:xfrm>
            <a:off x="6762893" y="3487655"/>
            <a:ext cx="1571159" cy="276999"/>
          </a:xfrm>
          <a:prstGeom prst="rect">
            <a:avLst/>
          </a:prstGeom>
          <a:solidFill>
            <a:schemeClr val="accent1"/>
          </a:solidFill>
        </p:spPr>
        <p:txBody>
          <a:bodyPr wrap="square" rtlCol="0">
            <a:spAutoFit/>
          </a:bodyPr>
          <a:lstStyle/>
          <a:p>
            <a:pPr algn="ctr"/>
            <a:r>
              <a:rPr lang="en-US" sz="1200">
                <a:solidFill>
                  <a:schemeClr val="bg1"/>
                </a:solidFill>
              </a:rPr>
              <a:t>Not treated (n=3) </a:t>
            </a:r>
          </a:p>
        </p:txBody>
      </p:sp>
      <p:sp>
        <p:nvSpPr>
          <p:cNvPr id="17" name="TextBox 16">
            <a:extLst>
              <a:ext uri="{FF2B5EF4-FFF2-40B4-BE49-F238E27FC236}">
                <a16:creationId xmlns:a16="http://schemas.microsoft.com/office/drawing/2014/main" id="{C6B1D2DC-AC0D-6771-3C7E-7AC2AD248DA2}"/>
              </a:ext>
            </a:extLst>
          </p:cNvPr>
          <p:cNvSpPr txBox="1"/>
          <p:nvPr/>
        </p:nvSpPr>
        <p:spPr>
          <a:xfrm>
            <a:off x="6762895" y="3925096"/>
            <a:ext cx="2294272" cy="1200329"/>
          </a:xfrm>
          <a:prstGeom prst="rect">
            <a:avLst/>
          </a:prstGeom>
          <a:solidFill>
            <a:schemeClr val="accent6">
              <a:lumMod val="20000"/>
              <a:lumOff val="80000"/>
            </a:schemeClr>
          </a:solidFill>
        </p:spPr>
        <p:txBody>
          <a:bodyPr wrap="square" rtlCol="0">
            <a:spAutoFit/>
          </a:bodyPr>
          <a:lstStyle/>
          <a:p>
            <a:r>
              <a:rPr lang="en-US" sz="1200" b="1"/>
              <a:t>Discontinued (N=130)</a:t>
            </a:r>
          </a:p>
          <a:p>
            <a:r>
              <a:rPr lang="en-US" sz="1200" b="1"/>
              <a:t>AE (n=69)</a:t>
            </a:r>
          </a:p>
          <a:p>
            <a:r>
              <a:rPr lang="en-US" sz="1200" b="1"/>
              <a:t>PD (n=51)</a:t>
            </a:r>
          </a:p>
          <a:p>
            <a:r>
              <a:rPr lang="en-US" sz="1200"/>
              <a:t>Withdrawal by patient (n=7)</a:t>
            </a:r>
          </a:p>
          <a:p>
            <a:r>
              <a:rPr lang="en-US" sz="1200"/>
              <a:t>Lost to follow-up/other (n=3)</a:t>
            </a:r>
          </a:p>
          <a:p>
            <a:endParaRPr lang="en-US" sz="1200"/>
          </a:p>
        </p:txBody>
      </p:sp>
      <p:sp>
        <p:nvSpPr>
          <p:cNvPr id="18" name="TextBox 17">
            <a:extLst>
              <a:ext uri="{FF2B5EF4-FFF2-40B4-BE49-F238E27FC236}">
                <a16:creationId xmlns:a16="http://schemas.microsoft.com/office/drawing/2014/main" id="{F6324EF5-FA6A-2237-F5CE-C35A32EE749F}"/>
              </a:ext>
            </a:extLst>
          </p:cNvPr>
          <p:cNvSpPr txBox="1"/>
          <p:nvPr/>
        </p:nvSpPr>
        <p:spPr>
          <a:xfrm>
            <a:off x="9491271" y="3487655"/>
            <a:ext cx="1569600" cy="276999"/>
          </a:xfrm>
          <a:prstGeom prst="rect">
            <a:avLst/>
          </a:prstGeom>
          <a:solidFill>
            <a:schemeClr val="accent2"/>
          </a:solidFill>
        </p:spPr>
        <p:txBody>
          <a:bodyPr wrap="square" rtlCol="0">
            <a:spAutoFit/>
          </a:bodyPr>
          <a:lstStyle/>
          <a:p>
            <a:pPr algn="ctr"/>
            <a:r>
              <a:rPr lang="en-US" sz="1200">
                <a:solidFill>
                  <a:schemeClr val="bg1"/>
                </a:solidFill>
              </a:rPr>
              <a:t>Not treated (n=1) </a:t>
            </a:r>
          </a:p>
        </p:txBody>
      </p:sp>
      <p:sp>
        <p:nvSpPr>
          <p:cNvPr id="19" name="TextBox 18">
            <a:extLst>
              <a:ext uri="{FF2B5EF4-FFF2-40B4-BE49-F238E27FC236}">
                <a16:creationId xmlns:a16="http://schemas.microsoft.com/office/drawing/2014/main" id="{F332BAEB-1AB6-095B-D6CE-F47A1FA78277}"/>
              </a:ext>
            </a:extLst>
          </p:cNvPr>
          <p:cNvSpPr txBox="1"/>
          <p:nvPr/>
        </p:nvSpPr>
        <p:spPr>
          <a:xfrm>
            <a:off x="9495151" y="3925096"/>
            <a:ext cx="2293200" cy="1200329"/>
          </a:xfrm>
          <a:prstGeom prst="rect">
            <a:avLst/>
          </a:prstGeom>
          <a:solidFill>
            <a:schemeClr val="accent6">
              <a:lumMod val="20000"/>
              <a:lumOff val="80000"/>
            </a:schemeClr>
          </a:solidFill>
        </p:spPr>
        <p:txBody>
          <a:bodyPr wrap="square" rtlCol="0">
            <a:spAutoFit/>
          </a:bodyPr>
          <a:lstStyle/>
          <a:p>
            <a:r>
              <a:rPr lang="en-US" sz="1200" b="1"/>
              <a:t>Discontinued (N=172)</a:t>
            </a:r>
          </a:p>
          <a:p>
            <a:r>
              <a:rPr lang="en-US" sz="1200" b="1"/>
              <a:t>AE (n=88)</a:t>
            </a:r>
          </a:p>
          <a:p>
            <a:r>
              <a:rPr lang="en-US" sz="1200" b="1"/>
              <a:t>PD (n=62)</a:t>
            </a:r>
          </a:p>
          <a:p>
            <a:r>
              <a:rPr lang="en-US" sz="1200"/>
              <a:t>Withdrawal by patient (n=15)</a:t>
            </a:r>
          </a:p>
          <a:p>
            <a:r>
              <a:rPr lang="en-US" sz="1200"/>
              <a:t>Physician decision (n=6)</a:t>
            </a:r>
          </a:p>
          <a:p>
            <a:r>
              <a:rPr lang="en-US" sz="1200"/>
              <a:t>Lost to follow-up/other (n=1)</a:t>
            </a:r>
          </a:p>
        </p:txBody>
      </p:sp>
      <p:sp>
        <p:nvSpPr>
          <p:cNvPr id="24" name="Rectangle 23">
            <a:extLst>
              <a:ext uri="{FF2B5EF4-FFF2-40B4-BE49-F238E27FC236}">
                <a16:creationId xmlns:a16="http://schemas.microsoft.com/office/drawing/2014/main" id="{DBF45A7E-E75D-2C0E-B8CD-7ED03D153CBC}"/>
              </a:ext>
            </a:extLst>
          </p:cNvPr>
          <p:cNvSpPr/>
          <p:nvPr/>
        </p:nvSpPr>
        <p:spPr>
          <a:xfrm>
            <a:off x="6501167" y="5339542"/>
            <a:ext cx="2556000" cy="72854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t>Treatment ongoing (n=194, 59%)</a:t>
            </a:r>
          </a:p>
          <a:p>
            <a:pPr algn="ctr"/>
            <a:r>
              <a:rPr lang="en-US" sz="1200" b="1"/>
              <a:t>Median follow-up: 40.3 months</a:t>
            </a:r>
            <a:endParaRPr lang="en-US"/>
          </a:p>
        </p:txBody>
      </p:sp>
      <p:sp>
        <p:nvSpPr>
          <p:cNvPr id="25" name="Rectangle 24">
            <a:extLst>
              <a:ext uri="{FF2B5EF4-FFF2-40B4-BE49-F238E27FC236}">
                <a16:creationId xmlns:a16="http://schemas.microsoft.com/office/drawing/2014/main" id="{3C0CAEFC-AEA0-AE3F-F1E6-44257113AC0D}"/>
              </a:ext>
            </a:extLst>
          </p:cNvPr>
          <p:cNvSpPr/>
          <p:nvPr/>
        </p:nvSpPr>
        <p:spPr>
          <a:xfrm>
            <a:off x="9227984" y="5339542"/>
            <a:ext cx="2556030" cy="72854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t>Treatment ongoing (n=152, 47%)</a:t>
            </a:r>
          </a:p>
          <a:p>
            <a:pPr algn="ctr"/>
            <a:r>
              <a:rPr lang="en-US" sz="1200" b="1"/>
              <a:t>Median follow-up: 38.7 months</a:t>
            </a:r>
            <a:endParaRPr lang="en-US"/>
          </a:p>
        </p:txBody>
      </p:sp>
      <p:cxnSp>
        <p:nvCxnSpPr>
          <p:cNvPr id="27" name="Straight Connector 26">
            <a:extLst>
              <a:ext uri="{FF2B5EF4-FFF2-40B4-BE49-F238E27FC236}">
                <a16:creationId xmlns:a16="http://schemas.microsoft.com/office/drawing/2014/main" id="{3AD50E2D-8DD2-4CC8-8FBF-E5A13B13B48D}"/>
              </a:ext>
            </a:extLst>
          </p:cNvPr>
          <p:cNvCxnSpPr>
            <a:cxnSpLocks/>
          </p:cNvCxnSpPr>
          <p:nvPr/>
        </p:nvCxnSpPr>
        <p:spPr>
          <a:xfrm>
            <a:off x="6333893" y="1989138"/>
            <a:ext cx="0" cy="406996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28CBAC8C-1AA8-740F-CACD-0CC2249F3C0D}"/>
              </a:ext>
            </a:extLst>
          </p:cNvPr>
          <p:cNvSpPr txBox="1"/>
          <p:nvPr/>
        </p:nvSpPr>
        <p:spPr>
          <a:xfrm>
            <a:off x="7532868" y="2352853"/>
            <a:ext cx="2496301" cy="307777"/>
          </a:xfrm>
          <a:prstGeom prst="rect">
            <a:avLst/>
          </a:prstGeom>
          <a:solidFill>
            <a:schemeClr val="tx1"/>
          </a:solidFill>
        </p:spPr>
        <p:txBody>
          <a:bodyPr wrap="square">
            <a:spAutoFit/>
          </a:bodyPr>
          <a:lstStyle/>
          <a:p>
            <a:pPr algn="ctr"/>
            <a:r>
              <a:rPr lang="en-US" sz="1400" b="1">
                <a:solidFill>
                  <a:schemeClr val="bg1"/>
                </a:solidFill>
              </a:rPr>
              <a:t>Randomised (N=652)</a:t>
            </a:r>
          </a:p>
        </p:txBody>
      </p:sp>
      <p:cxnSp>
        <p:nvCxnSpPr>
          <p:cNvPr id="40" name="Elbow Connector 39">
            <a:extLst>
              <a:ext uri="{FF2B5EF4-FFF2-40B4-BE49-F238E27FC236}">
                <a16:creationId xmlns:a16="http://schemas.microsoft.com/office/drawing/2014/main" id="{9F21E46F-7A89-A885-0957-34040DED9E9E}"/>
              </a:ext>
            </a:extLst>
          </p:cNvPr>
          <p:cNvCxnSpPr>
            <a:cxnSpLocks/>
            <a:stCxn id="32" idx="2"/>
            <a:endCxn id="30" idx="0"/>
          </p:cNvCxnSpPr>
          <p:nvPr/>
        </p:nvCxnSpPr>
        <p:spPr>
          <a:xfrm rot="5400000">
            <a:off x="7920163" y="2158078"/>
            <a:ext cx="358304" cy="1363408"/>
          </a:xfrm>
          <a:prstGeom prst="bentConnector3">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Elbow Connector 41">
            <a:extLst>
              <a:ext uri="{FF2B5EF4-FFF2-40B4-BE49-F238E27FC236}">
                <a16:creationId xmlns:a16="http://schemas.microsoft.com/office/drawing/2014/main" id="{79067445-5AC0-3182-877D-7E6694B457EE}"/>
              </a:ext>
            </a:extLst>
          </p:cNvPr>
          <p:cNvCxnSpPr>
            <a:cxnSpLocks/>
            <a:stCxn id="32" idx="2"/>
            <a:endCxn id="13" idx="0"/>
          </p:cNvCxnSpPr>
          <p:nvPr/>
        </p:nvCxnSpPr>
        <p:spPr>
          <a:xfrm rot="16200000" flipH="1">
            <a:off x="9283571" y="2158077"/>
            <a:ext cx="358305" cy="1363409"/>
          </a:xfrm>
          <a:prstGeom prst="bentConnector3">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12">
            <a:extLst>
              <a:ext uri="{FF2B5EF4-FFF2-40B4-BE49-F238E27FC236}">
                <a16:creationId xmlns:a16="http://schemas.microsoft.com/office/drawing/2014/main" id="{26CB7948-CC2F-AC8D-2A95-1B6A2E72F172}"/>
              </a:ext>
            </a:extLst>
          </p:cNvPr>
          <p:cNvSpPr/>
          <p:nvPr/>
        </p:nvSpPr>
        <p:spPr>
          <a:xfrm>
            <a:off x="6501167" y="3018934"/>
            <a:ext cx="1832887" cy="34189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a:t>Zanubrutinib (n=327)</a:t>
            </a:r>
            <a:endParaRPr lang="en-US"/>
          </a:p>
        </p:txBody>
      </p:sp>
      <p:cxnSp>
        <p:nvCxnSpPr>
          <p:cNvPr id="44" name="Verbinder: gewinkelt 43">
            <a:extLst>
              <a:ext uri="{FF2B5EF4-FFF2-40B4-BE49-F238E27FC236}">
                <a16:creationId xmlns:a16="http://schemas.microsoft.com/office/drawing/2014/main" id="{815A5E3C-4E21-9E72-FADE-D2A465583028}"/>
              </a:ext>
            </a:extLst>
          </p:cNvPr>
          <p:cNvCxnSpPr>
            <a:cxnSpLocks/>
          </p:cNvCxnSpPr>
          <p:nvPr/>
        </p:nvCxnSpPr>
        <p:spPr>
          <a:xfrm rot="16200000" flipH="1">
            <a:off x="6536662" y="3432009"/>
            <a:ext cx="265330" cy="122961"/>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6" name="Verbinder: gewinkelt 45">
            <a:extLst>
              <a:ext uri="{FF2B5EF4-FFF2-40B4-BE49-F238E27FC236}">
                <a16:creationId xmlns:a16="http://schemas.microsoft.com/office/drawing/2014/main" id="{CA99322A-8FB1-D826-3123-09289A23F634}"/>
              </a:ext>
            </a:extLst>
          </p:cNvPr>
          <p:cNvCxnSpPr>
            <a:cxnSpLocks/>
          </p:cNvCxnSpPr>
          <p:nvPr/>
        </p:nvCxnSpPr>
        <p:spPr>
          <a:xfrm rot="16200000" flipH="1">
            <a:off x="6087109" y="3881561"/>
            <a:ext cx="1164437" cy="122962"/>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8" name="Gerade Verbindung mit Pfeil 47">
            <a:extLst>
              <a:ext uri="{FF2B5EF4-FFF2-40B4-BE49-F238E27FC236}">
                <a16:creationId xmlns:a16="http://schemas.microsoft.com/office/drawing/2014/main" id="{5B8DDCCC-B4B5-08EF-089F-D611F1944BB2}"/>
              </a:ext>
            </a:extLst>
          </p:cNvPr>
          <p:cNvCxnSpPr>
            <a:cxnSpLocks/>
          </p:cNvCxnSpPr>
          <p:nvPr/>
        </p:nvCxnSpPr>
        <p:spPr>
          <a:xfrm>
            <a:off x="6607846" y="3353008"/>
            <a:ext cx="0" cy="19865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9" name="Verbinder: gewinkelt 48">
            <a:extLst>
              <a:ext uri="{FF2B5EF4-FFF2-40B4-BE49-F238E27FC236}">
                <a16:creationId xmlns:a16="http://schemas.microsoft.com/office/drawing/2014/main" id="{B4AF422D-F149-6936-4834-CB8FAB45C248}"/>
              </a:ext>
            </a:extLst>
          </p:cNvPr>
          <p:cNvCxnSpPr>
            <a:cxnSpLocks/>
          </p:cNvCxnSpPr>
          <p:nvPr/>
        </p:nvCxnSpPr>
        <p:spPr>
          <a:xfrm rot="16200000" flipH="1">
            <a:off x="9274168" y="3439824"/>
            <a:ext cx="265330" cy="122961"/>
          </a:xfrm>
          <a:prstGeom prst="bentConnector2">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0" name="Verbinder: gewinkelt 49">
            <a:extLst>
              <a:ext uri="{FF2B5EF4-FFF2-40B4-BE49-F238E27FC236}">
                <a16:creationId xmlns:a16="http://schemas.microsoft.com/office/drawing/2014/main" id="{1EA4A8B9-5DD1-5783-75C3-2A774BBFE007}"/>
              </a:ext>
            </a:extLst>
          </p:cNvPr>
          <p:cNvCxnSpPr>
            <a:cxnSpLocks/>
          </p:cNvCxnSpPr>
          <p:nvPr/>
        </p:nvCxnSpPr>
        <p:spPr>
          <a:xfrm rot="16200000" flipH="1">
            <a:off x="8824615" y="3889376"/>
            <a:ext cx="1164437" cy="122962"/>
          </a:xfrm>
          <a:prstGeom prst="bentConnector2">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1" name="Gerade Verbindung mit Pfeil 50">
            <a:extLst>
              <a:ext uri="{FF2B5EF4-FFF2-40B4-BE49-F238E27FC236}">
                <a16:creationId xmlns:a16="http://schemas.microsoft.com/office/drawing/2014/main" id="{F8BA241B-E1F6-B529-5023-8F8D57723A0A}"/>
              </a:ext>
            </a:extLst>
          </p:cNvPr>
          <p:cNvCxnSpPr>
            <a:cxnSpLocks/>
          </p:cNvCxnSpPr>
          <p:nvPr/>
        </p:nvCxnSpPr>
        <p:spPr>
          <a:xfrm>
            <a:off x="9345352" y="3360823"/>
            <a:ext cx="0" cy="1978719"/>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25888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m 5">
            <a:extLst>
              <a:ext uri="{FF2B5EF4-FFF2-40B4-BE49-F238E27FC236}">
                <a16:creationId xmlns:a16="http://schemas.microsoft.com/office/drawing/2014/main" id="{64D0A30E-43E4-73FD-2A37-60DBF88DF0D7}"/>
              </a:ext>
            </a:extLst>
          </p:cNvPr>
          <p:cNvGraphicFramePr/>
          <p:nvPr>
            <p:extLst>
              <p:ext uri="{D42A27DB-BD31-4B8C-83A1-F6EECF244321}">
                <p14:modId xmlns:p14="http://schemas.microsoft.com/office/powerpoint/2010/main" val="3397693884"/>
              </p:ext>
            </p:extLst>
          </p:nvPr>
        </p:nvGraphicFramePr>
        <p:xfrm>
          <a:off x="416533" y="1928267"/>
          <a:ext cx="6835167" cy="384656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 Placeholder 1">
            <a:extLst>
              <a:ext uri="{FF2B5EF4-FFF2-40B4-BE49-F238E27FC236}">
                <a16:creationId xmlns:a16="http://schemas.microsoft.com/office/drawing/2014/main" id="{B8220288-D91D-DC96-9BA5-AE5924F1B245}"/>
              </a:ext>
            </a:extLst>
          </p:cNvPr>
          <p:cNvSpPr>
            <a:spLocks noGrp="1"/>
          </p:cNvSpPr>
          <p:nvPr>
            <p:ph type="body" sz="quarter" idx="12"/>
          </p:nvPr>
        </p:nvSpPr>
        <p:spPr/>
        <p:txBody>
          <a:bodyPr/>
          <a:lstStyle/>
          <a:p>
            <a:r>
              <a:rPr lang="en-US"/>
              <a:t>PFS of </a:t>
            </a:r>
            <a:r>
              <a:rPr lang="en-US" err="1"/>
              <a:t>pirtobrutinib</a:t>
            </a:r>
            <a:r>
              <a:rPr lang="en-US"/>
              <a:t>-based combination regimens</a:t>
            </a:r>
          </a:p>
        </p:txBody>
      </p:sp>
      <p:sp>
        <p:nvSpPr>
          <p:cNvPr id="3" name="Title 2">
            <a:extLst>
              <a:ext uri="{FF2B5EF4-FFF2-40B4-BE49-F238E27FC236}">
                <a16:creationId xmlns:a16="http://schemas.microsoft.com/office/drawing/2014/main" id="{1C2F57EE-4BFA-58F7-8724-D1D410D0B7C4}"/>
              </a:ext>
            </a:extLst>
          </p:cNvPr>
          <p:cNvSpPr>
            <a:spLocks noGrp="1"/>
          </p:cNvSpPr>
          <p:nvPr>
            <p:ph type="title"/>
          </p:nvPr>
        </p:nvSpPr>
        <p:spPr/>
        <p:txBody>
          <a:bodyPr/>
          <a:lstStyle/>
          <a:p>
            <a:r>
              <a:rPr lang="en-US"/>
              <a:t>Progression-free survival</a:t>
            </a:r>
          </a:p>
        </p:txBody>
      </p:sp>
      <p:sp>
        <p:nvSpPr>
          <p:cNvPr id="4" name="Footer Placeholder 3">
            <a:extLst>
              <a:ext uri="{FF2B5EF4-FFF2-40B4-BE49-F238E27FC236}">
                <a16:creationId xmlns:a16="http://schemas.microsoft.com/office/drawing/2014/main" id="{140629D9-396C-7F61-4048-0EBEB0C11E89}"/>
              </a:ext>
            </a:extLst>
          </p:cNvPr>
          <p:cNvSpPr>
            <a:spLocks noGrp="1"/>
          </p:cNvSpPr>
          <p:nvPr>
            <p:ph type="ftr" sz="quarter" idx="13"/>
          </p:nvPr>
        </p:nvSpPr>
        <p:spPr>
          <a:xfrm>
            <a:off x="407989" y="6021388"/>
            <a:ext cx="8532812" cy="647700"/>
          </a:xfrm>
        </p:spPr>
        <p:txBody>
          <a:bodyPr/>
          <a:lstStyle/>
          <a:p>
            <a:r>
              <a:rPr lang="en-GB" b="1"/>
              <a:t>CI, </a:t>
            </a:r>
            <a:r>
              <a:rPr lang="en-GB"/>
              <a:t>confidence interval; </a:t>
            </a:r>
            <a:r>
              <a:rPr lang="en-GB" b="1"/>
              <a:t>IQR, </a:t>
            </a:r>
            <a:r>
              <a:rPr lang="en-GB"/>
              <a:t>interquartile range;</a:t>
            </a:r>
            <a:r>
              <a:rPr lang="en-GB" b="1"/>
              <a:t> PFS, </a:t>
            </a:r>
            <a:r>
              <a:rPr lang="en-GB"/>
              <a:t>progression-free survival;</a:t>
            </a:r>
            <a:r>
              <a:rPr lang="en-GB" b="1"/>
              <a:t> PV,</a:t>
            </a:r>
            <a:r>
              <a:rPr lang="en-GB"/>
              <a:t> </a:t>
            </a:r>
            <a:r>
              <a:rPr lang="en-GB" err="1"/>
              <a:t>pirtobrutinib</a:t>
            </a:r>
            <a:r>
              <a:rPr lang="en-GB"/>
              <a:t>, </a:t>
            </a:r>
            <a:r>
              <a:rPr lang="en-GB" err="1"/>
              <a:t>venetoclax</a:t>
            </a:r>
            <a:r>
              <a:rPr lang="en-GB"/>
              <a:t>; </a:t>
            </a:r>
            <a:r>
              <a:rPr lang="en-GB" b="1"/>
              <a:t>PVR, </a:t>
            </a:r>
            <a:r>
              <a:rPr lang="en-GB" err="1"/>
              <a:t>pirtobrutinib</a:t>
            </a:r>
            <a:r>
              <a:rPr lang="en-GB"/>
              <a:t>, </a:t>
            </a:r>
            <a:r>
              <a:rPr lang="en-GB" err="1"/>
              <a:t>venetoclax</a:t>
            </a:r>
            <a:r>
              <a:rPr lang="en-GB"/>
              <a:t>, rituximab. </a:t>
            </a:r>
            <a:endParaRPr lang="en-GB" b="1"/>
          </a:p>
          <a:p>
            <a:r>
              <a:rPr lang="en-GB" b="1" err="1"/>
              <a:t>Roeker</a:t>
            </a:r>
            <a:r>
              <a:rPr lang="en-GB" b="1"/>
              <a:t> et al, Abstract #3269 presented at ASH 2023. </a:t>
            </a:r>
            <a:endParaRPr lang="en-GB"/>
          </a:p>
        </p:txBody>
      </p:sp>
      <p:sp>
        <p:nvSpPr>
          <p:cNvPr id="11" name="TextBox 10">
            <a:extLst>
              <a:ext uri="{FF2B5EF4-FFF2-40B4-BE49-F238E27FC236}">
                <a16:creationId xmlns:a16="http://schemas.microsoft.com/office/drawing/2014/main" id="{DDF78C4E-2AC6-8216-C280-6E3A2E3C4F2D}"/>
              </a:ext>
            </a:extLst>
          </p:cNvPr>
          <p:cNvSpPr txBox="1"/>
          <p:nvPr/>
        </p:nvSpPr>
        <p:spPr>
          <a:xfrm>
            <a:off x="8940801" y="1989138"/>
            <a:ext cx="2843210" cy="4068762"/>
          </a:xfrm>
          <a:prstGeom prst="rect">
            <a:avLst/>
          </a:prstGeom>
          <a:solidFill>
            <a:schemeClr val="bg2"/>
          </a:solidFill>
        </p:spPr>
        <p:txBody>
          <a:bodyPr wrap="square" tIns="108000" rtlCol="0">
            <a:noAutofit/>
          </a:bodyPr>
          <a:lstStyle/>
          <a:p>
            <a:pPr marL="171450" indent="-171450">
              <a:spcAft>
                <a:spcPts val="600"/>
              </a:spcAft>
              <a:buClr>
                <a:schemeClr val="accent2"/>
              </a:buClr>
              <a:buFont typeface="Arial" panose="020B0604020202020204" pitchFamily="34" charset="0"/>
              <a:buChar char="•"/>
            </a:pPr>
            <a:r>
              <a:rPr lang="en-US" sz="1400"/>
              <a:t>Median (IQR) duration of follow-up for PFS was 22.1 months (20.1-23.0) for all patients</a:t>
            </a:r>
          </a:p>
          <a:p>
            <a:pPr marL="171450" indent="-171450">
              <a:spcAft>
                <a:spcPts val="600"/>
              </a:spcAft>
              <a:buClr>
                <a:schemeClr val="accent2"/>
              </a:buClr>
              <a:buFont typeface="Arial" panose="020B0604020202020204" pitchFamily="34" charset="0"/>
              <a:buChar char="•"/>
            </a:pPr>
            <a:r>
              <a:rPr lang="en-US" sz="1400"/>
              <a:t>PFS rate at 18 months was 87.5% (95% CI: 66.1-95.8) for all patients</a:t>
            </a:r>
          </a:p>
          <a:p>
            <a:pPr marL="171450" indent="-171450">
              <a:spcAft>
                <a:spcPts val="600"/>
              </a:spcAft>
              <a:buClr>
                <a:schemeClr val="accent2"/>
              </a:buClr>
              <a:buFont typeface="Arial" panose="020B0604020202020204" pitchFamily="34" charset="0"/>
              <a:buChar char="•"/>
            </a:pPr>
            <a:r>
              <a:rPr lang="en-US" sz="1400"/>
              <a:t>The 24-month PFS rate was 79.5% (95% CI: 52.0-92.3) for all patients</a:t>
            </a:r>
          </a:p>
        </p:txBody>
      </p:sp>
      <p:cxnSp>
        <p:nvCxnSpPr>
          <p:cNvPr id="8" name="Gerader Verbinder 7">
            <a:extLst>
              <a:ext uri="{FF2B5EF4-FFF2-40B4-BE49-F238E27FC236}">
                <a16:creationId xmlns:a16="http://schemas.microsoft.com/office/drawing/2014/main" id="{3E90AAD3-A1E1-1561-BA62-45BEDC206B11}"/>
              </a:ext>
            </a:extLst>
          </p:cNvPr>
          <p:cNvCxnSpPr>
            <a:cxnSpLocks/>
          </p:cNvCxnSpPr>
          <p:nvPr/>
        </p:nvCxnSpPr>
        <p:spPr>
          <a:xfrm flipV="1">
            <a:off x="2324100" y="2063252"/>
            <a:ext cx="0" cy="3095625"/>
          </a:xfrm>
          <a:prstGeom prst="line">
            <a:avLst/>
          </a:prstGeom>
          <a:ln w="19050">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1E339734-E03C-5128-0496-49FC3D368177}"/>
              </a:ext>
            </a:extLst>
          </p:cNvPr>
          <p:cNvCxnSpPr>
            <a:cxnSpLocks/>
          </p:cNvCxnSpPr>
          <p:nvPr/>
        </p:nvCxnSpPr>
        <p:spPr>
          <a:xfrm flipV="1">
            <a:off x="3429000" y="2272802"/>
            <a:ext cx="0" cy="2886075"/>
          </a:xfrm>
          <a:prstGeom prst="line">
            <a:avLst/>
          </a:prstGeom>
          <a:ln w="19050">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5403622F-29BA-51F6-86D4-EAAF8B5F7D5E}"/>
              </a:ext>
            </a:extLst>
          </p:cNvPr>
          <p:cNvCxnSpPr>
            <a:cxnSpLocks/>
          </p:cNvCxnSpPr>
          <p:nvPr/>
        </p:nvCxnSpPr>
        <p:spPr>
          <a:xfrm flipV="1">
            <a:off x="4533900" y="2272802"/>
            <a:ext cx="0" cy="2886075"/>
          </a:xfrm>
          <a:prstGeom prst="line">
            <a:avLst/>
          </a:prstGeom>
          <a:ln w="19050">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E2C86103-982C-AACF-4C51-9BA49919C7AB}"/>
              </a:ext>
            </a:extLst>
          </p:cNvPr>
          <p:cNvCxnSpPr>
            <a:cxnSpLocks/>
          </p:cNvCxnSpPr>
          <p:nvPr/>
        </p:nvCxnSpPr>
        <p:spPr>
          <a:xfrm flipV="1">
            <a:off x="5638800" y="2660330"/>
            <a:ext cx="0" cy="2498547"/>
          </a:xfrm>
          <a:prstGeom prst="line">
            <a:avLst/>
          </a:prstGeom>
          <a:ln w="19050">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CC073F24-7230-D84C-5F73-A16E1FA8178C}"/>
              </a:ext>
            </a:extLst>
          </p:cNvPr>
          <p:cNvSpPr txBox="1"/>
          <p:nvPr/>
        </p:nvSpPr>
        <p:spPr>
          <a:xfrm>
            <a:off x="1935480" y="2003646"/>
            <a:ext cx="721358" cy="253916"/>
          </a:xfrm>
          <a:prstGeom prst="rect">
            <a:avLst/>
          </a:prstGeom>
          <a:noFill/>
        </p:spPr>
        <p:txBody>
          <a:bodyPr wrap="square" rtlCol="0">
            <a:spAutoFit/>
          </a:bodyPr>
          <a:lstStyle/>
          <a:p>
            <a:pPr algn="ctr"/>
            <a:r>
              <a:rPr lang="de-DE" sz="1050">
                <a:solidFill>
                  <a:schemeClr val="accent1"/>
                </a:solidFill>
              </a:rPr>
              <a:t>100.0%</a:t>
            </a:r>
          </a:p>
        </p:txBody>
      </p:sp>
      <p:sp>
        <p:nvSpPr>
          <p:cNvPr id="18" name="Textfeld 17">
            <a:extLst>
              <a:ext uri="{FF2B5EF4-FFF2-40B4-BE49-F238E27FC236}">
                <a16:creationId xmlns:a16="http://schemas.microsoft.com/office/drawing/2014/main" id="{0007D09D-0EC6-FD02-DAF1-82FB957591F6}"/>
              </a:ext>
            </a:extLst>
          </p:cNvPr>
          <p:cNvSpPr txBox="1"/>
          <p:nvPr/>
        </p:nvSpPr>
        <p:spPr>
          <a:xfrm>
            <a:off x="3340087" y="2214055"/>
            <a:ext cx="721358" cy="253916"/>
          </a:xfrm>
          <a:prstGeom prst="rect">
            <a:avLst/>
          </a:prstGeom>
          <a:noFill/>
        </p:spPr>
        <p:txBody>
          <a:bodyPr wrap="square" rtlCol="0">
            <a:spAutoFit/>
          </a:bodyPr>
          <a:lstStyle/>
          <a:p>
            <a:pPr algn="ctr"/>
            <a:r>
              <a:rPr lang="de-DE" sz="1050">
                <a:solidFill>
                  <a:schemeClr val="accent1"/>
                </a:solidFill>
              </a:rPr>
              <a:t>91.7%</a:t>
            </a:r>
          </a:p>
        </p:txBody>
      </p:sp>
      <p:sp>
        <p:nvSpPr>
          <p:cNvPr id="19" name="Textfeld 18">
            <a:extLst>
              <a:ext uri="{FF2B5EF4-FFF2-40B4-BE49-F238E27FC236}">
                <a16:creationId xmlns:a16="http://schemas.microsoft.com/office/drawing/2014/main" id="{0303C857-E437-6D99-4FFF-A5B8B9988CF5}"/>
              </a:ext>
            </a:extLst>
          </p:cNvPr>
          <p:cNvSpPr txBox="1"/>
          <p:nvPr/>
        </p:nvSpPr>
        <p:spPr>
          <a:xfrm>
            <a:off x="4231668" y="2406414"/>
            <a:ext cx="721358" cy="253916"/>
          </a:xfrm>
          <a:prstGeom prst="rect">
            <a:avLst/>
          </a:prstGeom>
          <a:noFill/>
        </p:spPr>
        <p:txBody>
          <a:bodyPr wrap="square" rtlCol="0">
            <a:spAutoFit/>
          </a:bodyPr>
          <a:lstStyle/>
          <a:p>
            <a:pPr algn="ctr"/>
            <a:r>
              <a:rPr lang="de-DE" sz="1050">
                <a:solidFill>
                  <a:schemeClr val="accent1"/>
                </a:solidFill>
              </a:rPr>
              <a:t>87.5%</a:t>
            </a:r>
          </a:p>
        </p:txBody>
      </p:sp>
      <p:sp>
        <p:nvSpPr>
          <p:cNvPr id="20" name="Textfeld 19">
            <a:extLst>
              <a:ext uri="{FF2B5EF4-FFF2-40B4-BE49-F238E27FC236}">
                <a16:creationId xmlns:a16="http://schemas.microsoft.com/office/drawing/2014/main" id="{CA91735A-F045-37E7-C488-C1434138FC32}"/>
              </a:ext>
            </a:extLst>
          </p:cNvPr>
          <p:cNvSpPr txBox="1"/>
          <p:nvPr/>
        </p:nvSpPr>
        <p:spPr>
          <a:xfrm>
            <a:off x="5329897" y="2645090"/>
            <a:ext cx="721358" cy="253916"/>
          </a:xfrm>
          <a:prstGeom prst="rect">
            <a:avLst/>
          </a:prstGeom>
          <a:noFill/>
        </p:spPr>
        <p:txBody>
          <a:bodyPr wrap="square" rtlCol="0">
            <a:spAutoFit/>
          </a:bodyPr>
          <a:lstStyle/>
          <a:p>
            <a:pPr algn="ctr"/>
            <a:r>
              <a:rPr lang="de-DE" sz="1050">
                <a:solidFill>
                  <a:schemeClr val="accent1"/>
                </a:solidFill>
              </a:rPr>
              <a:t>79.5%</a:t>
            </a:r>
          </a:p>
        </p:txBody>
      </p:sp>
      <p:sp>
        <p:nvSpPr>
          <p:cNvPr id="21" name="Textfeld 20">
            <a:extLst>
              <a:ext uri="{FF2B5EF4-FFF2-40B4-BE49-F238E27FC236}">
                <a16:creationId xmlns:a16="http://schemas.microsoft.com/office/drawing/2014/main" id="{2F30E568-B782-D4A5-AAE6-9D696DFBD778}"/>
              </a:ext>
            </a:extLst>
          </p:cNvPr>
          <p:cNvSpPr txBox="1"/>
          <p:nvPr/>
        </p:nvSpPr>
        <p:spPr>
          <a:xfrm>
            <a:off x="3088627" y="2058690"/>
            <a:ext cx="721358" cy="253916"/>
          </a:xfrm>
          <a:prstGeom prst="rect">
            <a:avLst/>
          </a:prstGeom>
          <a:noFill/>
        </p:spPr>
        <p:txBody>
          <a:bodyPr wrap="square" rtlCol="0">
            <a:spAutoFit/>
          </a:bodyPr>
          <a:lstStyle/>
          <a:p>
            <a:pPr algn="ctr"/>
            <a:r>
              <a:rPr lang="de-DE" sz="1050">
                <a:solidFill>
                  <a:schemeClr val="accent3">
                    <a:lumMod val="60000"/>
                    <a:lumOff val="40000"/>
                  </a:schemeClr>
                </a:solidFill>
              </a:rPr>
              <a:t>92.9%</a:t>
            </a:r>
          </a:p>
        </p:txBody>
      </p:sp>
      <p:sp>
        <p:nvSpPr>
          <p:cNvPr id="22" name="Textfeld 21">
            <a:extLst>
              <a:ext uri="{FF2B5EF4-FFF2-40B4-BE49-F238E27FC236}">
                <a16:creationId xmlns:a16="http://schemas.microsoft.com/office/drawing/2014/main" id="{6D3D58A4-995A-9855-0649-D30CBB2FC63C}"/>
              </a:ext>
            </a:extLst>
          </p:cNvPr>
          <p:cNvSpPr txBox="1"/>
          <p:nvPr/>
        </p:nvSpPr>
        <p:spPr>
          <a:xfrm>
            <a:off x="4213832" y="2213332"/>
            <a:ext cx="721358" cy="253916"/>
          </a:xfrm>
          <a:prstGeom prst="rect">
            <a:avLst/>
          </a:prstGeom>
          <a:noFill/>
        </p:spPr>
        <p:txBody>
          <a:bodyPr wrap="square" rtlCol="0">
            <a:spAutoFit/>
          </a:bodyPr>
          <a:lstStyle/>
          <a:p>
            <a:pPr algn="ctr"/>
            <a:r>
              <a:rPr lang="de-DE" sz="1050">
                <a:solidFill>
                  <a:schemeClr val="accent3">
                    <a:lumMod val="60000"/>
                    <a:lumOff val="40000"/>
                  </a:schemeClr>
                </a:solidFill>
              </a:rPr>
              <a:t>92.9%</a:t>
            </a:r>
          </a:p>
        </p:txBody>
      </p:sp>
      <p:sp>
        <p:nvSpPr>
          <p:cNvPr id="23" name="Textfeld 22">
            <a:extLst>
              <a:ext uri="{FF2B5EF4-FFF2-40B4-BE49-F238E27FC236}">
                <a16:creationId xmlns:a16="http://schemas.microsoft.com/office/drawing/2014/main" id="{08A8F20F-0764-09BE-E12F-F1C4B55A3282}"/>
              </a:ext>
            </a:extLst>
          </p:cNvPr>
          <p:cNvSpPr txBox="1"/>
          <p:nvPr/>
        </p:nvSpPr>
        <p:spPr>
          <a:xfrm>
            <a:off x="4240212" y="2625355"/>
            <a:ext cx="721358" cy="253916"/>
          </a:xfrm>
          <a:prstGeom prst="rect">
            <a:avLst/>
          </a:prstGeom>
          <a:noFill/>
        </p:spPr>
        <p:txBody>
          <a:bodyPr wrap="square" rtlCol="0">
            <a:spAutoFit/>
          </a:bodyPr>
          <a:lstStyle/>
          <a:p>
            <a:pPr algn="ctr"/>
            <a:r>
              <a:rPr lang="de-DE" sz="1050">
                <a:solidFill>
                  <a:schemeClr val="accent3">
                    <a:lumMod val="75000"/>
                  </a:schemeClr>
                </a:solidFill>
              </a:rPr>
              <a:t>80.0%</a:t>
            </a:r>
          </a:p>
        </p:txBody>
      </p:sp>
      <p:sp>
        <p:nvSpPr>
          <p:cNvPr id="24" name="Textfeld 23">
            <a:extLst>
              <a:ext uri="{FF2B5EF4-FFF2-40B4-BE49-F238E27FC236}">
                <a16:creationId xmlns:a16="http://schemas.microsoft.com/office/drawing/2014/main" id="{FA845BE9-0557-7C75-B713-80C6CF75BC97}"/>
              </a:ext>
            </a:extLst>
          </p:cNvPr>
          <p:cNvSpPr txBox="1"/>
          <p:nvPr/>
        </p:nvSpPr>
        <p:spPr>
          <a:xfrm>
            <a:off x="2920962" y="2329402"/>
            <a:ext cx="721358" cy="253916"/>
          </a:xfrm>
          <a:prstGeom prst="rect">
            <a:avLst/>
          </a:prstGeom>
          <a:noFill/>
        </p:spPr>
        <p:txBody>
          <a:bodyPr wrap="square" rtlCol="0">
            <a:spAutoFit/>
          </a:bodyPr>
          <a:lstStyle/>
          <a:p>
            <a:pPr algn="ctr"/>
            <a:r>
              <a:rPr lang="de-DE" sz="1050">
                <a:solidFill>
                  <a:schemeClr val="accent3">
                    <a:lumMod val="75000"/>
                  </a:schemeClr>
                </a:solidFill>
              </a:rPr>
              <a:t>90.0%</a:t>
            </a:r>
          </a:p>
        </p:txBody>
      </p:sp>
      <p:sp>
        <p:nvSpPr>
          <p:cNvPr id="25" name="Freihandform: Form 24">
            <a:extLst>
              <a:ext uri="{FF2B5EF4-FFF2-40B4-BE49-F238E27FC236}">
                <a16:creationId xmlns:a16="http://schemas.microsoft.com/office/drawing/2014/main" id="{801AEF1C-342B-1887-5C90-DD2BC0ED6CBA}"/>
              </a:ext>
            </a:extLst>
          </p:cNvPr>
          <p:cNvSpPr/>
          <p:nvPr/>
        </p:nvSpPr>
        <p:spPr>
          <a:xfrm>
            <a:off x="1225550" y="2041027"/>
            <a:ext cx="4298950" cy="622300"/>
          </a:xfrm>
          <a:custGeom>
            <a:avLst/>
            <a:gdLst>
              <a:gd name="connsiteX0" fmla="*/ 0 w 4298950"/>
              <a:gd name="connsiteY0" fmla="*/ 0 h 622300"/>
              <a:gd name="connsiteX1" fmla="*/ 1314450 w 4298950"/>
              <a:gd name="connsiteY1" fmla="*/ 0 h 622300"/>
              <a:gd name="connsiteX2" fmla="*/ 1314450 w 4298950"/>
              <a:gd name="connsiteY2" fmla="*/ 317500 h 622300"/>
              <a:gd name="connsiteX3" fmla="*/ 2266950 w 4298950"/>
              <a:gd name="connsiteY3" fmla="*/ 317500 h 622300"/>
              <a:gd name="connsiteX4" fmla="*/ 2266950 w 4298950"/>
              <a:gd name="connsiteY4" fmla="*/ 622300 h 622300"/>
              <a:gd name="connsiteX5" fmla="*/ 4298950 w 4298950"/>
              <a:gd name="connsiteY5" fmla="*/ 622300 h 62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8950" h="622300">
                <a:moveTo>
                  <a:pt x="0" y="0"/>
                </a:moveTo>
                <a:lnTo>
                  <a:pt x="1314450" y="0"/>
                </a:lnTo>
                <a:lnTo>
                  <a:pt x="1314450" y="317500"/>
                </a:lnTo>
                <a:lnTo>
                  <a:pt x="2266950" y="317500"/>
                </a:lnTo>
                <a:lnTo>
                  <a:pt x="2266950" y="622300"/>
                </a:lnTo>
                <a:lnTo>
                  <a:pt x="4298950" y="622300"/>
                </a:lnTo>
              </a:path>
            </a:pathLst>
          </a:custGeom>
          <a:noFill/>
          <a:ln w="1905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9" name="Gruppieren 28">
            <a:extLst>
              <a:ext uri="{FF2B5EF4-FFF2-40B4-BE49-F238E27FC236}">
                <a16:creationId xmlns:a16="http://schemas.microsoft.com/office/drawing/2014/main" id="{72E53EC3-683E-C7BE-CDB6-33D3FFF33C4E}"/>
              </a:ext>
            </a:extLst>
          </p:cNvPr>
          <p:cNvGrpSpPr/>
          <p:nvPr/>
        </p:nvGrpSpPr>
        <p:grpSpPr>
          <a:xfrm>
            <a:off x="5494902" y="2629459"/>
            <a:ext cx="47454" cy="67541"/>
            <a:chOff x="6460374" y="1905213"/>
            <a:chExt cx="47454" cy="47454"/>
          </a:xfrm>
        </p:grpSpPr>
        <p:cxnSp>
          <p:nvCxnSpPr>
            <p:cNvPr id="27" name="Gerader Verbinder 26">
              <a:extLst>
                <a:ext uri="{FF2B5EF4-FFF2-40B4-BE49-F238E27FC236}">
                  <a16:creationId xmlns:a16="http://schemas.microsoft.com/office/drawing/2014/main" id="{CAA50CBB-1006-9CD3-2487-D8DA87BE7CCA}"/>
                </a:ext>
              </a:extLst>
            </p:cNvPr>
            <p:cNvCxnSpPr>
              <a:cxnSpLocks/>
            </p:cNvCxnSpPr>
            <p:nvPr/>
          </p:nvCxnSpPr>
          <p:spPr>
            <a:xfrm>
              <a:off x="6484101" y="1905213"/>
              <a:ext cx="0" cy="47454"/>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3CFABFE5-CB4C-697C-A223-5D280453A1DD}"/>
                </a:ext>
              </a:extLst>
            </p:cNvPr>
            <p:cNvCxnSpPr>
              <a:cxnSpLocks/>
            </p:cNvCxnSpPr>
            <p:nvPr/>
          </p:nvCxnSpPr>
          <p:spPr>
            <a:xfrm rot="16200000">
              <a:off x="6484101" y="1905213"/>
              <a:ext cx="0" cy="47454"/>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0" name="Gruppieren 29">
            <a:extLst>
              <a:ext uri="{FF2B5EF4-FFF2-40B4-BE49-F238E27FC236}">
                <a16:creationId xmlns:a16="http://schemas.microsoft.com/office/drawing/2014/main" id="{5A3DFA4B-78DA-25A4-978E-57CB67932B47}"/>
              </a:ext>
            </a:extLst>
          </p:cNvPr>
          <p:cNvGrpSpPr/>
          <p:nvPr/>
        </p:nvGrpSpPr>
        <p:grpSpPr>
          <a:xfrm>
            <a:off x="4761469" y="2629459"/>
            <a:ext cx="47454" cy="67541"/>
            <a:chOff x="6460374" y="1905213"/>
            <a:chExt cx="47454" cy="47454"/>
          </a:xfrm>
        </p:grpSpPr>
        <p:cxnSp>
          <p:nvCxnSpPr>
            <p:cNvPr id="31" name="Gerader Verbinder 30">
              <a:extLst>
                <a:ext uri="{FF2B5EF4-FFF2-40B4-BE49-F238E27FC236}">
                  <a16:creationId xmlns:a16="http://schemas.microsoft.com/office/drawing/2014/main" id="{B0908FDB-70F5-7927-6E9D-578804485FDF}"/>
                </a:ext>
              </a:extLst>
            </p:cNvPr>
            <p:cNvCxnSpPr>
              <a:cxnSpLocks/>
            </p:cNvCxnSpPr>
            <p:nvPr/>
          </p:nvCxnSpPr>
          <p:spPr>
            <a:xfrm>
              <a:off x="6484101" y="1905213"/>
              <a:ext cx="0" cy="47454"/>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Gerader Verbinder 31">
              <a:extLst>
                <a:ext uri="{FF2B5EF4-FFF2-40B4-BE49-F238E27FC236}">
                  <a16:creationId xmlns:a16="http://schemas.microsoft.com/office/drawing/2014/main" id="{47D27B6C-4D19-CEF9-7891-4CEB6918BC35}"/>
                </a:ext>
              </a:extLst>
            </p:cNvPr>
            <p:cNvCxnSpPr>
              <a:cxnSpLocks/>
            </p:cNvCxnSpPr>
            <p:nvPr/>
          </p:nvCxnSpPr>
          <p:spPr>
            <a:xfrm rot="16200000">
              <a:off x="6484101" y="1905213"/>
              <a:ext cx="0" cy="47454"/>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3" name="Gruppieren 32">
            <a:extLst>
              <a:ext uri="{FF2B5EF4-FFF2-40B4-BE49-F238E27FC236}">
                <a16:creationId xmlns:a16="http://schemas.microsoft.com/office/drawing/2014/main" id="{CEA769B2-C917-2998-D6EB-0D2A4EB05697}"/>
              </a:ext>
            </a:extLst>
          </p:cNvPr>
          <p:cNvGrpSpPr/>
          <p:nvPr/>
        </p:nvGrpSpPr>
        <p:grpSpPr>
          <a:xfrm>
            <a:off x="3880767" y="2626559"/>
            <a:ext cx="47454" cy="67541"/>
            <a:chOff x="6460374" y="1905213"/>
            <a:chExt cx="47454" cy="47454"/>
          </a:xfrm>
        </p:grpSpPr>
        <p:cxnSp>
          <p:nvCxnSpPr>
            <p:cNvPr id="34" name="Gerader Verbinder 33">
              <a:extLst>
                <a:ext uri="{FF2B5EF4-FFF2-40B4-BE49-F238E27FC236}">
                  <a16:creationId xmlns:a16="http://schemas.microsoft.com/office/drawing/2014/main" id="{2594C72D-8ABC-3324-42B4-939E592DAC46}"/>
                </a:ext>
              </a:extLst>
            </p:cNvPr>
            <p:cNvCxnSpPr>
              <a:cxnSpLocks/>
            </p:cNvCxnSpPr>
            <p:nvPr/>
          </p:nvCxnSpPr>
          <p:spPr>
            <a:xfrm>
              <a:off x="6484101" y="1905213"/>
              <a:ext cx="0" cy="47454"/>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C49E318B-4B3A-B3D5-448B-5FC272DEB242}"/>
                </a:ext>
              </a:extLst>
            </p:cNvPr>
            <p:cNvCxnSpPr>
              <a:cxnSpLocks/>
            </p:cNvCxnSpPr>
            <p:nvPr/>
          </p:nvCxnSpPr>
          <p:spPr>
            <a:xfrm rot="16200000">
              <a:off x="6484101" y="1905213"/>
              <a:ext cx="0" cy="47454"/>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0" name="Freihandform: Form 39">
            <a:extLst>
              <a:ext uri="{FF2B5EF4-FFF2-40B4-BE49-F238E27FC236}">
                <a16:creationId xmlns:a16="http://schemas.microsoft.com/office/drawing/2014/main" id="{A4B82F07-CA3B-EBB0-43F5-069D24FFE807}"/>
              </a:ext>
            </a:extLst>
          </p:cNvPr>
          <p:cNvSpPr/>
          <p:nvPr/>
        </p:nvSpPr>
        <p:spPr>
          <a:xfrm>
            <a:off x="1219200" y="2039440"/>
            <a:ext cx="4071938" cy="623887"/>
          </a:xfrm>
          <a:custGeom>
            <a:avLst/>
            <a:gdLst>
              <a:gd name="connsiteX0" fmla="*/ 0 w 4071938"/>
              <a:gd name="connsiteY0" fmla="*/ 0 h 623887"/>
              <a:gd name="connsiteX1" fmla="*/ 1919288 w 4071938"/>
              <a:gd name="connsiteY1" fmla="*/ 0 h 623887"/>
              <a:gd name="connsiteX2" fmla="*/ 1919288 w 4071938"/>
              <a:gd name="connsiteY2" fmla="*/ 223837 h 623887"/>
              <a:gd name="connsiteX3" fmla="*/ 4071938 w 4071938"/>
              <a:gd name="connsiteY3" fmla="*/ 223837 h 623887"/>
              <a:gd name="connsiteX4" fmla="*/ 4071938 w 4071938"/>
              <a:gd name="connsiteY4" fmla="*/ 623887 h 623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1938" h="623887">
                <a:moveTo>
                  <a:pt x="0" y="0"/>
                </a:moveTo>
                <a:lnTo>
                  <a:pt x="1919288" y="0"/>
                </a:lnTo>
                <a:lnTo>
                  <a:pt x="1919288" y="223837"/>
                </a:lnTo>
                <a:lnTo>
                  <a:pt x="4071938" y="223837"/>
                </a:lnTo>
                <a:lnTo>
                  <a:pt x="4071938" y="623887"/>
                </a:lnTo>
              </a:path>
            </a:pathLst>
          </a:custGeom>
          <a:noFill/>
          <a:ln w="1905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1" name="Gruppieren 40">
            <a:extLst>
              <a:ext uri="{FF2B5EF4-FFF2-40B4-BE49-F238E27FC236}">
                <a16:creationId xmlns:a16="http://schemas.microsoft.com/office/drawing/2014/main" id="{623EB2D0-094C-BE8E-6EC7-B3FD6E6B5DD3}"/>
              </a:ext>
            </a:extLst>
          </p:cNvPr>
          <p:cNvGrpSpPr/>
          <p:nvPr/>
        </p:nvGrpSpPr>
        <p:grpSpPr>
          <a:xfrm>
            <a:off x="5231604" y="2234894"/>
            <a:ext cx="47454" cy="67541"/>
            <a:chOff x="6460374" y="1905213"/>
            <a:chExt cx="47454" cy="47454"/>
          </a:xfrm>
        </p:grpSpPr>
        <p:cxnSp>
          <p:nvCxnSpPr>
            <p:cNvPr id="42" name="Gerader Verbinder 41">
              <a:extLst>
                <a:ext uri="{FF2B5EF4-FFF2-40B4-BE49-F238E27FC236}">
                  <a16:creationId xmlns:a16="http://schemas.microsoft.com/office/drawing/2014/main" id="{762AEA0B-F7DD-F043-1459-B628FE1D720E}"/>
                </a:ext>
              </a:extLst>
            </p:cNvPr>
            <p:cNvCxnSpPr>
              <a:cxnSpLocks/>
            </p:cNvCxnSpPr>
            <p:nvPr/>
          </p:nvCxnSpPr>
          <p:spPr>
            <a:xfrm>
              <a:off x="6484101" y="1905213"/>
              <a:ext cx="0" cy="47454"/>
            </a:xfrm>
            <a:prstGeom prst="line">
              <a:avLst/>
            </a:prstGeom>
            <a:ln w="190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3" name="Gerader Verbinder 42">
              <a:extLst>
                <a:ext uri="{FF2B5EF4-FFF2-40B4-BE49-F238E27FC236}">
                  <a16:creationId xmlns:a16="http://schemas.microsoft.com/office/drawing/2014/main" id="{A0DF8248-6404-591C-6B8A-EFBB8FA76BD7}"/>
                </a:ext>
              </a:extLst>
            </p:cNvPr>
            <p:cNvCxnSpPr>
              <a:cxnSpLocks/>
            </p:cNvCxnSpPr>
            <p:nvPr/>
          </p:nvCxnSpPr>
          <p:spPr>
            <a:xfrm rot="16200000">
              <a:off x="6484101" y="1905213"/>
              <a:ext cx="0" cy="47454"/>
            </a:xfrm>
            <a:prstGeom prst="line">
              <a:avLst/>
            </a:prstGeom>
            <a:ln w="190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44" name="Gruppieren 43">
            <a:extLst>
              <a:ext uri="{FF2B5EF4-FFF2-40B4-BE49-F238E27FC236}">
                <a16:creationId xmlns:a16="http://schemas.microsoft.com/office/drawing/2014/main" id="{83739135-20E3-06DE-ED2F-AFF2274C2C6A}"/>
              </a:ext>
            </a:extLst>
          </p:cNvPr>
          <p:cNvGrpSpPr/>
          <p:nvPr/>
        </p:nvGrpSpPr>
        <p:grpSpPr>
          <a:xfrm>
            <a:off x="5269810" y="2232461"/>
            <a:ext cx="47454" cy="67541"/>
            <a:chOff x="6460374" y="1905213"/>
            <a:chExt cx="47454" cy="47454"/>
          </a:xfrm>
        </p:grpSpPr>
        <p:cxnSp>
          <p:nvCxnSpPr>
            <p:cNvPr id="45" name="Gerader Verbinder 44">
              <a:extLst>
                <a:ext uri="{FF2B5EF4-FFF2-40B4-BE49-F238E27FC236}">
                  <a16:creationId xmlns:a16="http://schemas.microsoft.com/office/drawing/2014/main" id="{7B0BA317-D2FE-C27C-17DD-8CF62B4760E7}"/>
                </a:ext>
              </a:extLst>
            </p:cNvPr>
            <p:cNvCxnSpPr>
              <a:cxnSpLocks/>
            </p:cNvCxnSpPr>
            <p:nvPr/>
          </p:nvCxnSpPr>
          <p:spPr>
            <a:xfrm>
              <a:off x="6484101" y="1905213"/>
              <a:ext cx="0" cy="47454"/>
            </a:xfrm>
            <a:prstGeom prst="line">
              <a:avLst/>
            </a:prstGeom>
            <a:ln w="190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6" name="Gerader Verbinder 45">
              <a:extLst>
                <a:ext uri="{FF2B5EF4-FFF2-40B4-BE49-F238E27FC236}">
                  <a16:creationId xmlns:a16="http://schemas.microsoft.com/office/drawing/2014/main" id="{DA20795C-88F7-8716-8FD1-1B56C1758FF0}"/>
                </a:ext>
              </a:extLst>
            </p:cNvPr>
            <p:cNvCxnSpPr>
              <a:cxnSpLocks/>
            </p:cNvCxnSpPr>
            <p:nvPr/>
          </p:nvCxnSpPr>
          <p:spPr>
            <a:xfrm rot="16200000">
              <a:off x="6484101" y="1905213"/>
              <a:ext cx="0" cy="47454"/>
            </a:xfrm>
            <a:prstGeom prst="line">
              <a:avLst/>
            </a:prstGeom>
            <a:ln w="190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47" name="Gruppieren 46">
            <a:extLst>
              <a:ext uri="{FF2B5EF4-FFF2-40B4-BE49-F238E27FC236}">
                <a16:creationId xmlns:a16="http://schemas.microsoft.com/office/drawing/2014/main" id="{DDCC5FB7-BC50-9698-B9EE-3FCCF8973AAA}"/>
              </a:ext>
            </a:extLst>
          </p:cNvPr>
          <p:cNvGrpSpPr/>
          <p:nvPr/>
        </p:nvGrpSpPr>
        <p:grpSpPr>
          <a:xfrm>
            <a:off x="4936552" y="2232461"/>
            <a:ext cx="47454" cy="67541"/>
            <a:chOff x="6460374" y="1905213"/>
            <a:chExt cx="47454" cy="47454"/>
          </a:xfrm>
        </p:grpSpPr>
        <p:cxnSp>
          <p:nvCxnSpPr>
            <p:cNvPr id="48" name="Gerader Verbinder 47">
              <a:extLst>
                <a:ext uri="{FF2B5EF4-FFF2-40B4-BE49-F238E27FC236}">
                  <a16:creationId xmlns:a16="http://schemas.microsoft.com/office/drawing/2014/main" id="{FA582D3B-7F53-EC83-6B16-C4B2073579AB}"/>
                </a:ext>
              </a:extLst>
            </p:cNvPr>
            <p:cNvCxnSpPr>
              <a:cxnSpLocks/>
            </p:cNvCxnSpPr>
            <p:nvPr/>
          </p:nvCxnSpPr>
          <p:spPr>
            <a:xfrm>
              <a:off x="6484101" y="1905213"/>
              <a:ext cx="0" cy="47454"/>
            </a:xfrm>
            <a:prstGeom prst="line">
              <a:avLst/>
            </a:prstGeom>
            <a:ln w="190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E5B825B4-5A24-280F-CA49-47B7127AA2A3}"/>
                </a:ext>
              </a:extLst>
            </p:cNvPr>
            <p:cNvCxnSpPr>
              <a:cxnSpLocks/>
            </p:cNvCxnSpPr>
            <p:nvPr/>
          </p:nvCxnSpPr>
          <p:spPr>
            <a:xfrm rot="16200000">
              <a:off x="6484101" y="1905213"/>
              <a:ext cx="0" cy="47454"/>
            </a:xfrm>
            <a:prstGeom prst="line">
              <a:avLst/>
            </a:prstGeom>
            <a:ln w="190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50" name="Gruppieren 49">
            <a:extLst>
              <a:ext uri="{FF2B5EF4-FFF2-40B4-BE49-F238E27FC236}">
                <a16:creationId xmlns:a16="http://schemas.microsoft.com/office/drawing/2014/main" id="{3970E4B2-8652-5288-EB73-0F7D6495B2C0}"/>
              </a:ext>
            </a:extLst>
          </p:cNvPr>
          <p:cNvGrpSpPr/>
          <p:nvPr/>
        </p:nvGrpSpPr>
        <p:grpSpPr>
          <a:xfrm>
            <a:off x="4893338" y="2229726"/>
            <a:ext cx="47454" cy="67541"/>
            <a:chOff x="6460374" y="1905213"/>
            <a:chExt cx="47454" cy="47454"/>
          </a:xfrm>
        </p:grpSpPr>
        <p:cxnSp>
          <p:nvCxnSpPr>
            <p:cNvPr id="51" name="Gerader Verbinder 50">
              <a:extLst>
                <a:ext uri="{FF2B5EF4-FFF2-40B4-BE49-F238E27FC236}">
                  <a16:creationId xmlns:a16="http://schemas.microsoft.com/office/drawing/2014/main" id="{AF627779-0104-D427-9A21-803F9A6F3CD2}"/>
                </a:ext>
              </a:extLst>
            </p:cNvPr>
            <p:cNvCxnSpPr>
              <a:cxnSpLocks/>
            </p:cNvCxnSpPr>
            <p:nvPr/>
          </p:nvCxnSpPr>
          <p:spPr>
            <a:xfrm>
              <a:off x="6484101" y="1905213"/>
              <a:ext cx="0" cy="47454"/>
            </a:xfrm>
            <a:prstGeom prst="line">
              <a:avLst/>
            </a:prstGeom>
            <a:ln w="190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2" name="Gerader Verbinder 51">
              <a:extLst>
                <a:ext uri="{FF2B5EF4-FFF2-40B4-BE49-F238E27FC236}">
                  <a16:creationId xmlns:a16="http://schemas.microsoft.com/office/drawing/2014/main" id="{C0DF16DF-E9A7-C329-1A42-B37B5B37EB6B}"/>
                </a:ext>
              </a:extLst>
            </p:cNvPr>
            <p:cNvCxnSpPr>
              <a:cxnSpLocks/>
            </p:cNvCxnSpPr>
            <p:nvPr/>
          </p:nvCxnSpPr>
          <p:spPr>
            <a:xfrm rot="16200000">
              <a:off x="6484101" y="1905213"/>
              <a:ext cx="0" cy="47454"/>
            </a:xfrm>
            <a:prstGeom prst="line">
              <a:avLst/>
            </a:prstGeom>
            <a:ln w="190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uppieren 52">
            <a:extLst>
              <a:ext uri="{FF2B5EF4-FFF2-40B4-BE49-F238E27FC236}">
                <a16:creationId xmlns:a16="http://schemas.microsoft.com/office/drawing/2014/main" id="{3B966563-DB59-2A4A-813E-5E081BE125FE}"/>
              </a:ext>
            </a:extLst>
          </p:cNvPr>
          <p:cNvGrpSpPr/>
          <p:nvPr/>
        </p:nvGrpSpPr>
        <p:grpSpPr>
          <a:xfrm>
            <a:off x="4794183" y="2232461"/>
            <a:ext cx="47454" cy="67541"/>
            <a:chOff x="6460374" y="1905213"/>
            <a:chExt cx="47454" cy="47454"/>
          </a:xfrm>
        </p:grpSpPr>
        <p:cxnSp>
          <p:nvCxnSpPr>
            <p:cNvPr id="54" name="Gerader Verbinder 53">
              <a:extLst>
                <a:ext uri="{FF2B5EF4-FFF2-40B4-BE49-F238E27FC236}">
                  <a16:creationId xmlns:a16="http://schemas.microsoft.com/office/drawing/2014/main" id="{5AD48736-8F72-03A4-BAF3-0A5B785F0295}"/>
                </a:ext>
              </a:extLst>
            </p:cNvPr>
            <p:cNvCxnSpPr>
              <a:cxnSpLocks/>
            </p:cNvCxnSpPr>
            <p:nvPr/>
          </p:nvCxnSpPr>
          <p:spPr>
            <a:xfrm>
              <a:off x="6484101" y="1905213"/>
              <a:ext cx="0" cy="47454"/>
            </a:xfrm>
            <a:prstGeom prst="line">
              <a:avLst/>
            </a:prstGeom>
            <a:ln w="190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5" name="Gerader Verbinder 54">
              <a:extLst>
                <a:ext uri="{FF2B5EF4-FFF2-40B4-BE49-F238E27FC236}">
                  <a16:creationId xmlns:a16="http://schemas.microsoft.com/office/drawing/2014/main" id="{25504E4F-D2C8-FC03-243E-BB8C03460480}"/>
                </a:ext>
              </a:extLst>
            </p:cNvPr>
            <p:cNvCxnSpPr>
              <a:cxnSpLocks/>
            </p:cNvCxnSpPr>
            <p:nvPr/>
          </p:nvCxnSpPr>
          <p:spPr>
            <a:xfrm rot="16200000">
              <a:off x="6484101" y="1905213"/>
              <a:ext cx="0" cy="47454"/>
            </a:xfrm>
            <a:prstGeom prst="line">
              <a:avLst/>
            </a:prstGeom>
            <a:ln w="190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56" name="Gruppieren 55">
            <a:extLst>
              <a:ext uri="{FF2B5EF4-FFF2-40B4-BE49-F238E27FC236}">
                <a16:creationId xmlns:a16="http://schemas.microsoft.com/office/drawing/2014/main" id="{82B6696D-CCD5-5A93-EB6B-F4BE8487CD6A}"/>
              </a:ext>
            </a:extLst>
          </p:cNvPr>
          <p:cNvGrpSpPr/>
          <p:nvPr/>
        </p:nvGrpSpPr>
        <p:grpSpPr>
          <a:xfrm>
            <a:off x="4129860" y="2232461"/>
            <a:ext cx="47454" cy="67541"/>
            <a:chOff x="6460374" y="1905213"/>
            <a:chExt cx="47454" cy="47454"/>
          </a:xfrm>
        </p:grpSpPr>
        <p:cxnSp>
          <p:nvCxnSpPr>
            <p:cNvPr id="57" name="Gerader Verbinder 56">
              <a:extLst>
                <a:ext uri="{FF2B5EF4-FFF2-40B4-BE49-F238E27FC236}">
                  <a16:creationId xmlns:a16="http://schemas.microsoft.com/office/drawing/2014/main" id="{36EBB413-C507-0A84-6494-B5736DB3A8EB}"/>
                </a:ext>
              </a:extLst>
            </p:cNvPr>
            <p:cNvCxnSpPr>
              <a:cxnSpLocks/>
            </p:cNvCxnSpPr>
            <p:nvPr/>
          </p:nvCxnSpPr>
          <p:spPr>
            <a:xfrm>
              <a:off x="6484101" y="1905213"/>
              <a:ext cx="0" cy="47454"/>
            </a:xfrm>
            <a:prstGeom prst="line">
              <a:avLst/>
            </a:prstGeom>
            <a:ln w="190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8" name="Gerader Verbinder 57">
              <a:extLst>
                <a:ext uri="{FF2B5EF4-FFF2-40B4-BE49-F238E27FC236}">
                  <a16:creationId xmlns:a16="http://schemas.microsoft.com/office/drawing/2014/main" id="{6F89AB01-2E32-9B88-19BB-004EA29C5CBA}"/>
                </a:ext>
              </a:extLst>
            </p:cNvPr>
            <p:cNvCxnSpPr>
              <a:cxnSpLocks/>
            </p:cNvCxnSpPr>
            <p:nvPr/>
          </p:nvCxnSpPr>
          <p:spPr>
            <a:xfrm rot="16200000">
              <a:off x="6484101" y="1905213"/>
              <a:ext cx="0" cy="47454"/>
            </a:xfrm>
            <a:prstGeom prst="line">
              <a:avLst/>
            </a:prstGeom>
            <a:ln w="190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59" name="Freihandform: Form 58">
            <a:extLst>
              <a:ext uri="{FF2B5EF4-FFF2-40B4-BE49-F238E27FC236}">
                <a16:creationId xmlns:a16="http://schemas.microsoft.com/office/drawing/2014/main" id="{EC4243DD-97B0-8C9E-62EF-B63E5D778A81}"/>
              </a:ext>
            </a:extLst>
          </p:cNvPr>
          <p:cNvSpPr/>
          <p:nvPr/>
        </p:nvSpPr>
        <p:spPr>
          <a:xfrm>
            <a:off x="1219200" y="2041027"/>
            <a:ext cx="5353050" cy="628650"/>
          </a:xfrm>
          <a:custGeom>
            <a:avLst/>
            <a:gdLst>
              <a:gd name="connsiteX0" fmla="*/ 0 w 5353050"/>
              <a:gd name="connsiteY0" fmla="*/ 0 h 628650"/>
              <a:gd name="connsiteX1" fmla="*/ 1314450 w 5353050"/>
              <a:gd name="connsiteY1" fmla="*/ 0 h 628650"/>
              <a:gd name="connsiteX2" fmla="*/ 1314450 w 5353050"/>
              <a:gd name="connsiteY2" fmla="*/ 127000 h 628650"/>
              <a:gd name="connsiteX3" fmla="*/ 1924050 w 5353050"/>
              <a:gd name="connsiteY3" fmla="*/ 127000 h 628650"/>
              <a:gd name="connsiteX4" fmla="*/ 1924050 w 5353050"/>
              <a:gd name="connsiteY4" fmla="*/ 260350 h 628650"/>
              <a:gd name="connsiteX5" fmla="*/ 2273300 w 5353050"/>
              <a:gd name="connsiteY5" fmla="*/ 260350 h 628650"/>
              <a:gd name="connsiteX6" fmla="*/ 2273300 w 5353050"/>
              <a:gd name="connsiteY6" fmla="*/ 387350 h 628650"/>
              <a:gd name="connsiteX7" fmla="*/ 4070350 w 5353050"/>
              <a:gd name="connsiteY7" fmla="*/ 387350 h 628650"/>
              <a:gd name="connsiteX8" fmla="*/ 4070350 w 5353050"/>
              <a:gd name="connsiteY8" fmla="*/ 628650 h 628650"/>
              <a:gd name="connsiteX9" fmla="*/ 5353050 w 5353050"/>
              <a:gd name="connsiteY9" fmla="*/ 628650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628650">
                <a:moveTo>
                  <a:pt x="0" y="0"/>
                </a:moveTo>
                <a:lnTo>
                  <a:pt x="1314450" y="0"/>
                </a:lnTo>
                <a:lnTo>
                  <a:pt x="1314450" y="127000"/>
                </a:lnTo>
                <a:lnTo>
                  <a:pt x="1924050" y="127000"/>
                </a:lnTo>
                <a:lnTo>
                  <a:pt x="1924050" y="260350"/>
                </a:lnTo>
                <a:lnTo>
                  <a:pt x="2273300" y="260350"/>
                </a:lnTo>
                <a:lnTo>
                  <a:pt x="2273300" y="387350"/>
                </a:lnTo>
                <a:lnTo>
                  <a:pt x="4070350" y="387350"/>
                </a:lnTo>
                <a:lnTo>
                  <a:pt x="4070350" y="628650"/>
                </a:lnTo>
                <a:lnTo>
                  <a:pt x="5353050" y="628650"/>
                </a:lnTo>
              </a:path>
            </a:pathLst>
          </a:cu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0" name="Gruppieren 59">
            <a:extLst>
              <a:ext uri="{FF2B5EF4-FFF2-40B4-BE49-F238E27FC236}">
                <a16:creationId xmlns:a16="http://schemas.microsoft.com/office/drawing/2014/main" id="{1BE4B62A-0492-4FC2-0CCA-AB27FB505E7A}"/>
              </a:ext>
            </a:extLst>
          </p:cNvPr>
          <p:cNvGrpSpPr/>
          <p:nvPr/>
        </p:nvGrpSpPr>
        <p:grpSpPr>
          <a:xfrm>
            <a:off x="6552125" y="2636582"/>
            <a:ext cx="47454" cy="67541"/>
            <a:chOff x="6460374" y="1905213"/>
            <a:chExt cx="47454" cy="47454"/>
          </a:xfrm>
        </p:grpSpPr>
        <p:cxnSp>
          <p:nvCxnSpPr>
            <p:cNvPr id="61" name="Gerader Verbinder 60">
              <a:extLst>
                <a:ext uri="{FF2B5EF4-FFF2-40B4-BE49-F238E27FC236}">
                  <a16:creationId xmlns:a16="http://schemas.microsoft.com/office/drawing/2014/main" id="{A20E6A34-AB76-B150-907A-8CB043F3AB3C}"/>
                </a:ext>
              </a:extLst>
            </p:cNvPr>
            <p:cNvCxnSpPr>
              <a:cxnSpLocks/>
            </p:cNvCxnSpPr>
            <p:nvPr/>
          </p:nvCxnSpPr>
          <p:spPr>
            <a:xfrm>
              <a:off x="6484101" y="1905213"/>
              <a:ext cx="0" cy="4745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2" name="Gerader Verbinder 61">
              <a:extLst>
                <a:ext uri="{FF2B5EF4-FFF2-40B4-BE49-F238E27FC236}">
                  <a16:creationId xmlns:a16="http://schemas.microsoft.com/office/drawing/2014/main" id="{3EC0E670-567C-B8CD-C384-2873F184FC8A}"/>
                </a:ext>
              </a:extLst>
            </p:cNvPr>
            <p:cNvCxnSpPr>
              <a:cxnSpLocks/>
            </p:cNvCxnSpPr>
            <p:nvPr/>
          </p:nvCxnSpPr>
          <p:spPr>
            <a:xfrm rot="16200000">
              <a:off x="6484101" y="1905213"/>
              <a:ext cx="0" cy="4745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3" name="Gruppieren 62">
            <a:extLst>
              <a:ext uri="{FF2B5EF4-FFF2-40B4-BE49-F238E27FC236}">
                <a16:creationId xmlns:a16="http://schemas.microsoft.com/office/drawing/2014/main" id="{64245E2C-A215-FD91-9355-640222AD09F6}"/>
              </a:ext>
            </a:extLst>
          </p:cNvPr>
          <p:cNvGrpSpPr/>
          <p:nvPr/>
        </p:nvGrpSpPr>
        <p:grpSpPr>
          <a:xfrm>
            <a:off x="6117021" y="2636582"/>
            <a:ext cx="47454" cy="67541"/>
            <a:chOff x="6460374" y="1905213"/>
            <a:chExt cx="47454" cy="47454"/>
          </a:xfrm>
        </p:grpSpPr>
        <p:cxnSp>
          <p:nvCxnSpPr>
            <p:cNvPr id="64" name="Gerader Verbinder 63">
              <a:extLst>
                <a:ext uri="{FF2B5EF4-FFF2-40B4-BE49-F238E27FC236}">
                  <a16:creationId xmlns:a16="http://schemas.microsoft.com/office/drawing/2014/main" id="{D8C799F8-BBC6-29DE-A4B8-FC728DCB27F3}"/>
                </a:ext>
              </a:extLst>
            </p:cNvPr>
            <p:cNvCxnSpPr>
              <a:cxnSpLocks/>
            </p:cNvCxnSpPr>
            <p:nvPr/>
          </p:nvCxnSpPr>
          <p:spPr>
            <a:xfrm>
              <a:off x="6484101" y="1905213"/>
              <a:ext cx="0" cy="4745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5" name="Gerader Verbinder 64">
              <a:extLst>
                <a:ext uri="{FF2B5EF4-FFF2-40B4-BE49-F238E27FC236}">
                  <a16:creationId xmlns:a16="http://schemas.microsoft.com/office/drawing/2014/main" id="{43077396-36B3-CB4F-6206-A3C1C3C23328}"/>
                </a:ext>
              </a:extLst>
            </p:cNvPr>
            <p:cNvCxnSpPr>
              <a:cxnSpLocks/>
            </p:cNvCxnSpPr>
            <p:nvPr/>
          </p:nvCxnSpPr>
          <p:spPr>
            <a:xfrm rot="16200000">
              <a:off x="6484101" y="1905213"/>
              <a:ext cx="0" cy="4745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6" name="Gruppieren 65">
            <a:extLst>
              <a:ext uri="{FF2B5EF4-FFF2-40B4-BE49-F238E27FC236}">
                <a16:creationId xmlns:a16="http://schemas.microsoft.com/office/drawing/2014/main" id="{17F3C288-9DEE-8273-4FEC-649CC91B2391}"/>
              </a:ext>
            </a:extLst>
          </p:cNvPr>
          <p:cNvGrpSpPr/>
          <p:nvPr/>
        </p:nvGrpSpPr>
        <p:grpSpPr>
          <a:xfrm>
            <a:off x="5937025" y="2635906"/>
            <a:ext cx="47454" cy="67541"/>
            <a:chOff x="6460374" y="1905213"/>
            <a:chExt cx="47454" cy="47454"/>
          </a:xfrm>
        </p:grpSpPr>
        <p:cxnSp>
          <p:nvCxnSpPr>
            <p:cNvPr id="67" name="Gerader Verbinder 66">
              <a:extLst>
                <a:ext uri="{FF2B5EF4-FFF2-40B4-BE49-F238E27FC236}">
                  <a16:creationId xmlns:a16="http://schemas.microsoft.com/office/drawing/2014/main" id="{63FD7CA9-0358-571E-D651-9C9D67D1A5A6}"/>
                </a:ext>
              </a:extLst>
            </p:cNvPr>
            <p:cNvCxnSpPr>
              <a:cxnSpLocks/>
            </p:cNvCxnSpPr>
            <p:nvPr/>
          </p:nvCxnSpPr>
          <p:spPr>
            <a:xfrm>
              <a:off x="6484101" y="1905213"/>
              <a:ext cx="0" cy="4745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8" name="Gerader Verbinder 67">
              <a:extLst>
                <a:ext uri="{FF2B5EF4-FFF2-40B4-BE49-F238E27FC236}">
                  <a16:creationId xmlns:a16="http://schemas.microsoft.com/office/drawing/2014/main" id="{A22F0C99-F803-540A-86D9-FB35BB3A6B4E}"/>
                </a:ext>
              </a:extLst>
            </p:cNvPr>
            <p:cNvCxnSpPr>
              <a:cxnSpLocks/>
            </p:cNvCxnSpPr>
            <p:nvPr/>
          </p:nvCxnSpPr>
          <p:spPr>
            <a:xfrm rot="16200000">
              <a:off x="6484101" y="1905213"/>
              <a:ext cx="0" cy="4745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9" name="Gruppieren 68">
            <a:extLst>
              <a:ext uri="{FF2B5EF4-FFF2-40B4-BE49-F238E27FC236}">
                <a16:creationId xmlns:a16="http://schemas.microsoft.com/office/drawing/2014/main" id="{92B5188C-BE76-77D2-66D2-581C6760E39A}"/>
              </a:ext>
            </a:extLst>
          </p:cNvPr>
          <p:cNvGrpSpPr/>
          <p:nvPr/>
        </p:nvGrpSpPr>
        <p:grpSpPr>
          <a:xfrm>
            <a:off x="5444081" y="2629775"/>
            <a:ext cx="47454" cy="67541"/>
            <a:chOff x="6460374" y="1905213"/>
            <a:chExt cx="47454" cy="47454"/>
          </a:xfrm>
        </p:grpSpPr>
        <p:cxnSp>
          <p:nvCxnSpPr>
            <p:cNvPr id="70" name="Gerader Verbinder 69">
              <a:extLst>
                <a:ext uri="{FF2B5EF4-FFF2-40B4-BE49-F238E27FC236}">
                  <a16:creationId xmlns:a16="http://schemas.microsoft.com/office/drawing/2014/main" id="{3D3FE29C-E8E2-001F-F1D3-B3BBB09A0E32}"/>
                </a:ext>
              </a:extLst>
            </p:cNvPr>
            <p:cNvCxnSpPr>
              <a:cxnSpLocks/>
            </p:cNvCxnSpPr>
            <p:nvPr/>
          </p:nvCxnSpPr>
          <p:spPr>
            <a:xfrm>
              <a:off x="6484101" y="1905213"/>
              <a:ext cx="0" cy="4745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Gerader Verbinder 70">
              <a:extLst>
                <a:ext uri="{FF2B5EF4-FFF2-40B4-BE49-F238E27FC236}">
                  <a16:creationId xmlns:a16="http://schemas.microsoft.com/office/drawing/2014/main" id="{E7FDFCDD-5CFF-9945-EA1E-3B8F8F0E36A5}"/>
                </a:ext>
              </a:extLst>
            </p:cNvPr>
            <p:cNvCxnSpPr>
              <a:cxnSpLocks/>
            </p:cNvCxnSpPr>
            <p:nvPr/>
          </p:nvCxnSpPr>
          <p:spPr>
            <a:xfrm rot="16200000">
              <a:off x="6484101" y="1905213"/>
              <a:ext cx="0" cy="4745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2" name="Gruppieren 71">
            <a:extLst>
              <a:ext uri="{FF2B5EF4-FFF2-40B4-BE49-F238E27FC236}">
                <a16:creationId xmlns:a16="http://schemas.microsoft.com/office/drawing/2014/main" id="{6222533C-AF66-4A8C-0F1A-85F609FE4A47}"/>
              </a:ext>
            </a:extLst>
          </p:cNvPr>
          <p:cNvGrpSpPr/>
          <p:nvPr/>
        </p:nvGrpSpPr>
        <p:grpSpPr>
          <a:xfrm>
            <a:off x="5302189" y="2631159"/>
            <a:ext cx="47454" cy="67541"/>
            <a:chOff x="6460374" y="1905213"/>
            <a:chExt cx="47454" cy="47454"/>
          </a:xfrm>
        </p:grpSpPr>
        <p:cxnSp>
          <p:nvCxnSpPr>
            <p:cNvPr id="73" name="Gerader Verbinder 72">
              <a:extLst>
                <a:ext uri="{FF2B5EF4-FFF2-40B4-BE49-F238E27FC236}">
                  <a16:creationId xmlns:a16="http://schemas.microsoft.com/office/drawing/2014/main" id="{BD361D36-DCB4-3BBA-BE92-37AA99F50CBA}"/>
                </a:ext>
              </a:extLst>
            </p:cNvPr>
            <p:cNvCxnSpPr>
              <a:cxnSpLocks/>
            </p:cNvCxnSpPr>
            <p:nvPr/>
          </p:nvCxnSpPr>
          <p:spPr>
            <a:xfrm>
              <a:off x="6484101" y="1905213"/>
              <a:ext cx="0" cy="4745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4" name="Gerader Verbinder 73">
              <a:extLst>
                <a:ext uri="{FF2B5EF4-FFF2-40B4-BE49-F238E27FC236}">
                  <a16:creationId xmlns:a16="http://schemas.microsoft.com/office/drawing/2014/main" id="{CBF18F75-C905-ADC1-4BFE-5569197F02E0}"/>
                </a:ext>
              </a:extLst>
            </p:cNvPr>
            <p:cNvCxnSpPr>
              <a:cxnSpLocks/>
            </p:cNvCxnSpPr>
            <p:nvPr/>
          </p:nvCxnSpPr>
          <p:spPr>
            <a:xfrm rot="16200000">
              <a:off x="6484101" y="1905213"/>
              <a:ext cx="0" cy="4745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5" name="Gruppieren 74">
            <a:extLst>
              <a:ext uri="{FF2B5EF4-FFF2-40B4-BE49-F238E27FC236}">
                <a16:creationId xmlns:a16="http://schemas.microsoft.com/office/drawing/2014/main" id="{61953838-292F-7EEF-50EB-747C697111E0}"/>
              </a:ext>
            </a:extLst>
          </p:cNvPr>
          <p:cNvGrpSpPr/>
          <p:nvPr/>
        </p:nvGrpSpPr>
        <p:grpSpPr>
          <a:xfrm>
            <a:off x="5275889" y="2632731"/>
            <a:ext cx="47454" cy="67541"/>
            <a:chOff x="6460374" y="1905213"/>
            <a:chExt cx="47454" cy="47454"/>
          </a:xfrm>
        </p:grpSpPr>
        <p:cxnSp>
          <p:nvCxnSpPr>
            <p:cNvPr id="76" name="Gerader Verbinder 75">
              <a:extLst>
                <a:ext uri="{FF2B5EF4-FFF2-40B4-BE49-F238E27FC236}">
                  <a16:creationId xmlns:a16="http://schemas.microsoft.com/office/drawing/2014/main" id="{632CB891-DC82-5819-2790-7E2C467C49C4}"/>
                </a:ext>
              </a:extLst>
            </p:cNvPr>
            <p:cNvCxnSpPr>
              <a:cxnSpLocks/>
            </p:cNvCxnSpPr>
            <p:nvPr/>
          </p:nvCxnSpPr>
          <p:spPr>
            <a:xfrm>
              <a:off x="6484101" y="1905213"/>
              <a:ext cx="0" cy="4745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7" name="Gerader Verbinder 76">
              <a:extLst>
                <a:ext uri="{FF2B5EF4-FFF2-40B4-BE49-F238E27FC236}">
                  <a16:creationId xmlns:a16="http://schemas.microsoft.com/office/drawing/2014/main" id="{D9708514-A042-62A3-CA69-A1ACBDC63BDF}"/>
                </a:ext>
              </a:extLst>
            </p:cNvPr>
            <p:cNvCxnSpPr>
              <a:cxnSpLocks/>
            </p:cNvCxnSpPr>
            <p:nvPr/>
          </p:nvCxnSpPr>
          <p:spPr>
            <a:xfrm rot="16200000">
              <a:off x="6484101" y="1905213"/>
              <a:ext cx="0" cy="4745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78" name="Gruppieren 77">
            <a:extLst>
              <a:ext uri="{FF2B5EF4-FFF2-40B4-BE49-F238E27FC236}">
                <a16:creationId xmlns:a16="http://schemas.microsoft.com/office/drawing/2014/main" id="{0D975CCE-38BB-9250-4CAB-59A80B658CD0}"/>
              </a:ext>
            </a:extLst>
          </p:cNvPr>
          <p:cNvGrpSpPr/>
          <p:nvPr/>
        </p:nvGrpSpPr>
        <p:grpSpPr>
          <a:xfrm>
            <a:off x="5264184" y="2393547"/>
            <a:ext cx="47454" cy="67541"/>
            <a:chOff x="6460374" y="1905213"/>
            <a:chExt cx="47454" cy="47454"/>
          </a:xfrm>
        </p:grpSpPr>
        <p:cxnSp>
          <p:nvCxnSpPr>
            <p:cNvPr id="79" name="Gerader Verbinder 78">
              <a:extLst>
                <a:ext uri="{FF2B5EF4-FFF2-40B4-BE49-F238E27FC236}">
                  <a16:creationId xmlns:a16="http://schemas.microsoft.com/office/drawing/2014/main" id="{7DFBDFDC-431F-85CC-116D-434EEE51EE58}"/>
                </a:ext>
              </a:extLst>
            </p:cNvPr>
            <p:cNvCxnSpPr>
              <a:cxnSpLocks/>
            </p:cNvCxnSpPr>
            <p:nvPr/>
          </p:nvCxnSpPr>
          <p:spPr>
            <a:xfrm>
              <a:off x="6484101" y="1905213"/>
              <a:ext cx="0" cy="4745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0" name="Gerader Verbinder 79">
              <a:extLst>
                <a:ext uri="{FF2B5EF4-FFF2-40B4-BE49-F238E27FC236}">
                  <a16:creationId xmlns:a16="http://schemas.microsoft.com/office/drawing/2014/main" id="{3E53F1C3-F0C1-59FB-0044-B56E5DEECF4B}"/>
                </a:ext>
              </a:extLst>
            </p:cNvPr>
            <p:cNvCxnSpPr>
              <a:cxnSpLocks/>
            </p:cNvCxnSpPr>
            <p:nvPr/>
          </p:nvCxnSpPr>
          <p:spPr>
            <a:xfrm rot="16200000">
              <a:off x="6484101" y="1905213"/>
              <a:ext cx="0" cy="4745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81" name="Gruppieren 80">
            <a:extLst>
              <a:ext uri="{FF2B5EF4-FFF2-40B4-BE49-F238E27FC236}">
                <a16:creationId xmlns:a16="http://schemas.microsoft.com/office/drawing/2014/main" id="{088B2B90-D7CD-08C5-F5E6-6F75B0204D94}"/>
              </a:ext>
            </a:extLst>
          </p:cNvPr>
          <p:cNvGrpSpPr/>
          <p:nvPr/>
        </p:nvGrpSpPr>
        <p:grpSpPr>
          <a:xfrm>
            <a:off x="4788942" y="2390446"/>
            <a:ext cx="47454" cy="67541"/>
            <a:chOff x="6460374" y="1905213"/>
            <a:chExt cx="47454" cy="47454"/>
          </a:xfrm>
        </p:grpSpPr>
        <p:cxnSp>
          <p:nvCxnSpPr>
            <p:cNvPr id="82" name="Gerader Verbinder 81">
              <a:extLst>
                <a:ext uri="{FF2B5EF4-FFF2-40B4-BE49-F238E27FC236}">
                  <a16:creationId xmlns:a16="http://schemas.microsoft.com/office/drawing/2014/main" id="{828048DE-E9B0-C349-D5DB-B3244C495D1F}"/>
                </a:ext>
              </a:extLst>
            </p:cNvPr>
            <p:cNvCxnSpPr>
              <a:cxnSpLocks/>
            </p:cNvCxnSpPr>
            <p:nvPr/>
          </p:nvCxnSpPr>
          <p:spPr>
            <a:xfrm>
              <a:off x="6484101" y="1905213"/>
              <a:ext cx="0" cy="4745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Gerader Verbinder 82">
              <a:extLst>
                <a:ext uri="{FF2B5EF4-FFF2-40B4-BE49-F238E27FC236}">
                  <a16:creationId xmlns:a16="http://schemas.microsoft.com/office/drawing/2014/main" id="{7E52DC99-D8EC-DE87-3CA8-F637DE3A1A69}"/>
                </a:ext>
              </a:extLst>
            </p:cNvPr>
            <p:cNvCxnSpPr>
              <a:cxnSpLocks/>
            </p:cNvCxnSpPr>
            <p:nvPr/>
          </p:nvCxnSpPr>
          <p:spPr>
            <a:xfrm rot="16200000">
              <a:off x="6484101" y="1905213"/>
              <a:ext cx="0" cy="4745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84" name="Gruppieren 83">
            <a:extLst>
              <a:ext uri="{FF2B5EF4-FFF2-40B4-BE49-F238E27FC236}">
                <a16:creationId xmlns:a16="http://schemas.microsoft.com/office/drawing/2014/main" id="{7E88DB52-4674-F93A-8E04-4E4C867F7C05}"/>
              </a:ext>
            </a:extLst>
          </p:cNvPr>
          <p:cNvGrpSpPr/>
          <p:nvPr/>
        </p:nvGrpSpPr>
        <p:grpSpPr>
          <a:xfrm>
            <a:off x="5228856" y="2390405"/>
            <a:ext cx="47454" cy="67541"/>
            <a:chOff x="6460374" y="1905213"/>
            <a:chExt cx="47454" cy="47454"/>
          </a:xfrm>
        </p:grpSpPr>
        <p:cxnSp>
          <p:nvCxnSpPr>
            <p:cNvPr id="85" name="Gerader Verbinder 84">
              <a:extLst>
                <a:ext uri="{FF2B5EF4-FFF2-40B4-BE49-F238E27FC236}">
                  <a16:creationId xmlns:a16="http://schemas.microsoft.com/office/drawing/2014/main" id="{CBD89047-E964-FA16-F262-DD11E41429E8}"/>
                </a:ext>
              </a:extLst>
            </p:cNvPr>
            <p:cNvCxnSpPr>
              <a:cxnSpLocks/>
            </p:cNvCxnSpPr>
            <p:nvPr/>
          </p:nvCxnSpPr>
          <p:spPr>
            <a:xfrm>
              <a:off x="6484101" y="1905213"/>
              <a:ext cx="0" cy="4745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6" name="Gerader Verbinder 85">
              <a:extLst>
                <a:ext uri="{FF2B5EF4-FFF2-40B4-BE49-F238E27FC236}">
                  <a16:creationId xmlns:a16="http://schemas.microsoft.com/office/drawing/2014/main" id="{4125F3BB-67D4-B1E1-5BFD-04D4D6435195}"/>
                </a:ext>
              </a:extLst>
            </p:cNvPr>
            <p:cNvCxnSpPr>
              <a:cxnSpLocks/>
            </p:cNvCxnSpPr>
            <p:nvPr/>
          </p:nvCxnSpPr>
          <p:spPr>
            <a:xfrm rot="16200000">
              <a:off x="6484101" y="1905213"/>
              <a:ext cx="0" cy="4745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87" name="Gruppieren 86">
            <a:extLst>
              <a:ext uri="{FF2B5EF4-FFF2-40B4-BE49-F238E27FC236}">
                <a16:creationId xmlns:a16="http://schemas.microsoft.com/office/drawing/2014/main" id="{6133C445-4DB1-A752-7BFE-5CB78DEB96B9}"/>
              </a:ext>
            </a:extLst>
          </p:cNvPr>
          <p:cNvGrpSpPr/>
          <p:nvPr/>
        </p:nvGrpSpPr>
        <p:grpSpPr>
          <a:xfrm>
            <a:off x="4893536" y="2390700"/>
            <a:ext cx="47454" cy="67541"/>
            <a:chOff x="6460374" y="1905213"/>
            <a:chExt cx="47454" cy="47454"/>
          </a:xfrm>
        </p:grpSpPr>
        <p:cxnSp>
          <p:nvCxnSpPr>
            <p:cNvPr id="88" name="Gerader Verbinder 87">
              <a:extLst>
                <a:ext uri="{FF2B5EF4-FFF2-40B4-BE49-F238E27FC236}">
                  <a16:creationId xmlns:a16="http://schemas.microsoft.com/office/drawing/2014/main" id="{662B6E1C-C3D0-2612-59A8-57A00571B9F2}"/>
                </a:ext>
              </a:extLst>
            </p:cNvPr>
            <p:cNvCxnSpPr>
              <a:cxnSpLocks/>
            </p:cNvCxnSpPr>
            <p:nvPr/>
          </p:nvCxnSpPr>
          <p:spPr>
            <a:xfrm>
              <a:off x="6484101" y="1905213"/>
              <a:ext cx="0" cy="4745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9" name="Gerader Verbinder 88">
              <a:extLst>
                <a:ext uri="{FF2B5EF4-FFF2-40B4-BE49-F238E27FC236}">
                  <a16:creationId xmlns:a16="http://schemas.microsoft.com/office/drawing/2014/main" id="{0C267153-F0BC-38C2-1245-CC42F4FA855A}"/>
                </a:ext>
              </a:extLst>
            </p:cNvPr>
            <p:cNvCxnSpPr>
              <a:cxnSpLocks/>
            </p:cNvCxnSpPr>
            <p:nvPr/>
          </p:nvCxnSpPr>
          <p:spPr>
            <a:xfrm rot="16200000">
              <a:off x="6484101" y="1905213"/>
              <a:ext cx="0" cy="4745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90" name="Gruppieren 89">
            <a:extLst>
              <a:ext uri="{FF2B5EF4-FFF2-40B4-BE49-F238E27FC236}">
                <a16:creationId xmlns:a16="http://schemas.microsoft.com/office/drawing/2014/main" id="{0C6CD8E8-C10D-6F29-067C-7FFF64E87D1A}"/>
              </a:ext>
            </a:extLst>
          </p:cNvPr>
          <p:cNvGrpSpPr/>
          <p:nvPr/>
        </p:nvGrpSpPr>
        <p:grpSpPr>
          <a:xfrm>
            <a:off x="4931356" y="2393855"/>
            <a:ext cx="47454" cy="67541"/>
            <a:chOff x="6460374" y="1905213"/>
            <a:chExt cx="47454" cy="47454"/>
          </a:xfrm>
        </p:grpSpPr>
        <p:cxnSp>
          <p:nvCxnSpPr>
            <p:cNvPr id="91" name="Gerader Verbinder 90">
              <a:extLst>
                <a:ext uri="{FF2B5EF4-FFF2-40B4-BE49-F238E27FC236}">
                  <a16:creationId xmlns:a16="http://schemas.microsoft.com/office/drawing/2014/main" id="{9D2E239F-1066-6AF7-8341-6ABBBAE0787F}"/>
                </a:ext>
              </a:extLst>
            </p:cNvPr>
            <p:cNvCxnSpPr>
              <a:cxnSpLocks/>
            </p:cNvCxnSpPr>
            <p:nvPr/>
          </p:nvCxnSpPr>
          <p:spPr>
            <a:xfrm>
              <a:off x="6484101" y="1905213"/>
              <a:ext cx="0" cy="4745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2" name="Gerader Verbinder 91">
              <a:extLst>
                <a:ext uri="{FF2B5EF4-FFF2-40B4-BE49-F238E27FC236}">
                  <a16:creationId xmlns:a16="http://schemas.microsoft.com/office/drawing/2014/main" id="{6382E2D5-DFBA-4A1E-8825-5368BEC9CC75}"/>
                </a:ext>
              </a:extLst>
            </p:cNvPr>
            <p:cNvCxnSpPr>
              <a:cxnSpLocks/>
            </p:cNvCxnSpPr>
            <p:nvPr/>
          </p:nvCxnSpPr>
          <p:spPr>
            <a:xfrm rot="16200000">
              <a:off x="6484101" y="1905213"/>
              <a:ext cx="0" cy="4745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93" name="Gruppieren 92">
            <a:extLst>
              <a:ext uri="{FF2B5EF4-FFF2-40B4-BE49-F238E27FC236}">
                <a16:creationId xmlns:a16="http://schemas.microsoft.com/office/drawing/2014/main" id="{945521FA-66B9-2D59-D0B6-0A60EB6295F9}"/>
              </a:ext>
            </a:extLst>
          </p:cNvPr>
          <p:cNvGrpSpPr/>
          <p:nvPr/>
        </p:nvGrpSpPr>
        <p:grpSpPr>
          <a:xfrm>
            <a:off x="4750388" y="2389681"/>
            <a:ext cx="47454" cy="67541"/>
            <a:chOff x="6460374" y="1905213"/>
            <a:chExt cx="47454" cy="47454"/>
          </a:xfrm>
        </p:grpSpPr>
        <p:cxnSp>
          <p:nvCxnSpPr>
            <p:cNvPr id="94" name="Gerader Verbinder 93">
              <a:extLst>
                <a:ext uri="{FF2B5EF4-FFF2-40B4-BE49-F238E27FC236}">
                  <a16:creationId xmlns:a16="http://schemas.microsoft.com/office/drawing/2014/main" id="{EB53F2D1-F70C-124B-3462-FB110318F42F}"/>
                </a:ext>
              </a:extLst>
            </p:cNvPr>
            <p:cNvCxnSpPr>
              <a:cxnSpLocks/>
            </p:cNvCxnSpPr>
            <p:nvPr/>
          </p:nvCxnSpPr>
          <p:spPr>
            <a:xfrm>
              <a:off x="6484101" y="1905213"/>
              <a:ext cx="0" cy="4745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5" name="Gerader Verbinder 94">
              <a:extLst>
                <a:ext uri="{FF2B5EF4-FFF2-40B4-BE49-F238E27FC236}">
                  <a16:creationId xmlns:a16="http://schemas.microsoft.com/office/drawing/2014/main" id="{0D963E67-D699-D36F-DA52-D4E73D06799A}"/>
                </a:ext>
              </a:extLst>
            </p:cNvPr>
            <p:cNvCxnSpPr>
              <a:cxnSpLocks/>
            </p:cNvCxnSpPr>
            <p:nvPr/>
          </p:nvCxnSpPr>
          <p:spPr>
            <a:xfrm rot="16200000">
              <a:off x="6484101" y="1905213"/>
              <a:ext cx="0" cy="4745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96" name="Gruppieren 95">
            <a:extLst>
              <a:ext uri="{FF2B5EF4-FFF2-40B4-BE49-F238E27FC236}">
                <a16:creationId xmlns:a16="http://schemas.microsoft.com/office/drawing/2014/main" id="{E4E2387D-7EA8-4D97-3E49-3464D1C9F236}"/>
              </a:ext>
            </a:extLst>
          </p:cNvPr>
          <p:cNvGrpSpPr/>
          <p:nvPr/>
        </p:nvGrpSpPr>
        <p:grpSpPr>
          <a:xfrm>
            <a:off x="4126264" y="2391200"/>
            <a:ext cx="47454" cy="67541"/>
            <a:chOff x="6460374" y="1905213"/>
            <a:chExt cx="47454" cy="47454"/>
          </a:xfrm>
        </p:grpSpPr>
        <p:cxnSp>
          <p:nvCxnSpPr>
            <p:cNvPr id="97" name="Gerader Verbinder 96">
              <a:extLst>
                <a:ext uri="{FF2B5EF4-FFF2-40B4-BE49-F238E27FC236}">
                  <a16:creationId xmlns:a16="http://schemas.microsoft.com/office/drawing/2014/main" id="{91119F3F-FA01-8296-F84D-2357C3479324}"/>
                </a:ext>
              </a:extLst>
            </p:cNvPr>
            <p:cNvCxnSpPr>
              <a:cxnSpLocks/>
            </p:cNvCxnSpPr>
            <p:nvPr/>
          </p:nvCxnSpPr>
          <p:spPr>
            <a:xfrm>
              <a:off x="6484101" y="1905213"/>
              <a:ext cx="0" cy="4745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8" name="Gerader Verbinder 97">
              <a:extLst>
                <a:ext uri="{FF2B5EF4-FFF2-40B4-BE49-F238E27FC236}">
                  <a16:creationId xmlns:a16="http://schemas.microsoft.com/office/drawing/2014/main" id="{559D2F12-42AA-0E39-03A5-CB6E3A9A7C79}"/>
                </a:ext>
              </a:extLst>
            </p:cNvPr>
            <p:cNvCxnSpPr>
              <a:cxnSpLocks/>
            </p:cNvCxnSpPr>
            <p:nvPr/>
          </p:nvCxnSpPr>
          <p:spPr>
            <a:xfrm rot="16200000">
              <a:off x="6484101" y="1905213"/>
              <a:ext cx="0" cy="4745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99" name="Gruppieren 98">
            <a:extLst>
              <a:ext uri="{FF2B5EF4-FFF2-40B4-BE49-F238E27FC236}">
                <a16:creationId xmlns:a16="http://schemas.microsoft.com/office/drawing/2014/main" id="{E7FC0DEC-338B-3EAB-A55A-1E61A3BBDF80}"/>
              </a:ext>
            </a:extLst>
          </p:cNvPr>
          <p:cNvGrpSpPr/>
          <p:nvPr/>
        </p:nvGrpSpPr>
        <p:grpSpPr>
          <a:xfrm>
            <a:off x="3880944" y="2395136"/>
            <a:ext cx="47454" cy="67541"/>
            <a:chOff x="6460374" y="1905213"/>
            <a:chExt cx="47454" cy="47454"/>
          </a:xfrm>
        </p:grpSpPr>
        <p:cxnSp>
          <p:nvCxnSpPr>
            <p:cNvPr id="100" name="Gerader Verbinder 99">
              <a:extLst>
                <a:ext uri="{FF2B5EF4-FFF2-40B4-BE49-F238E27FC236}">
                  <a16:creationId xmlns:a16="http://schemas.microsoft.com/office/drawing/2014/main" id="{271801DF-4261-4B43-CC3E-4882324B5960}"/>
                </a:ext>
              </a:extLst>
            </p:cNvPr>
            <p:cNvCxnSpPr>
              <a:cxnSpLocks/>
            </p:cNvCxnSpPr>
            <p:nvPr/>
          </p:nvCxnSpPr>
          <p:spPr>
            <a:xfrm>
              <a:off x="6484101" y="1905213"/>
              <a:ext cx="0" cy="4745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1" name="Gerader Verbinder 100">
              <a:extLst>
                <a:ext uri="{FF2B5EF4-FFF2-40B4-BE49-F238E27FC236}">
                  <a16:creationId xmlns:a16="http://schemas.microsoft.com/office/drawing/2014/main" id="{4CA89003-0A21-50BB-7D8A-C9BBE9ECB741}"/>
                </a:ext>
              </a:extLst>
            </p:cNvPr>
            <p:cNvCxnSpPr>
              <a:cxnSpLocks/>
            </p:cNvCxnSpPr>
            <p:nvPr/>
          </p:nvCxnSpPr>
          <p:spPr>
            <a:xfrm rot="16200000">
              <a:off x="6484101" y="1905213"/>
              <a:ext cx="0" cy="4745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02" name="Gruppieren 101">
            <a:extLst>
              <a:ext uri="{FF2B5EF4-FFF2-40B4-BE49-F238E27FC236}">
                <a16:creationId xmlns:a16="http://schemas.microsoft.com/office/drawing/2014/main" id="{EFB8824C-058D-4BBA-DBB4-50DB82FD1DD5}"/>
              </a:ext>
            </a:extLst>
          </p:cNvPr>
          <p:cNvGrpSpPr/>
          <p:nvPr/>
        </p:nvGrpSpPr>
        <p:grpSpPr>
          <a:xfrm>
            <a:off x="2232192" y="2003646"/>
            <a:ext cx="47454" cy="67541"/>
            <a:chOff x="6460374" y="1905213"/>
            <a:chExt cx="47454" cy="47454"/>
          </a:xfrm>
        </p:grpSpPr>
        <p:cxnSp>
          <p:nvCxnSpPr>
            <p:cNvPr id="103" name="Gerader Verbinder 102">
              <a:extLst>
                <a:ext uri="{FF2B5EF4-FFF2-40B4-BE49-F238E27FC236}">
                  <a16:creationId xmlns:a16="http://schemas.microsoft.com/office/drawing/2014/main" id="{F68D2563-E2BE-D2C2-57E9-7F56FBA1A86B}"/>
                </a:ext>
              </a:extLst>
            </p:cNvPr>
            <p:cNvCxnSpPr>
              <a:cxnSpLocks/>
            </p:cNvCxnSpPr>
            <p:nvPr/>
          </p:nvCxnSpPr>
          <p:spPr>
            <a:xfrm>
              <a:off x="6484101" y="1905213"/>
              <a:ext cx="0" cy="4745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4" name="Gerader Verbinder 103">
              <a:extLst>
                <a:ext uri="{FF2B5EF4-FFF2-40B4-BE49-F238E27FC236}">
                  <a16:creationId xmlns:a16="http://schemas.microsoft.com/office/drawing/2014/main" id="{E913564B-D276-B3D7-CD26-38FF67FCA673}"/>
                </a:ext>
              </a:extLst>
            </p:cNvPr>
            <p:cNvCxnSpPr>
              <a:cxnSpLocks/>
            </p:cNvCxnSpPr>
            <p:nvPr/>
          </p:nvCxnSpPr>
          <p:spPr>
            <a:xfrm rot="16200000">
              <a:off x="6484101" y="1905213"/>
              <a:ext cx="0" cy="4745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aphicFrame>
        <p:nvGraphicFramePr>
          <p:cNvPr id="105" name="Tabelle 104">
            <a:extLst>
              <a:ext uri="{FF2B5EF4-FFF2-40B4-BE49-F238E27FC236}">
                <a16:creationId xmlns:a16="http://schemas.microsoft.com/office/drawing/2014/main" id="{36F918E4-0A0E-81E1-9CCC-FCFA254EB9DC}"/>
              </a:ext>
            </a:extLst>
          </p:cNvPr>
          <p:cNvGraphicFramePr>
            <a:graphicFrameLocks noGrp="1"/>
          </p:cNvGraphicFramePr>
          <p:nvPr>
            <p:extLst>
              <p:ext uri="{D42A27DB-BD31-4B8C-83A1-F6EECF244321}">
                <p14:modId xmlns:p14="http://schemas.microsoft.com/office/powerpoint/2010/main" val="4111618604"/>
              </p:ext>
            </p:extLst>
          </p:nvPr>
        </p:nvGraphicFramePr>
        <p:xfrm>
          <a:off x="416533" y="5636981"/>
          <a:ext cx="6495520" cy="640080"/>
        </p:xfrm>
        <a:graphic>
          <a:graphicData uri="http://schemas.openxmlformats.org/drawingml/2006/table">
            <a:tbl>
              <a:tblPr firstRow="1" bandRow="1">
                <a:tableStyleId>{5C22544A-7EE6-4342-B048-85BDC9FD1C3A}</a:tableStyleId>
              </a:tblPr>
              <a:tblGrid>
                <a:gridCol w="612000">
                  <a:extLst>
                    <a:ext uri="{9D8B030D-6E8A-4147-A177-3AD203B41FA5}">
                      <a16:colId xmlns:a16="http://schemas.microsoft.com/office/drawing/2014/main" val="3033892509"/>
                    </a:ext>
                  </a:extLst>
                </a:gridCol>
                <a:gridCol w="367720">
                  <a:extLst>
                    <a:ext uri="{9D8B030D-6E8A-4147-A177-3AD203B41FA5}">
                      <a16:colId xmlns:a16="http://schemas.microsoft.com/office/drawing/2014/main" val="1830233288"/>
                    </a:ext>
                  </a:extLst>
                </a:gridCol>
                <a:gridCol w="367720">
                  <a:extLst>
                    <a:ext uri="{9D8B030D-6E8A-4147-A177-3AD203B41FA5}">
                      <a16:colId xmlns:a16="http://schemas.microsoft.com/office/drawing/2014/main" val="1423778161"/>
                    </a:ext>
                  </a:extLst>
                </a:gridCol>
                <a:gridCol w="367720">
                  <a:extLst>
                    <a:ext uri="{9D8B030D-6E8A-4147-A177-3AD203B41FA5}">
                      <a16:colId xmlns:a16="http://schemas.microsoft.com/office/drawing/2014/main" val="4095592087"/>
                    </a:ext>
                  </a:extLst>
                </a:gridCol>
                <a:gridCol w="367720">
                  <a:extLst>
                    <a:ext uri="{9D8B030D-6E8A-4147-A177-3AD203B41FA5}">
                      <a16:colId xmlns:a16="http://schemas.microsoft.com/office/drawing/2014/main" val="814904757"/>
                    </a:ext>
                  </a:extLst>
                </a:gridCol>
                <a:gridCol w="367720">
                  <a:extLst>
                    <a:ext uri="{9D8B030D-6E8A-4147-A177-3AD203B41FA5}">
                      <a16:colId xmlns:a16="http://schemas.microsoft.com/office/drawing/2014/main" val="1569080511"/>
                    </a:ext>
                  </a:extLst>
                </a:gridCol>
                <a:gridCol w="367720">
                  <a:extLst>
                    <a:ext uri="{9D8B030D-6E8A-4147-A177-3AD203B41FA5}">
                      <a16:colId xmlns:a16="http://schemas.microsoft.com/office/drawing/2014/main" val="212557836"/>
                    </a:ext>
                  </a:extLst>
                </a:gridCol>
                <a:gridCol w="367720">
                  <a:extLst>
                    <a:ext uri="{9D8B030D-6E8A-4147-A177-3AD203B41FA5}">
                      <a16:colId xmlns:a16="http://schemas.microsoft.com/office/drawing/2014/main" val="4095090321"/>
                    </a:ext>
                  </a:extLst>
                </a:gridCol>
                <a:gridCol w="367720">
                  <a:extLst>
                    <a:ext uri="{9D8B030D-6E8A-4147-A177-3AD203B41FA5}">
                      <a16:colId xmlns:a16="http://schemas.microsoft.com/office/drawing/2014/main" val="2358600707"/>
                    </a:ext>
                  </a:extLst>
                </a:gridCol>
                <a:gridCol w="367720">
                  <a:extLst>
                    <a:ext uri="{9D8B030D-6E8A-4147-A177-3AD203B41FA5}">
                      <a16:colId xmlns:a16="http://schemas.microsoft.com/office/drawing/2014/main" val="2924294937"/>
                    </a:ext>
                  </a:extLst>
                </a:gridCol>
                <a:gridCol w="367720">
                  <a:extLst>
                    <a:ext uri="{9D8B030D-6E8A-4147-A177-3AD203B41FA5}">
                      <a16:colId xmlns:a16="http://schemas.microsoft.com/office/drawing/2014/main" val="1958979150"/>
                    </a:ext>
                  </a:extLst>
                </a:gridCol>
                <a:gridCol w="367720">
                  <a:extLst>
                    <a:ext uri="{9D8B030D-6E8A-4147-A177-3AD203B41FA5}">
                      <a16:colId xmlns:a16="http://schemas.microsoft.com/office/drawing/2014/main" val="530044569"/>
                    </a:ext>
                  </a:extLst>
                </a:gridCol>
                <a:gridCol w="367720">
                  <a:extLst>
                    <a:ext uri="{9D8B030D-6E8A-4147-A177-3AD203B41FA5}">
                      <a16:colId xmlns:a16="http://schemas.microsoft.com/office/drawing/2014/main" val="1415446780"/>
                    </a:ext>
                  </a:extLst>
                </a:gridCol>
                <a:gridCol w="367720">
                  <a:extLst>
                    <a:ext uri="{9D8B030D-6E8A-4147-A177-3AD203B41FA5}">
                      <a16:colId xmlns:a16="http://schemas.microsoft.com/office/drawing/2014/main" val="546890519"/>
                    </a:ext>
                  </a:extLst>
                </a:gridCol>
                <a:gridCol w="367720">
                  <a:extLst>
                    <a:ext uri="{9D8B030D-6E8A-4147-A177-3AD203B41FA5}">
                      <a16:colId xmlns:a16="http://schemas.microsoft.com/office/drawing/2014/main" val="3420263906"/>
                    </a:ext>
                  </a:extLst>
                </a:gridCol>
                <a:gridCol w="367720">
                  <a:extLst>
                    <a:ext uri="{9D8B030D-6E8A-4147-A177-3AD203B41FA5}">
                      <a16:colId xmlns:a16="http://schemas.microsoft.com/office/drawing/2014/main" val="230925585"/>
                    </a:ext>
                  </a:extLst>
                </a:gridCol>
                <a:gridCol w="367720">
                  <a:extLst>
                    <a:ext uri="{9D8B030D-6E8A-4147-A177-3AD203B41FA5}">
                      <a16:colId xmlns:a16="http://schemas.microsoft.com/office/drawing/2014/main" val="151841804"/>
                    </a:ext>
                  </a:extLst>
                </a:gridCol>
              </a:tblGrid>
              <a:tr h="0">
                <a:tc gridSpan="17">
                  <a:txBody>
                    <a:bodyPr/>
                    <a:lstStyle/>
                    <a:p>
                      <a:pPr algn="l"/>
                      <a:r>
                        <a:rPr lang="de-DE" sz="1050"/>
                        <a:t>No. at risk</a:t>
                      </a:r>
                    </a:p>
                  </a:txBody>
                  <a:tcPr marT="0" marB="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798517740"/>
                  </a:ext>
                </a:extLst>
              </a:tr>
              <a:tr h="0">
                <a:tc>
                  <a:txBody>
                    <a:bodyPr/>
                    <a:lstStyle/>
                    <a:p>
                      <a:pPr algn="l"/>
                      <a:r>
                        <a:rPr lang="de-DE" sz="1050">
                          <a:solidFill>
                            <a:schemeClr val="bg1"/>
                          </a:solidFill>
                        </a:rPr>
                        <a:t>PV</a:t>
                      </a:r>
                    </a:p>
                  </a:txBody>
                  <a:tcPr marT="0" marB="0" anchor="ctr">
                    <a:solidFill>
                      <a:schemeClr val="accent3">
                        <a:lumMod val="60000"/>
                        <a:lumOff val="40000"/>
                      </a:schemeClr>
                    </a:solidFill>
                  </a:tcPr>
                </a:tc>
                <a:tc>
                  <a:txBody>
                    <a:bodyPr/>
                    <a:lstStyle/>
                    <a:p>
                      <a:pPr algn="ctr"/>
                      <a:r>
                        <a:rPr lang="de-DE" sz="1050"/>
                        <a:t>15</a:t>
                      </a:r>
                    </a:p>
                  </a:txBody>
                  <a:tcPr marT="0" marB="0" anchor="ctr"/>
                </a:tc>
                <a:tc>
                  <a:txBody>
                    <a:bodyPr/>
                    <a:lstStyle/>
                    <a:p>
                      <a:pPr algn="ctr"/>
                      <a:r>
                        <a:rPr lang="de-DE" sz="1050"/>
                        <a:t>15</a:t>
                      </a:r>
                    </a:p>
                  </a:txBody>
                  <a:tcPr marT="0" marB="0" anchor="ctr"/>
                </a:tc>
                <a:tc>
                  <a:txBody>
                    <a:bodyPr/>
                    <a:lstStyle/>
                    <a:p>
                      <a:pPr algn="ctr"/>
                      <a:r>
                        <a:rPr lang="de-DE" sz="1050"/>
                        <a:t>15</a:t>
                      </a:r>
                    </a:p>
                  </a:txBody>
                  <a:tcPr marT="0" marB="0" anchor="ctr"/>
                </a:tc>
                <a:tc>
                  <a:txBody>
                    <a:bodyPr/>
                    <a:lstStyle/>
                    <a:p>
                      <a:pPr algn="ctr"/>
                      <a:r>
                        <a:rPr lang="de-DE" sz="1050"/>
                        <a:t>14</a:t>
                      </a:r>
                    </a:p>
                  </a:txBody>
                  <a:tcPr marT="0" marB="0" anchor="ctr"/>
                </a:tc>
                <a:tc>
                  <a:txBody>
                    <a:bodyPr/>
                    <a:lstStyle/>
                    <a:p>
                      <a:pPr algn="ctr"/>
                      <a:r>
                        <a:rPr lang="de-DE" sz="1050"/>
                        <a:t>14</a:t>
                      </a:r>
                    </a:p>
                  </a:txBody>
                  <a:tcPr marT="0" marB="0" anchor="ctr"/>
                </a:tc>
                <a:tc>
                  <a:txBody>
                    <a:bodyPr/>
                    <a:lstStyle/>
                    <a:p>
                      <a:pPr algn="ctr"/>
                      <a:r>
                        <a:rPr lang="de-DE" sz="1050"/>
                        <a:t>14</a:t>
                      </a:r>
                    </a:p>
                  </a:txBody>
                  <a:tcPr marT="0" marB="0" anchor="ctr"/>
                </a:tc>
                <a:tc>
                  <a:txBody>
                    <a:bodyPr/>
                    <a:lstStyle/>
                    <a:p>
                      <a:pPr algn="ctr"/>
                      <a:r>
                        <a:rPr lang="de-DE" sz="1050"/>
                        <a:t>13</a:t>
                      </a:r>
                    </a:p>
                  </a:txBody>
                  <a:tcPr marT="0" marB="0" anchor="ctr"/>
                </a:tc>
                <a:tc>
                  <a:txBody>
                    <a:bodyPr/>
                    <a:lstStyle/>
                    <a:p>
                      <a:pPr algn="ctr"/>
                      <a:r>
                        <a:rPr lang="de-DE" sz="1050"/>
                        <a:t>13</a:t>
                      </a:r>
                    </a:p>
                  </a:txBody>
                  <a:tcPr marT="0" marB="0" anchor="ctr"/>
                </a:tc>
                <a:tc>
                  <a:txBody>
                    <a:bodyPr/>
                    <a:lstStyle/>
                    <a:p>
                      <a:pPr algn="ctr"/>
                      <a:r>
                        <a:rPr lang="de-DE" sz="1050"/>
                        <a:t>12</a:t>
                      </a:r>
                    </a:p>
                  </a:txBody>
                  <a:tcPr marT="0" marB="0" anchor="ctr"/>
                </a:tc>
                <a:tc>
                  <a:txBody>
                    <a:bodyPr/>
                    <a:lstStyle/>
                    <a:p>
                      <a:pPr algn="ctr"/>
                      <a:r>
                        <a:rPr lang="de-DE" sz="1050"/>
                        <a:t>12</a:t>
                      </a:r>
                    </a:p>
                  </a:txBody>
                  <a:tcPr marT="0" marB="0" anchor="ctr"/>
                </a:tc>
                <a:tc>
                  <a:txBody>
                    <a:bodyPr/>
                    <a:lstStyle/>
                    <a:p>
                      <a:pPr algn="ctr"/>
                      <a:r>
                        <a:rPr lang="de-DE" sz="1050"/>
                        <a:t>11</a:t>
                      </a:r>
                    </a:p>
                  </a:txBody>
                  <a:tcPr marT="0" marB="0" anchor="ctr"/>
                </a:tc>
                <a:tc>
                  <a:txBody>
                    <a:bodyPr/>
                    <a:lstStyle/>
                    <a:p>
                      <a:pPr algn="ctr"/>
                      <a:r>
                        <a:rPr lang="de-DE" sz="1050"/>
                        <a:t>8</a:t>
                      </a:r>
                    </a:p>
                  </a:txBody>
                  <a:tcPr marT="0" marB="0" anchor="ctr"/>
                </a:tc>
                <a:tc>
                  <a:txBody>
                    <a:bodyPr/>
                    <a:lstStyle/>
                    <a:p>
                      <a:pPr algn="ctr"/>
                      <a:r>
                        <a:rPr lang="de-DE" sz="1050"/>
                        <a:t>3</a:t>
                      </a:r>
                    </a:p>
                  </a:txBody>
                  <a:tcPr marT="0" marB="0" anchor="ctr"/>
                </a:tc>
                <a:tc>
                  <a:txBody>
                    <a:bodyPr/>
                    <a:lstStyle/>
                    <a:p>
                      <a:pPr algn="ctr"/>
                      <a:r>
                        <a:rPr lang="de-DE" sz="1050"/>
                        <a:t>2</a:t>
                      </a:r>
                    </a:p>
                  </a:txBody>
                  <a:tcPr marT="0" marB="0" anchor="ctr"/>
                </a:tc>
                <a:tc>
                  <a:txBody>
                    <a:bodyPr/>
                    <a:lstStyle/>
                    <a:p>
                      <a:pPr algn="ctr"/>
                      <a:r>
                        <a:rPr lang="de-DE" sz="1050"/>
                        <a:t>1</a:t>
                      </a:r>
                    </a:p>
                  </a:txBody>
                  <a:tcPr marT="0" marB="0" anchor="ctr"/>
                </a:tc>
                <a:tc>
                  <a:txBody>
                    <a:bodyPr/>
                    <a:lstStyle/>
                    <a:p>
                      <a:pPr algn="ctr"/>
                      <a:r>
                        <a:rPr lang="de-DE" sz="1050"/>
                        <a:t>0</a:t>
                      </a:r>
                    </a:p>
                  </a:txBody>
                  <a:tcPr marT="0" marB="0" anchor="ctr"/>
                </a:tc>
                <a:extLst>
                  <a:ext uri="{0D108BD9-81ED-4DB2-BD59-A6C34878D82A}">
                    <a16:rowId xmlns:a16="http://schemas.microsoft.com/office/drawing/2014/main" val="530129517"/>
                  </a:ext>
                </a:extLst>
              </a:tr>
              <a:tr h="0">
                <a:tc>
                  <a:txBody>
                    <a:bodyPr/>
                    <a:lstStyle/>
                    <a:p>
                      <a:pPr algn="l"/>
                      <a:r>
                        <a:rPr lang="de-DE" sz="1050">
                          <a:solidFill>
                            <a:schemeClr val="bg1"/>
                          </a:solidFill>
                        </a:rPr>
                        <a:t>PVR</a:t>
                      </a:r>
                    </a:p>
                  </a:txBody>
                  <a:tcPr marT="0" marB="0" anchor="ctr">
                    <a:solidFill>
                      <a:schemeClr val="accent3">
                        <a:lumMod val="75000"/>
                      </a:schemeClr>
                    </a:solidFill>
                  </a:tcPr>
                </a:tc>
                <a:tc>
                  <a:txBody>
                    <a:bodyPr/>
                    <a:lstStyle/>
                    <a:p>
                      <a:pPr algn="ctr"/>
                      <a:r>
                        <a:rPr lang="de-DE" sz="1050"/>
                        <a:t>10</a:t>
                      </a:r>
                    </a:p>
                  </a:txBody>
                  <a:tcPr marT="0" marB="0" anchor="ctr"/>
                </a:tc>
                <a:tc>
                  <a:txBody>
                    <a:bodyPr/>
                    <a:lstStyle/>
                    <a:p>
                      <a:pPr algn="ctr"/>
                      <a:r>
                        <a:rPr lang="de-DE" sz="1050"/>
                        <a:t>10</a:t>
                      </a:r>
                    </a:p>
                  </a:txBody>
                  <a:tcPr marT="0" marB="0" anchor="ctr"/>
                </a:tc>
                <a:tc>
                  <a:txBody>
                    <a:bodyPr/>
                    <a:lstStyle/>
                    <a:p>
                      <a:pPr algn="ctr"/>
                      <a:r>
                        <a:rPr lang="de-DE" sz="1050"/>
                        <a:t>10</a:t>
                      </a:r>
                    </a:p>
                  </a:txBody>
                  <a:tcPr marT="0" marB="0" anchor="ctr"/>
                </a:tc>
                <a:tc>
                  <a:txBody>
                    <a:bodyPr/>
                    <a:lstStyle/>
                    <a:p>
                      <a:pPr algn="ctr"/>
                      <a:r>
                        <a:rPr lang="de-DE" sz="1050"/>
                        <a:t>10</a:t>
                      </a:r>
                    </a:p>
                  </a:txBody>
                  <a:tcPr marT="0" marB="0" anchor="ctr"/>
                </a:tc>
                <a:tc>
                  <a:txBody>
                    <a:bodyPr/>
                    <a:lstStyle/>
                    <a:p>
                      <a:pPr algn="ctr"/>
                      <a:r>
                        <a:rPr lang="de-DE" sz="1050"/>
                        <a:t>9</a:t>
                      </a:r>
                    </a:p>
                  </a:txBody>
                  <a:tcPr marT="0" marB="0" anchor="ctr"/>
                </a:tc>
                <a:tc>
                  <a:txBody>
                    <a:bodyPr/>
                    <a:lstStyle/>
                    <a:p>
                      <a:pPr algn="ctr"/>
                      <a:r>
                        <a:rPr lang="de-DE" sz="1050"/>
                        <a:t>9</a:t>
                      </a:r>
                    </a:p>
                  </a:txBody>
                  <a:tcPr marT="0" marB="0" anchor="ctr"/>
                </a:tc>
                <a:tc>
                  <a:txBody>
                    <a:bodyPr/>
                    <a:lstStyle/>
                    <a:p>
                      <a:pPr algn="ctr"/>
                      <a:r>
                        <a:rPr lang="de-DE" sz="1050"/>
                        <a:t>9</a:t>
                      </a:r>
                    </a:p>
                  </a:txBody>
                  <a:tcPr marT="0" marB="0" anchor="ctr"/>
                </a:tc>
                <a:tc>
                  <a:txBody>
                    <a:bodyPr/>
                    <a:lstStyle/>
                    <a:p>
                      <a:pPr algn="ctr"/>
                      <a:r>
                        <a:rPr lang="de-DE" sz="1050"/>
                        <a:t>8</a:t>
                      </a:r>
                    </a:p>
                  </a:txBody>
                  <a:tcPr marT="0" marB="0" anchor="ctr"/>
                </a:tc>
                <a:tc>
                  <a:txBody>
                    <a:bodyPr/>
                    <a:lstStyle/>
                    <a:p>
                      <a:pPr algn="ctr"/>
                      <a:r>
                        <a:rPr lang="de-DE" sz="1050"/>
                        <a:t>7</a:t>
                      </a:r>
                    </a:p>
                  </a:txBody>
                  <a:tcPr marT="0" marB="0" anchor="ctr"/>
                </a:tc>
                <a:tc>
                  <a:txBody>
                    <a:bodyPr/>
                    <a:lstStyle/>
                    <a:p>
                      <a:pPr algn="ctr"/>
                      <a:r>
                        <a:rPr lang="de-DE" sz="1050"/>
                        <a:t>7</a:t>
                      </a:r>
                    </a:p>
                  </a:txBody>
                  <a:tcPr marT="0" marB="0" anchor="ctr"/>
                </a:tc>
                <a:tc>
                  <a:txBody>
                    <a:bodyPr/>
                    <a:lstStyle/>
                    <a:p>
                      <a:pPr algn="ctr"/>
                      <a:r>
                        <a:rPr lang="de-DE" sz="1050"/>
                        <a:t>6</a:t>
                      </a:r>
                    </a:p>
                  </a:txBody>
                  <a:tcPr marT="0" marB="0" anchor="ctr"/>
                </a:tc>
                <a:tc>
                  <a:txBody>
                    <a:bodyPr/>
                    <a:lstStyle/>
                    <a:p>
                      <a:pPr algn="ctr"/>
                      <a:r>
                        <a:rPr lang="de-DE" sz="1050"/>
                        <a:t>6</a:t>
                      </a:r>
                    </a:p>
                  </a:txBody>
                  <a:tcPr marT="0" marB="0" anchor="ctr"/>
                </a:tc>
                <a:tc>
                  <a:txBody>
                    <a:bodyPr/>
                    <a:lstStyle/>
                    <a:p>
                      <a:pPr algn="ctr"/>
                      <a:r>
                        <a:rPr lang="de-DE" sz="1050"/>
                        <a:t>0</a:t>
                      </a:r>
                    </a:p>
                  </a:txBody>
                  <a:tcPr marT="0" marB="0" anchor="ctr"/>
                </a:tc>
                <a:tc>
                  <a:txBody>
                    <a:bodyPr/>
                    <a:lstStyle/>
                    <a:p>
                      <a:pPr algn="ctr"/>
                      <a:r>
                        <a:rPr lang="de-DE" sz="1050"/>
                        <a:t>0</a:t>
                      </a:r>
                    </a:p>
                  </a:txBody>
                  <a:tcPr marT="0" marB="0" anchor="ctr"/>
                </a:tc>
                <a:tc>
                  <a:txBody>
                    <a:bodyPr/>
                    <a:lstStyle/>
                    <a:p>
                      <a:pPr algn="ctr"/>
                      <a:r>
                        <a:rPr lang="de-DE" sz="1050"/>
                        <a:t>0</a:t>
                      </a:r>
                    </a:p>
                  </a:txBody>
                  <a:tcPr marT="0" marB="0" anchor="ctr"/>
                </a:tc>
                <a:tc>
                  <a:txBody>
                    <a:bodyPr/>
                    <a:lstStyle/>
                    <a:p>
                      <a:pPr algn="ctr"/>
                      <a:r>
                        <a:rPr lang="de-DE" sz="1050"/>
                        <a:t>0</a:t>
                      </a:r>
                    </a:p>
                  </a:txBody>
                  <a:tcPr marT="0" marB="0" anchor="ctr"/>
                </a:tc>
                <a:extLst>
                  <a:ext uri="{0D108BD9-81ED-4DB2-BD59-A6C34878D82A}">
                    <a16:rowId xmlns:a16="http://schemas.microsoft.com/office/drawing/2014/main" val="2872306881"/>
                  </a:ext>
                </a:extLst>
              </a:tr>
              <a:tr h="0">
                <a:tc>
                  <a:txBody>
                    <a:bodyPr/>
                    <a:lstStyle/>
                    <a:p>
                      <a:pPr algn="l"/>
                      <a:r>
                        <a:rPr lang="de-DE" sz="1050">
                          <a:solidFill>
                            <a:schemeClr val="bg1"/>
                          </a:solidFill>
                        </a:rPr>
                        <a:t>Total</a:t>
                      </a:r>
                    </a:p>
                  </a:txBody>
                  <a:tcPr marT="0" marB="0" anchor="ctr">
                    <a:solidFill>
                      <a:schemeClr val="accent1"/>
                    </a:solidFill>
                  </a:tcPr>
                </a:tc>
                <a:tc>
                  <a:txBody>
                    <a:bodyPr/>
                    <a:lstStyle/>
                    <a:p>
                      <a:pPr algn="ctr"/>
                      <a:r>
                        <a:rPr lang="de-DE" sz="1050"/>
                        <a:t>25</a:t>
                      </a:r>
                    </a:p>
                  </a:txBody>
                  <a:tcPr marT="0" marB="0" anchor="ctr"/>
                </a:tc>
                <a:tc>
                  <a:txBody>
                    <a:bodyPr/>
                    <a:lstStyle/>
                    <a:p>
                      <a:pPr algn="ctr"/>
                      <a:r>
                        <a:rPr lang="de-DE" sz="1050"/>
                        <a:t>25</a:t>
                      </a:r>
                    </a:p>
                  </a:txBody>
                  <a:tcPr marT="0" marB="0" anchor="ctr"/>
                </a:tc>
                <a:tc>
                  <a:txBody>
                    <a:bodyPr/>
                    <a:lstStyle/>
                    <a:p>
                      <a:pPr algn="ctr"/>
                      <a:r>
                        <a:rPr lang="de-DE" sz="1050"/>
                        <a:t>25</a:t>
                      </a:r>
                    </a:p>
                  </a:txBody>
                  <a:tcPr marT="0" marB="0" anchor="ctr"/>
                </a:tc>
                <a:tc>
                  <a:txBody>
                    <a:bodyPr/>
                    <a:lstStyle/>
                    <a:p>
                      <a:pPr algn="ctr"/>
                      <a:r>
                        <a:rPr lang="de-DE" sz="1050"/>
                        <a:t>24</a:t>
                      </a:r>
                    </a:p>
                  </a:txBody>
                  <a:tcPr marT="0" marB="0" anchor="ctr"/>
                </a:tc>
                <a:tc>
                  <a:txBody>
                    <a:bodyPr/>
                    <a:lstStyle/>
                    <a:p>
                      <a:pPr algn="ctr"/>
                      <a:r>
                        <a:rPr lang="de-DE" sz="1050"/>
                        <a:t>23</a:t>
                      </a:r>
                    </a:p>
                  </a:txBody>
                  <a:tcPr marT="0" marB="0" anchor="ctr"/>
                </a:tc>
                <a:tc>
                  <a:txBody>
                    <a:bodyPr/>
                    <a:lstStyle/>
                    <a:p>
                      <a:pPr algn="ctr"/>
                      <a:r>
                        <a:rPr lang="de-DE" sz="1050"/>
                        <a:t>23</a:t>
                      </a:r>
                    </a:p>
                  </a:txBody>
                  <a:tcPr marT="0" marB="0" anchor="ctr"/>
                </a:tc>
                <a:tc>
                  <a:txBody>
                    <a:bodyPr/>
                    <a:lstStyle/>
                    <a:p>
                      <a:pPr algn="ctr"/>
                      <a:r>
                        <a:rPr lang="de-DE" sz="1050"/>
                        <a:t>22</a:t>
                      </a:r>
                    </a:p>
                  </a:txBody>
                  <a:tcPr marT="0" marB="0" anchor="ctr"/>
                </a:tc>
                <a:tc>
                  <a:txBody>
                    <a:bodyPr/>
                    <a:lstStyle/>
                    <a:p>
                      <a:pPr algn="ctr"/>
                      <a:r>
                        <a:rPr lang="de-DE" sz="1050"/>
                        <a:t>21</a:t>
                      </a:r>
                    </a:p>
                  </a:txBody>
                  <a:tcPr marT="0" marB="0" anchor="ctr"/>
                </a:tc>
                <a:tc>
                  <a:txBody>
                    <a:bodyPr/>
                    <a:lstStyle/>
                    <a:p>
                      <a:pPr algn="ctr"/>
                      <a:r>
                        <a:rPr lang="de-DE" sz="1050"/>
                        <a:t>19</a:t>
                      </a:r>
                    </a:p>
                  </a:txBody>
                  <a:tcPr marT="0" marB="0" anchor="ctr"/>
                </a:tc>
                <a:tc>
                  <a:txBody>
                    <a:bodyPr/>
                    <a:lstStyle/>
                    <a:p>
                      <a:pPr algn="ctr"/>
                      <a:r>
                        <a:rPr lang="de-DE" sz="1050"/>
                        <a:t>19</a:t>
                      </a:r>
                    </a:p>
                  </a:txBody>
                  <a:tcPr marT="0" marB="0" anchor="ctr"/>
                </a:tc>
                <a:tc>
                  <a:txBody>
                    <a:bodyPr/>
                    <a:lstStyle/>
                    <a:p>
                      <a:pPr algn="ctr"/>
                      <a:r>
                        <a:rPr lang="de-DE" sz="1050"/>
                        <a:t>17</a:t>
                      </a:r>
                    </a:p>
                  </a:txBody>
                  <a:tcPr marT="0" marB="0" anchor="ctr"/>
                </a:tc>
                <a:tc>
                  <a:txBody>
                    <a:bodyPr/>
                    <a:lstStyle/>
                    <a:p>
                      <a:pPr algn="ctr"/>
                      <a:r>
                        <a:rPr lang="de-DE" sz="1050"/>
                        <a:t>14</a:t>
                      </a:r>
                    </a:p>
                  </a:txBody>
                  <a:tcPr marT="0" marB="0" anchor="ctr"/>
                </a:tc>
                <a:tc>
                  <a:txBody>
                    <a:bodyPr/>
                    <a:lstStyle/>
                    <a:p>
                      <a:pPr algn="ctr"/>
                      <a:r>
                        <a:rPr lang="de-DE" sz="1050"/>
                        <a:t>3</a:t>
                      </a:r>
                    </a:p>
                  </a:txBody>
                  <a:tcPr marT="0" marB="0" anchor="ctr"/>
                </a:tc>
                <a:tc>
                  <a:txBody>
                    <a:bodyPr/>
                    <a:lstStyle/>
                    <a:p>
                      <a:pPr algn="ctr"/>
                      <a:r>
                        <a:rPr lang="de-DE" sz="1050"/>
                        <a:t>2</a:t>
                      </a:r>
                    </a:p>
                  </a:txBody>
                  <a:tcPr marT="0" marB="0" anchor="ctr"/>
                </a:tc>
                <a:tc>
                  <a:txBody>
                    <a:bodyPr/>
                    <a:lstStyle/>
                    <a:p>
                      <a:pPr algn="ctr"/>
                      <a:r>
                        <a:rPr lang="de-DE" sz="1050"/>
                        <a:t>1</a:t>
                      </a:r>
                    </a:p>
                  </a:txBody>
                  <a:tcPr marT="0" marB="0" anchor="ctr"/>
                </a:tc>
                <a:tc>
                  <a:txBody>
                    <a:bodyPr/>
                    <a:lstStyle/>
                    <a:p>
                      <a:pPr algn="ctr"/>
                      <a:r>
                        <a:rPr lang="de-DE" sz="1050"/>
                        <a:t>0</a:t>
                      </a:r>
                    </a:p>
                  </a:txBody>
                  <a:tcPr marT="0" marB="0" anchor="ctr"/>
                </a:tc>
                <a:extLst>
                  <a:ext uri="{0D108BD9-81ED-4DB2-BD59-A6C34878D82A}">
                    <a16:rowId xmlns:a16="http://schemas.microsoft.com/office/drawing/2014/main" val="500582958"/>
                  </a:ext>
                </a:extLst>
              </a:tr>
            </a:tbl>
          </a:graphicData>
        </a:graphic>
      </p:graphicFrame>
    </p:spTree>
    <p:extLst>
      <p:ext uri="{BB962C8B-B14F-4D97-AF65-F5344CB8AC3E}">
        <p14:creationId xmlns:p14="http://schemas.microsoft.com/office/powerpoint/2010/main" val="26808220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ihandform: Form 8">
            <a:extLst>
              <a:ext uri="{FF2B5EF4-FFF2-40B4-BE49-F238E27FC236}">
                <a16:creationId xmlns:a16="http://schemas.microsoft.com/office/drawing/2014/main" id="{91896253-299B-F5EF-4FA5-625E903D68E2}"/>
              </a:ext>
            </a:extLst>
          </p:cNvPr>
          <p:cNvSpPr/>
          <p:nvPr/>
        </p:nvSpPr>
        <p:spPr>
          <a:xfrm>
            <a:off x="5318125" y="2295525"/>
            <a:ext cx="2114550" cy="631825"/>
          </a:xfrm>
          <a:custGeom>
            <a:avLst/>
            <a:gdLst>
              <a:gd name="connsiteX0" fmla="*/ 0 w 2114550"/>
              <a:gd name="connsiteY0" fmla="*/ 631825 h 631825"/>
              <a:gd name="connsiteX1" fmla="*/ 260350 w 2114550"/>
              <a:gd name="connsiteY1" fmla="*/ 165100 h 631825"/>
              <a:gd name="connsiteX2" fmla="*/ 530225 w 2114550"/>
              <a:gd name="connsiteY2" fmla="*/ 0 h 631825"/>
              <a:gd name="connsiteX3" fmla="*/ 1050925 w 2114550"/>
              <a:gd name="connsiteY3" fmla="*/ 203200 h 631825"/>
              <a:gd name="connsiteX4" fmla="*/ 2114550 w 2114550"/>
              <a:gd name="connsiteY4" fmla="*/ 257175 h 631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550" h="631825">
                <a:moveTo>
                  <a:pt x="0" y="631825"/>
                </a:moveTo>
                <a:lnTo>
                  <a:pt x="260350" y="165100"/>
                </a:lnTo>
                <a:lnTo>
                  <a:pt x="530225" y="0"/>
                </a:lnTo>
                <a:lnTo>
                  <a:pt x="1050925" y="203200"/>
                </a:lnTo>
                <a:lnTo>
                  <a:pt x="2114550" y="257175"/>
                </a:lnTo>
              </a:path>
            </a:pathLst>
          </a:custGeom>
          <a:no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oter Placeholder 3">
            <a:extLst>
              <a:ext uri="{FF2B5EF4-FFF2-40B4-BE49-F238E27FC236}">
                <a16:creationId xmlns:a16="http://schemas.microsoft.com/office/drawing/2014/main" id="{443184A8-8473-1761-D06A-C67535303562}"/>
              </a:ext>
            </a:extLst>
          </p:cNvPr>
          <p:cNvSpPr>
            <a:spLocks noGrp="1"/>
          </p:cNvSpPr>
          <p:nvPr>
            <p:ph type="ftr" sz="quarter" idx="10"/>
          </p:nvPr>
        </p:nvSpPr>
        <p:spPr/>
        <p:txBody>
          <a:bodyPr/>
          <a:lstStyle/>
          <a:p>
            <a:endParaRPr lang="en-GB"/>
          </a:p>
          <a:p>
            <a:r>
              <a:rPr lang="en-GB"/>
              <a:t>1. US Food and Drug Administration. JAYPIRCA (</a:t>
            </a:r>
            <a:r>
              <a:rPr lang="en-GB" err="1"/>
              <a:t>pirtobrutinib</a:t>
            </a:r>
            <a:r>
              <a:rPr lang="en-GB"/>
              <a:t>). https://</a:t>
            </a:r>
            <a:r>
              <a:rPr lang="en-GB" err="1"/>
              <a:t>www.accessdata.fda.gov</a:t>
            </a:r>
            <a:r>
              <a:rPr lang="en-GB"/>
              <a:t>/</a:t>
            </a:r>
            <a:r>
              <a:rPr lang="en-GB" err="1"/>
              <a:t>drugsatfda_docs</a:t>
            </a:r>
            <a:r>
              <a:rPr lang="en-GB"/>
              <a:t>/label/2023/216059Orig1s000Corrected_lbl.pdf</a:t>
            </a:r>
          </a:p>
          <a:p>
            <a:r>
              <a:rPr lang="en-GB"/>
              <a:t>2. US Food and Drug Administration. VENCLEXTA (</a:t>
            </a:r>
            <a:r>
              <a:rPr lang="en-GB" err="1"/>
              <a:t>venetoclax</a:t>
            </a:r>
            <a:r>
              <a:rPr lang="en-GB"/>
              <a:t>). </a:t>
            </a:r>
            <a:r>
              <a:rPr lang="en-GB">
                <a:hlinkClick r:id="rId3">
                  <a:extLst>
                    <a:ext uri="{A12FA001-AC4F-418D-AE19-62706E023703}">
                      <ahyp:hlinkClr xmlns:ahyp="http://schemas.microsoft.com/office/drawing/2018/hyperlinkcolor" val="tx"/>
                    </a:ext>
                  </a:extLst>
                </a:hlinkClick>
              </a:rPr>
              <a:t>https://www.accessdata.fda.gov/drugsatfda_docs/label/2016/208573s000lbl.pdf</a:t>
            </a:r>
            <a:endParaRPr lang="en-GB"/>
          </a:p>
          <a:p>
            <a:r>
              <a:rPr lang="en-GB" b="1"/>
              <a:t>PK, </a:t>
            </a:r>
            <a:r>
              <a:rPr lang="en-GB"/>
              <a:t>pharmacokinetic. </a:t>
            </a:r>
            <a:endParaRPr lang="en-GB" b="1"/>
          </a:p>
          <a:p>
            <a:r>
              <a:rPr lang="en-GB" b="1" err="1"/>
              <a:t>Roeker</a:t>
            </a:r>
            <a:r>
              <a:rPr lang="en-GB" b="1"/>
              <a:t> et al, Abstract #3269 presented at ASH 2023. </a:t>
            </a:r>
            <a:endParaRPr lang="en-GB"/>
          </a:p>
        </p:txBody>
      </p:sp>
      <p:sp>
        <p:nvSpPr>
          <p:cNvPr id="6" name="Title 5">
            <a:extLst>
              <a:ext uri="{FF2B5EF4-FFF2-40B4-BE49-F238E27FC236}">
                <a16:creationId xmlns:a16="http://schemas.microsoft.com/office/drawing/2014/main" id="{9BB3F72A-FBF5-A9C2-F9C2-644146525495}"/>
              </a:ext>
            </a:extLst>
          </p:cNvPr>
          <p:cNvSpPr>
            <a:spLocks noGrp="1"/>
          </p:cNvSpPr>
          <p:nvPr>
            <p:ph type="title"/>
          </p:nvPr>
        </p:nvSpPr>
        <p:spPr/>
        <p:txBody>
          <a:bodyPr/>
          <a:lstStyle/>
          <a:p>
            <a:r>
              <a:rPr lang="en-US"/>
              <a:t>Pharmacokinetics </a:t>
            </a:r>
          </a:p>
        </p:txBody>
      </p:sp>
      <p:sp>
        <p:nvSpPr>
          <p:cNvPr id="13" name="TextBox 12">
            <a:extLst>
              <a:ext uri="{FF2B5EF4-FFF2-40B4-BE49-F238E27FC236}">
                <a16:creationId xmlns:a16="http://schemas.microsoft.com/office/drawing/2014/main" id="{773631C2-718E-F9C7-0BB6-4C33738BE09D}"/>
              </a:ext>
            </a:extLst>
          </p:cNvPr>
          <p:cNvSpPr txBox="1"/>
          <p:nvPr/>
        </p:nvSpPr>
        <p:spPr>
          <a:xfrm>
            <a:off x="8947328" y="1870813"/>
            <a:ext cx="2836685" cy="4187085"/>
          </a:xfrm>
          <a:prstGeom prst="rect">
            <a:avLst/>
          </a:prstGeom>
          <a:solidFill>
            <a:schemeClr val="bg2"/>
          </a:solidFill>
        </p:spPr>
        <p:txBody>
          <a:bodyPr wrap="square" tIns="108000" rtlCol="0">
            <a:noAutofit/>
          </a:bodyPr>
          <a:lstStyle/>
          <a:p>
            <a:pPr marL="171450" indent="-171450">
              <a:spcAft>
                <a:spcPts val="600"/>
              </a:spcAft>
              <a:buClr>
                <a:schemeClr val="accent2"/>
              </a:buClr>
              <a:buFont typeface="Arial" panose="020B0604020202020204" pitchFamily="34" charset="0"/>
              <a:buChar char="•"/>
            </a:pPr>
            <a:r>
              <a:rPr lang="en-US" sz="1400"/>
              <a:t>There was no apparent drug-drug in</a:t>
            </a:r>
            <a:r>
              <a:rPr lang="en-US" sz="1400">
                <a:solidFill>
                  <a:srgbClr val="4E4F4E"/>
                </a:solidFill>
              </a:rPr>
              <a:t>teract</a:t>
            </a:r>
            <a:r>
              <a:rPr lang="en-US" sz="1400"/>
              <a:t>ion between </a:t>
            </a:r>
            <a:r>
              <a:rPr lang="en-US" sz="1400" err="1"/>
              <a:t>pirtobrutinib</a:t>
            </a:r>
            <a:r>
              <a:rPr lang="en-US" sz="1400"/>
              <a:t> and </a:t>
            </a:r>
            <a:r>
              <a:rPr lang="en-US" sz="1400" err="1"/>
              <a:t>venetoclax</a:t>
            </a:r>
            <a:endParaRPr lang="en-US" sz="1400"/>
          </a:p>
          <a:p>
            <a:pPr marL="171450" indent="-171450">
              <a:spcAft>
                <a:spcPts val="600"/>
              </a:spcAft>
              <a:buClr>
                <a:schemeClr val="accent2"/>
              </a:buClr>
              <a:buFont typeface="Arial" panose="020B0604020202020204" pitchFamily="34" charset="0"/>
              <a:buChar char="•"/>
            </a:pPr>
            <a:r>
              <a:rPr lang="en-US" sz="1400"/>
              <a:t>Both combination therapies had PK exposures comparable to </a:t>
            </a:r>
            <a:r>
              <a:rPr lang="en-US" sz="1400" err="1"/>
              <a:t>pirtobrutinib</a:t>
            </a:r>
            <a:r>
              <a:rPr lang="en-US" sz="1400"/>
              <a:t> and </a:t>
            </a:r>
            <a:r>
              <a:rPr lang="en-US" sz="1400" err="1"/>
              <a:t>venetoclax</a:t>
            </a:r>
            <a:r>
              <a:rPr lang="en-US" sz="1400"/>
              <a:t> monotherapies</a:t>
            </a:r>
            <a:r>
              <a:rPr lang="en-US" sz="1400" baseline="30000"/>
              <a:t>1,2</a:t>
            </a:r>
          </a:p>
        </p:txBody>
      </p:sp>
      <p:sp>
        <p:nvSpPr>
          <p:cNvPr id="14" name="TextBox 13">
            <a:extLst>
              <a:ext uri="{FF2B5EF4-FFF2-40B4-BE49-F238E27FC236}">
                <a16:creationId xmlns:a16="http://schemas.microsoft.com/office/drawing/2014/main" id="{5B87AF17-467F-2990-C6BE-205C719AC48A}"/>
              </a:ext>
            </a:extLst>
          </p:cNvPr>
          <p:cNvSpPr txBox="1"/>
          <p:nvPr/>
        </p:nvSpPr>
        <p:spPr>
          <a:xfrm>
            <a:off x="335623" y="5737261"/>
            <a:ext cx="7181636" cy="400110"/>
          </a:xfrm>
          <a:prstGeom prst="rect">
            <a:avLst/>
          </a:prstGeom>
          <a:noFill/>
        </p:spPr>
        <p:txBody>
          <a:bodyPr wrap="square" rtlCol="0">
            <a:spAutoFit/>
          </a:bodyPr>
          <a:lstStyle/>
          <a:p>
            <a:r>
              <a:rPr lang="en-US" sz="1000"/>
              <a:t>Open circles for cycle 1 day 8 represent </a:t>
            </a:r>
            <a:r>
              <a:rPr lang="en-US" sz="1000" err="1"/>
              <a:t>pirtobrutinib</a:t>
            </a:r>
            <a:r>
              <a:rPr lang="en-US" sz="1000"/>
              <a:t> alone, and closed symbols from cycle 2 and later represent </a:t>
            </a:r>
            <a:r>
              <a:rPr lang="en-US" sz="1000" err="1"/>
              <a:t>pirtobrutinib</a:t>
            </a:r>
            <a:r>
              <a:rPr lang="en-US" sz="1000"/>
              <a:t> and </a:t>
            </a:r>
            <a:r>
              <a:rPr lang="en-US" sz="1000" err="1"/>
              <a:t>venetoclax</a:t>
            </a:r>
            <a:r>
              <a:rPr lang="en-US" sz="1000"/>
              <a:t>.</a:t>
            </a:r>
          </a:p>
        </p:txBody>
      </p:sp>
      <p:sp>
        <p:nvSpPr>
          <p:cNvPr id="3" name="Text Placeholder 7">
            <a:extLst>
              <a:ext uri="{FF2B5EF4-FFF2-40B4-BE49-F238E27FC236}">
                <a16:creationId xmlns:a16="http://schemas.microsoft.com/office/drawing/2014/main" id="{AEA59950-802D-4189-F873-8C5A04D8235F}"/>
              </a:ext>
            </a:extLst>
          </p:cNvPr>
          <p:cNvSpPr txBox="1">
            <a:spLocks/>
          </p:cNvSpPr>
          <p:nvPr/>
        </p:nvSpPr>
        <p:spPr>
          <a:xfrm>
            <a:off x="407987" y="1280567"/>
            <a:ext cx="3421063" cy="647700"/>
          </a:xfrm>
          <a:prstGeom prst="rect">
            <a:avLst/>
          </a:prstGeom>
        </p:spPr>
        <p:txBody>
          <a:bodyPr lIns="0" anchor="ct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err="1"/>
              <a:t>Pirtobrutinib</a:t>
            </a:r>
            <a:r>
              <a:rPr lang="en-US" b="1"/>
              <a:t> with </a:t>
            </a:r>
            <a:r>
              <a:rPr lang="en-US" b="1" err="1"/>
              <a:t>venetoclax</a:t>
            </a:r>
            <a:endParaRPr lang="en-US" b="1"/>
          </a:p>
        </p:txBody>
      </p:sp>
      <p:sp>
        <p:nvSpPr>
          <p:cNvPr id="7" name="Textfeld 6">
            <a:extLst>
              <a:ext uri="{FF2B5EF4-FFF2-40B4-BE49-F238E27FC236}">
                <a16:creationId xmlns:a16="http://schemas.microsoft.com/office/drawing/2014/main" id="{A71EC67A-381D-D43F-CD73-C1433FE71427}"/>
              </a:ext>
            </a:extLst>
          </p:cNvPr>
          <p:cNvSpPr txBox="1"/>
          <p:nvPr/>
        </p:nvSpPr>
        <p:spPr>
          <a:xfrm>
            <a:off x="305643" y="1876247"/>
            <a:ext cx="492443" cy="1462778"/>
          </a:xfrm>
          <a:prstGeom prst="rect">
            <a:avLst/>
          </a:prstGeom>
          <a:noFill/>
        </p:spPr>
        <p:txBody>
          <a:bodyPr vert="vert270" wrap="square" rtlCol="0">
            <a:spAutoFit/>
          </a:bodyPr>
          <a:lstStyle/>
          <a:p>
            <a:pPr algn="ctr"/>
            <a:r>
              <a:rPr lang="de-DE" sz="1000" b="1" err="1"/>
              <a:t>Pirtobrutinib</a:t>
            </a:r>
            <a:r>
              <a:rPr lang="de-DE" sz="1000" b="1"/>
              <a:t> </a:t>
            </a:r>
            <a:r>
              <a:rPr lang="de-DE" sz="1000" b="1" err="1"/>
              <a:t>plasma</a:t>
            </a:r>
            <a:endParaRPr lang="de-DE" sz="1000" b="1"/>
          </a:p>
          <a:p>
            <a:pPr algn="ctr"/>
            <a:r>
              <a:rPr lang="de-DE" sz="1000" b="1" err="1"/>
              <a:t>concentration</a:t>
            </a:r>
            <a:r>
              <a:rPr lang="de-DE" sz="1000" b="1"/>
              <a:t>, </a:t>
            </a:r>
            <a:r>
              <a:rPr lang="de-DE" sz="1000" b="1" err="1"/>
              <a:t>ng</a:t>
            </a:r>
            <a:r>
              <a:rPr lang="de-DE" sz="1000" b="1"/>
              <a:t>/</a:t>
            </a:r>
            <a:r>
              <a:rPr lang="de-DE" sz="1000" b="1" err="1"/>
              <a:t>mL</a:t>
            </a:r>
            <a:endParaRPr lang="de-DE" sz="1000" b="1"/>
          </a:p>
        </p:txBody>
      </p:sp>
      <p:grpSp>
        <p:nvGrpSpPr>
          <p:cNvPr id="21" name="Gruppieren 20">
            <a:extLst>
              <a:ext uri="{FF2B5EF4-FFF2-40B4-BE49-F238E27FC236}">
                <a16:creationId xmlns:a16="http://schemas.microsoft.com/office/drawing/2014/main" id="{3D729263-63F8-1A78-8ED1-4D11B8637C10}"/>
              </a:ext>
            </a:extLst>
          </p:cNvPr>
          <p:cNvGrpSpPr/>
          <p:nvPr/>
        </p:nvGrpSpPr>
        <p:grpSpPr>
          <a:xfrm rot="16200000">
            <a:off x="2266870" y="2313390"/>
            <a:ext cx="50800" cy="2121066"/>
            <a:chOff x="1079500" y="1928267"/>
            <a:chExt cx="50800" cy="1354683"/>
          </a:xfrm>
        </p:grpSpPr>
        <p:cxnSp>
          <p:nvCxnSpPr>
            <p:cNvPr id="22" name="Gerader Verbinder 21">
              <a:extLst>
                <a:ext uri="{FF2B5EF4-FFF2-40B4-BE49-F238E27FC236}">
                  <a16:creationId xmlns:a16="http://schemas.microsoft.com/office/drawing/2014/main" id="{A78CA779-D1D5-4704-EA9D-454590A1A8E6}"/>
                </a:ext>
              </a:extLst>
            </p:cNvPr>
            <p:cNvCxnSpPr>
              <a:cxnSpLocks/>
            </p:cNvCxnSpPr>
            <p:nvPr/>
          </p:nvCxnSpPr>
          <p:spPr>
            <a:xfrm>
              <a:off x="1130300" y="1928267"/>
              <a:ext cx="0" cy="1354683"/>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23" name="Gerader Verbinder 22">
              <a:extLst>
                <a:ext uri="{FF2B5EF4-FFF2-40B4-BE49-F238E27FC236}">
                  <a16:creationId xmlns:a16="http://schemas.microsoft.com/office/drawing/2014/main" id="{34DA6060-CE64-2549-19D2-6BAA229D2141}"/>
                </a:ext>
              </a:extLst>
            </p:cNvPr>
            <p:cNvCxnSpPr>
              <a:cxnSpLocks/>
            </p:cNvCxnSpPr>
            <p:nvPr/>
          </p:nvCxnSpPr>
          <p:spPr>
            <a:xfrm flipH="1">
              <a:off x="1079500" y="1931442"/>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DBC89853-D2BB-211A-D7E4-5F83DDBB5168}"/>
                </a:ext>
              </a:extLst>
            </p:cNvPr>
            <p:cNvCxnSpPr>
              <a:cxnSpLocks/>
            </p:cNvCxnSpPr>
            <p:nvPr/>
          </p:nvCxnSpPr>
          <p:spPr>
            <a:xfrm flipH="1">
              <a:off x="1079500" y="226852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96D490EB-BD1A-F90A-3F11-0EA682446E08}"/>
                </a:ext>
              </a:extLst>
            </p:cNvPr>
            <p:cNvCxnSpPr>
              <a:cxnSpLocks/>
            </p:cNvCxnSpPr>
            <p:nvPr/>
          </p:nvCxnSpPr>
          <p:spPr>
            <a:xfrm flipH="1">
              <a:off x="1079500" y="2605608"/>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CBD5F125-CDB3-B6DE-9551-1B739BD43945}"/>
                </a:ext>
              </a:extLst>
            </p:cNvPr>
            <p:cNvCxnSpPr>
              <a:cxnSpLocks/>
            </p:cNvCxnSpPr>
            <p:nvPr/>
          </p:nvCxnSpPr>
          <p:spPr>
            <a:xfrm flipH="1">
              <a:off x="1079500" y="2942691"/>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r Verbinder 26">
              <a:extLst>
                <a:ext uri="{FF2B5EF4-FFF2-40B4-BE49-F238E27FC236}">
                  <a16:creationId xmlns:a16="http://schemas.microsoft.com/office/drawing/2014/main" id="{ABB2F225-B046-8518-8E22-0E0DEF18110A}"/>
                </a:ext>
              </a:extLst>
            </p:cNvPr>
            <p:cNvCxnSpPr>
              <a:cxnSpLocks/>
            </p:cNvCxnSpPr>
            <p:nvPr/>
          </p:nvCxnSpPr>
          <p:spPr>
            <a:xfrm flipH="1">
              <a:off x="1079500" y="327977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 name="Textfeld 27">
            <a:extLst>
              <a:ext uri="{FF2B5EF4-FFF2-40B4-BE49-F238E27FC236}">
                <a16:creationId xmlns:a16="http://schemas.microsoft.com/office/drawing/2014/main" id="{208A95E9-7FFF-E20D-F57A-DBB24E7E3332}"/>
              </a:ext>
            </a:extLst>
          </p:cNvPr>
          <p:cNvSpPr txBox="1"/>
          <p:nvPr/>
        </p:nvSpPr>
        <p:spPr>
          <a:xfrm>
            <a:off x="1166051" y="3353109"/>
            <a:ext cx="150424" cy="246221"/>
          </a:xfrm>
          <a:prstGeom prst="rect">
            <a:avLst/>
          </a:prstGeom>
          <a:noFill/>
        </p:spPr>
        <p:txBody>
          <a:bodyPr wrap="square" rtlCol="0" anchor="ctr">
            <a:spAutoFit/>
          </a:bodyPr>
          <a:lstStyle/>
          <a:p>
            <a:pPr algn="ctr"/>
            <a:r>
              <a:rPr lang="de-DE" sz="1000"/>
              <a:t>0</a:t>
            </a:r>
          </a:p>
        </p:txBody>
      </p:sp>
      <p:sp>
        <p:nvSpPr>
          <p:cNvPr id="29" name="Textfeld 28">
            <a:extLst>
              <a:ext uri="{FF2B5EF4-FFF2-40B4-BE49-F238E27FC236}">
                <a16:creationId xmlns:a16="http://schemas.microsoft.com/office/drawing/2014/main" id="{4D587F6C-21AB-D589-35BD-F477B8F35465}"/>
              </a:ext>
            </a:extLst>
          </p:cNvPr>
          <p:cNvSpPr txBox="1"/>
          <p:nvPr/>
        </p:nvSpPr>
        <p:spPr>
          <a:xfrm>
            <a:off x="1689276" y="3353109"/>
            <a:ext cx="150424" cy="246221"/>
          </a:xfrm>
          <a:prstGeom prst="rect">
            <a:avLst/>
          </a:prstGeom>
          <a:noFill/>
        </p:spPr>
        <p:txBody>
          <a:bodyPr wrap="square" rtlCol="0" anchor="ctr">
            <a:spAutoFit/>
          </a:bodyPr>
          <a:lstStyle/>
          <a:p>
            <a:pPr algn="ctr"/>
            <a:r>
              <a:rPr lang="de-DE" sz="1000"/>
              <a:t>2</a:t>
            </a:r>
          </a:p>
        </p:txBody>
      </p:sp>
      <p:sp>
        <p:nvSpPr>
          <p:cNvPr id="30" name="Textfeld 29">
            <a:extLst>
              <a:ext uri="{FF2B5EF4-FFF2-40B4-BE49-F238E27FC236}">
                <a16:creationId xmlns:a16="http://schemas.microsoft.com/office/drawing/2014/main" id="{9A4C04E5-9BE3-9A56-31B2-7CD935A1371B}"/>
              </a:ext>
            </a:extLst>
          </p:cNvPr>
          <p:cNvSpPr txBox="1"/>
          <p:nvPr/>
        </p:nvSpPr>
        <p:spPr>
          <a:xfrm>
            <a:off x="2217056" y="3353109"/>
            <a:ext cx="150424" cy="246221"/>
          </a:xfrm>
          <a:prstGeom prst="rect">
            <a:avLst/>
          </a:prstGeom>
          <a:noFill/>
        </p:spPr>
        <p:txBody>
          <a:bodyPr wrap="square" rtlCol="0" anchor="ctr">
            <a:spAutoFit/>
          </a:bodyPr>
          <a:lstStyle/>
          <a:p>
            <a:pPr algn="ctr"/>
            <a:r>
              <a:rPr lang="de-DE" sz="1000"/>
              <a:t>4</a:t>
            </a:r>
          </a:p>
        </p:txBody>
      </p:sp>
      <p:sp>
        <p:nvSpPr>
          <p:cNvPr id="31" name="Textfeld 30">
            <a:extLst>
              <a:ext uri="{FF2B5EF4-FFF2-40B4-BE49-F238E27FC236}">
                <a16:creationId xmlns:a16="http://schemas.microsoft.com/office/drawing/2014/main" id="{C71FA0E8-CB2A-4EA0-9276-9211413D9ECB}"/>
              </a:ext>
            </a:extLst>
          </p:cNvPr>
          <p:cNvSpPr txBox="1"/>
          <p:nvPr/>
        </p:nvSpPr>
        <p:spPr>
          <a:xfrm>
            <a:off x="2740281" y="3353109"/>
            <a:ext cx="150424" cy="246221"/>
          </a:xfrm>
          <a:prstGeom prst="rect">
            <a:avLst/>
          </a:prstGeom>
          <a:noFill/>
        </p:spPr>
        <p:txBody>
          <a:bodyPr wrap="square" rtlCol="0" anchor="ctr">
            <a:spAutoFit/>
          </a:bodyPr>
          <a:lstStyle/>
          <a:p>
            <a:pPr algn="ctr"/>
            <a:r>
              <a:rPr lang="de-DE" sz="1000"/>
              <a:t>6</a:t>
            </a:r>
          </a:p>
        </p:txBody>
      </p:sp>
      <p:sp>
        <p:nvSpPr>
          <p:cNvPr id="32" name="Textfeld 31">
            <a:extLst>
              <a:ext uri="{FF2B5EF4-FFF2-40B4-BE49-F238E27FC236}">
                <a16:creationId xmlns:a16="http://schemas.microsoft.com/office/drawing/2014/main" id="{D71925AE-514A-47AA-38ED-31C77B1F160E}"/>
              </a:ext>
            </a:extLst>
          </p:cNvPr>
          <p:cNvSpPr txBox="1"/>
          <p:nvPr/>
        </p:nvSpPr>
        <p:spPr>
          <a:xfrm>
            <a:off x="3272619" y="3353109"/>
            <a:ext cx="150424" cy="246221"/>
          </a:xfrm>
          <a:prstGeom prst="rect">
            <a:avLst/>
          </a:prstGeom>
          <a:noFill/>
        </p:spPr>
        <p:txBody>
          <a:bodyPr wrap="square" rtlCol="0" anchor="ctr">
            <a:spAutoFit/>
          </a:bodyPr>
          <a:lstStyle/>
          <a:p>
            <a:pPr algn="ctr"/>
            <a:r>
              <a:rPr lang="de-DE" sz="1000"/>
              <a:t>8</a:t>
            </a:r>
          </a:p>
        </p:txBody>
      </p:sp>
      <p:sp>
        <p:nvSpPr>
          <p:cNvPr id="33" name="Textfeld 32">
            <a:extLst>
              <a:ext uri="{FF2B5EF4-FFF2-40B4-BE49-F238E27FC236}">
                <a16:creationId xmlns:a16="http://schemas.microsoft.com/office/drawing/2014/main" id="{210F1542-6DA7-A9B6-CF00-5EAD7E946B77}"/>
              </a:ext>
            </a:extLst>
          </p:cNvPr>
          <p:cNvSpPr txBox="1"/>
          <p:nvPr/>
        </p:nvSpPr>
        <p:spPr>
          <a:xfrm>
            <a:off x="1857313" y="3498520"/>
            <a:ext cx="769384" cy="246221"/>
          </a:xfrm>
          <a:prstGeom prst="rect">
            <a:avLst/>
          </a:prstGeom>
          <a:noFill/>
        </p:spPr>
        <p:txBody>
          <a:bodyPr wrap="square" rtlCol="0" anchor="ctr">
            <a:spAutoFit/>
          </a:bodyPr>
          <a:lstStyle/>
          <a:p>
            <a:pPr algn="ctr"/>
            <a:r>
              <a:rPr lang="de-DE" sz="1000" b="1"/>
              <a:t>Time, h</a:t>
            </a:r>
          </a:p>
        </p:txBody>
      </p:sp>
      <p:grpSp>
        <p:nvGrpSpPr>
          <p:cNvPr id="20" name="Gruppieren 19">
            <a:extLst>
              <a:ext uri="{FF2B5EF4-FFF2-40B4-BE49-F238E27FC236}">
                <a16:creationId xmlns:a16="http://schemas.microsoft.com/office/drawing/2014/main" id="{04858042-00C7-C50C-D3B8-05298DB17C63}"/>
              </a:ext>
            </a:extLst>
          </p:cNvPr>
          <p:cNvGrpSpPr/>
          <p:nvPr/>
        </p:nvGrpSpPr>
        <p:grpSpPr>
          <a:xfrm>
            <a:off x="1079500" y="1928267"/>
            <a:ext cx="50800" cy="1354683"/>
            <a:chOff x="1079500" y="1928267"/>
            <a:chExt cx="50800" cy="1354683"/>
          </a:xfrm>
        </p:grpSpPr>
        <p:cxnSp>
          <p:nvCxnSpPr>
            <p:cNvPr id="10" name="Gerader Verbinder 9">
              <a:extLst>
                <a:ext uri="{FF2B5EF4-FFF2-40B4-BE49-F238E27FC236}">
                  <a16:creationId xmlns:a16="http://schemas.microsoft.com/office/drawing/2014/main" id="{D255FDD3-31C5-3505-3A17-5004413E25F4}"/>
                </a:ext>
              </a:extLst>
            </p:cNvPr>
            <p:cNvCxnSpPr>
              <a:cxnSpLocks/>
            </p:cNvCxnSpPr>
            <p:nvPr/>
          </p:nvCxnSpPr>
          <p:spPr>
            <a:xfrm>
              <a:off x="1130300" y="1928267"/>
              <a:ext cx="0" cy="1354683"/>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15" name="Gerader Verbinder 14">
              <a:extLst>
                <a:ext uri="{FF2B5EF4-FFF2-40B4-BE49-F238E27FC236}">
                  <a16:creationId xmlns:a16="http://schemas.microsoft.com/office/drawing/2014/main" id="{B7E54C00-13F3-6E98-4312-74A7839CC119}"/>
                </a:ext>
              </a:extLst>
            </p:cNvPr>
            <p:cNvCxnSpPr>
              <a:cxnSpLocks/>
            </p:cNvCxnSpPr>
            <p:nvPr/>
          </p:nvCxnSpPr>
          <p:spPr>
            <a:xfrm flipH="1">
              <a:off x="1079500" y="1931442"/>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1D5E5BED-BEA3-C4D2-4543-0FD6E1F89A1F}"/>
                </a:ext>
              </a:extLst>
            </p:cNvPr>
            <p:cNvCxnSpPr>
              <a:cxnSpLocks/>
            </p:cNvCxnSpPr>
            <p:nvPr/>
          </p:nvCxnSpPr>
          <p:spPr>
            <a:xfrm flipH="1">
              <a:off x="1079500" y="226852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6C5EB80C-44D9-408B-D398-7364420201F3}"/>
                </a:ext>
              </a:extLst>
            </p:cNvPr>
            <p:cNvCxnSpPr>
              <a:cxnSpLocks/>
            </p:cNvCxnSpPr>
            <p:nvPr/>
          </p:nvCxnSpPr>
          <p:spPr>
            <a:xfrm flipH="1">
              <a:off x="1079500" y="2605608"/>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6CF90E10-C58D-B1A8-C00A-6CEB2BBA7286}"/>
                </a:ext>
              </a:extLst>
            </p:cNvPr>
            <p:cNvCxnSpPr>
              <a:cxnSpLocks/>
            </p:cNvCxnSpPr>
            <p:nvPr/>
          </p:nvCxnSpPr>
          <p:spPr>
            <a:xfrm flipH="1">
              <a:off x="1079500" y="2942691"/>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735AAB7B-2A3C-9DC7-F7FA-727439C2ABF8}"/>
                </a:ext>
              </a:extLst>
            </p:cNvPr>
            <p:cNvCxnSpPr>
              <a:cxnSpLocks/>
            </p:cNvCxnSpPr>
            <p:nvPr/>
          </p:nvCxnSpPr>
          <p:spPr>
            <a:xfrm flipH="1">
              <a:off x="1079500" y="327977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4" name="Textfeld 33">
            <a:extLst>
              <a:ext uri="{FF2B5EF4-FFF2-40B4-BE49-F238E27FC236}">
                <a16:creationId xmlns:a16="http://schemas.microsoft.com/office/drawing/2014/main" id="{3E89E0F9-26B0-31EC-A953-E46C35382738}"/>
              </a:ext>
            </a:extLst>
          </p:cNvPr>
          <p:cNvSpPr txBox="1"/>
          <p:nvPr/>
        </p:nvSpPr>
        <p:spPr>
          <a:xfrm>
            <a:off x="911463" y="3206004"/>
            <a:ext cx="150424" cy="153888"/>
          </a:xfrm>
          <a:prstGeom prst="rect">
            <a:avLst/>
          </a:prstGeom>
          <a:noFill/>
        </p:spPr>
        <p:txBody>
          <a:bodyPr wrap="square" lIns="0" tIns="0" rIns="0" bIns="0" rtlCol="0" anchor="ctr">
            <a:spAutoFit/>
          </a:bodyPr>
          <a:lstStyle/>
          <a:p>
            <a:pPr algn="r"/>
            <a:r>
              <a:rPr lang="de-DE" sz="1000"/>
              <a:t>0</a:t>
            </a:r>
          </a:p>
        </p:txBody>
      </p:sp>
      <p:sp>
        <p:nvSpPr>
          <p:cNvPr id="35" name="Textfeld 34">
            <a:extLst>
              <a:ext uri="{FF2B5EF4-FFF2-40B4-BE49-F238E27FC236}">
                <a16:creationId xmlns:a16="http://schemas.microsoft.com/office/drawing/2014/main" id="{127B0593-AFF0-D971-9A99-C5E30CC9DA7D}"/>
              </a:ext>
            </a:extLst>
          </p:cNvPr>
          <p:cNvSpPr txBox="1"/>
          <p:nvPr/>
        </p:nvSpPr>
        <p:spPr>
          <a:xfrm>
            <a:off x="772649" y="2869126"/>
            <a:ext cx="289238" cy="153888"/>
          </a:xfrm>
          <a:prstGeom prst="rect">
            <a:avLst/>
          </a:prstGeom>
          <a:noFill/>
        </p:spPr>
        <p:txBody>
          <a:bodyPr wrap="square" lIns="0" tIns="0" rIns="0" bIns="0" rtlCol="0" anchor="ctr">
            <a:spAutoFit/>
          </a:bodyPr>
          <a:lstStyle/>
          <a:p>
            <a:pPr algn="r"/>
            <a:r>
              <a:rPr lang="de-DE" sz="1000"/>
              <a:t>2000</a:t>
            </a:r>
          </a:p>
        </p:txBody>
      </p:sp>
      <p:sp>
        <p:nvSpPr>
          <p:cNvPr id="36" name="Textfeld 35">
            <a:extLst>
              <a:ext uri="{FF2B5EF4-FFF2-40B4-BE49-F238E27FC236}">
                <a16:creationId xmlns:a16="http://schemas.microsoft.com/office/drawing/2014/main" id="{7298607A-D631-53B6-13AE-A50EC0952107}"/>
              </a:ext>
            </a:extLst>
          </p:cNvPr>
          <p:cNvSpPr txBox="1"/>
          <p:nvPr/>
        </p:nvSpPr>
        <p:spPr>
          <a:xfrm>
            <a:off x="772649" y="2532247"/>
            <a:ext cx="289238" cy="153888"/>
          </a:xfrm>
          <a:prstGeom prst="rect">
            <a:avLst/>
          </a:prstGeom>
          <a:noFill/>
        </p:spPr>
        <p:txBody>
          <a:bodyPr wrap="square" lIns="0" tIns="0" rIns="0" bIns="0" rtlCol="0" anchor="ctr">
            <a:spAutoFit/>
          </a:bodyPr>
          <a:lstStyle/>
          <a:p>
            <a:pPr algn="r"/>
            <a:r>
              <a:rPr lang="de-DE" sz="1000"/>
              <a:t>4000</a:t>
            </a:r>
          </a:p>
        </p:txBody>
      </p:sp>
      <p:sp>
        <p:nvSpPr>
          <p:cNvPr id="37" name="Textfeld 36">
            <a:extLst>
              <a:ext uri="{FF2B5EF4-FFF2-40B4-BE49-F238E27FC236}">
                <a16:creationId xmlns:a16="http://schemas.microsoft.com/office/drawing/2014/main" id="{87D57C60-CB54-3826-D021-A75FB8FB84B9}"/>
              </a:ext>
            </a:extLst>
          </p:cNvPr>
          <p:cNvSpPr txBox="1"/>
          <p:nvPr/>
        </p:nvSpPr>
        <p:spPr>
          <a:xfrm>
            <a:off x="772649" y="2195368"/>
            <a:ext cx="289238" cy="153888"/>
          </a:xfrm>
          <a:prstGeom prst="rect">
            <a:avLst/>
          </a:prstGeom>
          <a:noFill/>
        </p:spPr>
        <p:txBody>
          <a:bodyPr wrap="square" lIns="0" tIns="0" rIns="0" bIns="0" rtlCol="0" anchor="ctr">
            <a:spAutoFit/>
          </a:bodyPr>
          <a:lstStyle/>
          <a:p>
            <a:pPr algn="r"/>
            <a:r>
              <a:rPr lang="de-DE" sz="1000"/>
              <a:t>6000</a:t>
            </a:r>
          </a:p>
        </p:txBody>
      </p:sp>
      <p:sp>
        <p:nvSpPr>
          <p:cNvPr id="38" name="Textfeld 37">
            <a:extLst>
              <a:ext uri="{FF2B5EF4-FFF2-40B4-BE49-F238E27FC236}">
                <a16:creationId xmlns:a16="http://schemas.microsoft.com/office/drawing/2014/main" id="{87D57ED8-C03A-80D5-82D9-5FA5DACD7F84}"/>
              </a:ext>
            </a:extLst>
          </p:cNvPr>
          <p:cNvSpPr txBox="1"/>
          <p:nvPr/>
        </p:nvSpPr>
        <p:spPr>
          <a:xfrm>
            <a:off x="772649" y="1858489"/>
            <a:ext cx="289238" cy="153888"/>
          </a:xfrm>
          <a:prstGeom prst="rect">
            <a:avLst/>
          </a:prstGeom>
          <a:noFill/>
        </p:spPr>
        <p:txBody>
          <a:bodyPr wrap="square" lIns="0" tIns="0" rIns="0" bIns="0" rtlCol="0" anchor="ctr">
            <a:spAutoFit/>
          </a:bodyPr>
          <a:lstStyle/>
          <a:p>
            <a:pPr algn="r"/>
            <a:r>
              <a:rPr lang="de-DE" sz="1000"/>
              <a:t>8000</a:t>
            </a:r>
          </a:p>
        </p:txBody>
      </p:sp>
      <p:sp>
        <p:nvSpPr>
          <p:cNvPr id="40" name="Text Placeholder 7">
            <a:extLst>
              <a:ext uri="{FF2B5EF4-FFF2-40B4-BE49-F238E27FC236}">
                <a16:creationId xmlns:a16="http://schemas.microsoft.com/office/drawing/2014/main" id="{3157CBB2-A1E4-5780-EBFF-9EE855932BD9}"/>
              </a:ext>
            </a:extLst>
          </p:cNvPr>
          <p:cNvSpPr txBox="1">
            <a:spLocks/>
          </p:cNvSpPr>
          <p:nvPr/>
        </p:nvSpPr>
        <p:spPr>
          <a:xfrm>
            <a:off x="4326244" y="1280567"/>
            <a:ext cx="4793944" cy="647700"/>
          </a:xfrm>
          <a:prstGeom prst="rect">
            <a:avLst/>
          </a:prstGeom>
        </p:spPr>
        <p:txBody>
          <a:bodyPr anchor="ct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err="1"/>
              <a:t>Pirtobrutinib</a:t>
            </a:r>
            <a:r>
              <a:rPr lang="en-US" b="1"/>
              <a:t>, </a:t>
            </a:r>
            <a:r>
              <a:rPr lang="en-US" b="1" err="1"/>
              <a:t>venetoclax</a:t>
            </a:r>
            <a:r>
              <a:rPr lang="en-US" b="1"/>
              <a:t>, and rituximab</a:t>
            </a:r>
          </a:p>
        </p:txBody>
      </p:sp>
      <p:sp>
        <p:nvSpPr>
          <p:cNvPr id="41" name="Textfeld 40">
            <a:extLst>
              <a:ext uri="{FF2B5EF4-FFF2-40B4-BE49-F238E27FC236}">
                <a16:creationId xmlns:a16="http://schemas.microsoft.com/office/drawing/2014/main" id="{CEF2C155-6074-FDCC-5167-F9276DA4F9CB}"/>
              </a:ext>
            </a:extLst>
          </p:cNvPr>
          <p:cNvSpPr txBox="1"/>
          <p:nvPr/>
        </p:nvSpPr>
        <p:spPr>
          <a:xfrm>
            <a:off x="4376153" y="1863951"/>
            <a:ext cx="492443" cy="1462778"/>
          </a:xfrm>
          <a:prstGeom prst="rect">
            <a:avLst/>
          </a:prstGeom>
          <a:noFill/>
        </p:spPr>
        <p:txBody>
          <a:bodyPr vert="vert270" wrap="square" rtlCol="0">
            <a:spAutoFit/>
          </a:bodyPr>
          <a:lstStyle/>
          <a:p>
            <a:pPr algn="ctr"/>
            <a:r>
              <a:rPr lang="de-DE" sz="1000" b="1" err="1"/>
              <a:t>Pirtobrutinib</a:t>
            </a:r>
            <a:r>
              <a:rPr lang="de-DE" sz="1000" b="1"/>
              <a:t> </a:t>
            </a:r>
            <a:r>
              <a:rPr lang="de-DE" sz="1000" b="1" err="1"/>
              <a:t>plasma</a:t>
            </a:r>
            <a:endParaRPr lang="de-DE" sz="1000" b="1"/>
          </a:p>
          <a:p>
            <a:pPr algn="ctr"/>
            <a:r>
              <a:rPr lang="de-DE" sz="1000" b="1" err="1"/>
              <a:t>concentration</a:t>
            </a:r>
            <a:r>
              <a:rPr lang="de-DE" sz="1000" b="1"/>
              <a:t>, </a:t>
            </a:r>
            <a:r>
              <a:rPr lang="de-DE" sz="1000" b="1" err="1"/>
              <a:t>ng</a:t>
            </a:r>
            <a:r>
              <a:rPr lang="de-DE" sz="1000" b="1"/>
              <a:t>/</a:t>
            </a:r>
            <a:r>
              <a:rPr lang="de-DE" sz="1000" b="1" err="1"/>
              <a:t>mL</a:t>
            </a:r>
            <a:endParaRPr lang="de-DE" sz="1000" b="1"/>
          </a:p>
        </p:txBody>
      </p:sp>
      <p:grpSp>
        <p:nvGrpSpPr>
          <p:cNvPr id="42" name="Gruppieren 41">
            <a:extLst>
              <a:ext uri="{FF2B5EF4-FFF2-40B4-BE49-F238E27FC236}">
                <a16:creationId xmlns:a16="http://schemas.microsoft.com/office/drawing/2014/main" id="{F15CC957-EE7F-AB54-9473-0D744B201A25}"/>
              </a:ext>
            </a:extLst>
          </p:cNvPr>
          <p:cNvGrpSpPr/>
          <p:nvPr/>
        </p:nvGrpSpPr>
        <p:grpSpPr>
          <a:xfrm rot="16200000">
            <a:off x="6337380" y="2293944"/>
            <a:ext cx="50800" cy="2121066"/>
            <a:chOff x="1079500" y="1928267"/>
            <a:chExt cx="50800" cy="1354683"/>
          </a:xfrm>
        </p:grpSpPr>
        <p:cxnSp>
          <p:nvCxnSpPr>
            <p:cNvPr id="43" name="Gerader Verbinder 42">
              <a:extLst>
                <a:ext uri="{FF2B5EF4-FFF2-40B4-BE49-F238E27FC236}">
                  <a16:creationId xmlns:a16="http://schemas.microsoft.com/office/drawing/2014/main" id="{D1427187-26A1-1816-8D94-5B58F14BA492}"/>
                </a:ext>
              </a:extLst>
            </p:cNvPr>
            <p:cNvCxnSpPr>
              <a:cxnSpLocks/>
            </p:cNvCxnSpPr>
            <p:nvPr/>
          </p:nvCxnSpPr>
          <p:spPr>
            <a:xfrm>
              <a:off x="1130300" y="1928267"/>
              <a:ext cx="0" cy="1354683"/>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44" name="Gerader Verbinder 43">
              <a:extLst>
                <a:ext uri="{FF2B5EF4-FFF2-40B4-BE49-F238E27FC236}">
                  <a16:creationId xmlns:a16="http://schemas.microsoft.com/office/drawing/2014/main" id="{2FB874C9-DF3E-DBAA-AE4F-49434D08E8F5}"/>
                </a:ext>
              </a:extLst>
            </p:cNvPr>
            <p:cNvCxnSpPr>
              <a:cxnSpLocks/>
            </p:cNvCxnSpPr>
            <p:nvPr/>
          </p:nvCxnSpPr>
          <p:spPr>
            <a:xfrm flipH="1">
              <a:off x="1079500" y="1931442"/>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r Verbinder 44">
              <a:extLst>
                <a:ext uri="{FF2B5EF4-FFF2-40B4-BE49-F238E27FC236}">
                  <a16:creationId xmlns:a16="http://schemas.microsoft.com/office/drawing/2014/main" id="{C338A7F8-D803-508E-631E-9ADC78B30759}"/>
                </a:ext>
              </a:extLst>
            </p:cNvPr>
            <p:cNvCxnSpPr>
              <a:cxnSpLocks/>
            </p:cNvCxnSpPr>
            <p:nvPr/>
          </p:nvCxnSpPr>
          <p:spPr>
            <a:xfrm flipH="1">
              <a:off x="1079500" y="226852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r Verbinder 45">
              <a:extLst>
                <a:ext uri="{FF2B5EF4-FFF2-40B4-BE49-F238E27FC236}">
                  <a16:creationId xmlns:a16="http://schemas.microsoft.com/office/drawing/2014/main" id="{5943DDF0-434B-CA4F-C572-2477CF7A9A99}"/>
                </a:ext>
              </a:extLst>
            </p:cNvPr>
            <p:cNvCxnSpPr>
              <a:cxnSpLocks/>
            </p:cNvCxnSpPr>
            <p:nvPr/>
          </p:nvCxnSpPr>
          <p:spPr>
            <a:xfrm flipH="1">
              <a:off x="1079500" y="2605608"/>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r Verbinder 46">
              <a:extLst>
                <a:ext uri="{FF2B5EF4-FFF2-40B4-BE49-F238E27FC236}">
                  <a16:creationId xmlns:a16="http://schemas.microsoft.com/office/drawing/2014/main" id="{A3676322-F387-EDCE-E649-9CDD6779BCD9}"/>
                </a:ext>
              </a:extLst>
            </p:cNvPr>
            <p:cNvCxnSpPr>
              <a:cxnSpLocks/>
            </p:cNvCxnSpPr>
            <p:nvPr/>
          </p:nvCxnSpPr>
          <p:spPr>
            <a:xfrm flipH="1">
              <a:off x="1079500" y="2942691"/>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r Verbinder 47">
              <a:extLst>
                <a:ext uri="{FF2B5EF4-FFF2-40B4-BE49-F238E27FC236}">
                  <a16:creationId xmlns:a16="http://schemas.microsoft.com/office/drawing/2014/main" id="{FC6840CC-CA12-78C0-881B-DAB7CA87AB2E}"/>
                </a:ext>
              </a:extLst>
            </p:cNvPr>
            <p:cNvCxnSpPr>
              <a:cxnSpLocks/>
            </p:cNvCxnSpPr>
            <p:nvPr/>
          </p:nvCxnSpPr>
          <p:spPr>
            <a:xfrm flipH="1">
              <a:off x="1079500" y="327977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9" name="Textfeld 48">
            <a:extLst>
              <a:ext uri="{FF2B5EF4-FFF2-40B4-BE49-F238E27FC236}">
                <a16:creationId xmlns:a16="http://schemas.microsoft.com/office/drawing/2014/main" id="{7055108A-C797-316B-3238-8ACCD680AD04}"/>
              </a:ext>
            </a:extLst>
          </p:cNvPr>
          <p:cNvSpPr txBox="1"/>
          <p:nvPr/>
        </p:nvSpPr>
        <p:spPr>
          <a:xfrm>
            <a:off x="5236561" y="3338316"/>
            <a:ext cx="150424" cy="246221"/>
          </a:xfrm>
          <a:prstGeom prst="rect">
            <a:avLst/>
          </a:prstGeom>
          <a:noFill/>
        </p:spPr>
        <p:txBody>
          <a:bodyPr wrap="square" rtlCol="0" anchor="ctr">
            <a:spAutoFit/>
          </a:bodyPr>
          <a:lstStyle/>
          <a:p>
            <a:pPr algn="ctr"/>
            <a:r>
              <a:rPr lang="de-DE" sz="1000"/>
              <a:t>0</a:t>
            </a:r>
          </a:p>
        </p:txBody>
      </p:sp>
      <p:sp>
        <p:nvSpPr>
          <p:cNvPr id="50" name="Textfeld 49">
            <a:extLst>
              <a:ext uri="{FF2B5EF4-FFF2-40B4-BE49-F238E27FC236}">
                <a16:creationId xmlns:a16="http://schemas.microsoft.com/office/drawing/2014/main" id="{336CA0F8-E416-B1A5-6321-6886DCCF08D5}"/>
              </a:ext>
            </a:extLst>
          </p:cNvPr>
          <p:cNvSpPr txBox="1"/>
          <p:nvPr/>
        </p:nvSpPr>
        <p:spPr>
          <a:xfrm>
            <a:off x="5759786" y="3338261"/>
            <a:ext cx="150424" cy="246221"/>
          </a:xfrm>
          <a:prstGeom prst="rect">
            <a:avLst/>
          </a:prstGeom>
          <a:noFill/>
        </p:spPr>
        <p:txBody>
          <a:bodyPr wrap="square" rtlCol="0" anchor="ctr">
            <a:spAutoFit/>
          </a:bodyPr>
          <a:lstStyle/>
          <a:p>
            <a:pPr algn="ctr"/>
            <a:r>
              <a:rPr lang="de-DE" sz="1000"/>
              <a:t>2</a:t>
            </a:r>
          </a:p>
        </p:txBody>
      </p:sp>
      <p:sp>
        <p:nvSpPr>
          <p:cNvPr id="51" name="Textfeld 50">
            <a:extLst>
              <a:ext uri="{FF2B5EF4-FFF2-40B4-BE49-F238E27FC236}">
                <a16:creationId xmlns:a16="http://schemas.microsoft.com/office/drawing/2014/main" id="{EBCE903D-55C3-5FB1-25FE-89C4EE877196}"/>
              </a:ext>
            </a:extLst>
          </p:cNvPr>
          <p:cNvSpPr txBox="1"/>
          <p:nvPr/>
        </p:nvSpPr>
        <p:spPr>
          <a:xfrm>
            <a:off x="6287566" y="3338261"/>
            <a:ext cx="150424" cy="246221"/>
          </a:xfrm>
          <a:prstGeom prst="rect">
            <a:avLst/>
          </a:prstGeom>
          <a:noFill/>
        </p:spPr>
        <p:txBody>
          <a:bodyPr wrap="square" rtlCol="0" anchor="ctr">
            <a:spAutoFit/>
          </a:bodyPr>
          <a:lstStyle/>
          <a:p>
            <a:pPr algn="ctr"/>
            <a:r>
              <a:rPr lang="de-DE" sz="1000"/>
              <a:t>4</a:t>
            </a:r>
          </a:p>
        </p:txBody>
      </p:sp>
      <p:sp>
        <p:nvSpPr>
          <p:cNvPr id="52" name="Textfeld 51">
            <a:extLst>
              <a:ext uri="{FF2B5EF4-FFF2-40B4-BE49-F238E27FC236}">
                <a16:creationId xmlns:a16="http://schemas.microsoft.com/office/drawing/2014/main" id="{27A928F7-6166-4070-C802-93405C2B44EA}"/>
              </a:ext>
            </a:extLst>
          </p:cNvPr>
          <p:cNvSpPr txBox="1"/>
          <p:nvPr/>
        </p:nvSpPr>
        <p:spPr>
          <a:xfrm>
            <a:off x="6810791" y="3338261"/>
            <a:ext cx="150424" cy="246221"/>
          </a:xfrm>
          <a:prstGeom prst="rect">
            <a:avLst/>
          </a:prstGeom>
          <a:noFill/>
        </p:spPr>
        <p:txBody>
          <a:bodyPr wrap="square" rtlCol="0" anchor="ctr">
            <a:spAutoFit/>
          </a:bodyPr>
          <a:lstStyle/>
          <a:p>
            <a:pPr algn="ctr"/>
            <a:r>
              <a:rPr lang="de-DE" sz="1000"/>
              <a:t>6</a:t>
            </a:r>
          </a:p>
        </p:txBody>
      </p:sp>
      <p:sp>
        <p:nvSpPr>
          <p:cNvPr id="53" name="Textfeld 52">
            <a:extLst>
              <a:ext uri="{FF2B5EF4-FFF2-40B4-BE49-F238E27FC236}">
                <a16:creationId xmlns:a16="http://schemas.microsoft.com/office/drawing/2014/main" id="{FAAFC17B-3EB9-59DA-F717-C023DDD61058}"/>
              </a:ext>
            </a:extLst>
          </p:cNvPr>
          <p:cNvSpPr txBox="1"/>
          <p:nvPr/>
        </p:nvSpPr>
        <p:spPr>
          <a:xfrm>
            <a:off x="7343129" y="3338261"/>
            <a:ext cx="150424" cy="246221"/>
          </a:xfrm>
          <a:prstGeom prst="rect">
            <a:avLst/>
          </a:prstGeom>
          <a:noFill/>
        </p:spPr>
        <p:txBody>
          <a:bodyPr wrap="square" rtlCol="0" anchor="ctr">
            <a:spAutoFit/>
          </a:bodyPr>
          <a:lstStyle/>
          <a:p>
            <a:pPr algn="ctr"/>
            <a:r>
              <a:rPr lang="de-DE" sz="1000"/>
              <a:t>8</a:t>
            </a:r>
          </a:p>
        </p:txBody>
      </p:sp>
      <p:sp>
        <p:nvSpPr>
          <p:cNvPr id="54" name="Textfeld 53">
            <a:extLst>
              <a:ext uri="{FF2B5EF4-FFF2-40B4-BE49-F238E27FC236}">
                <a16:creationId xmlns:a16="http://schemas.microsoft.com/office/drawing/2014/main" id="{9D0260D8-8280-0C2B-822F-225589787F38}"/>
              </a:ext>
            </a:extLst>
          </p:cNvPr>
          <p:cNvSpPr txBox="1"/>
          <p:nvPr/>
        </p:nvSpPr>
        <p:spPr>
          <a:xfrm>
            <a:off x="5927823" y="3483672"/>
            <a:ext cx="769384" cy="246221"/>
          </a:xfrm>
          <a:prstGeom prst="rect">
            <a:avLst/>
          </a:prstGeom>
          <a:noFill/>
        </p:spPr>
        <p:txBody>
          <a:bodyPr wrap="square" rtlCol="0" anchor="ctr">
            <a:spAutoFit/>
          </a:bodyPr>
          <a:lstStyle/>
          <a:p>
            <a:pPr algn="ctr"/>
            <a:r>
              <a:rPr lang="de-DE" sz="1000" b="1"/>
              <a:t>Time, h</a:t>
            </a:r>
          </a:p>
        </p:txBody>
      </p:sp>
      <p:grpSp>
        <p:nvGrpSpPr>
          <p:cNvPr id="56" name="Gruppieren 55">
            <a:extLst>
              <a:ext uri="{FF2B5EF4-FFF2-40B4-BE49-F238E27FC236}">
                <a16:creationId xmlns:a16="http://schemas.microsoft.com/office/drawing/2014/main" id="{84A59089-851C-4F41-0C80-42213A6435D1}"/>
              </a:ext>
            </a:extLst>
          </p:cNvPr>
          <p:cNvGrpSpPr/>
          <p:nvPr/>
        </p:nvGrpSpPr>
        <p:grpSpPr>
          <a:xfrm>
            <a:off x="5150010" y="1915971"/>
            <a:ext cx="50800" cy="1354683"/>
            <a:chOff x="1079500" y="1928267"/>
            <a:chExt cx="50800" cy="1354683"/>
          </a:xfrm>
        </p:grpSpPr>
        <p:cxnSp>
          <p:nvCxnSpPr>
            <p:cNvPr id="62" name="Gerader Verbinder 61">
              <a:extLst>
                <a:ext uri="{FF2B5EF4-FFF2-40B4-BE49-F238E27FC236}">
                  <a16:creationId xmlns:a16="http://schemas.microsoft.com/office/drawing/2014/main" id="{FC1F2CD7-B0CD-2EEB-6F94-699136FF967E}"/>
                </a:ext>
              </a:extLst>
            </p:cNvPr>
            <p:cNvCxnSpPr>
              <a:cxnSpLocks/>
            </p:cNvCxnSpPr>
            <p:nvPr/>
          </p:nvCxnSpPr>
          <p:spPr>
            <a:xfrm>
              <a:off x="1130300" y="1928267"/>
              <a:ext cx="0" cy="1354683"/>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63" name="Gerader Verbinder 62">
              <a:extLst>
                <a:ext uri="{FF2B5EF4-FFF2-40B4-BE49-F238E27FC236}">
                  <a16:creationId xmlns:a16="http://schemas.microsoft.com/office/drawing/2014/main" id="{6803DF19-AB10-3965-BFDE-ABF2AAF4BD6A}"/>
                </a:ext>
              </a:extLst>
            </p:cNvPr>
            <p:cNvCxnSpPr>
              <a:cxnSpLocks/>
            </p:cNvCxnSpPr>
            <p:nvPr/>
          </p:nvCxnSpPr>
          <p:spPr>
            <a:xfrm flipH="1">
              <a:off x="1079500" y="1931442"/>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Gerader Verbinder 63">
              <a:extLst>
                <a:ext uri="{FF2B5EF4-FFF2-40B4-BE49-F238E27FC236}">
                  <a16:creationId xmlns:a16="http://schemas.microsoft.com/office/drawing/2014/main" id="{87E07DDE-3F72-EDBC-99CB-9FC87B4A7C45}"/>
                </a:ext>
              </a:extLst>
            </p:cNvPr>
            <p:cNvCxnSpPr>
              <a:cxnSpLocks/>
            </p:cNvCxnSpPr>
            <p:nvPr/>
          </p:nvCxnSpPr>
          <p:spPr>
            <a:xfrm flipH="1">
              <a:off x="1079500" y="226852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Gerader Verbinder 64">
              <a:extLst>
                <a:ext uri="{FF2B5EF4-FFF2-40B4-BE49-F238E27FC236}">
                  <a16:creationId xmlns:a16="http://schemas.microsoft.com/office/drawing/2014/main" id="{F766F0A4-0193-1719-2868-3AEE007043D8}"/>
                </a:ext>
              </a:extLst>
            </p:cNvPr>
            <p:cNvCxnSpPr>
              <a:cxnSpLocks/>
            </p:cNvCxnSpPr>
            <p:nvPr/>
          </p:nvCxnSpPr>
          <p:spPr>
            <a:xfrm flipH="1">
              <a:off x="1079500" y="2605608"/>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Gerader Verbinder 65">
              <a:extLst>
                <a:ext uri="{FF2B5EF4-FFF2-40B4-BE49-F238E27FC236}">
                  <a16:creationId xmlns:a16="http://schemas.microsoft.com/office/drawing/2014/main" id="{DA870C61-AEB1-67E7-15A3-C4E41CFFADE6}"/>
                </a:ext>
              </a:extLst>
            </p:cNvPr>
            <p:cNvCxnSpPr>
              <a:cxnSpLocks/>
            </p:cNvCxnSpPr>
            <p:nvPr/>
          </p:nvCxnSpPr>
          <p:spPr>
            <a:xfrm flipH="1">
              <a:off x="1079500" y="2942691"/>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Gerader Verbinder 66">
              <a:extLst>
                <a:ext uri="{FF2B5EF4-FFF2-40B4-BE49-F238E27FC236}">
                  <a16:creationId xmlns:a16="http://schemas.microsoft.com/office/drawing/2014/main" id="{AF48F4AE-BB56-7B15-918E-1014D197C718}"/>
                </a:ext>
              </a:extLst>
            </p:cNvPr>
            <p:cNvCxnSpPr>
              <a:cxnSpLocks/>
            </p:cNvCxnSpPr>
            <p:nvPr/>
          </p:nvCxnSpPr>
          <p:spPr>
            <a:xfrm flipH="1">
              <a:off x="1079500" y="327977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7" name="Textfeld 56">
            <a:extLst>
              <a:ext uri="{FF2B5EF4-FFF2-40B4-BE49-F238E27FC236}">
                <a16:creationId xmlns:a16="http://schemas.microsoft.com/office/drawing/2014/main" id="{1E273807-69BA-3B93-2FE9-2A37ADCD9CD6}"/>
              </a:ext>
            </a:extLst>
          </p:cNvPr>
          <p:cNvSpPr txBox="1"/>
          <p:nvPr/>
        </p:nvSpPr>
        <p:spPr>
          <a:xfrm>
            <a:off x="4981973" y="3193708"/>
            <a:ext cx="150424" cy="153888"/>
          </a:xfrm>
          <a:prstGeom prst="rect">
            <a:avLst/>
          </a:prstGeom>
          <a:noFill/>
        </p:spPr>
        <p:txBody>
          <a:bodyPr wrap="square" lIns="0" tIns="0" rIns="0" bIns="0" rtlCol="0" anchor="ctr">
            <a:spAutoFit/>
          </a:bodyPr>
          <a:lstStyle/>
          <a:p>
            <a:pPr algn="r"/>
            <a:r>
              <a:rPr lang="de-DE" sz="1000"/>
              <a:t>0</a:t>
            </a:r>
          </a:p>
        </p:txBody>
      </p:sp>
      <p:sp>
        <p:nvSpPr>
          <p:cNvPr id="58" name="Textfeld 57">
            <a:extLst>
              <a:ext uri="{FF2B5EF4-FFF2-40B4-BE49-F238E27FC236}">
                <a16:creationId xmlns:a16="http://schemas.microsoft.com/office/drawing/2014/main" id="{DE0CA024-F48E-0206-E6E9-13701E7B89D0}"/>
              </a:ext>
            </a:extLst>
          </p:cNvPr>
          <p:cNvSpPr txBox="1"/>
          <p:nvPr/>
        </p:nvSpPr>
        <p:spPr>
          <a:xfrm>
            <a:off x="4843159" y="2856830"/>
            <a:ext cx="289238" cy="153888"/>
          </a:xfrm>
          <a:prstGeom prst="rect">
            <a:avLst/>
          </a:prstGeom>
          <a:noFill/>
        </p:spPr>
        <p:txBody>
          <a:bodyPr wrap="square" lIns="0" tIns="0" rIns="0" bIns="0" rtlCol="0" anchor="ctr">
            <a:spAutoFit/>
          </a:bodyPr>
          <a:lstStyle/>
          <a:p>
            <a:pPr algn="r"/>
            <a:r>
              <a:rPr lang="de-DE" sz="1000"/>
              <a:t>2000</a:t>
            </a:r>
          </a:p>
        </p:txBody>
      </p:sp>
      <p:sp>
        <p:nvSpPr>
          <p:cNvPr id="59" name="Textfeld 58">
            <a:extLst>
              <a:ext uri="{FF2B5EF4-FFF2-40B4-BE49-F238E27FC236}">
                <a16:creationId xmlns:a16="http://schemas.microsoft.com/office/drawing/2014/main" id="{A9A7E651-3C28-77D1-6BF7-D7C445ABF10A}"/>
              </a:ext>
            </a:extLst>
          </p:cNvPr>
          <p:cNvSpPr txBox="1"/>
          <p:nvPr/>
        </p:nvSpPr>
        <p:spPr>
          <a:xfrm>
            <a:off x="4843159" y="2519951"/>
            <a:ext cx="289238" cy="153888"/>
          </a:xfrm>
          <a:prstGeom prst="rect">
            <a:avLst/>
          </a:prstGeom>
          <a:noFill/>
        </p:spPr>
        <p:txBody>
          <a:bodyPr wrap="square" lIns="0" tIns="0" rIns="0" bIns="0" rtlCol="0" anchor="ctr">
            <a:spAutoFit/>
          </a:bodyPr>
          <a:lstStyle/>
          <a:p>
            <a:pPr algn="r"/>
            <a:r>
              <a:rPr lang="de-DE" sz="1000"/>
              <a:t>4000</a:t>
            </a:r>
          </a:p>
        </p:txBody>
      </p:sp>
      <p:sp>
        <p:nvSpPr>
          <p:cNvPr id="60" name="Textfeld 59">
            <a:extLst>
              <a:ext uri="{FF2B5EF4-FFF2-40B4-BE49-F238E27FC236}">
                <a16:creationId xmlns:a16="http://schemas.microsoft.com/office/drawing/2014/main" id="{426EBF9C-8A49-9045-053E-CD47647236E4}"/>
              </a:ext>
            </a:extLst>
          </p:cNvPr>
          <p:cNvSpPr txBox="1"/>
          <p:nvPr/>
        </p:nvSpPr>
        <p:spPr>
          <a:xfrm>
            <a:off x="4843159" y="2183072"/>
            <a:ext cx="289238" cy="153888"/>
          </a:xfrm>
          <a:prstGeom prst="rect">
            <a:avLst/>
          </a:prstGeom>
          <a:noFill/>
        </p:spPr>
        <p:txBody>
          <a:bodyPr wrap="square" lIns="0" tIns="0" rIns="0" bIns="0" rtlCol="0" anchor="ctr">
            <a:spAutoFit/>
          </a:bodyPr>
          <a:lstStyle/>
          <a:p>
            <a:pPr algn="r"/>
            <a:r>
              <a:rPr lang="de-DE" sz="1000"/>
              <a:t>6000</a:t>
            </a:r>
          </a:p>
        </p:txBody>
      </p:sp>
      <p:sp>
        <p:nvSpPr>
          <p:cNvPr id="61" name="Textfeld 60">
            <a:extLst>
              <a:ext uri="{FF2B5EF4-FFF2-40B4-BE49-F238E27FC236}">
                <a16:creationId xmlns:a16="http://schemas.microsoft.com/office/drawing/2014/main" id="{7275830C-DE90-DCB3-C033-AA7B7073A579}"/>
              </a:ext>
            </a:extLst>
          </p:cNvPr>
          <p:cNvSpPr txBox="1"/>
          <p:nvPr/>
        </p:nvSpPr>
        <p:spPr>
          <a:xfrm>
            <a:off x="4843159" y="1846193"/>
            <a:ext cx="289238" cy="153888"/>
          </a:xfrm>
          <a:prstGeom prst="rect">
            <a:avLst/>
          </a:prstGeom>
          <a:noFill/>
        </p:spPr>
        <p:txBody>
          <a:bodyPr wrap="square" lIns="0" tIns="0" rIns="0" bIns="0" rtlCol="0" anchor="ctr">
            <a:spAutoFit/>
          </a:bodyPr>
          <a:lstStyle/>
          <a:p>
            <a:pPr algn="r"/>
            <a:r>
              <a:rPr lang="de-DE" sz="1000"/>
              <a:t>8000</a:t>
            </a:r>
          </a:p>
        </p:txBody>
      </p:sp>
      <p:sp>
        <p:nvSpPr>
          <p:cNvPr id="70" name="Textfeld 69">
            <a:extLst>
              <a:ext uri="{FF2B5EF4-FFF2-40B4-BE49-F238E27FC236}">
                <a16:creationId xmlns:a16="http://schemas.microsoft.com/office/drawing/2014/main" id="{3FAAEFEE-6E1C-EF4A-9FBA-7BDE35195DDD}"/>
              </a:ext>
            </a:extLst>
          </p:cNvPr>
          <p:cNvSpPr txBox="1"/>
          <p:nvPr/>
        </p:nvSpPr>
        <p:spPr>
          <a:xfrm>
            <a:off x="305643" y="3763041"/>
            <a:ext cx="492443" cy="1462778"/>
          </a:xfrm>
          <a:prstGeom prst="rect">
            <a:avLst/>
          </a:prstGeom>
          <a:noFill/>
        </p:spPr>
        <p:txBody>
          <a:bodyPr vert="vert270" wrap="square" rtlCol="0">
            <a:spAutoFit/>
          </a:bodyPr>
          <a:lstStyle/>
          <a:p>
            <a:pPr algn="ctr"/>
            <a:r>
              <a:rPr lang="de-DE" sz="1000" b="1" err="1"/>
              <a:t>Venetoclax</a:t>
            </a:r>
            <a:r>
              <a:rPr lang="de-DE" sz="1000" b="1"/>
              <a:t> </a:t>
            </a:r>
            <a:r>
              <a:rPr lang="de-DE" sz="1000" b="1" err="1"/>
              <a:t>plasma</a:t>
            </a:r>
            <a:endParaRPr lang="de-DE" sz="1000" b="1"/>
          </a:p>
          <a:p>
            <a:pPr algn="ctr"/>
            <a:r>
              <a:rPr lang="de-DE" sz="1000" b="1" err="1"/>
              <a:t>concentration</a:t>
            </a:r>
            <a:r>
              <a:rPr lang="de-DE" sz="1000" b="1"/>
              <a:t>, </a:t>
            </a:r>
            <a:r>
              <a:rPr lang="de-DE" sz="1000" b="1" err="1"/>
              <a:t>ng</a:t>
            </a:r>
            <a:r>
              <a:rPr lang="de-DE" sz="1000" b="1"/>
              <a:t>/</a:t>
            </a:r>
            <a:r>
              <a:rPr lang="de-DE" sz="1000" b="1" err="1"/>
              <a:t>mL</a:t>
            </a:r>
            <a:endParaRPr lang="de-DE" sz="1000" b="1"/>
          </a:p>
        </p:txBody>
      </p:sp>
      <p:grpSp>
        <p:nvGrpSpPr>
          <p:cNvPr id="71" name="Gruppieren 70">
            <a:extLst>
              <a:ext uri="{FF2B5EF4-FFF2-40B4-BE49-F238E27FC236}">
                <a16:creationId xmlns:a16="http://schemas.microsoft.com/office/drawing/2014/main" id="{7D8B725D-9575-19C0-8BC1-ECE529859C3A}"/>
              </a:ext>
            </a:extLst>
          </p:cNvPr>
          <p:cNvGrpSpPr/>
          <p:nvPr/>
        </p:nvGrpSpPr>
        <p:grpSpPr>
          <a:xfrm rot="16200000">
            <a:off x="2266870" y="4203071"/>
            <a:ext cx="50800" cy="2121066"/>
            <a:chOff x="1079500" y="1928267"/>
            <a:chExt cx="50800" cy="1354683"/>
          </a:xfrm>
        </p:grpSpPr>
        <p:cxnSp>
          <p:nvCxnSpPr>
            <p:cNvPr id="91" name="Gerader Verbinder 90">
              <a:extLst>
                <a:ext uri="{FF2B5EF4-FFF2-40B4-BE49-F238E27FC236}">
                  <a16:creationId xmlns:a16="http://schemas.microsoft.com/office/drawing/2014/main" id="{163E4F1C-CC41-7E0E-5CFF-695714046073}"/>
                </a:ext>
              </a:extLst>
            </p:cNvPr>
            <p:cNvCxnSpPr>
              <a:cxnSpLocks/>
            </p:cNvCxnSpPr>
            <p:nvPr/>
          </p:nvCxnSpPr>
          <p:spPr>
            <a:xfrm>
              <a:off x="1130300" y="1928267"/>
              <a:ext cx="0" cy="1354683"/>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92" name="Gerader Verbinder 91">
              <a:extLst>
                <a:ext uri="{FF2B5EF4-FFF2-40B4-BE49-F238E27FC236}">
                  <a16:creationId xmlns:a16="http://schemas.microsoft.com/office/drawing/2014/main" id="{24B7E860-332E-896F-33B6-9D28E82EE4BB}"/>
                </a:ext>
              </a:extLst>
            </p:cNvPr>
            <p:cNvCxnSpPr>
              <a:cxnSpLocks/>
            </p:cNvCxnSpPr>
            <p:nvPr/>
          </p:nvCxnSpPr>
          <p:spPr>
            <a:xfrm flipH="1">
              <a:off x="1079500" y="1931442"/>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Gerader Verbinder 92">
              <a:extLst>
                <a:ext uri="{FF2B5EF4-FFF2-40B4-BE49-F238E27FC236}">
                  <a16:creationId xmlns:a16="http://schemas.microsoft.com/office/drawing/2014/main" id="{80D50FE4-03DA-7890-B094-A5EAC3800A2E}"/>
                </a:ext>
              </a:extLst>
            </p:cNvPr>
            <p:cNvCxnSpPr>
              <a:cxnSpLocks/>
            </p:cNvCxnSpPr>
            <p:nvPr/>
          </p:nvCxnSpPr>
          <p:spPr>
            <a:xfrm flipH="1">
              <a:off x="1079500" y="226852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Gerader Verbinder 93">
              <a:extLst>
                <a:ext uri="{FF2B5EF4-FFF2-40B4-BE49-F238E27FC236}">
                  <a16:creationId xmlns:a16="http://schemas.microsoft.com/office/drawing/2014/main" id="{38A21D26-0A33-00D0-C2BC-A4061EA6A371}"/>
                </a:ext>
              </a:extLst>
            </p:cNvPr>
            <p:cNvCxnSpPr>
              <a:cxnSpLocks/>
            </p:cNvCxnSpPr>
            <p:nvPr/>
          </p:nvCxnSpPr>
          <p:spPr>
            <a:xfrm flipH="1">
              <a:off x="1079500" y="2605608"/>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Gerader Verbinder 94">
              <a:extLst>
                <a:ext uri="{FF2B5EF4-FFF2-40B4-BE49-F238E27FC236}">
                  <a16:creationId xmlns:a16="http://schemas.microsoft.com/office/drawing/2014/main" id="{6CA9169C-F12F-BA9F-E1F8-8BBF55087CD2}"/>
                </a:ext>
              </a:extLst>
            </p:cNvPr>
            <p:cNvCxnSpPr>
              <a:cxnSpLocks/>
            </p:cNvCxnSpPr>
            <p:nvPr/>
          </p:nvCxnSpPr>
          <p:spPr>
            <a:xfrm flipH="1">
              <a:off x="1079500" y="2942691"/>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Gerader Verbinder 95">
              <a:extLst>
                <a:ext uri="{FF2B5EF4-FFF2-40B4-BE49-F238E27FC236}">
                  <a16:creationId xmlns:a16="http://schemas.microsoft.com/office/drawing/2014/main" id="{19522AF7-94BD-6E14-094F-82C65DAFB23F}"/>
                </a:ext>
              </a:extLst>
            </p:cNvPr>
            <p:cNvCxnSpPr>
              <a:cxnSpLocks/>
            </p:cNvCxnSpPr>
            <p:nvPr/>
          </p:nvCxnSpPr>
          <p:spPr>
            <a:xfrm flipH="1">
              <a:off x="1079500" y="327977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2" name="Textfeld 71">
            <a:extLst>
              <a:ext uri="{FF2B5EF4-FFF2-40B4-BE49-F238E27FC236}">
                <a16:creationId xmlns:a16="http://schemas.microsoft.com/office/drawing/2014/main" id="{A04F3F24-2028-60C4-2059-DCD944C54259}"/>
              </a:ext>
            </a:extLst>
          </p:cNvPr>
          <p:cNvSpPr txBox="1"/>
          <p:nvPr/>
        </p:nvSpPr>
        <p:spPr>
          <a:xfrm>
            <a:off x="1166051" y="5246922"/>
            <a:ext cx="150424" cy="246221"/>
          </a:xfrm>
          <a:prstGeom prst="rect">
            <a:avLst/>
          </a:prstGeom>
          <a:noFill/>
        </p:spPr>
        <p:txBody>
          <a:bodyPr wrap="square" rtlCol="0" anchor="ctr">
            <a:spAutoFit/>
          </a:bodyPr>
          <a:lstStyle/>
          <a:p>
            <a:pPr algn="ctr"/>
            <a:r>
              <a:rPr lang="de-DE" sz="1000"/>
              <a:t>0</a:t>
            </a:r>
          </a:p>
        </p:txBody>
      </p:sp>
      <p:sp>
        <p:nvSpPr>
          <p:cNvPr id="73" name="Textfeld 72">
            <a:extLst>
              <a:ext uri="{FF2B5EF4-FFF2-40B4-BE49-F238E27FC236}">
                <a16:creationId xmlns:a16="http://schemas.microsoft.com/office/drawing/2014/main" id="{063028F1-FE1D-3D04-87EF-65BCCF0AD9FB}"/>
              </a:ext>
            </a:extLst>
          </p:cNvPr>
          <p:cNvSpPr txBox="1"/>
          <p:nvPr/>
        </p:nvSpPr>
        <p:spPr>
          <a:xfrm>
            <a:off x="1689276" y="5246922"/>
            <a:ext cx="150424" cy="246221"/>
          </a:xfrm>
          <a:prstGeom prst="rect">
            <a:avLst/>
          </a:prstGeom>
          <a:noFill/>
        </p:spPr>
        <p:txBody>
          <a:bodyPr wrap="square" rtlCol="0" anchor="ctr">
            <a:spAutoFit/>
          </a:bodyPr>
          <a:lstStyle/>
          <a:p>
            <a:pPr algn="ctr"/>
            <a:r>
              <a:rPr lang="de-DE" sz="1000"/>
              <a:t>2</a:t>
            </a:r>
          </a:p>
        </p:txBody>
      </p:sp>
      <p:sp>
        <p:nvSpPr>
          <p:cNvPr id="74" name="Textfeld 73">
            <a:extLst>
              <a:ext uri="{FF2B5EF4-FFF2-40B4-BE49-F238E27FC236}">
                <a16:creationId xmlns:a16="http://schemas.microsoft.com/office/drawing/2014/main" id="{7D7B2D7A-F88B-D139-2343-86AD4F67B550}"/>
              </a:ext>
            </a:extLst>
          </p:cNvPr>
          <p:cNvSpPr txBox="1"/>
          <p:nvPr/>
        </p:nvSpPr>
        <p:spPr>
          <a:xfrm>
            <a:off x="2217056" y="5246922"/>
            <a:ext cx="150424" cy="246221"/>
          </a:xfrm>
          <a:prstGeom prst="rect">
            <a:avLst/>
          </a:prstGeom>
          <a:noFill/>
        </p:spPr>
        <p:txBody>
          <a:bodyPr wrap="square" rtlCol="0" anchor="ctr">
            <a:spAutoFit/>
          </a:bodyPr>
          <a:lstStyle/>
          <a:p>
            <a:pPr algn="ctr"/>
            <a:r>
              <a:rPr lang="de-DE" sz="1000"/>
              <a:t>4</a:t>
            </a:r>
          </a:p>
        </p:txBody>
      </p:sp>
      <p:sp>
        <p:nvSpPr>
          <p:cNvPr id="75" name="Textfeld 74">
            <a:extLst>
              <a:ext uri="{FF2B5EF4-FFF2-40B4-BE49-F238E27FC236}">
                <a16:creationId xmlns:a16="http://schemas.microsoft.com/office/drawing/2014/main" id="{005AE339-8BC7-B53C-EB07-FA8C59C3305D}"/>
              </a:ext>
            </a:extLst>
          </p:cNvPr>
          <p:cNvSpPr txBox="1"/>
          <p:nvPr/>
        </p:nvSpPr>
        <p:spPr>
          <a:xfrm>
            <a:off x="2740281" y="5246922"/>
            <a:ext cx="150424" cy="246221"/>
          </a:xfrm>
          <a:prstGeom prst="rect">
            <a:avLst/>
          </a:prstGeom>
          <a:noFill/>
        </p:spPr>
        <p:txBody>
          <a:bodyPr wrap="square" rtlCol="0" anchor="ctr">
            <a:spAutoFit/>
          </a:bodyPr>
          <a:lstStyle/>
          <a:p>
            <a:pPr algn="ctr"/>
            <a:r>
              <a:rPr lang="de-DE" sz="1000"/>
              <a:t>6</a:t>
            </a:r>
          </a:p>
        </p:txBody>
      </p:sp>
      <p:sp>
        <p:nvSpPr>
          <p:cNvPr id="76" name="Textfeld 75">
            <a:extLst>
              <a:ext uri="{FF2B5EF4-FFF2-40B4-BE49-F238E27FC236}">
                <a16:creationId xmlns:a16="http://schemas.microsoft.com/office/drawing/2014/main" id="{E2BE6C8A-51C0-5D94-A7FE-7C9EF6B3DD58}"/>
              </a:ext>
            </a:extLst>
          </p:cNvPr>
          <p:cNvSpPr txBox="1"/>
          <p:nvPr/>
        </p:nvSpPr>
        <p:spPr>
          <a:xfrm>
            <a:off x="3272619" y="5246922"/>
            <a:ext cx="150424" cy="246221"/>
          </a:xfrm>
          <a:prstGeom prst="rect">
            <a:avLst/>
          </a:prstGeom>
          <a:noFill/>
        </p:spPr>
        <p:txBody>
          <a:bodyPr wrap="square" rtlCol="0" anchor="ctr">
            <a:spAutoFit/>
          </a:bodyPr>
          <a:lstStyle/>
          <a:p>
            <a:pPr algn="ctr"/>
            <a:r>
              <a:rPr lang="de-DE" sz="1000"/>
              <a:t>8</a:t>
            </a:r>
          </a:p>
        </p:txBody>
      </p:sp>
      <p:sp>
        <p:nvSpPr>
          <p:cNvPr id="77" name="Textfeld 76">
            <a:extLst>
              <a:ext uri="{FF2B5EF4-FFF2-40B4-BE49-F238E27FC236}">
                <a16:creationId xmlns:a16="http://schemas.microsoft.com/office/drawing/2014/main" id="{79A05289-FE29-09EF-EEAA-6101C5B4FB68}"/>
              </a:ext>
            </a:extLst>
          </p:cNvPr>
          <p:cNvSpPr txBox="1"/>
          <p:nvPr/>
        </p:nvSpPr>
        <p:spPr>
          <a:xfrm>
            <a:off x="1857313" y="5392333"/>
            <a:ext cx="769384" cy="246221"/>
          </a:xfrm>
          <a:prstGeom prst="rect">
            <a:avLst/>
          </a:prstGeom>
          <a:noFill/>
        </p:spPr>
        <p:txBody>
          <a:bodyPr wrap="square" rtlCol="0" anchor="ctr">
            <a:spAutoFit/>
          </a:bodyPr>
          <a:lstStyle/>
          <a:p>
            <a:pPr algn="ctr"/>
            <a:r>
              <a:rPr lang="de-DE" sz="1000" b="1"/>
              <a:t>Time, h</a:t>
            </a:r>
          </a:p>
        </p:txBody>
      </p:sp>
      <p:grpSp>
        <p:nvGrpSpPr>
          <p:cNvPr id="79" name="Gruppieren 78">
            <a:extLst>
              <a:ext uri="{FF2B5EF4-FFF2-40B4-BE49-F238E27FC236}">
                <a16:creationId xmlns:a16="http://schemas.microsoft.com/office/drawing/2014/main" id="{4EC68C1D-8A96-C610-7641-643FBD983A63}"/>
              </a:ext>
            </a:extLst>
          </p:cNvPr>
          <p:cNvGrpSpPr/>
          <p:nvPr/>
        </p:nvGrpSpPr>
        <p:grpSpPr>
          <a:xfrm>
            <a:off x="1079500" y="3815061"/>
            <a:ext cx="50800" cy="1354683"/>
            <a:chOff x="1079500" y="1928267"/>
            <a:chExt cx="50800" cy="1354683"/>
          </a:xfrm>
        </p:grpSpPr>
        <p:cxnSp>
          <p:nvCxnSpPr>
            <p:cNvPr id="85" name="Gerader Verbinder 84">
              <a:extLst>
                <a:ext uri="{FF2B5EF4-FFF2-40B4-BE49-F238E27FC236}">
                  <a16:creationId xmlns:a16="http://schemas.microsoft.com/office/drawing/2014/main" id="{74806D2C-2BBD-F29F-D10D-B8F0836E8502}"/>
                </a:ext>
              </a:extLst>
            </p:cNvPr>
            <p:cNvCxnSpPr>
              <a:cxnSpLocks/>
            </p:cNvCxnSpPr>
            <p:nvPr/>
          </p:nvCxnSpPr>
          <p:spPr>
            <a:xfrm>
              <a:off x="1130300" y="1928267"/>
              <a:ext cx="0" cy="1354683"/>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86" name="Gerader Verbinder 85">
              <a:extLst>
                <a:ext uri="{FF2B5EF4-FFF2-40B4-BE49-F238E27FC236}">
                  <a16:creationId xmlns:a16="http://schemas.microsoft.com/office/drawing/2014/main" id="{71DA3B26-653F-2607-5292-A47C42C0BC66}"/>
                </a:ext>
              </a:extLst>
            </p:cNvPr>
            <p:cNvCxnSpPr>
              <a:cxnSpLocks/>
            </p:cNvCxnSpPr>
            <p:nvPr/>
          </p:nvCxnSpPr>
          <p:spPr>
            <a:xfrm flipH="1">
              <a:off x="1079500" y="2374003"/>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Gerader Verbinder 86">
              <a:extLst>
                <a:ext uri="{FF2B5EF4-FFF2-40B4-BE49-F238E27FC236}">
                  <a16:creationId xmlns:a16="http://schemas.microsoft.com/office/drawing/2014/main" id="{882B65D3-4987-5795-D445-8868A2BC34AD}"/>
                </a:ext>
              </a:extLst>
            </p:cNvPr>
            <p:cNvCxnSpPr>
              <a:cxnSpLocks/>
            </p:cNvCxnSpPr>
            <p:nvPr/>
          </p:nvCxnSpPr>
          <p:spPr>
            <a:xfrm flipH="1">
              <a:off x="1079500" y="2599629"/>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Gerader Verbinder 87">
              <a:extLst>
                <a:ext uri="{FF2B5EF4-FFF2-40B4-BE49-F238E27FC236}">
                  <a16:creationId xmlns:a16="http://schemas.microsoft.com/office/drawing/2014/main" id="{977AAFC0-CA20-0BB9-FE35-77BB4EF9DDEF}"/>
                </a:ext>
              </a:extLst>
            </p:cNvPr>
            <p:cNvCxnSpPr>
              <a:cxnSpLocks/>
            </p:cNvCxnSpPr>
            <p:nvPr/>
          </p:nvCxnSpPr>
          <p:spPr>
            <a:xfrm flipH="1">
              <a:off x="1079500" y="2826707"/>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Gerader Verbinder 88">
              <a:extLst>
                <a:ext uri="{FF2B5EF4-FFF2-40B4-BE49-F238E27FC236}">
                  <a16:creationId xmlns:a16="http://schemas.microsoft.com/office/drawing/2014/main" id="{CC7C12D3-4FAF-99FD-D5C1-4903B46A206C}"/>
                </a:ext>
              </a:extLst>
            </p:cNvPr>
            <p:cNvCxnSpPr>
              <a:cxnSpLocks/>
            </p:cNvCxnSpPr>
            <p:nvPr/>
          </p:nvCxnSpPr>
          <p:spPr>
            <a:xfrm flipH="1">
              <a:off x="1079500" y="305112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Gerader Verbinder 89">
              <a:extLst>
                <a:ext uri="{FF2B5EF4-FFF2-40B4-BE49-F238E27FC236}">
                  <a16:creationId xmlns:a16="http://schemas.microsoft.com/office/drawing/2014/main" id="{9C967146-8E3A-DEEE-31DE-9C4A76CDFD2E}"/>
                </a:ext>
              </a:extLst>
            </p:cNvPr>
            <p:cNvCxnSpPr>
              <a:cxnSpLocks/>
            </p:cNvCxnSpPr>
            <p:nvPr/>
          </p:nvCxnSpPr>
          <p:spPr>
            <a:xfrm flipH="1">
              <a:off x="1079500" y="327977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0" name="Textfeld 79">
            <a:extLst>
              <a:ext uri="{FF2B5EF4-FFF2-40B4-BE49-F238E27FC236}">
                <a16:creationId xmlns:a16="http://schemas.microsoft.com/office/drawing/2014/main" id="{7370248D-306B-996A-D7DD-7E74AEF7EC84}"/>
              </a:ext>
            </a:extLst>
          </p:cNvPr>
          <p:cNvSpPr txBox="1"/>
          <p:nvPr/>
        </p:nvSpPr>
        <p:spPr>
          <a:xfrm>
            <a:off x="911463" y="5212293"/>
            <a:ext cx="150424" cy="153888"/>
          </a:xfrm>
          <a:prstGeom prst="rect">
            <a:avLst/>
          </a:prstGeom>
          <a:noFill/>
        </p:spPr>
        <p:txBody>
          <a:bodyPr wrap="square" lIns="0" tIns="0" rIns="0" bIns="0" rtlCol="0" anchor="ctr">
            <a:spAutoFit/>
          </a:bodyPr>
          <a:lstStyle/>
          <a:p>
            <a:pPr algn="r"/>
            <a:r>
              <a:rPr lang="de-DE" sz="1000"/>
              <a:t>0</a:t>
            </a:r>
          </a:p>
        </p:txBody>
      </p:sp>
      <p:sp>
        <p:nvSpPr>
          <p:cNvPr id="81" name="Textfeld 80">
            <a:extLst>
              <a:ext uri="{FF2B5EF4-FFF2-40B4-BE49-F238E27FC236}">
                <a16:creationId xmlns:a16="http://schemas.microsoft.com/office/drawing/2014/main" id="{ECACF03B-A32C-0E48-1F7C-417EAC34E6E1}"/>
              </a:ext>
            </a:extLst>
          </p:cNvPr>
          <p:cNvSpPr txBox="1"/>
          <p:nvPr/>
        </p:nvSpPr>
        <p:spPr>
          <a:xfrm>
            <a:off x="772649" y="4864354"/>
            <a:ext cx="289238" cy="153888"/>
          </a:xfrm>
          <a:prstGeom prst="rect">
            <a:avLst/>
          </a:prstGeom>
          <a:noFill/>
        </p:spPr>
        <p:txBody>
          <a:bodyPr wrap="square" lIns="0" tIns="0" rIns="0" bIns="0" rtlCol="0" anchor="ctr">
            <a:spAutoFit/>
          </a:bodyPr>
          <a:lstStyle/>
          <a:p>
            <a:pPr algn="r"/>
            <a:r>
              <a:rPr lang="de-DE" sz="1000"/>
              <a:t>1000</a:t>
            </a:r>
          </a:p>
        </p:txBody>
      </p:sp>
      <p:sp>
        <p:nvSpPr>
          <p:cNvPr id="82" name="Textfeld 81">
            <a:extLst>
              <a:ext uri="{FF2B5EF4-FFF2-40B4-BE49-F238E27FC236}">
                <a16:creationId xmlns:a16="http://schemas.microsoft.com/office/drawing/2014/main" id="{7A7A565D-D552-8D88-8DDE-26B001D1C914}"/>
              </a:ext>
            </a:extLst>
          </p:cNvPr>
          <p:cNvSpPr txBox="1"/>
          <p:nvPr/>
        </p:nvSpPr>
        <p:spPr>
          <a:xfrm>
            <a:off x="772649" y="4640140"/>
            <a:ext cx="289238" cy="153888"/>
          </a:xfrm>
          <a:prstGeom prst="rect">
            <a:avLst/>
          </a:prstGeom>
          <a:noFill/>
        </p:spPr>
        <p:txBody>
          <a:bodyPr wrap="square" lIns="0" tIns="0" rIns="0" bIns="0" rtlCol="0" anchor="ctr">
            <a:spAutoFit/>
          </a:bodyPr>
          <a:lstStyle/>
          <a:p>
            <a:pPr algn="r"/>
            <a:r>
              <a:rPr lang="de-DE" sz="1000"/>
              <a:t>2000</a:t>
            </a:r>
          </a:p>
        </p:txBody>
      </p:sp>
      <p:sp>
        <p:nvSpPr>
          <p:cNvPr id="83" name="Textfeld 82">
            <a:extLst>
              <a:ext uri="{FF2B5EF4-FFF2-40B4-BE49-F238E27FC236}">
                <a16:creationId xmlns:a16="http://schemas.microsoft.com/office/drawing/2014/main" id="{F4B39240-00B3-5F0B-7F8C-B0323436A880}"/>
              </a:ext>
            </a:extLst>
          </p:cNvPr>
          <p:cNvSpPr txBox="1"/>
          <p:nvPr/>
        </p:nvSpPr>
        <p:spPr>
          <a:xfrm>
            <a:off x="772649" y="4413266"/>
            <a:ext cx="289238" cy="153888"/>
          </a:xfrm>
          <a:prstGeom prst="rect">
            <a:avLst/>
          </a:prstGeom>
          <a:noFill/>
        </p:spPr>
        <p:txBody>
          <a:bodyPr wrap="square" lIns="0" tIns="0" rIns="0" bIns="0" rtlCol="0" anchor="ctr">
            <a:spAutoFit/>
          </a:bodyPr>
          <a:lstStyle/>
          <a:p>
            <a:pPr algn="r"/>
            <a:r>
              <a:rPr lang="de-DE" sz="1000"/>
              <a:t>3000</a:t>
            </a:r>
          </a:p>
        </p:txBody>
      </p:sp>
      <p:sp>
        <p:nvSpPr>
          <p:cNvPr id="84" name="Textfeld 83">
            <a:extLst>
              <a:ext uri="{FF2B5EF4-FFF2-40B4-BE49-F238E27FC236}">
                <a16:creationId xmlns:a16="http://schemas.microsoft.com/office/drawing/2014/main" id="{BACBF3A1-ABA7-EE8D-FBBC-03A73094C5C2}"/>
              </a:ext>
            </a:extLst>
          </p:cNvPr>
          <p:cNvSpPr txBox="1"/>
          <p:nvPr/>
        </p:nvSpPr>
        <p:spPr>
          <a:xfrm>
            <a:off x="772649" y="4187844"/>
            <a:ext cx="289238" cy="153888"/>
          </a:xfrm>
          <a:prstGeom prst="rect">
            <a:avLst/>
          </a:prstGeom>
          <a:noFill/>
        </p:spPr>
        <p:txBody>
          <a:bodyPr wrap="square" lIns="0" tIns="0" rIns="0" bIns="0" rtlCol="0" anchor="ctr">
            <a:spAutoFit/>
          </a:bodyPr>
          <a:lstStyle/>
          <a:p>
            <a:pPr algn="r"/>
            <a:r>
              <a:rPr lang="de-DE" sz="1000"/>
              <a:t>4000</a:t>
            </a:r>
          </a:p>
        </p:txBody>
      </p:sp>
      <p:cxnSp>
        <p:nvCxnSpPr>
          <p:cNvPr id="97" name="Gerader Verbinder 96">
            <a:extLst>
              <a:ext uri="{FF2B5EF4-FFF2-40B4-BE49-F238E27FC236}">
                <a16:creationId xmlns:a16="http://schemas.microsoft.com/office/drawing/2014/main" id="{C9073417-A1FA-99D3-E170-65DF347974D2}"/>
              </a:ext>
            </a:extLst>
          </p:cNvPr>
          <p:cNvCxnSpPr>
            <a:cxnSpLocks/>
          </p:cNvCxnSpPr>
          <p:nvPr/>
        </p:nvCxnSpPr>
        <p:spPr>
          <a:xfrm flipH="1">
            <a:off x="1079500" y="4033422"/>
            <a:ext cx="50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Textfeld 97">
            <a:extLst>
              <a:ext uri="{FF2B5EF4-FFF2-40B4-BE49-F238E27FC236}">
                <a16:creationId xmlns:a16="http://schemas.microsoft.com/office/drawing/2014/main" id="{1B0B015B-C774-FF47-5A16-552922A0B612}"/>
              </a:ext>
            </a:extLst>
          </p:cNvPr>
          <p:cNvSpPr txBox="1"/>
          <p:nvPr/>
        </p:nvSpPr>
        <p:spPr>
          <a:xfrm>
            <a:off x="772649" y="3960469"/>
            <a:ext cx="289238" cy="153888"/>
          </a:xfrm>
          <a:prstGeom prst="rect">
            <a:avLst/>
          </a:prstGeom>
          <a:noFill/>
        </p:spPr>
        <p:txBody>
          <a:bodyPr wrap="square" lIns="0" tIns="0" rIns="0" bIns="0" rtlCol="0" anchor="ctr">
            <a:spAutoFit/>
          </a:bodyPr>
          <a:lstStyle/>
          <a:p>
            <a:pPr algn="r"/>
            <a:r>
              <a:rPr lang="de-DE" sz="1000"/>
              <a:t>5000</a:t>
            </a:r>
          </a:p>
        </p:txBody>
      </p:sp>
      <p:cxnSp>
        <p:nvCxnSpPr>
          <p:cNvPr id="99" name="Gerader Verbinder 98">
            <a:extLst>
              <a:ext uri="{FF2B5EF4-FFF2-40B4-BE49-F238E27FC236}">
                <a16:creationId xmlns:a16="http://schemas.microsoft.com/office/drawing/2014/main" id="{2DA59F75-86C4-2EEE-9A3B-464E802352DE}"/>
              </a:ext>
            </a:extLst>
          </p:cNvPr>
          <p:cNvCxnSpPr>
            <a:cxnSpLocks/>
          </p:cNvCxnSpPr>
          <p:nvPr/>
        </p:nvCxnSpPr>
        <p:spPr>
          <a:xfrm flipH="1">
            <a:off x="1079500" y="3811965"/>
            <a:ext cx="50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Textfeld 99">
            <a:extLst>
              <a:ext uri="{FF2B5EF4-FFF2-40B4-BE49-F238E27FC236}">
                <a16:creationId xmlns:a16="http://schemas.microsoft.com/office/drawing/2014/main" id="{9921992D-3582-9391-A78E-44E4C88FD128}"/>
              </a:ext>
            </a:extLst>
          </p:cNvPr>
          <p:cNvSpPr txBox="1"/>
          <p:nvPr/>
        </p:nvSpPr>
        <p:spPr>
          <a:xfrm>
            <a:off x="772649" y="3739012"/>
            <a:ext cx="289238" cy="153888"/>
          </a:xfrm>
          <a:prstGeom prst="rect">
            <a:avLst/>
          </a:prstGeom>
          <a:noFill/>
        </p:spPr>
        <p:txBody>
          <a:bodyPr wrap="square" lIns="0" tIns="0" rIns="0" bIns="0" rtlCol="0" anchor="ctr">
            <a:spAutoFit/>
          </a:bodyPr>
          <a:lstStyle/>
          <a:p>
            <a:pPr algn="r"/>
            <a:r>
              <a:rPr lang="de-DE" sz="1000"/>
              <a:t>6000</a:t>
            </a:r>
          </a:p>
        </p:txBody>
      </p:sp>
      <p:sp>
        <p:nvSpPr>
          <p:cNvPr id="103" name="Textfeld 102">
            <a:extLst>
              <a:ext uri="{FF2B5EF4-FFF2-40B4-BE49-F238E27FC236}">
                <a16:creationId xmlns:a16="http://schemas.microsoft.com/office/drawing/2014/main" id="{2FCE5FA5-05E9-993D-8623-652C34C23B43}"/>
              </a:ext>
            </a:extLst>
          </p:cNvPr>
          <p:cNvSpPr txBox="1"/>
          <p:nvPr/>
        </p:nvSpPr>
        <p:spPr>
          <a:xfrm>
            <a:off x="4377058" y="3763580"/>
            <a:ext cx="492443" cy="1462778"/>
          </a:xfrm>
          <a:prstGeom prst="rect">
            <a:avLst/>
          </a:prstGeom>
          <a:noFill/>
        </p:spPr>
        <p:txBody>
          <a:bodyPr vert="vert270" wrap="square" rtlCol="0">
            <a:spAutoFit/>
          </a:bodyPr>
          <a:lstStyle/>
          <a:p>
            <a:pPr algn="ctr"/>
            <a:r>
              <a:rPr lang="de-DE" sz="1000" b="1" err="1"/>
              <a:t>Venetoclax</a:t>
            </a:r>
            <a:r>
              <a:rPr lang="de-DE" sz="1000" b="1"/>
              <a:t> </a:t>
            </a:r>
            <a:r>
              <a:rPr lang="de-DE" sz="1000" b="1" err="1"/>
              <a:t>plasma</a:t>
            </a:r>
            <a:endParaRPr lang="de-DE" sz="1000" b="1"/>
          </a:p>
          <a:p>
            <a:pPr algn="ctr"/>
            <a:r>
              <a:rPr lang="de-DE" sz="1000" b="1" err="1"/>
              <a:t>concentration</a:t>
            </a:r>
            <a:r>
              <a:rPr lang="de-DE" sz="1000" b="1"/>
              <a:t>, </a:t>
            </a:r>
            <a:r>
              <a:rPr lang="de-DE" sz="1000" b="1" err="1"/>
              <a:t>ng</a:t>
            </a:r>
            <a:r>
              <a:rPr lang="de-DE" sz="1000" b="1"/>
              <a:t>/</a:t>
            </a:r>
            <a:r>
              <a:rPr lang="de-DE" sz="1000" b="1" err="1"/>
              <a:t>mL</a:t>
            </a:r>
            <a:endParaRPr lang="de-DE" sz="1000" b="1"/>
          </a:p>
        </p:txBody>
      </p:sp>
      <p:grpSp>
        <p:nvGrpSpPr>
          <p:cNvPr id="104" name="Gruppieren 103">
            <a:extLst>
              <a:ext uri="{FF2B5EF4-FFF2-40B4-BE49-F238E27FC236}">
                <a16:creationId xmlns:a16="http://schemas.microsoft.com/office/drawing/2014/main" id="{B3A0C84C-696F-BEC9-5D5F-6B5E7D3C7EC9}"/>
              </a:ext>
            </a:extLst>
          </p:cNvPr>
          <p:cNvGrpSpPr/>
          <p:nvPr/>
        </p:nvGrpSpPr>
        <p:grpSpPr>
          <a:xfrm rot="16200000">
            <a:off x="6338285" y="4193652"/>
            <a:ext cx="50800" cy="2121066"/>
            <a:chOff x="1079500" y="1928267"/>
            <a:chExt cx="50800" cy="1354683"/>
          </a:xfrm>
        </p:grpSpPr>
        <p:cxnSp>
          <p:nvCxnSpPr>
            <p:cNvPr id="127" name="Gerader Verbinder 126">
              <a:extLst>
                <a:ext uri="{FF2B5EF4-FFF2-40B4-BE49-F238E27FC236}">
                  <a16:creationId xmlns:a16="http://schemas.microsoft.com/office/drawing/2014/main" id="{94DBED1A-9A8B-A75D-2BA0-553A0A652927}"/>
                </a:ext>
              </a:extLst>
            </p:cNvPr>
            <p:cNvCxnSpPr>
              <a:cxnSpLocks/>
            </p:cNvCxnSpPr>
            <p:nvPr/>
          </p:nvCxnSpPr>
          <p:spPr>
            <a:xfrm>
              <a:off x="1130300" y="1928267"/>
              <a:ext cx="0" cy="1354683"/>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128" name="Gerader Verbinder 127">
              <a:extLst>
                <a:ext uri="{FF2B5EF4-FFF2-40B4-BE49-F238E27FC236}">
                  <a16:creationId xmlns:a16="http://schemas.microsoft.com/office/drawing/2014/main" id="{4E2C025C-AD3B-8200-4C8A-D2D56D03A6C6}"/>
                </a:ext>
              </a:extLst>
            </p:cNvPr>
            <p:cNvCxnSpPr>
              <a:cxnSpLocks/>
            </p:cNvCxnSpPr>
            <p:nvPr/>
          </p:nvCxnSpPr>
          <p:spPr>
            <a:xfrm flipH="1">
              <a:off x="1079500" y="1931442"/>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Gerader Verbinder 128">
              <a:extLst>
                <a:ext uri="{FF2B5EF4-FFF2-40B4-BE49-F238E27FC236}">
                  <a16:creationId xmlns:a16="http://schemas.microsoft.com/office/drawing/2014/main" id="{F357CCF0-676B-C254-8BCD-D859903A9BFB}"/>
                </a:ext>
              </a:extLst>
            </p:cNvPr>
            <p:cNvCxnSpPr>
              <a:cxnSpLocks/>
            </p:cNvCxnSpPr>
            <p:nvPr/>
          </p:nvCxnSpPr>
          <p:spPr>
            <a:xfrm flipH="1">
              <a:off x="1079500" y="226852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Gerader Verbinder 129">
              <a:extLst>
                <a:ext uri="{FF2B5EF4-FFF2-40B4-BE49-F238E27FC236}">
                  <a16:creationId xmlns:a16="http://schemas.microsoft.com/office/drawing/2014/main" id="{C5BFCC39-33A6-1C7E-7C2A-9BD50DAF577C}"/>
                </a:ext>
              </a:extLst>
            </p:cNvPr>
            <p:cNvCxnSpPr>
              <a:cxnSpLocks/>
            </p:cNvCxnSpPr>
            <p:nvPr/>
          </p:nvCxnSpPr>
          <p:spPr>
            <a:xfrm flipH="1">
              <a:off x="1079500" y="2605608"/>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Gerader Verbinder 130">
              <a:extLst>
                <a:ext uri="{FF2B5EF4-FFF2-40B4-BE49-F238E27FC236}">
                  <a16:creationId xmlns:a16="http://schemas.microsoft.com/office/drawing/2014/main" id="{FCFB98A4-3BB3-1D3B-2CF7-D7D0F42C8520}"/>
                </a:ext>
              </a:extLst>
            </p:cNvPr>
            <p:cNvCxnSpPr>
              <a:cxnSpLocks/>
            </p:cNvCxnSpPr>
            <p:nvPr/>
          </p:nvCxnSpPr>
          <p:spPr>
            <a:xfrm flipH="1">
              <a:off x="1079500" y="2942691"/>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Gerader Verbinder 131">
              <a:extLst>
                <a:ext uri="{FF2B5EF4-FFF2-40B4-BE49-F238E27FC236}">
                  <a16:creationId xmlns:a16="http://schemas.microsoft.com/office/drawing/2014/main" id="{5E11876E-28EB-7413-40F2-DEC67F5CC6AE}"/>
                </a:ext>
              </a:extLst>
            </p:cNvPr>
            <p:cNvCxnSpPr>
              <a:cxnSpLocks/>
            </p:cNvCxnSpPr>
            <p:nvPr/>
          </p:nvCxnSpPr>
          <p:spPr>
            <a:xfrm flipH="1">
              <a:off x="1079500" y="327977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5" name="Textfeld 104">
            <a:extLst>
              <a:ext uri="{FF2B5EF4-FFF2-40B4-BE49-F238E27FC236}">
                <a16:creationId xmlns:a16="http://schemas.microsoft.com/office/drawing/2014/main" id="{4336F2BD-A645-BD6C-C7AD-21E185BC57D5}"/>
              </a:ext>
            </a:extLst>
          </p:cNvPr>
          <p:cNvSpPr txBox="1"/>
          <p:nvPr/>
        </p:nvSpPr>
        <p:spPr>
          <a:xfrm>
            <a:off x="5237466" y="5245502"/>
            <a:ext cx="150424" cy="246221"/>
          </a:xfrm>
          <a:prstGeom prst="rect">
            <a:avLst/>
          </a:prstGeom>
          <a:noFill/>
        </p:spPr>
        <p:txBody>
          <a:bodyPr wrap="square" rtlCol="0" anchor="ctr">
            <a:spAutoFit/>
          </a:bodyPr>
          <a:lstStyle/>
          <a:p>
            <a:pPr algn="ctr"/>
            <a:r>
              <a:rPr lang="de-DE" sz="1000"/>
              <a:t>0</a:t>
            </a:r>
          </a:p>
        </p:txBody>
      </p:sp>
      <p:sp>
        <p:nvSpPr>
          <p:cNvPr id="106" name="Textfeld 105">
            <a:extLst>
              <a:ext uri="{FF2B5EF4-FFF2-40B4-BE49-F238E27FC236}">
                <a16:creationId xmlns:a16="http://schemas.microsoft.com/office/drawing/2014/main" id="{22CE56BD-AEDD-028F-8A89-115C934CA6CD}"/>
              </a:ext>
            </a:extLst>
          </p:cNvPr>
          <p:cNvSpPr txBox="1"/>
          <p:nvPr/>
        </p:nvSpPr>
        <p:spPr>
          <a:xfrm>
            <a:off x="5760691" y="5245502"/>
            <a:ext cx="150424" cy="246221"/>
          </a:xfrm>
          <a:prstGeom prst="rect">
            <a:avLst/>
          </a:prstGeom>
          <a:noFill/>
        </p:spPr>
        <p:txBody>
          <a:bodyPr wrap="square" rtlCol="0" anchor="ctr">
            <a:spAutoFit/>
          </a:bodyPr>
          <a:lstStyle/>
          <a:p>
            <a:pPr algn="ctr"/>
            <a:r>
              <a:rPr lang="de-DE" sz="1000"/>
              <a:t>2</a:t>
            </a:r>
          </a:p>
        </p:txBody>
      </p:sp>
      <p:sp>
        <p:nvSpPr>
          <p:cNvPr id="107" name="Textfeld 106">
            <a:extLst>
              <a:ext uri="{FF2B5EF4-FFF2-40B4-BE49-F238E27FC236}">
                <a16:creationId xmlns:a16="http://schemas.microsoft.com/office/drawing/2014/main" id="{82013242-CCB4-7CB4-1AEC-FCE1B8F1262D}"/>
              </a:ext>
            </a:extLst>
          </p:cNvPr>
          <p:cNvSpPr txBox="1"/>
          <p:nvPr/>
        </p:nvSpPr>
        <p:spPr>
          <a:xfrm>
            <a:off x="6288471" y="5245502"/>
            <a:ext cx="150424" cy="246221"/>
          </a:xfrm>
          <a:prstGeom prst="rect">
            <a:avLst/>
          </a:prstGeom>
          <a:noFill/>
        </p:spPr>
        <p:txBody>
          <a:bodyPr wrap="square" rtlCol="0" anchor="ctr">
            <a:spAutoFit/>
          </a:bodyPr>
          <a:lstStyle/>
          <a:p>
            <a:pPr algn="ctr"/>
            <a:r>
              <a:rPr lang="de-DE" sz="1000"/>
              <a:t>4</a:t>
            </a:r>
          </a:p>
        </p:txBody>
      </p:sp>
      <p:sp>
        <p:nvSpPr>
          <p:cNvPr id="108" name="Textfeld 107">
            <a:extLst>
              <a:ext uri="{FF2B5EF4-FFF2-40B4-BE49-F238E27FC236}">
                <a16:creationId xmlns:a16="http://schemas.microsoft.com/office/drawing/2014/main" id="{F619D8F3-F759-D7C1-D1F1-F051ED60CFE2}"/>
              </a:ext>
            </a:extLst>
          </p:cNvPr>
          <p:cNvSpPr txBox="1"/>
          <p:nvPr/>
        </p:nvSpPr>
        <p:spPr>
          <a:xfrm>
            <a:off x="6811696" y="5245502"/>
            <a:ext cx="150424" cy="246221"/>
          </a:xfrm>
          <a:prstGeom prst="rect">
            <a:avLst/>
          </a:prstGeom>
          <a:noFill/>
        </p:spPr>
        <p:txBody>
          <a:bodyPr wrap="square" rtlCol="0" anchor="ctr">
            <a:spAutoFit/>
          </a:bodyPr>
          <a:lstStyle/>
          <a:p>
            <a:pPr algn="ctr"/>
            <a:r>
              <a:rPr lang="de-DE" sz="1000"/>
              <a:t>6</a:t>
            </a:r>
          </a:p>
        </p:txBody>
      </p:sp>
      <p:sp>
        <p:nvSpPr>
          <p:cNvPr id="109" name="Textfeld 108">
            <a:extLst>
              <a:ext uri="{FF2B5EF4-FFF2-40B4-BE49-F238E27FC236}">
                <a16:creationId xmlns:a16="http://schemas.microsoft.com/office/drawing/2014/main" id="{FC1ACE3B-083D-DF8B-304E-0F7197E73CDB}"/>
              </a:ext>
            </a:extLst>
          </p:cNvPr>
          <p:cNvSpPr txBox="1"/>
          <p:nvPr/>
        </p:nvSpPr>
        <p:spPr>
          <a:xfrm>
            <a:off x="7344034" y="5245502"/>
            <a:ext cx="150424" cy="246221"/>
          </a:xfrm>
          <a:prstGeom prst="rect">
            <a:avLst/>
          </a:prstGeom>
          <a:noFill/>
        </p:spPr>
        <p:txBody>
          <a:bodyPr wrap="square" rtlCol="0" anchor="ctr">
            <a:spAutoFit/>
          </a:bodyPr>
          <a:lstStyle/>
          <a:p>
            <a:pPr algn="ctr"/>
            <a:r>
              <a:rPr lang="de-DE" sz="1000"/>
              <a:t>8</a:t>
            </a:r>
          </a:p>
        </p:txBody>
      </p:sp>
      <p:sp>
        <p:nvSpPr>
          <p:cNvPr id="110" name="Textfeld 109">
            <a:extLst>
              <a:ext uri="{FF2B5EF4-FFF2-40B4-BE49-F238E27FC236}">
                <a16:creationId xmlns:a16="http://schemas.microsoft.com/office/drawing/2014/main" id="{9B9112F9-96A5-899F-005C-A2A426D8ECC2}"/>
              </a:ext>
            </a:extLst>
          </p:cNvPr>
          <p:cNvSpPr txBox="1"/>
          <p:nvPr/>
        </p:nvSpPr>
        <p:spPr>
          <a:xfrm>
            <a:off x="5928728" y="5390913"/>
            <a:ext cx="769384" cy="246221"/>
          </a:xfrm>
          <a:prstGeom prst="rect">
            <a:avLst/>
          </a:prstGeom>
          <a:noFill/>
        </p:spPr>
        <p:txBody>
          <a:bodyPr wrap="square" rtlCol="0" anchor="ctr">
            <a:spAutoFit/>
          </a:bodyPr>
          <a:lstStyle/>
          <a:p>
            <a:pPr algn="ctr"/>
            <a:r>
              <a:rPr lang="de-DE" sz="1000" b="1"/>
              <a:t>Time, h</a:t>
            </a:r>
          </a:p>
        </p:txBody>
      </p:sp>
      <p:grpSp>
        <p:nvGrpSpPr>
          <p:cNvPr id="111" name="Gruppieren 110">
            <a:extLst>
              <a:ext uri="{FF2B5EF4-FFF2-40B4-BE49-F238E27FC236}">
                <a16:creationId xmlns:a16="http://schemas.microsoft.com/office/drawing/2014/main" id="{5EA1B856-70A3-6D95-93BB-CB3B522A79BE}"/>
              </a:ext>
            </a:extLst>
          </p:cNvPr>
          <p:cNvGrpSpPr/>
          <p:nvPr/>
        </p:nvGrpSpPr>
        <p:grpSpPr>
          <a:xfrm>
            <a:off x="5150915" y="3815600"/>
            <a:ext cx="50800" cy="1354683"/>
            <a:chOff x="1079500" y="1928267"/>
            <a:chExt cx="50800" cy="1354683"/>
          </a:xfrm>
        </p:grpSpPr>
        <p:cxnSp>
          <p:nvCxnSpPr>
            <p:cNvPr id="121" name="Gerader Verbinder 120">
              <a:extLst>
                <a:ext uri="{FF2B5EF4-FFF2-40B4-BE49-F238E27FC236}">
                  <a16:creationId xmlns:a16="http://schemas.microsoft.com/office/drawing/2014/main" id="{43C3B0F7-3989-57AD-41CB-F527C97001B6}"/>
                </a:ext>
              </a:extLst>
            </p:cNvPr>
            <p:cNvCxnSpPr>
              <a:cxnSpLocks/>
            </p:cNvCxnSpPr>
            <p:nvPr/>
          </p:nvCxnSpPr>
          <p:spPr>
            <a:xfrm>
              <a:off x="1130300" y="1928267"/>
              <a:ext cx="0" cy="1354683"/>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cxnSp>
          <p:nvCxnSpPr>
            <p:cNvPr id="122" name="Gerader Verbinder 121">
              <a:extLst>
                <a:ext uri="{FF2B5EF4-FFF2-40B4-BE49-F238E27FC236}">
                  <a16:creationId xmlns:a16="http://schemas.microsoft.com/office/drawing/2014/main" id="{617ADA47-A370-1673-F557-B6561ADEF837}"/>
                </a:ext>
              </a:extLst>
            </p:cNvPr>
            <p:cNvCxnSpPr>
              <a:cxnSpLocks/>
            </p:cNvCxnSpPr>
            <p:nvPr/>
          </p:nvCxnSpPr>
          <p:spPr>
            <a:xfrm flipH="1">
              <a:off x="1079500" y="2374003"/>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Gerader Verbinder 122">
              <a:extLst>
                <a:ext uri="{FF2B5EF4-FFF2-40B4-BE49-F238E27FC236}">
                  <a16:creationId xmlns:a16="http://schemas.microsoft.com/office/drawing/2014/main" id="{91D98910-982A-3C8C-794B-493CDEFB3218}"/>
                </a:ext>
              </a:extLst>
            </p:cNvPr>
            <p:cNvCxnSpPr>
              <a:cxnSpLocks/>
            </p:cNvCxnSpPr>
            <p:nvPr/>
          </p:nvCxnSpPr>
          <p:spPr>
            <a:xfrm flipH="1">
              <a:off x="1079500" y="2599629"/>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Gerader Verbinder 123">
              <a:extLst>
                <a:ext uri="{FF2B5EF4-FFF2-40B4-BE49-F238E27FC236}">
                  <a16:creationId xmlns:a16="http://schemas.microsoft.com/office/drawing/2014/main" id="{989FCCFB-911F-B550-A03E-ECBE0D58BAD6}"/>
                </a:ext>
              </a:extLst>
            </p:cNvPr>
            <p:cNvCxnSpPr>
              <a:cxnSpLocks/>
            </p:cNvCxnSpPr>
            <p:nvPr/>
          </p:nvCxnSpPr>
          <p:spPr>
            <a:xfrm flipH="1">
              <a:off x="1079500" y="2826707"/>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Gerader Verbinder 124">
              <a:extLst>
                <a:ext uri="{FF2B5EF4-FFF2-40B4-BE49-F238E27FC236}">
                  <a16:creationId xmlns:a16="http://schemas.microsoft.com/office/drawing/2014/main" id="{B54B8AD5-D11D-1B49-9625-00F4F5645D4C}"/>
                </a:ext>
              </a:extLst>
            </p:cNvPr>
            <p:cNvCxnSpPr>
              <a:cxnSpLocks/>
            </p:cNvCxnSpPr>
            <p:nvPr/>
          </p:nvCxnSpPr>
          <p:spPr>
            <a:xfrm flipH="1">
              <a:off x="1079500" y="305112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Gerader Verbinder 125">
              <a:extLst>
                <a:ext uri="{FF2B5EF4-FFF2-40B4-BE49-F238E27FC236}">
                  <a16:creationId xmlns:a16="http://schemas.microsoft.com/office/drawing/2014/main" id="{E6CB79B2-1BC4-DD63-2708-B4573F8F2FF7}"/>
                </a:ext>
              </a:extLst>
            </p:cNvPr>
            <p:cNvCxnSpPr>
              <a:cxnSpLocks/>
            </p:cNvCxnSpPr>
            <p:nvPr/>
          </p:nvCxnSpPr>
          <p:spPr>
            <a:xfrm flipH="1">
              <a:off x="1079500" y="3279775"/>
              <a:ext cx="5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2" name="Textfeld 111">
            <a:extLst>
              <a:ext uri="{FF2B5EF4-FFF2-40B4-BE49-F238E27FC236}">
                <a16:creationId xmlns:a16="http://schemas.microsoft.com/office/drawing/2014/main" id="{01579200-3D4B-8A06-C748-7A24573D9C0A}"/>
              </a:ext>
            </a:extLst>
          </p:cNvPr>
          <p:cNvSpPr txBox="1"/>
          <p:nvPr/>
        </p:nvSpPr>
        <p:spPr>
          <a:xfrm>
            <a:off x="4982878" y="5093337"/>
            <a:ext cx="150424" cy="153888"/>
          </a:xfrm>
          <a:prstGeom prst="rect">
            <a:avLst/>
          </a:prstGeom>
          <a:noFill/>
        </p:spPr>
        <p:txBody>
          <a:bodyPr wrap="square" lIns="0" tIns="0" rIns="0" bIns="0" rtlCol="0" anchor="ctr">
            <a:spAutoFit/>
          </a:bodyPr>
          <a:lstStyle/>
          <a:p>
            <a:pPr algn="r"/>
            <a:r>
              <a:rPr lang="de-DE" sz="1000"/>
              <a:t>0</a:t>
            </a:r>
          </a:p>
        </p:txBody>
      </p:sp>
      <p:sp>
        <p:nvSpPr>
          <p:cNvPr id="113" name="Textfeld 112">
            <a:extLst>
              <a:ext uri="{FF2B5EF4-FFF2-40B4-BE49-F238E27FC236}">
                <a16:creationId xmlns:a16="http://schemas.microsoft.com/office/drawing/2014/main" id="{42C02851-0691-85CE-4DED-13B9B7AACC7F}"/>
              </a:ext>
            </a:extLst>
          </p:cNvPr>
          <p:cNvSpPr txBox="1"/>
          <p:nvPr/>
        </p:nvSpPr>
        <p:spPr>
          <a:xfrm>
            <a:off x="4844064" y="4864893"/>
            <a:ext cx="289238" cy="153888"/>
          </a:xfrm>
          <a:prstGeom prst="rect">
            <a:avLst/>
          </a:prstGeom>
          <a:noFill/>
        </p:spPr>
        <p:txBody>
          <a:bodyPr wrap="square" lIns="0" tIns="0" rIns="0" bIns="0" rtlCol="0" anchor="ctr">
            <a:spAutoFit/>
          </a:bodyPr>
          <a:lstStyle/>
          <a:p>
            <a:pPr algn="r"/>
            <a:r>
              <a:rPr lang="de-DE" sz="1000"/>
              <a:t>1000</a:t>
            </a:r>
          </a:p>
        </p:txBody>
      </p:sp>
      <p:sp>
        <p:nvSpPr>
          <p:cNvPr id="114" name="Textfeld 113">
            <a:extLst>
              <a:ext uri="{FF2B5EF4-FFF2-40B4-BE49-F238E27FC236}">
                <a16:creationId xmlns:a16="http://schemas.microsoft.com/office/drawing/2014/main" id="{1F3862EF-A64B-3140-0380-031684324726}"/>
              </a:ext>
            </a:extLst>
          </p:cNvPr>
          <p:cNvSpPr txBox="1"/>
          <p:nvPr/>
        </p:nvSpPr>
        <p:spPr>
          <a:xfrm>
            <a:off x="4844064" y="4640679"/>
            <a:ext cx="289238" cy="153888"/>
          </a:xfrm>
          <a:prstGeom prst="rect">
            <a:avLst/>
          </a:prstGeom>
          <a:noFill/>
        </p:spPr>
        <p:txBody>
          <a:bodyPr wrap="square" lIns="0" tIns="0" rIns="0" bIns="0" rtlCol="0" anchor="ctr">
            <a:spAutoFit/>
          </a:bodyPr>
          <a:lstStyle/>
          <a:p>
            <a:pPr algn="r"/>
            <a:r>
              <a:rPr lang="de-DE" sz="1000"/>
              <a:t>2000</a:t>
            </a:r>
          </a:p>
        </p:txBody>
      </p:sp>
      <p:sp>
        <p:nvSpPr>
          <p:cNvPr id="115" name="Textfeld 114">
            <a:extLst>
              <a:ext uri="{FF2B5EF4-FFF2-40B4-BE49-F238E27FC236}">
                <a16:creationId xmlns:a16="http://schemas.microsoft.com/office/drawing/2014/main" id="{EE8EB338-C4EE-66A3-8E84-EAF463434B16}"/>
              </a:ext>
            </a:extLst>
          </p:cNvPr>
          <p:cNvSpPr txBox="1"/>
          <p:nvPr/>
        </p:nvSpPr>
        <p:spPr>
          <a:xfrm>
            <a:off x="4844064" y="4413805"/>
            <a:ext cx="289238" cy="153888"/>
          </a:xfrm>
          <a:prstGeom prst="rect">
            <a:avLst/>
          </a:prstGeom>
          <a:noFill/>
        </p:spPr>
        <p:txBody>
          <a:bodyPr wrap="square" lIns="0" tIns="0" rIns="0" bIns="0" rtlCol="0" anchor="ctr">
            <a:spAutoFit/>
          </a:bodyPr>
          <a:lstStyle/>
          <a:p>
            <a:pPr algn="r"/>
            <a:r>
              <a:rPr lang="de-DE" sz="1000"/>
              <a:t>3000</a:t>
            </a:r>
          </a:p>
        </p:txBody>
      </p:sp>
      <p:sp>
        <p:nvSpPr>
          <p:cNvPr id="116" name="Textfeld 115">
            <a:extLst>
              <a:ext uri="{FF2B5EF4-FFF2-40B4-BE49-F238E27FC236}">
                <a16:creationId xmlns:a16="http://schemas.microsoft.com/office/drawing/2014/main" id="{46DB64DD-7814-3360-E41C-F3C9B0476B9A}"/>
              </a:ext>
            </a:extLst>
          </p:cNvPr>
          <p:cNvSpPr txBox="1"/>
          <p:nvPr/>
        </p:nvSpPr>
        <p:spPr>
          <a:xfrm>
            <a:off x="4844064" y="4188383"/>
            <a:ext cx="289238" cy="153888"/>
          </a:xfrm>
          <a:prstGeom prst="rect">
            <a:avLst/>
          </a:prstGeom>
          <a:noFill/>
        </p:spPr>
        <p:txBody>
          <a:bodyPr wrap="square" lIns="0" tIns="0" rIns="0" bIns="0" rtlCol="0" anchor="ctr">
            <a:spAutoFit/>
          </a:bodyPr>
          <a:lstStyle/>
          <a:p>
            <a:pPr algn="r"/>
            <a:r>
              <a:rPr lang="de-DE" sz="1000"/>
              <a:t>4000</a:t>
            </a:r>
          </a:p>
        </p:txBody>
      </p:sp>
      <p:cxnSp>
        <p:nvCxnSpPr>
          <p:cNvPr id="117" name="Gerader Verbinder 116">
            <a:extLst>
              <a:ext uri="{FF2B5EF4-FFF2-40B4-BE49-F238E27FC236}">
                <a16:creationId xmlns:a16="http://schemas.microsoft.com/office/drawing/2014/main" id="{DFE3EDEA-4F5A-D2B3-9235-9439671A73C5}"/>
              </a:ext>
            </a:extLst>
          </p:cNvPr>
          <p:cNvCxnSpPr>
            <a:cxnSpLocks/>
          </p:cNvCxnSpPr>
          <p:nvPr/>
        </p:nvCxnSpPr>
        <p:spPr>
          <a:xfrm flipH="1">
            <a:off x="5150915" y="4033961"/>
            <a:ext cx="50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8" name="Textfeld 117">
            <a:extLst>
              <a:ext uri="{FF2B5EF4-FFF2-40B4-BE49-F238E27FC236}">
                <a16:creationId xmlns:a16="http://schemas.microsoft.com/office/drawing/2014/main" id="{90E9A989-FEFE-AC03-AA37-265E20607542}"/>
              </a:ext>
            </a:extLst>
          </p:cNvPr>
          <p:cNvSpPr txBox="1"/>
          <p:nvPr/>
        </p:nvSpPr>
        <p:spPr>
          <a:xfrm>
            <a:off x="4844064" y="3961008"/>
            <a:ext cx="289238" cy="153888"/>
          </a:xfrm>
          <a:prstGeom prst="rect">
            <a:avLst/>
          </a:prstGeom>
          <a:noFill/>
        </p:spPr>
        <p:txBody>
          <a:bodyPr wrap="square" lIns="0" tIns="0" rIns="0" bIns="0" rtlCol="0" anchor="ctr">
            <a:spAutoFit/>
          </a:bodyPr>
          <a:lstStyle/>
          <a:p>
            <a:pPr algn="r"/>
            <a:r>
              <a:rPr lang="de-DE" sz="1000"/>
              <a:t>5000</a:t>
            </a:r>
          </a:p>
        </p:txBody>
      </p:sp>
      <p:cxnSp>
        <p:nvCxnSpPr>
          <p:cNvPr id="119" name="Gerader Verbinder 118">
            <a:extLst>
              <a:ext uri="{FF2B5EF4-FFF2-40B4-BE49-F238E27FC236}">
                <a16:creationId xmlns:a16="http://schemas.microsoft.com/office/drawing/2014/main" id="{84309957-38FA-9BC5-164A-99ECB4C7320D}"/>
              </a:ext>
            </a:extLst>
          </p:cNvPr>
          <p:cNvCxnSpPr>
            <a:cxnSpLocks/>
          </p:cNvCxnSpPr>
          <p:nvPr/>
        </p:nvCxnSpPr>
        <p:spPr>
          <a:xfrm flipH="1">
            <a:off x="5150915" y="3812504"/>
            <a:ext cx="50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0" name="Textfeld 119">
            <a:extLst>
              <a:ext uri="{FF2B5EF4-FFF2-40B4-BE49-F238E27FC236}">
                <a16:creationId xmlns:a16="http://schemas.microsoft.com/office/drawing/2014/main" id="{C70DE1EA-BB46-2896-C312-7B88EC48A784}"/>
              </a:ext>
            </a:extLst>
          </p:cNvPr>
          <p:cNvSpPr txBox="1"/>
          <p:nvPr/>
        </p:nvSpPr>
        <p:spPr>
          <a:xfrm>
            <a:off x="4844064" y="3739551"/>
            <a:ext cx="289238" cy="153888"/>
          </a:xfrm>
          <a:prstGeom prst="rect">
            <a:avLst/>
          </a:prstGeom>
          <a:noFill/>
        </p:spPr>
        <p:txBody>
          <a:bodyPr wrap="square" lIns="0" tIns="0" rIns="0" bIns="0" rtlCol="0" anchor="ctr">
            <a:spAutoFit/>
          </a:bodyPr>
          <a:lstStyle/>
          <a:p>
            <a:pPr algn="r"/>
            <a:r>
              <a:rPr lang="de-DE" sz="1000"/>
              <a:t>6000</a:t>
            </a:r>
          </a:p>
        </p:txBody>
      </p:sp>
      <p:pic>
        <p:nvPicPr>
          <p:cNvPr id="135" name="Grafik 134">
            <a:extLst>
              <a:ext uri="{FF2B5EF4-FFF2-40B4-BE49-F238E27FC236}">
                <a16:creationId xmlns:a16="http://schemas.microsoft.com/office/drawing/2014/main" id="{1B2F98AD-B2DA-22E8-A6CE-DF46EF72DF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12055" y="2082799"/>
            <a:ext cx="2168898" cy="1081269"/>
          </a:xfrm>
          <a:prstGeom prst="rect">
            <a:avLst/>
          </a:prstGeom>
        </p:spPr>
      </p:pic>
      <p:pic>
        <p:nvPicPr>
          <p:cNvPr id="137" name="Grafik 136">
            <a:extLst>
              <a:ext uri="{FF2B5EF4-FFF2-40B4-BE49-F238E27FC236}">
                <a16:creationId xmlns:a16="http://schemas.microsoft.com/office/drawing/2014/main" id="{BB0779D7-B2D5-D4A1-03EE-4FC93C0DA6F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91138" y="1970559"/>
            <a:ext cx="2163604" cy="1300700"/>
          </a:xfrm>
          <a:prstGeom prst="rect">
            <a:avLst/>
          </a:prstGeom>
        </p:spPr>
      </p:pic>
      <p:pic>
        <p:nvPicPr>
          <p:cNvPr id="139" name="Grafik 138">
            <a:extLst>
              <a:ext uri="{FF2B5EF4-FFF2-40B4-BE49-F238E27FC236}">
                <a16:creationId xmlns:a16="http://schemas.microsoft.com/office/drawing/2014/main" id="{36766949-9083-17B5-B186-24D0DB076FD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98320" y="3985646"/>
            <a:ext cx="2183055" cy="1187275"/>
          </a:xfrm>
          <a:prstGeom prst="rect">
            <a:avLst/>
          </a:prstGeom>
        </p:spPr>
      </p:pic>
      <p:pic>
        <p:nvPicPr>
          <p:cNvPr id="141" name="Grafik 140">
            <a:extLst>
              <a:ext uri="{FF2B5EF4-FFF2-40B4-BE49-F238E27FC236}">
                <a16:creationId xmlns:a16="http://schemas.microsoft.com/office/drawing/2014/main" id="{2F7AD172-7F57-C334-FA84-EF31F104DF2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86375" y="3990015"/>
            <a:ext cx="2178050" cy="1174750"/>
          </a:xfrm>
          <a:prstGeom prst="rect">
            <a:avLst/>
          </a:prstGeom>
        </p:spPr>
      </p:pic>
      <p:grpSp>
        <p:nvGrpSpPr>
          <p:cNvPr id="165" name="Gruppieren 164">
            <a:extLst>
              <a:ext uri="{FF2B5EF4-FFF2-40B4-BE49-F238E27FC236}">
                <a16:creationId xmlns:a16="http://schemas.microsoft.com/office/drawing/2014/main" id="{508C2F4C-AED5-ABFC-DDDD-38C6C24CBBE6}"/>
              </a:ext>
            </a:extLst>
          </p:cNvPr>
          <p:cNvGrpSpPr/>
          <p:nvPr/>
        </p:nvGrpSpPr>
        <p:grpSpPr>
          <a:xfrm>
            <a:off x="7678684" y="3960469"/>
            <a:ext cx="1191971" cy="153888"/>
            <a:chOff x="7896225" y="1964360"/>
            <a:chExt cx="1191971" cy="153888"/>
          </a:xfrm>
        </p:grpSpPr>
        <p:grpSp>
          <p:nvGrpSpPr>
            <p:cNvPr id="150" name="Gruppieren 149">
              <a:extLst>
                <a:ext uri="{FF2B5EF4-FFF2-40B4-BE49-F238E27FC236}">
                  <a16:creationId xmlns:a16="http://schemas.microsoft.com/office/drawing/2014/main" id="{21A017AC-BD87-C2C5-51C3-EBE67AD12D99}"/>
                </a:ext>
              </a:extLst>
            </p:cNvPr>
            <p:cNvGrpSpPr/>
            <p:nvPr/>
          </p:nvGrpSpPr>
          <p:grpSpPr>
            <a:xfrm>
              <a:off x="7896225" y="1968888"/>
              <a:ext cx="266700" cy="144833"/>
              <a:chOff x="7896225" y="1983363"/>
              <a:chExt cx="266700" cy="144833"/>
            </a:xfrm>
          </p:grpSpPr>
          <p:cxnSp>
            <p:nvCxnSpPr>
              <p:cNvPr id="143" name="Gerader Verbinder 142">
                <a:extLst>
                  <a:ext uri="{FF2B5EF4-FFF2-40B4-BE49-F238E27FC236}">
                    <a16:creationId xmlns:a16="http://schemas.microsoft.com/office/drawing/2014/main" id="{F3E57091-18D5-28E8-6CD9-9E99339CB3EF}"/>
                  </a:ext>
                </a:extLst>
              </p:cNvPr>
              <p:cNvCxnSpPr>
                <a:cxnSpLocks/>
              </p:cNvCxnSpPr>
              <p:nvPr/>
            </p:nvCxnSpPr>
            <p:spPr>
              <a:xfrm>
                <a:off x="7896225" y="2059981"/>
                <a:ext cx="2667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9" name="Ellipse 148">
                <a:extLst>
                  <a:ext uri="{FF2B5EF4-FFF2-40B4-BE49-F238E27FC236}">
                    <a16:creationId xmlns:a16="http://schemas.microsoft.com/office/drawing/2014/main" id="{B3A5530A-587C-58F2-F812-950EFD64CC31}"/>
                  </a:ext>
                </a:extLst>
              </p:cNvPr>
              <p:cNvSpPr/>
              <p:nvPr/>
            </p:nvSpPr>
            <p:spPr>
              <a:xfrm>
                <a:off x="7957159" y="1983363"/>
                <a:ext cx="144833" cy="144833"/>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56" name="Textfeld 155">
              <a:extLst>
                <a:ext uri="{FF2B5EF4-FFF2-40B4-BE49-F238E27FC236}">
                  <a16:creationId xmlns:a16="http://schemas.microsoft.com/office/drawing/2014/main" id="{7EE516C8-3E42-789A-B8B9-F47FF41D84DE}"/>
                </a:ext>
              </a:extLst>
            </p:cNvPr>
            <p:cNvSpPr txBox="1"/>
            <p:nvPr/>
          </p:nvSpPr>
          <p:spPr>
            <a:xfrm>
              <a:off x="8251994" y="1964360"/>
              <a:ext cx="836202" cy="153888"/>
            </a:xfrm>
            <a:prstGeom prst="rect">
              <a:avLst/>
            </a:prstGeom>
            <a:noFill/>
          </p:spPr>
          <p:txBody>
            <a:bodyPr wrap="square" lIns="0" tIns="0" rIns="0" bIns="0" rtlCol="0" anchor="ctr">
              <a:spAutoFit/>
            </a:bodyPr>
            <a:lstStyle/>
            <a:p>
              <a:r>
                <a:rPr lang="de-DE" sz="1000"/>
                <a:t>Cycle 1 </a:t>
              </a:r>
              <a:r>
                <a:rPr lang="de-DE" sz="1000" err="1"/>
                <a:t>day</a:t>
              </a:r>
              <a:r>
                <a:rPr lang="de-DE" sz="1000"/>
                <a:t> 8</a:t>
              </a:r>
            </a:p>
          </p:txBody>
        </p:sp>
      </p:grpSp>
      <p:grpSp>
        <p:nvGrpSpPr>
          <p:cNvPr id="164" name="Gruppieren 163">
            <a:extLst>
              <a:ext uri="{FF2B5EF4-FFF2-40B4-BE49-F238E27FC236}">
                <a16:creationId xmlns:a16="http://schemas.microsoft.com/office/drawing/2014/main" id="{1D3E3F81-73E7-C64D-75D7-723B4D0FE3BC}"/>
              </a:ext>
            </a:extLst>
          </p:cNvPr>
          <p:cNvGrpSpPr/>
          <p:nvPr/>
        </p:nvGrpSpPr>
        <p:grpSpPr>
          <a:xfrm>
            <a:off x="7678684" y="4332203"/>
            <a:ext cx="1191971" cy="153888"/>
            <a:chOff x="7896225" y="2160436"/>
            <a:chExt cx="1191971" cy="153888"/>
          </a:xfrm>
        </p:grpSpPr>
        <p:grpSp>
          <p:nvGrpSpPr>
            <p:cNvPr id="151" name="Gruppieren 150">
              <a:extLst>
                <a:ext uri="{FF2B5EF4-FFF2-40B4-BE49-F238E27FC236}">
                  <a16:creationId xmlns:a16="http://schemas.microsoft.com/office/drawing/2014/main" id="{8595A06D-FA32-922D-5D65-A2CA6EC893FF}"/>
                </a:ext>
              </a:extLst>
            </p:cNvPr>
            <p:cNvGrpSpPr/>
            <p:nvPr/>
          </p:nvGrpSpPr>
          <p:grpSpPr>
            <a:xfrm>
              <a:off x="7896225" y="2164964"/>
              <a:ext cx="266700" cy="144833"/>
              <a:chOff x="7896225" y="2261913"/>
              <a:chExt cx="266700" cy="144833"/>
            </a:xfrm>
          </p:grpSpPr>
          <p:cxnSp>
            <p:nvCxnSpPr>
              <p:cNvPr id="145" name="Gerader Verbinder 144">
                <a:extLst>
                  <a:ext uri="{FF2B5EF4-FFF2-40B4-BE49-F238E27FC236}">
                    <a16:creationId xmlns:a16="http://schemas.microsoft.com/office/drawing/2014/main" id="{084F0727-6AB7-59CC-C838-EE05A720FAC5}"/>
                  </a:ext>
                </a:extLst>
              </p:cNvPr>
              <p:cNvCxnSpPr>
                <a:cxnSpLocks/>
              </p:cNvCxnSpPr>
              <p:nvPr/>
            </p:nvCxnSpPr>
            <p:spPr>
              <a:xfrm>
                <a:off x="7896225" y="2334329"/>
                <a:ext cx="2667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8" name="Ellipse 147">
                <a:extLst>
                  <a:ext uri="{FF2B5EF4-FFF2-40B4-BE49-F238E27FC236}">
                    <a16:creationId xmlns:a16="http://schemas.microsoft.com/office/drawing/2014/main" id="{501CAE91-AF88-2265-1302-D252244291C0}"/>
                  </a:ext>
                </a:extLst>
              </p:cNvPr>
              <p:cNvSpPr/>
              <p:nvPr/>
            </p:nvSpPr>
            <p:spPr>
              <a:xfrm>
                <a:off x="7957159" y="2261913"/>
                <a:ext cx="144833" cy="144833"/>
              </a:xfrm>
              <a:prstGeom prst="ellipse">
                <a:avLst/>
              </a:prstGeom>
              <a:solidFill>
                <a:schemeClr val="tx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57" name="Textfeld 156">
              <a:extLst>
                <a:ext uri="{FF2B5EF4-FFF2-40B4-BE49-F238E27FC236}">
                  <a16:creationId xmlns:a16="http://schemas.microsoft.com/office/drawing/2014/main" id="{FE062ACB-E5DF-A32E-94E6-823BDC3E377E}"/>
                </a:ext>
              </a:extLst>
            </p:cNvPr>
            <p:cNvSpPr txBox="1"/>
            <p:nvPr/>
          </p:nvSpPr>
          <p:spPr>
            <a:xfrm>
              <a:off x="8251994" y="2160436"/>
              <a:ext cx="836202" cy="153888"/>
            </a:xfrm>
            <a:prstGeom prst="rect">
              <a:avLst/>
            </a:prstGeom>
            <a:noFill/>
          </p:spPr>
          <p:txBody>
            <a:bodyPr wrap="square" lIns="0" tIns="0" rIns="0" bIns="0" rtlCol="0" anchor="ctr">
              <a:spAutoFit/>
            </a:bodyPr>
            <a:lstStyle/>
            <a:p>
              <a:r>
                <a:rPr lang="de-DE" sz="1000"/>
                <a:t>Cycle 2 </a:t>
              </a:r>
              <a:r>
                <a:rPr lang="de-DE" sz="1000" err="1"/>
                <a:t>day</a:t>
              </a:r>
              <a:r>
                <a:rPr lang="de-DE" sz="1000"/>
                <a:t> 8</a:t>
              </a:r>
            </a:p>
          </p:txBody>
        </p:sp>
      </p:grpSp>
      <p:grpSp>
        <p:nvGrpSpPr>
          <p:cNvPr id="163" name="Gruppieren 162">
            <a:extLst>
              <a:ext uri="{FF2B5EF4-FFF2-40B4-BE49-F238E27FC236}">
                <a16:creationId xmlns:a16="http://schemas.microsoft.com/office/drawing/2014/main" id="{E894DEA5-7A82-2A82-9466-0F5D63798A81}"/>
              </a:ext>
            </a:extLst>
          </p:cNvPr>
          <p:cNvGrpSpPr/>
          <p:nvPr/>
        </p:nvGrpSpPr>
        <p:grpSpPr>
          <a:xfrm>
            <a:off x="7678684" y="4703937"/>
            <a:ext cx="1191971" cy="158192"/>
            <a:chOff x="7896225" y="2356065"/>
            <a:chExt cx="1191971" cy="158192"/>
          </a:xfrm>
        </p:grpSpPr>
        <p:grpSp>
          <p:nvGrpSpPr>
            <p:cNvPr id="153" name="Gruppieren 152">
              <a:extLst>
                <a:ext uri="{FF2B5EF4-FFF2-40B4-BE49-F238E27FC236}">
                  <a16:creationId xmlns:a16="http://schemas.microsoft.com/office/drawing/2014/main" id="{2B30533D-65DB-9990-AA6B-7AE72E90C9B3}"/>
                </a:ext>
              </a:extLst>
            </p:cNvPr>
            <p:cNvGrpSpPr/>
            <p:nvPr/>
          </p:nvGrpSpPr>
          <p:grpSpPr>
            <a:xfrm>
              <a:off x="7896225" y="2356065"/>
              <a:ext cx="266700" cy="158192"/>
              <a:chOff x="7896225" y="2559976"/>
              <a:chExt cx="266700" cy="158192"/>
            </a:xfrm>
          </p:grpSpPr>
          <p:cxnSp>
            <p:nvCxnSpPr>
              <p:cNvPr id="146" name="Gerader Verbinder 145">
                <a:extLst>
                  <a:ext uri="{FF2B5EF4-FFF2-40B4-BE49-F238E27FC236}">
                    <a16:creationId xmlns:a16="http://schemas.microsoft.com/office/drawing/2014/main" id="{5BF9C864-CA1E-84ED-B6D4-F7DAEE9BA7FC}"/>
                  </a:ext>
                </a:extLst>
              </p:cNvPr>
              <p:cNvCxnSpPr>
                <a:cxnSpLocks/>
              </p:cNvCxnSpPr>
              <p:nvPr/>
            </p:nvCxnSpPr>
            <p:spPr>
              <a:xfrm>
                <a:off x="7896225" y="2648598"/>
                <a:ext cx="2667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2" name="Gleichschenkliges Dreieck 151">
                <a:extLst>
                  <a:ext uri="{FF2B5EF4-FFF2-40B4-BE49-F238E27FC236}">
                    <a16:creationId xmlns:a16="http://schemas.microsoft.com/office/drawing/2014/main" id="{3FBC0140-A796-CF03-5A5D-46C76A566889}"/>
                  </a:ext>
                </a:extLst>
              </p:cNvPr>
              <p:cNvSpPr/>
              <p:nvPr/>
            </p:nvSpPr>
            <p:spPr>
              <a:xfrm>
                <a:off x="7937824" y="2559976"/>
                <a:ext cx="183503" cy="158192"/>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58" name="Textfeld 157">
              <a:extLst>
                <a:ext uri="{FF2B5EF4-FFF2-40B4-BE49-F238E27FC236}">
                  <a16:creationId xmlns:a16="http://schemas.microsoft.com/office/drawing/2014/main" id="{0461B0BC-5FCC-18B6-6E11-769F2B5B130E}"/>
                </a:ext>
              </a:extLst>
            </p:cNvPr>
            <p:cNvSpPr txBox="1"/>
            <p:nvPr/>
          </p:nvSpPr>
          <p:spPr>
            <a:xfrm>
              <a:off x="8251994" y="2358217"/>
              <a:ext cx="836202" cy="153888"/>
            </a:xfrm>
            <a:prstGeom prst="rect">
              <a:avLst/>
            </a:prstGeom>
            <a:noFill/>
          </p:spPr>
          <p:txBody>
            <a:bodyPr wrap="square" lIns="0" tIns="0" rIns="0" bIns="0" rtlCol="0" anchor="ctr">
              <a:spAutoFit/>
            </a:bodyPr>
            <a:lstStyle/>
            <a:p>
              <a:r>
                <a:rPr lang="de-DE" sz="1000"/>
                <a:t>Cycle 3 </a:t>
              </a:r>
              <a:r>
                <a:rPr lang="de-DE" sz="1000" err="1"/>
                <a:t>day</a:t>
              </a:r>
              <a:r>
                <a:rPr lang="de-DE" sz="1000"/>
                <a:t> 8</a:t>
              </a:r>
            </a:p>
          </p:txBody>
        </p:sp>
      </p:grpSp>
      <p:grpSp>
        <p:nvGrpSpPr>
          <p:cNvPr id="162" name="Gruppieren 161">
            <a:extLst>
              <a:ext uri="{FF2B5EF4-FFF2-40B4-BE49-F238E27FC236}">
                <a16:creationId xmlns:a16="http://schemas.microsoft.com/office/drawing/2014/main" id="{BB53ACE9-0A1E-BE90-24B8-7B203C609384}"/>
              </a:ext>
            </a:extLst>
          </p:cNvPr>
          <p:cNvGrpSpPr/>
          <p:nvPr/>
        </p:nvGrpSpPr>
        <p:grpSpPr>
          <a:xfrm>
            <a:off x="7678684" y="5079974"/>
            <a:ext cx="1191971" cy="158192"/>
            <a:chOff x="7896225" y="2683284"/>
            <a:chExt cx="1191971" cy="158192"/>
          </a:xfrm>
        </p:grpSpPr>
        <p:grpSp>
          <p:nvGrpSpPr>
            <p:cNvPr id="155" name="Gruppieren 154">
              <a:extLst>
                <a:ext uri="{FF2B5EF4-FFF2-40B4-BE49-F238E27FC236}">
                  <a16:creationId xmlns:a16="http://schemas.microsoft.com/office/drawing/2014/main" id="{660E61DF-A3F7-B8E0-8575-BA9B8DFFED3B}"/>
                </a:ext>
              </a:extLst>
            </p:cNvPr>
            <p:cNvGrpSpPr/>
            <p:nvPr/>
          </p:nvGrpSpPr>
          <p:grpSpPr>
            <a:xfrm>
              <a:off x="7896225" y="2683284"/>
              <a:ext cx="266700" cy="158192"/>
              <a:chOff x="7896225" y="2686135"/>
              <a:chExt cx="266700" cy="158192"/>
            </a:xfrm>
          </p:grpSpPr>
          <p:cxnSp>
            <p:nvCxnSpPr>
              <p:cNvPr id="147" name="Gerader Verbinder 146">
                <a:extLst>
                  <a:ext uri="{FF2B5EF4-FFF2-40B4-BE49-F238E27FC236}">
                    <a16:creationId xmlns:a16="http://schemas.microsoft.com/office/drawing/2014/main" id="{E184E88D-357F-338D-D499-FC976476D06D}"/>
                  </a:ext>
                </a:extLst>
              </p:cNvPr>
              <p:cNvCxnSpPr>
                <a:cxnSpLocks/>
              </p:cNvCxnSpPr>
              <p:nvPr/>
            </p:nvCxnSpPr>
            <p:spPr>
              <a:xfrm>
                <a:off x="7896225" y="2765231"/>
                <a:ext cx="2667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4" name="Rechteck 153">
                <a:extLst>
                  <a:ext uri="{FF2B5EF4-FFF2-40B4-BE49-F238E27FC236}">
                    <a16:creationId xmlns:a16="http://schemas.microsoft.com/office/drawing/2014/main" id="{66E6464E-4B9D-1249-16FA-E9DD7553D31C}"/>
                  </a:ext>
                </a:extLst>
              </p:cNvPr>
              <p:cNvSpPr/>
              <p:nvPr/>
            </p:nvSpPr>
            <p:spPr>
              <a:xfrm>
                <a:off x="7950479" y="2686135"/>
                <a:ext cx="158192" cy="15819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59" name="Textfeld 158">
              <a:extLst>
                <a:ext uri="{FF2B5EF4-FFF2-40B4-BE49-F238E27FC236}">
                  <a16:creationId xmlns:a16="http://schemas.microsoft.com/office/drawing/2014/main" id="{0037E943-3C41-F62E-EDD0-2A3DEA83E620}"/>
                </a:ext>
              </a:extLst>
            </p:cNvPr>
            <p:cNvSpPr txBox="1"/>
            <p:nvPr/>
          </p:nvSpPr>
          <p:spPr>
            <a:xfrm>
              <a:off x="8251994" y="2685436"/>
              <a:ext cx="836202" cy="153888"/>
            </a:xfrm>
            <a:prstGeom prst="rect">
              <a:avLst/>
            </a:prstGeom>
            <a:noFill/>
          </p:spPr>
          <p:txBody>
            <a:bodyPr wrap="square" lIns="0" tIns="0" rIns="0" bIns="0" rtlCol="0" anchor="ctr">
              <a:spAutoFit/>
            </a:bodyPr>
            <a:lstStyle/>
            <a:p>
              <a:r>
                <a:rPr lang="de-DE" sz="1000"/>
                <a:t>Cycle 4 </a:t>
              </a:r>
              <a:r>
                <a:rPr lang="de-DE" sz="1000" err="1"/>
                <a:t>day</a:t>
              </a:r>
              <a:r>
                <a:rPr lang="de-DE" sz="1000"/>
                <a:t> 1</a:t>
              </a:r>
            </a:p>
          </p:txBody>
        </p:sp>
      </p:grpSp>
    </p:spTree>
    <p:extLst>
      <p:ext uri="{BB962C8B-B14F-4D97-AF65-F5344CB8AC3E}">
        <p14:creationId xmlns:p14="http://schemas.microsoft.com/office/powerpoint/2010/main" val="23727989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1589CF8-AB3E-91FA-2046-2B85AF7491E6}"/>
              </a:ext>
            </a:extLst>
          </p:cNvPr>
          <p:cNvSpPr>
            <a:spLocks noGrp="1"/>
          </p:cNvSpPr>
          <p:nvPr>
            <p:ph type="ftr" sz="quarter" idx="10"/>
          </p:nvPr>
        </p:nvSpPr>
        <p:spPr>
          <a:xfrm>
            <a:off x="407989" y="5914056"/>
            <a:ext cx="8532812" cy="755032"/>
          </a:xfrm>
        </p:spPr>
        <p:txBody>
          <a:bodyPr/>
          <a:lstStyle/>
          <a:p>
            <a:r>
              <a:rPr lang="en-GB" baseline="30000" err="1"/>
              <a:t>a</a:t>
            </a:r>
            <a:r>
              <a:rPr lang="en-GB" err="1"/>
              <a:t>Aggregate</a:t>
            </a:r>
            <a:r>
              <a:rPr lang="en-GB"/>
              <a:t> of neutropenia and neutrophil count decreased. </a:t>
            </a:r>
            <a:r>
              <a:rPr lang="en-GB" baseline="30000" err="1"/>
              <a:t>b</a:t>
            </a:r>
            <a:r>
              <a:rPr lang="en-GB" err="1"/>
              <a:t>AEs</a:t>
            </a:r>
            <a:r>
              <a:rPr lang="en-GB"/>
              <a:t> of interest are those that were previously associated with covalent BTK inhibitors regardless of occurrence rate. </a:t>
            </a:r>
            <a:r>
              <a:rPr lang="en-GB" baseline="30000" err="1"/>
              <a:t>c</a:t>
            </a:r>
            <a:r>
              <a:rPr lang="en-GB" err="1"/>
              <a:t>Aggregate</a:t>
            </a:r>
            <a:r>
              <a:rPr lang="en-GB"/>
              <a:t> of all preferred terms including infection and COVID-19. </a:t>
            </a:r>
            <a:r>
              <a:rPr lang="en-GB" baseline="30000" err="1"/>
              <a:t>d</a:t>
            </a:r>
            <a:r>
              <a:rPr lang="en-GB" err="1"/>
              <a:t>Aggregate</a:t>
            </a:r>
            <a:r>
              <a:rPr lang="en-GB"/>
              <a:t> of contusion, petechiae ecchymosis, and increased tendency to bruise. </a:t>
            </a:r>
            <a:r>
              <a:rPr lang="en-GB" baseline="30000" err="1"/>
              <a:t>e</a:t>
            </a:r>
            <a:r>
              <a:rPr lang="en-GB" err="1"/>
              <a:t>Aggregate</a:t>
            </a:r>
            <a:r>
              <a:rPr lang="en-GB"/>
              <a:t> of all preferred terms including rash. </a:t>
            </a:r>
            <a:r>
              <a:rPr lang="en-GB" baseline="30000" err="1"/>
              <a:t>f</a:t>
            </a:r>
            <a:r>
              <a:rPr lang="en-GB" err="1"/>
              <a:t>Aggregate</a:t>
            </a:r>
            <a:r>
              <a:rPr lang="en-GB"/>
              <a:t> of all preferred terms including </a:t>
            </a:r>
            <a:r>
              <a:rPr lang="en-GB" err="1"/>
              <a:t>hemorrhage</a:t>
            </a:r>
            <a:r>
              <a:rPr lang="en-GB"/>
              <a:t> or hematoma. </a:t>
            </a:r>
            <a:r>
              <a:rPr lang="en-GB" baseline="30000" err="1"/>
              <a:t>g</a:t>
            </a:r>
            <a:r>
              <a:rPr lang="en-GB" err="1"/>
              <a:t>Aggregate</a:t>
            </a:r>
            <a:r>
              <a:rPr lang="en-GB"/>
              <a:t> of atrial fibrillation and flutter. </a:t>
            </a:r>
          </a:p>
          <a:p>
            <a:r>
              <a:rPr lang="en-GB" b="1"/>
              <a:t>AE, </a:t>
            </a:r>
            <a:r>
              <a:rPr lang="en-GB"/>
              <a:t>adverse events; </a:t>
            </a:r>
            <a:r>
              <a:rPr lang="en-GB" b="1"/>
              <a:t>BTK</a:t>
            </a:r>
            <a:r>
              <a:rPr lang="en-GB"/>
              <a:t>, Bruton’s tyrosine kinase; </a:t>
            </a:r>
            <a:r>
              <a:rPr lang="en-GB" b="1"/>
              <a:t>DLT,</a:t>
            </a:r>
            <a:r>
              <a:rPr lang="en-GB"/>
              <a:t> dose limiting toxicity; </a:t>
            </a:r>
            <a:r>
              <a:rPr lang="en-GB" b="1"/>
              <a:t>IV</a:t>
            </a:r>
            <a:r>
              <a:rPr lang="en-GB"/>
              <a:t>, intravenous; </a:t>
            </a:r>
            <a:r>
              <a:rPr lang="en-GB" b="1"/>
              <a:t>PV,</a:t>
            </a:r>
            <a:r>
              <a:rPr lang="en-GB"/>
              <a:t> </a:t>
            </a:r>
            <a:r>
              <a:rPr lang="en-GB" err="1"/>
              <a:t>pirtobrutinib</a:t>
            </a:r>
            <a:r>
              <a:rPr lang="en-GB"/>
              <a:t>, </a:t>
            </a:r>
            <a:r>
              <a:rPr lang="en-GB" err="1"/>
              <a:t>venetoclax</a:t>
            </a:r>
            <a:r>
              <a:rPr lang="en-GB"/>
              <a:t>; </a:t>
            </a:r>
            <a:r>
              <a:rPr lang="en-GB" b="1"/>
              <a:t>PVR, </a:t>
            </a:r>
            <a:r>
              <a:rPr lang="en-GB" err="1"/>
              <a:t>pirtobrutinib</a:t>
            </a:r>
            <a:r>
              <a:rPr lang="en-GB"/>
              <a:t>, </a:t>
            </a:r>
            <a:r>
              <a:rPr lang="en-GB" err="1"/>
              <a:t>venetoclax</a:t>
            </a:r>
            <a:r>
              <a:rPr lang="en-GB"/>
              <a:t>, rituximab; </a:t>
            </a:r>
            <a:r>
              <a:rPr lang="en-GB" b="1"/>
              <a:t>TLS, </a:t>
            </a:r>
            <a:r>
              <a:rPr lang="en-GB" err="1"/>
              <a:t>tumor</a:t>
            </a:r>
            <a:r>
              <a:rPr lang="en-GB"/>
              <a:t> lysis syndrome. </a:t>
            </a:r>
          </a:p>
          <a:p>
            <a:r>
              <a:rPr lang="en-GB" b="1" err="1"/>
              <a:t>Roeker</a:t>
            </a:r>
            <a:r>
              <a:rPr lang="en-GB" b="1"/>
              <a:t> et al, Abstract #3269 presented at ASH 2023. </a:t>
            </a:r>
            <a:endParaRPr lang="en-GB"/>
          </a:p>
        </p:txBody>
      </p:sp>
      <p:sp>
        <p:nvSpPr>
          <p:cNvPr id="3" name="Title 2">
            <a:extLst>
              <a:ext uri="{FF2B5EF4-FFF2-40B4-BE49-F238E27FC236}">
                <a16:creationId xmlns:a16="http://schemas.microsoft.com/office/drawing/2014/main" id="{62426329-B220-6EB8-4D1E-CDB6BED552E4}"/>
              </a:ext>
            </a:extLst>
          </p:cNvPr>
          <p:cNvSpPr>
            <a:spLocks noGrp="1"/>
          </p:cNvSpPr>
          <p:nvPr>
            <p:ph type="title"/>
          </p:nvPr>
        </p:nvSpPr>
        <p:spPr/>
        <p:txBody>
          <a:bodyPr/>
          <a:lstStyle/>
          <a:p>
            <a:r>
              <a:rPr lang="en-US" err="1"/>
              <a:t>Pirtobrutinib</a:t>
            </a:r>
            <a:r>
              <a:rPr lang="en-US"/>
              <a:t> and Venetoclax safety profile</a:t>
            </a:r>
          </a:p>
        </p:txBody>
      </p:sp>
      <p:graphicFrame>
        <p:nvGraphicFramePr>
          <p:cNvPr id="6" name="Content Placeholder 5">
            <a:extLst>
              <a:ext uri="{FF2B5EF4-FFF2-40B4-BE49-F238E27FC236}">
                <a16:creationId xmlns:a16="http://schemas.microsoft.com/office/drawing/2014/main" id="{0F27039B-4686-EFC4-1B91-CD2AD463C726}"/>
              </a:ext>
            </a:extLst>
          </p:cNvPr>
          <p:cNvGraphicFramePr>
            <a:graphicFrameLocks noGrp="1"/>
          </p:cNvGraphicFramePr>
          <p:nvPr>
            <p:ph idx="1"/>
            <p:extLst>
              <p:ext uri="{D42A27DB-BD31-4B8C-83A1-F6EECF244321}">
                <p14:modId xmlns:p14="http://schemas.microsoft.com/office/powerpoint/2010/main" val="2348932204"/>
              </p:ext>
            </p:extLst>
          </p:nvPr>
        </p:nvGraphicFramePr>
        <p:xfrm>
          <a:off x="415926" y="1659285"/>
          <a:ext cx="7895870" cy="4217884"/>
        </p:xfrm>
        <a:graphic>
          <a:graphicData uri="http://schemas.openxmlformats.org/drawingml/2006/table">
            <a:tbl>
              <a:tblPr firstRow="1" bandRow="1">
                <a:tableStyleId>{5C22544A-7EE6-4342-B048-85BDC9FD1C3A}</a:tableStyleId>
              </a:tblPr>
              <a:tblGrid>
                <a:gridCol w="1967678">
                  <a:extLst>
                    <a:ext uri="{9D8B030D-6E8A-4147-A177-3AD203B41FA5}">
                      <a16:colId xmlns:a16="http://schemas.microsoft.com/office/drawing/2014/main" val="1834614215"/>
                    </a:ext>
                  </a:extLst>
                </a:gridCol>
                <a:gridCol w="1482048">
                  <a:extLst>
                    <a:ext uri="{9D8B030D-6E8A-4147-A177-3AD203B41FA5}">
                      <a16:colId xmlns:a16="http://schemas.microsoft.com/office/drawing/2014/main" val="2461933111"/>
                    </a:ext>
                  </a:extLst>
                </a:gridCol>
                <a:gridCol w="1482048">
                  <a:extLst>
                    <a:ext uri="{9D8B030D-6E8A-4147-A177-3AD203B41FA5}">
                      <a16:colId xmlns:a16="http://schemas.microsoft.com/office/drawing/2014/main" val="3045816476"/>
                    </a:ext>
                  </a:extLst>
                </a:gridCol>
                <a:gridCol w="1482048">
                  <a:extLst>
                    <a:ext uri="{9D8B030D-6E8A-4147-A177-3AD203B41FA5}">
                      <a16:colId xmlns:a16="http://schemas.microsoft.com/office/drawing/2014/main" val="3166393681"/>
                    </a:ext>
                  </a:extLst>
                </a:gridCol>
                <a:gridCol w="1482048">
                  <a:extLst>
                    <a:ext uri="{9D8B030D-6E8A-4147-A177-3AD203B41FA5}">
                      <a16:colId xmlns:a16="http://schemas.microsoft.com/office/drawing/2014/main" val="658859164"/>
                    </a:ext>
                  </a:extLst>
                </a:gridCol>
              </a:tblGrid>
              <a:tr h="191722">
                <a:tc>
                  <a:txBody>
                    <a:bodyPr/>
                    <a:lstStyle/>
                    <a:p>
                      <a:endParaRPr lang="en-US" sz="1100" b="1">
                        <a:solidFill>
                          <a:schemeClr val="bg1"/>
                        </a:solidFill>
                      </a:endParaRPr>
                    </a:p>
                  </a:txBody>
                  <a:tcPr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gridSpan="2">
                  <a:txBody>
                    <a:bodyPr/>
                    <a:lstStyle/>
                    <a:p>
                      <a:pPr algn="ctr"/>
                      <a:r>
                        <a:rPr lang="en-US" sz="1100" b="1">
                          <a:solidFill>
                            <a:schemeClr val="bg1"/>
                          </a:solidFill>
                        </a:rPr>
                        <a:t>All-cause AEs (≥25%), n (%)</a:t>
                      </a:r>
                    </a:p>
                  </a:txBody>
                  <a:tcPr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tc gridSpan="2">
                  <a:txBody>
                    <a:bodyPr/>
                    <a:lstStyle/>
                    <a:p>
                      <a:pPr algn="ctr"/>
                      <a:r>
                        <a:rPr lang="en-US" sz="1100" b="1">
                          <a:solidFill>
                            <a:schemeClr val="bg1"/>
                          </a:solidFill>
                        </a:rPr>
                        <a:t>Treatment-related AEs, n (%)</a:t>
                      </a:r>
                    </a:p>
                  </a:txBody>
                  <a:tcPr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extLst>
                  <a:ext uri="{0D108BD9-81ED-4DB2-BD59-A6C34878D82A}">
                    <a16:rowId xmlns:a16="http://schemas.microsoft.com/office/drawing/2014/main" val="2151726419"/>
                  </a:ext>
                </a:extLst>
              </a:tr>
              <a:tr h="191722">
                <a:tc>
                  <a:txBody>
                    <a:bodyPr/>
                    <a:lstStyle/>
                    <a:p>
                      <a:r>
                        <a:rPr lang="en-US" sz="1100" b="1">
                          <a:solidFill>
                            <a:schemeClr val="bg1"/>
                          </a:solidFill>
                        </a:rPr>
                        <a:t>Adverse event </a:t>
                      </a:r>
                    </a:p>
                  </a:txBody>
                  <a:tcPr marT="0" marB="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1100" b="1">
                          <a:solidFill>
                            <a:schemeClr val="bg1"/>
                          </a:solidFill>
                        </a:rPr>
                        <a:t>Any Grade </a:t>
                      </a:r>
                    </a:p>
                  </a:txBody>
                  <a:tcPr marT="0" marB="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pPr algn="ctr"/>
                      <a:r>
                        <a:rPr lang="en-US" sz="1100" b="1">
                          <a:solidFill>
                            <a:schemeClr val="bg1"/>
                          </a:solidFill>
                        </a:rPr>
                        <a:t>Grade ≥3</a:t>
                      </a:r>
                    </a:p>
                  </a:txBody>
                  <a:tcPr marT="0" marB="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pPr algn="ctr"/>
                      <a:r>
                        <a:rPr lang="en-US" sz="1100" b="1">
                          <a:solidFill>
                            <a:schemeClr val="bg1"/>
                          </a:solidFill>
                        </a:rPr>
                        <a:t>Any Grade </a:t>
                      </a:r>
                    </a:p>
                  </a:txBody>
                  <a:tcPr marT="0" marB="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pPr algn="ctr"/>
                      <a:r>
                        <a:rPr lang="en-US" sz="1100" b="1">
                          <a:solidFill>
                            <a:schemeClr val="bg1"/>
                          </a:solidFill>
                        </a:rPr>
                        <a:t>Grade ≥3</a:t>
                      </a:r>
                    </a:p>
                  </a:txBody>
                  <a:tcPr marT="0" marB="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3880690736"/>
                  </a:ext>
                </a:extLst>
              </a:tr>
              <a:tr h="191722">
                <a:tc>
                  <a:txBody>
                    <a:bodyPr/>
                    <a:lstStyle/>
                    <a:p>
                      <a:pPr fontAlgn="base"/>
                      <a:r>
                        <a:rPr lang="en-GB" sz="1100">
                          <a:effectLst/>
                        </a:rPr>
                        <a:t>Neutropenia</a:t>
                      </a:r>
                      <a:r>
                        <a:rPr lang="en-GB" sz="1100" baseline="30000">
                          <a:effectLst/>
                        </a:rPr>
                        <a:t>a</a:t>
                      </a:r>
                    </a:p>
                  </a:txBody>
                  <a:tcPr marT="0" marB="0" anchor="ctr">
                    <a:lnT w="38100" cap="flat" cmpd="sng" algn="ctr">
                      <a:solidFill>
                        <a:schemeClr val="bg1"/>
                      </a:solidFill>
                      <a:prstDash val="solid"/>
                      <a:round/>
                      <a:headEnd type="none" w="med" len="med"/>
                      <a:tailEnd type="none" w="med" len="med"/>
                    </a:lnT>
                  </a:tcPr>
                </a:tc>
                <a:tc>
                  <a:txBody>
                    <a:bodyPr/>
                    <a:lstStyle/>
                    <a:p>
                      <a:pPr algn="ctr" fontAlgn="base"/>
                      <a:r>
                        <a:rPr lang="en-IT" sz="1100">
                          <a:effectLst/>
                        </a:rPr>
                        <a:t>7 (46.7)</a:t>
                      </a:r>
                    </a:p>
                  </a:txBody>
                  <a:tcPr marT="0" marB="0" anchor="ctr">
                    <a:lnT w="38100" cap="flat" cmpd="sng" algn="ctr">
                      <a:solidFill>
                        <a:schemeClr val="bg1"/>
                      </a:solidFill>
                      <a:prstDash val="solid"/>
                      <a:round/>
                      <a:headEnd type="none" w="med" len="med"/>
                      <a:tailEnd type="none" w="med" len="med"/>
                    </a:lnT>
                  </a:tcPr>
                </a:tc>
                <a:tc>
                  <a:txBody>
                    <a:bodyPr/>
                    <a:lstStyle/>
                    <a:p>
                      <a:pPr algn="ctr" fontAlgn="base"/>
                      <a:r>
                        <a:rPr lang="en-IT" sz="1100">
                          <a:effectLst/>
                        </a:rPr>
                        <a:t>7 (46.7)</a:t>
                      </a:r>
                    </a:p>
                  </a:txBody>
                  <a:tcPr marT="0" marB="0" anchor="ctr">
                    <a:lnT w="38100" cap="flat" cmpd="sng" algn="ctr">
                      <a:solidFill>
                        <a:schemeClr val="bg1"/>
                      </a:solidFill>
                      <a:prstDash val="solid"/>
                      <a:round/>
                      <a:headEnd type="none" w="med" len="med"/>
                      <a:tailEnd type="none" w="med" len="med"/>
                    </a:lnT>
                  </a:tcPr>
                </a:tc>
                <a:tc>
                  <a:txBody>
                    <a:bodyPr/>
                    <a:lstStyle/>
                    <a:p>
                      <a:pPr algn="ctr" fontAlgn="base"/>
                      <a:r>
                        <a:rPr lang="en-IT" sz="1100">
                          <a:effectLst/>
                        </a:rPr>
                        <a:t>7 (46.7)</a:t>
                      </a:r>
                    </a:p>
                  </a:txBody>
                  <a:tcPr marT="0" marB="0" anchor="ctr">
                    <a:lnT w="38100" cap="flat" cmpd="sng" algn="ctr">
                      <a:solidFill>
                        <a:schemeClr val="bg1"/>
                      </a:solidFill>
                      <a:prstDash val="solid"/>
                      <a:round/>
                      <a:headEnd type="none" w="med" len="med"/>
                      <a:tailEnd type="none" w="med" len="med"/>
                    </a:lnT>
                  </a:tcPr>
                </a:tc>
                <a:tc>
                  <a:txBody>
                    <a:bodyPr/>
                    <a:lstStyle/>
                    <a:p>
                      <a:pPr algn="ctr" fontAlgn="base"/>
                      <a:r>
                        <a:rPr lang="en-IT" sz="1100">
                          <a:effectLst/>
                        </a:rPr>
                        <a:t>7 (46.7)</a:t>
                      </a:r>
                    </a:p>
                  </a:txBody>
                  <a:tcPr marT="0" marB="0"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930036746"/>
                  </a:ext>
                </a:extLst>
              </a:tr>
              <a:tr h="191722">
                <a:tc>
                  <a:txBody>
                    <a:bodyPr/>
                    <a:lstStyle/>
                    <a:p>
                      <a:pPr fontAlgn="base"/>
                      <a:r>
                        <a:rPr lang="en-GB" sz="1100">
                          <a:effectLst/>
                        </a:rPr>
                        <a:t>Nausea</a:t>
                      </a:r>
                    </a:p>
                  </a:txBody>
                  <a:tcPr marT="0" marB="0" anchor="ctr"/>
                </a:tc>
                <a:tc>
                  <a:txBody>
                    <a:bodyPr/>
                    <a:lstStyle/>
                    <a:p>
                      <a:pPr algn="ctr" fontAlgn="base"/>
                      <a:r>
                        <a:rPr lang="en-IT" sz="1100">
                          <a:effectLst/>
                        </a:rPr>
                        <a:t>9 (60.0)</a:t>
                      </a:r>
                    </a:p>
                  </a:txBody>
                  <a:tcPr marT="0" marB="0" anchor="ctr"/>
                </a:tc>
                <a:tc>
                  <a:txBody>
                    <a:bodyPr/>
                    <a:lstStyle/>
                    <a:p>
                      <a:pPr algn="ctr" fontAlgn="base"/>
                      <a:r>
                        <a:rPr lang="en-IT" sz="1100">
                          <a:effectLst/>
                        </a:rPr>
                        <a:t>0 (0.0)</a:t>
                      </a:r>
                    </a:p>
                  </a:txBody>
                  <a:tcPr marT="0" marB="0" anchor="ctr"/>
                </a:tc>
                <a:tc>
                  <a:txBody>
                    <a:bodyPr/>
                    <a:lstStyle/>
                    <a:p>
                      <a:pPr algn="ctr" fontAlgn="base"/>
                      <a:r>
                        <a:rPr lang="en-IT" sz="1100">
                          <a:effectLst/>
                        </a:rPr>
                        <a:t>7 (46.7)</a:t>
                      </a:r>
                    </a:p>
                  </a:txBody>
                  <a:tcPr marT="0" marB="0" anchor="ctr"/>
                </a:tc>
                <a:tc>
                  <a:txBody>
                    <a:bodyPr/>
                    <a:lstStyle/>
                    <a:p>
                      <a:pPr algn="ctr" fontAlgn="base"/>
                      <a:r>
                        <a:rPr lang="en-IT" sz="1100">
                          <a:effectLst/>
                        </a:rPr>
                        <a:t>0 (0.0)</a:t>
                      </a:r>
                    </a:p>
                  </a:txBody>
                  <a:tcPr marT="0" marB="0" anchor="ctr"/>
                </a:tc>
                <a:extLst>
                  <a:ext uri="{0D108BD9-81ED-4DB2-BD59-A6C34878D82A}">
                    <a16:rowId xmlns:a16="http://schemas.microsoft.com/office/drawing/2014/main" val="1090411265"/>
                  </a:ext>
                </a:extLst>
              </a:tr>
              <a:tr h="191722">
                <a:tc>
                  <a:txBody>
                    <a:bodyPr/>
                    <a:lstStyle/>
                    <a:p>
                      <a:pPr fontAlgn="base"/>
                      <a:r>
                        <a:rPr lang="en-GB" sz="1100">
                          <a:effectLst/>
                        </a:rPr>
                        <a:t>Fatigue</a:t>
                      </a:r>
                    </a:p>
                  </a:txBody>
                  <a:tcPr marT="0" marB="0" anchor="ctr"/>
                </a:tc>
                <a:tc>
                  <a:txBody>
                    <a:bodyPr/>
                    <a:lstStyle/>
                    <a:p>
                      <a:pPr algn="ctr" fontAlgn="base"/>
                      <a:r>
                        <a:rPr lang="en-IT" sz="1100">
                          <a:effectLst/>
                        </a:rPr>
                        <a:t>8 (53.3)</a:t>
                      </a:r>
                    </a:p>
                  </a:txBody>
                  <a:tcPr marT="0" marB="0" anchor="ctr"/>
                </a:tc>
                <a:tc>
                  <a:txBody>
                    <a:bodyPr/>
                    <a:lstStyle/>
                    <a:p>
                      <a:pPr algn="ctr" fontAlgn="base"/>
                      <a:r>
                        <a:rPr lang="en-IT" sz="1100">
                          <a:effectLst/>
                        </a:rPr>
                        <a:t>0 (0.0)</a:t>
                      </a:r>
                    </a:p>
                  </a:txBody>
                  <a:tcPr marT="0" marB="0" anchor="ctr"/>
                </a:tc>
                <a:tc>
                  <a:txBody>
                    <a:bodyPr/>
                    <a:lstStyle/>
                    <a:p>
                      <a:pPr algn="ctr" fontAlgn="base"/>
                      <a:r>
                        <a:rPr lang="en-IT" sz="1100">
                          <a:effectLst/>
                        </a:rPr>
                        <a:t>5 (33.3)</a:t>
                      </a:r>
                    </a:p>
                  </a:txBody>
                  <a:tcPr marT="0" marB="0" anchor="ctr"/>
                </a:tc>
                <a:tc>
                  <a:txBody>
                    <a:bodyPr/>
                    <a:lstStyle/>
                    <a:p>
                      <a:pPr algn="ctr" fontAlgn="base"/>
                      <a:r>
                        <a:rPr lang="en-IT" sz="1100">
                          <a:effectLst/>
                        </a:rPr>
                        <a:t>0 (0.0)</a:t>
                      </a:r>
                    </a:p>
                  </a:txBody>
                  <a:tcPr marT="0" marB="0" anchor="ctr"/>
                </a:tc>
                <a:extLst>
                  <a:ext uri="{0D108BD9-81ED-4DB2-BD59-A6C34878D82A}">
                    <a16:rowId xmlns:a16="http://schemas.microsoft.com/office/drawing/2014/main" val="3755087809"/>
                  </a:ext>
                </a:extLst>
              </a:tr>
              <a:tr h="191722">
                <a:tc>
                  <a:txBody>
                    <a:bodyPr/>
                    <a:lstStyle/>
                    <a:p>
                      <a:pPr fontAlgn="base"/>
                      <a:r>
                        <a:rPr lang="en-GB" sz="1100">
                          <a:effectLst/>
                        </a:rPr>
                        <a:t>Diarrhea</a:t>
                      </a:r>
                    </a:p>
                  </a:txBody>
                  <a:tcPr marT="0" marB="0" anchor="ctr"/>
                </a:tc>
                <a:tc>
                  <a:txBody>
                    <a:bodyPr/>
                    <a:lstStyle/>
                    <a:p>
                      <a:pPr algn="ctr" fontAlgn="base"/>
                      <a:r>
                        <a:rPr lang="en-IT" sz="1100">
                          <a:effectLst/>
                        </a:rPr>
                        <a:t>7 (46.7)</a:t>
                      </a:r>
                    </a:p>
                  </a:txBody>
                  <a:tcPr marT="0" marB="0" anchor="ctr"/>
                </a:tc>
                <a:tc>
                  <a:txBody>
                    <a:bodyPr/>
                    <a:lstStyle/>
                    <a:p>
                      <a:pPr algn="ctr" fontAlgn="base"/>
                      <a:r>
                        <a:rPr lang="en-IT" sz="1100">
                          <a:effectLst/>
                        </a:rPr>
                        <a:t>2 (13.3)</a:t>
                      </a:r>
                    </a:p>
                  </a:txBody>
                  <a:tcPr marT="0" marB="0" anchor="ctr"/>
                </a:tc>
                <a:tc>
                  <a:txBody>
                    <a:bodyPr/>
                    <a:lstStyle/>
                    <a:p>
                      <a:pPr algn="ctr" fontAlgn="base"/>
                      <a:r>
                        <a:rPr lang="en-IT" sz="1100">
                          <a:effectLst/>
                        </a:rPr>
                        <a:t>4 (26.7)</a:t>
                      </a:r>
                    </a:p>
                  </a:txBody>
                  <a:tcPr marT="0" marB="0" anchor="ctr"/>
                </a:tc>
                <a:tc>
                  <a:txBody>
                    <a:bodyPr/>
                    <a:lstStyle/>
                    <a:p>
                      <a:pPr algn="ctr" fontAlgn="base"/>
                      <a:r>
                        <a:rPr lang="en-IT" sz="1100">
                          <a:effectLst/>
                        </a:rPr>
                        <a:t>2 (13.3)</a:t>
                      </a:r>
                    </a:p>
                  </a:txBody>
                  <a:tcPr marT="0" marB="0" anchor="ctr"/>
                </a:tc>
                <a:extLst>
                  <a:ext uri="{0D108BD9-81ED-4DB2-BD59-A6C34878D82A}">
                    <a16:rowId xmlns:a16="http://schemas.microsoft.com/office/drawing/2014/main" val="2083913757"/>
                  </a:ext>
                </a:extLst>
              </a:tr>
              <a:tr h="191722">
                <a:tc>
                  <a:txBody>
                    <a:bodyPr/>
                    <a:lstStyle/>
                    <a:p>
                      <a:pPr fontAlgn="base"/>
                      <a:r>
                        <a:rPr lang="en-GB" sz="1100">
                          <a:effectLst/>
                        </a:rPr>
                        <a:t>Hypophosphatemia</a:t>
                      </a:r>
                    </a:p>
                  </a:txBody>
                  <a:tcPr marT="0" marB="0" anchor="ctr"/>
                </a:tc>
                <a:tc>
                  <a:txBody>
                    <a:bodyPr/>
                    <a:lstStyle/>
                    <a:p>
                      <a:pPr algn="ctr" fontAlgn="base"/>
                      <a:r>
                        <a:rPr lang="en-IT" sz="1100">
                          <a:effectLst/>
                        </a:rPr>
                        <a:t>5 (33.3)</a:t>
                      </a:r>
                    </a:p>
                  </a:txBody>
                  <a:tcPr marT="0" marB="0" anchor="ctr"/>
                </a:tc>
                <a:tc>
                  <a:txBody>
                    <a:bodyPr/>
                    <a:lstStyle/>
                    <a:p>
                      <a:pPr algn="ctr" fontAlgn="base"/>
                      <a:r>
                        <a:rPr lang="en-IT" sz="1100">
                          <a:effectLst/>
                        </a:rPr>
                        <a:t>0 (0.0)</a:t>
                      </a:r>
                    </a:p>
                  </a:txBody>
                  <a:tcPr marT="0" marB="0" anchor="ctr"/>
                </a:tc>
                <a:tc>
                  <a:txBody>
                    <a:bodyPr/>
                    <a:lstStyle/>
                    <a:p>
                      <a:pPr algn="ctr" fontAlgn="base"/>
                      <a:r>
                        <a:rPr lang="en-IT" sz="1100">
                          <a:effectLst/>
                        </a:rPr>
                        <a:t>2 (13.3)</a:t>
                      </a:r>
                    </a:p>
                  </a:txBody>
                  <a:tcPr marT="0" marB="0" anchor="ctr"/>
                </a:tc>
                <a:tc>
                  <a:txBody>
                    <a:bodyPr/>
                    <a:lstStyle/>
                    <a:p>
                      <a:pPr algn="ctr" fontAlgn="base"/>
                      <a:r>
                        <a:rPr lang="en-IT" sz="1100">
                          <a:effectLst/>
                        </a:rPr>
                        <a:t>0 (0.0)</a:t>
                      </a:r>
                    </a:p>
                  </a:txBody>
                  <a:tcPr marT="0" marB="0" anchor="ctr"/>
                </a:tc>
                <a:extLst>
                  <a:ext uri="{0D108BD9-81ED-4DB2-BD59-A6C34878D82A}">
                    <a16:rowId xmlns:a16="http://schemas.microsoft.com/office/drawing/2014/main" val="3657430484"/>
                  </a:ext>
                </a:extLst>
              </a:tr>
              <a:tr h="191722">
                <a:tc>
                  <a:txBody>
                    <a:bodyPr/>
                    <a:lstStyle/>
                    <a:p>
                      <a:pPr fontAlgn="base"/>
                      <a:r>
                        <a:rPr lang="en-GB" sz="1100">
                          <a:effectLst/>
                        </a:rPr>
                        <a:t>Constipation</a:t>
                      </a:r>
                    </a:p>
                  </a:txBody>
                  <a:tcPr marT="0" marB="0" anchor="ctr"/>
                </a:tc>
                <a:tc>
                  <a:txBody>
                    <a:bodyPr/>
                    <a:lstStyle/>
                    <a:p>
                      <a:pPr algn="ctr" fontAlgn="base"/>
                      <a:r>
                        <a:rPr lang="en-IT" sz="1100">
                          <a:effectLst/>
                        </a:rPr>
                        <a:t>4 (26.7)</a:t>
                      </a:r>
                    </a:p>
                  </a:txBody>
                  <a:tcPr marT="0" marB="0" anchor="ctr"/>
                </a:tc>
                <a:tc>
                  <a:txBody>
                    <a:bodyPr/>
                    <a:lstStyle/>
                    <a:p>
                      <a:pPr algn="ctr" fontAlgn="base"/>
                      <a:r>
                        <a:rPr lang="en-IT" sz="1100">
                          <a:effectLst/>
                        </a:rPr>
                        <a:t>0 (0.0)</a:t>
                      </a:r>
                    </a:p>
                  </a:txBody>
                  <a:tcPr marT="0" marB="0" anchor="ctr"/>
                </a:tc>
                <a:tc>
                  <a:txBody>
                    <a:bodyPr/>
                    <a:lstStyle/>
                    <a:p>
                      <a:pPr algn="ctr" fontAlgn="base"/>
                      <a:r>
                        <a:rPr lang="en-IT" sz="1100">
                          <a:effectLst/>
                        </a:rPr>
                        <a:t>3 (20.0)</a:t>
                      </a:r>
                    </a:p>
                  </a:txBody>
                  <a:tcPr marT="0" marB="0" anchor="ctr"/>
                </a:tc>
                <a:tc>
                  <a:txBody>
                    <a:bodyPr/>
                    <a:lstStyle/>
                    <a:p>
                      <a:pPr algn="ctr" fontAlgn="base"/>
                      <a:r>
                        <a:rPr lang="en-IT" sz="1100">
                          <a:effectLst/>
                        </a:rPr>
                        <a:t>0 (0.0)</a:t>
                      </a:r>
                    </a:p>
                  </a:txBody>
                  <a:tcPr marT="0" marB="0" anchor="ctr"/>
                </a:tc>
                <a:extLst>
                  <a:ext uri="{0D108BD9-81ED-4DB2-BD59-A6C34878D82A}">
                    <a16:rowId xmlns:a16="http://schemas.microsoft.com/office/drawing/2014/main" val="3424378716"/>
                  </a:ext>
                </a:extLst>
              </a:tr>
              <a:tr h="191722">
                <a:tc>
                  <a:txBody>
                    <a:bodyPr/>
                    <a:lstStyle/>
                    <a:p>
                      <a:pPr fontAlgn="base"/>
                      <a:r>
                        <a:rPr lang="en-GB" sz="1100">
                          <a:effectLst/>
                        </a:rPr>
                        <a:t>Cough</a:t>
                      </a:r>
                    </a:p>
                  </a:txBody>
                  <a:tcPr marT="0" marB="0" anchor="ctr"/>
                </a:tc>
                <a:tc>
                  <a:txBody>
                    <a:bodyPr/>
                    <a:lstStyle/>
                    <a:p>
                      <a:pPr algn="ctr" fontAlgn="base"/>
                      <a:r>
                        <a:rPr lang="en-IT" sz="1100">
                          <a:effectLst/>
                        </a:rPr>
                        <a:t>4 (26.7)</a:t>
                      </a:r>
                    </a:p>
                  </a:txBody>
                  <a:tcPr marT="0" marB="0" anchor="ctr"/>
                </a:tc>
                <a:tc>
                  <a:txBody>
                    <a:bodyPr/>
                    <a:lstStyle/>
                    <a:p>
                      <a:pPr algn="ctr" fontAlgn="base"/>
                      <a:r>
                        <a:rPr lang="en-IT" sz="1100">
                          <a:effectLst/>
                        </a:rPr>
                        <a:t>0 (0.0)</a:t>
                      </a:r>
                    </a:p>
                  </a:txBody>
                  <a:tcPr marT="0" marB="0" anchor="ctr"/>
                </a:tc>
                <a:tc>
                  <a:txBody>
                    <a:bodyPr/>
                    <a:lstStyle/>
                    <a:p>
                      <a:pPr algn="ctr" fontAlgn="base"/>
                      <a:r>
                        <a:rPr lang="en-IT" sz="1100">
                          <a:effectLst/>
                        </a:rPr>
                        <a:t>1 (6.7)</a:t>
                      </a:r>
                    </a:p>
                  </a:txBody>
                  <a:tcPr marT="0" marB="0" anchor="ctr"/>
                </a:tc>
                <a:tc>
                  <a:txBody>
                    <a:bodyPr/>
                    <a:lstStyle/>
                    <a:p>
                      <a:pPr algn="ctr" fontAlgn="base"/>
                      <a:r>
                        <a:rPr lang="en-IT" sz="1100">
                          <a:effectLst/>
                        </a:rPr>
                        <a:t>0 (0.0)</a:t>
                      </a:r>
                    </a:p>
                  </a:txBody>
                  <a:tcPr marT="0" marB="0" anchor="ctr"/>
                </a:tc>
                <a:extLst>
                  <a:ext uri="{0D108BD9-81ED-4DB2-BD59-A6C34878D82A}">
                    <a16:rowId xmlns:a16="http://schemas.microsoft.com/office/drawing/2014/main" val="3855191969"/>
                  </a:ext>
                </a:extLst>
              </a:tr>
              <a:tr h="191722">
                <a:tc>
                  <a:txBody>
                    <a:bodyPr/>
                    <a:lstStyle/>
                    <a:p>
                      <a:pPr fontAlgn="base"/>
                      <a:r>
                        <a:rPr lang="en-GB" sz="1100">
                          <a:effectLst/>
                        </a:rPr>
                        <a:t>Platelet count decreased</a:t>
                      </a:r>
                    </a:p>
                  </a:txBody>
                  <a:tcPr marT="0" marB="0" anchor="ctr"/>
                </a:tc>
                <a:tc>
                  <a:txBody>
                    <a:bodyPr/>
                    <a:lstStyle/>
                    <a:p>
                      <a:pPr algn="ctr" fontAlgn="base"/>
                      <a:r>
                        <a:rPr lang="en-IT" sz="1100">
                          <a:effectLst/>
                        </a:rPr>
                        <a:t>4 (26.7)</a:t>
                      </a:r>
                    </a:p>
                  </a:txBody>
                  <a:tcPr marT="0" marB="0" anchor="ctr"/>
                </a:tc>
                <a:tc>
                  <a:txBody>
                    <a:bodyPr/>
                    <a:lstStyle/>
                    <a:p>
                      <a:pPr algn="ctr" fontAlgn="base"/>
                      <a:r>
                        <a:rPr lang="en-IT" sz="1100">
                          <a:effectLst/>
                        </a:rPr>
                        <a:t>1 (6.7)</a:t>
                      </a:r>
                    </a:p>
                  </a:txBody>
                  <a:tcPr marT="0" marB="0" anchor="ctr"/>
                </a:tc>
                <a:tc>
                  <a:txBody>
                    <a:bodyPr/>
                    <a:lstStyle/>
                    <a:p>
                      <a:pPr algn="ctr" fontAlgn="base"/>
                      <a:r>
                        <a:rPr lang="en-IT" sz="1100">
                          <a:effectLst/>
                        </a:rPr>
                        <a:t>4 (26.7)</a:t>
                      </a:r>
                    </a:p>
                  </a:txBody>
                  <a:tcPr marT="0" marB="0" anchor="ctr"/>
                </a:tc>
                <a:tc>
                  <a:txBody>
                    <a:bodyPr/>
                    <a:lstStyle/>
                    <a:p>
                      <a:pPr algn="ctr" fontAlgn="base"/>
                      <a:r>
                        <a:rPr lang="en-IT" sz="1100">
                          <a:effectLst/>
                        </a:rPr>
                        <a:t>1 (6.7)</a:t>
                      </a:r>
                    </a:p>
                  </a:txBody>
                  <a:tcPr marT="0" marB="0" anchor="ctr"/>
                </a:tc>
                <a:extLst>
                  <a:ext uri="{0D108BD9-81ED-4DB2-BD59-A6C34878D82A}">
                    <a16:rowId xmlns:a16="http://schemas.microsoft.com/office/drawing/2014/main" val="2002970783"/>
                  </a:ext>
                </a:extLst>
              </a:tr>
              <a:tr h="191722">
                <a:tc>
                  <a:txBody>
                    <a:bodyPr/>
                    <a:lstStyle/>
                    <a:p>
                      <a:pPr fontAlgn="base"/>
                      <a:r>
                        <a:rPr lang="en-GB" sz="1100">
                          <a:effectLst/>
                        </a:rPr>
                        <a:t>Vomiting</a:t>
                      </a:r>
                    </a:p>
                  </a:txBody>
                  <a:tcPr marT="0" marB="0" anchor="ctr"/>
                </a:tc>
                <a:tc>
                  <a:txBody>
                    <a:bodyPr/>
                    <a:lstStyle/>
                    <a:p>
                      <a:pPr algn="ctr" fontAlgn="base"/>
                      <a:r>
                        <a:rPr lang="en-IT" sz="1100">
                          <a:effectLst/>
                        </a:rPr>
                        <a:t>4 (26.7)</a:t>
                      </a:r>
                    </a:p>
                  </a:txBody>
                  <a:tcPr marT="0" marB="0" anchor="ctr"/>
                </a:tc>
                <a:tc>
                  <a:txBody>
                    <a:bodyPr/>
                    <a:lstStyle/>
                    <a:p>
                      <a:pPr algn="ctr" fontAlgn="base"/>
                      <a:r>
                        <a:rPr lang="en-IT" sz="1100">
                          <a:effectLst/>
                        </a:rPr>
                        <a:t>0 (0.0)</a:t>
                      </a:r>
                    </a:p>
                  </a:txBody>
                  <a:tcPr marT="0" marB="0" anchor="ctr"/>
                </a:tc>
                <a:tc>
                  <a:txBody>
                    <a:bodyPr/>
                    <a:lstStyle/>
                    <a:p>
                      <a:pPr algn="ctr" fontAlgn="base"/>
                      <a:r>
                        <a:rPr lang="en-IT" sz="1100">
                          <a:effectLst/>
                        </a:rPr>
                        <a:t>2 (13.3)</a:t>
                      </a:r>
                    </a:p>
                  </a:txBody>
                  <a:tcPr marT="0" marB="0" anchor="ctr"/>
                </a:tc>
                <a:tc>
                  <a:txBody>
                    <a:bodyPr/>
                    <a:lstStyle/>
                    <a:p>
                      <a:pPr algn="ctr" fontAlgn="base"/>
                      <a:r>
                        <a:rPr lang="en-IT" sz="1100">
                          <a:effectLst/>
                        </a:rPr>
                        <a:t>0 (0.0)</a:t>
                      </a:r>
                    </a:p>
                  </a:txBody>
                  <a:tcPr marT="0" marB="0" anchor="ctr"/>
                </a:tc>
                <a:extLst>
                  <a:ext uri="{0D108BD9-81ED-4DB2-BD59-A6C34878D82A}">
                    <a16:rowId xmlns:a16="http://schemas.microsoft.com/office/drawing/2014/main" val="3554793302"/>
                  </a:ext>
                </a:extLst>
              </a:tr>
              <a:tr h="191722">
                <a:tc>
                  <a:txBody>
                    <a:bodyPr/>
                    <a:lstStyle/>
                    <a:p>
                      <a:pPr fontAlgn="base"/>
                      <a:r>
                        <a:rPr lang="en-GB" sz="1100">
                          <a:effectLst/>
                        </a:rPr>
                        <a:t>Anemia</a:t>
                      </a:r>
                    </a:p>
                  </a:txBody>
                  <a:tcPr marT="0" marB="0" anchor="ctr"/>
                </a:tc>
                <a:tc>
                  <a:txBody>
                    <a:bodyPr/>
                    <a:lstStyle/>
                    <a:p>
                      <a:pPr algn="ctr" fontAlgn="base"/>
                      <a:r>
                        <a:rPr lang="en-IT" sz="1100">
                          <a:effectLst/>
                        </a:rPr>
                        <a:t>3 (20.0)</a:t>
                      </a:r>
                    </a:p>
                  </a:txBody>
                  <a:tcPr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T" sz="1100">
                          <a:effectLst/>
                        </a:rPr>
                        <a:t>3 (20.0)</a:t>
                      </a:r>
                    </a:p>
                  </a:txBody>
                  <a:tcPr marT="0" marB="0"/>
                </a:tc>
                <a:tc>
                  <a:txBody>
                    <a:bodyPr/>
                    <a:lstStyle/>
                    <a:p>
                      <a:pPr algn="ctr" fontAlgn="base"/>
                      <a:r>
                        <a:rPr lang="en-IT" sz="1100">
                          <a:effectLst/>
                        </a:rPr>
                        <a:t>2 (13.3)</a:t>
                      </a:r>
                    </a:p>
                  </a:txBody>
                  <a:tcPr marT="0" marB="0"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IT" sz="1100">
                          <a:effectLst/>
                        </a:rPr>
                        <a:t>2 (13.3)</a:t>
                      </a:r>
                    </a:p>
                  </a:txBody>
                  <a:tcPr marT="0" marB="0" anchor="ctr"/>
                </a:tc>
                <a:extLst>
                  <a:ext uri="{0D108BD9-81ED-4DB2-BD59-A6C34878D82A}">
                    <a16:rowId xmlns:a16="http://schemas.microsoft.com/office/drawing/2014/main" val="3118624120"/>
                  </a:ext>
                </a:extLst>
              </a:tr>
              <a:tr h="191722">
                <a:tc>
                  <a:txBody>
                    <a:bodyPr/>
                    <a:lstStyle/>
                    <a:p>
                      <a:r>
                        <a:rPr lang="en-US" sz="1100"/>
                        <a:t>Tumor lysis syndrome</a:t>
                      </a:r>
                    </a:p>
                  </a:txBody>
                  <a:tcPr marT="0" marB="0"/>
                </a:tc>
                <a:tc>
                  <a:txBody>
                    <a:bodyPr/>
                    <a:lstStyle/>
                    <a:p>
                      <a:pPr algn="ctr" fontAlgn="base"/>
                      <a:r>
                        <a:rPr lang="en-IT" sz="1100">
                          <a:effectLst/>
                        </a:rPr>
                        <a:t>2 (13.3)</a:t>
                      </a:r>
                    </a:p>
                  </a:txBody>
                  <a:tcPr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T" sz="1100">
                          <a:effectLst/>
                        </a:rPr>
                        <a:t>2 (13.3)</a:t>
                      </a:r>
                    </a:p>
                  </a:txBody>
                  <a:tcPr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T" sz="1100">
                          <a:effectLst/>
                        </a:rPr>
                        <a:t>2 (13.3)</a:t>
                      </a:r>
                    </a:p>
                  </a:txBody>
                  <a:tcPr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T" sz="1100">
                          <a:effectLst/>
                        </a:rPr>
                        <a:t>2 (13.3)</a:t>
                      </a:r>
                    </a:p>
                  </a:txBody>
                  <a:tcPr marT="0" marB="0"/>
                </a:tc>
                <a:extLst>
                  <a:ext uri="{0D108BD9-81ED-4DB2-BD59-A6C34878D82A}">
                    <a16:rowId xmlns:a16="http://schemas.microsoft.com/office/drawing/2014/main" val="3826977876"/>
                  </a:ext>
                </a:extLst>
              </a:tr>
              <a:tr h="191722">
                <a:tc>
                  <a:txBody>
                    <a:bodyPr/>
                    <a:lstStyle/>
                    <a:p>
                      <a:r>
                        <a:rPr lang="en-US" sz="1100"/>
                        <a:t>Pyrexia</a:t>
                      </a:r>
                    </a:p>
                  </a:txBody>
                  <a:tcPr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T" sz="1100">
                          <a:effectLst/>
                        </a:rPr>
                        <a:t>3 (20.0)</a:t>
                      </a:r>
                    </a:p>
                  </a:txBody>
                  <a:tcPr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T" sz="1100">
                          <a:effectLst/>
                        </a:rPr>
                        <a:t>1 (6.7)</a:t>
                      </a:r>
                    </a:p>
                  </a:txBody>
                  <a:tcPr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T" sz="1100">
                          <a:effectLst/>
                        </a:rPr>
                        <a:t>1 (6.7)</a:t>
                      </a:r>
                    </a:p>
                  </a:txBody>
                  <a:tcPr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T" sz="1100">
                          <a:effectLst/>
                        </a:rPr>
                        <a:t>1 (6.7)</a:t>
                      </a:r>
                    </a:p>
                  </a:txBody>
                  <a:tcPr marT="0" marB="0"/>
                </a:tc>
                <a:extLst>
                  <a:ext uri="{0D108BD9-81ED-4DB2-BD59-A6C34878D82A}">
                    <a16:rowId xmlns:a16="http://schemas.microsoft.com/office/drawing/2014/main" val="4022591558"/>
                  </a:ext>
                </a:extLst>
              </a:tr>
              <a:tr h="191722">
                <a:tc>
                  <a:txBody>
                    <a:bodyPr/>
                    <a:lstStyle/>
                    <a:p>
                      <a:pPr marL="0" algn="l" defTabSz="914400" rtl="0" eaLnBrk="1" latinLnBrk="0" hangingPunct="1"/>
                      <a:r>
                        <a:rPr lang="en-US" sz="1100" b="1" kern="1200">
                          <a:solidFill>
                            <a:schemeClr val="bg1"/>
                          </a:solidFill>
                          <a:latin typeface="+mn-lt"/>
                          <a:ea typeface="+mn-ea"/>
                          <a:cs typeface="+mn-cs"/>
                        </a:rPr>
                        <a:t>AEs of </a:t>
                      </a:r>
                      <a:r>
                        <a:rPr lang="en-US" sz="1100" b="1" kern="1200" err="1">
                          <a:solidFill>
                            <a:schemeClr val="bg1"/>
                          </a:solidFill>
                          <a:latin typeface="+mn-lt"/>
                          <a:ea typeface="+mn-ea"/>
                          <a:cs typeface="+mn-cs"/>
                        </a:rPr>
                        <a:t>interest</a:t>
                      </a:r>
                      <a:r>
                        <a:rPr lang="en-US" sz="1100" b="1" kern="1200" baseline="30000" err="1">
                          <a:solidFill>
                            <a:schemeClr val="bg1"/>
                          </a:solidFill>
                          <a:latin typeface="+mn-lt"/>
                          <a:ea typeface="+mn-ea"/>
                          <a:cs typeface="+mn-cs"/>
                        </a:rPr>
                        <a:t>b</a:t>
                      </a:r>
                      <a:endParaRPr lang="en-US" sz="1100" b="1" kern="1200" baseline="30000">
                        <a:solidFill>
                          <a:schemeClr val="bg1"/>
                        </a:solidFill>
                        <a:latin typeface="+mn-lt"/>
                        <a:ea typeface="+mn-ea"/>
                        <a:cs typeface="+mn-cs"/>
                      </a:endParaRPr>
                    </a:p>
                  </a:txBody>
                  <a:tcPr marT="0" marB="0">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1100" b="1">
                          <a:solidFill>
                            <a:schemeClr val="bg1"/>
                          </a:solidFill>
                        </a:rPr>
                        <a:t>Any Grade </a:t>
                      </a:r>
                    </a:p>
                  </a:txBody>
                  <a:tcPr marT="0" marB="0">
                    <a:lnB w="3810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pPr algn="ctr"/>
                      <a:r>
                        <a:rPr lang="en-US" sz="1100" b="1">
                          <a:solidFill>
                            <a:schemeClr val="bg1"/>
                          </a:solidFill>
                        </a:rPr>
                        <a:t>Grade ≥3</a:t>
                      </a:r>
                    </a:p>
                  </a:txBody>
                  <a:tcPr marT="0" marB="0">
                    <a:lnB w="3810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pPr algn="ctr"/>
                      <a:r>
                        <a:rPr lang="en-US" sz="1100" b="1">
                          <a:solidFill>
                            <a:schemeClr val="bg1"/>
                          </a:solidFill>
                        </a:rPr>
                        <a:t>Any Grade </a:t>
                      </a:r>
                    </a:p>
                  </a:txBody>
                  <a:tcPr marT="0" marB="0">
                    <a:lnB w="3810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pPr algn="ctr"/>
                      <a:r>
                        <a:rPr lang="en-US" sz="1100" b="1">
                          <a:solidFill>
                            <a:schemeClr val="bg1"/>
                          </a:solidFill>
                        </a:rPr>
                        <a:t>Grade ≥3</a:t>
                      </a:r>
                    </a:p>
                  </a:txBody>
                  <a:tcPr marT="0" marB="0">
                    <a:lnB w="38100" cap="flat" cmpd="sng" algn="ctr">
                      <a:solidFill>
                        <a:schemeClr val="bg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273518052"/>
                  </a:ext>
                </a:extLst>
              </a:tr>
              <a:tr h="191722">
                <a:tc>
                  <a:txBody>
                    <a:bodyPr/>
                    <a:lstStyle/>
                    <a:p>
                      <a:r>
                        <a:rPr lang="en-US" sz="1100" err="1"/>
                        <a:t>Infections</a:t>
                      </a:r>
                      <a:r>
                        <a:rPr lang="en-US" sz="1100" baseline="30000" err="1"/>
                        <a:t>c</a:t>
                      </a:r>
                      <a:endParaRPr lang="en-US" sz="1100" baseline="30000"/>
                    </a:p>
                  </a:txBody>
                  <a:tcPr marT="0" marB="0">
                    <a:lnT w="38100" cap="flat" cmpd="sng" algn="ctr">
                      <a:solidFill>
                        <a:schemeClr val="bg1"/>
                      </a:solidFill>
                      <a:prstDash val="solid"/>
                      <a:round/>
                      <a:headEnd type="none" w="med" len="med"/>
                      <a:tailEnd type="none" w="med" len="med"/>
                    </a:lnT>
                  </a:tcPr>
                </a:tc>
                <a:tc>
                  <a:txBody>
                    <a:bodyPr/>
                    <a:lstStyle/>
                    <a:p>
                      <a:pPr algn="ctr"/>
                      <a:r>
                        <a:rPr lang="en-US" sz="1100"/>
                        <a:t>12 (80.0)</a:t>
                      </a:r>
                    </a:p>
                  </a:txBody>
                  <a:tcPr marT="0" marB="0">
                    <a:lnT w="38100" cap="flat" cmpd="sng" algn="ctr">
                      <a:solidFill>
                        <a:schemeClr val="bg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t>4 (26.7)</a:t>
                      </a:r>
                    </a:p>
                  </a:txBody>
                  <a:tcPr marT="0" marB="0">
                    <a:lnT w="38100" cap="flat" cmpd="sng" algn="ctr">
                      <a:solidFill>
                        <a:schemeClr val="bg1"/>
                      </a:solidFill>
                      <a:prstDash val="solid"/>
                      <a:round/>
                      <a:headEnd type="none" w="med" len="med"/>
                      <a:tailEnd type="none" w="med" len="med"/>
                    </a:lnT>
                  </a:tcPr>
                </a:tc>
                <a:tc>
                  <a:txBody>
                    <a:bodyPr/>
                    <a:lstStyle/>
                    <a:p>
                      <a:pPr algn="ctr"/>
                      <a:r>
                        <a:rPr lang="en-US" sz="1100"/>
                        <a:t>7 (46.7)</a:t>
                      </a:r>
                    </a:p>
                  </a:txBody>
                  <a:tcPr marT="0" marB="0">
                    <a:lnT w="38100" cap="flat" cmpd="sng" algn="ctr">
                      <a:solidFill>
                        <a:schemeClr val="bg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t>3 (20.0)</a:t>
                      </a:r>
                    </a:p>
                  </a:txBody>
                  <a:tcPr marT="0" marB="0">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4277326416"/>
                  </a:ext>
                </a:extLst>
              </a:tr>
              <a:tr h="191722">
                <a:tc>
                  <a:txBody>
                    <a:bodyPr/>
                    <a:lstStyle/>
                    <a:p>
                      <a:r>
                        <a:rPr lang="en-US" sz="1100" err="1"/>
                        <a:t>Bruising</a:t>
                      </a:r>
                      <a:r>
                        <a:rPr lang="en-US" sz="1100" baseline="30000" err="1"/>
                        <a:t>d</a:t>
                      </a:r>
                      <a:endParaRPr lang="en-US" sz="1100" baseline="30000"/>
                    </a:p>
                  </a:txBody>
                  <a:tcPr marT="0" marB="0"/>
                </a:tc>
                <a:tc>
                  <a:txBody>
                    <a:bodyPr/>
                    <a:lstStyle/>
                    <a:p>
                      <a:pPr algn="ctr"/>
                      <a:r>
                        <a:rPr lang="en-US" sz="1100"/>
                        <a:t>3 (20.0)</a:t>
                      </a:r>
                    </a:p>
                  </a:txBody>
                  <a:tcPr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t>0 (0.0)</a:t>
                      </a:r>
                    </a:p>
                  </a:txBody>
                  <a:tcPr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t>3 (20.0)</a:t>
                      </a:r>
                    </a:p>
                  </a:txBody>
                  <a:tcPr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t>0 (0.0)</a:t>
                      </a:r>
                    </a:p>
                  </a:txBody>
                  <a:tcPr marT="0" marB="0"/>
                </a:tc>
                <a:extLst>
                  <a:ext uri="{0D108BD9-81ED-4DB2-BD59-A6C34878D82A}">
                    <a16:rowId xmlns:a16="http://schemas.microsoft.com/office/drawing/2014/main" val="3296504801"/>
                  </a:ext>
                </a:extLst>
              </a:tr>
              <a:tr h="191722">
                <a:tc>
                  <a:txBody>
                    <a:bodyPr/>
                    <a:lstStyle/>
                    <a:p>
                      <a:r>
                        <a:rPr lang="en-US" sz="1100" err="1"/>
                        <a:t>Rash</a:t>
                      </a:r>
                      <a:r>
                        <a:rPr lang="en-US" sz="1100" baseline="30000" err="1"/>
                        <a:t>e</a:t>
                      </a:r>
                      <a:endParaRPr lang="en-US" sz="1100" baseline="30000"/>
                    </a:p>
                  </a:txBody>
                  <a:tcPr marT="0" marB="0"/>
                </a:tc>
                <a:tc>
                  <a:txBody>
                    <a:bodyPr/>
                    <a:lstStyle/>
                    <a:p>
                      <a:pPr algn="ctr"/>
                      <a:r>
                        <a:rPr lang="en-US" sz="1100"/>
                        <a:t>1 (6.7)</a:t>
                      </a:r>
                    </a:p>
                  </a:txBody>
                  <a:tcPr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t>0 (0.0)</a:t>
                      </a:r>
                    </a:p>
                  </a:txBody>
                  <a:tcPr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t>1 (6.7)</a:t>
                      </a:r>
                    </a:p>
                  </a:txBody>
                  <a:tcPr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t>0 (0.0)</a:t>
                      </a:r>
                    </a:p>
                  </a:txBody>
                  <a:tcPr marT="0" marB="0"/>
                </a:tc>
                <a:extLst>
                  <a:ext uri="{0D108BD9-81ED-4DB2-BD59-A6C34878D82A}">
                    <a16:rowId xmlns:a16="http://schemas.microsoft.com/office/drawing/2014/main" val="1062522644"/>
                  </a:ext>
                </a:extLst>
              </a:tr>
              <a:tr h="191722">
                <a:tc>
                  <a:txBody>
                    <a:bodyPr/>
                    <a:lstStyle/>
                    <a:p>
                      <a:r>
                        <a:rPr lang="en-US" sz="1100"/>
                        <a:t>Arthralgia</a:t>
                      </a:r>
                    </a:p>
                  </a:txBody>
                  <a:tcPr marT="0" marB="0"/>
                </a:tc>
                <a:tc>
                  <a:txBody>
                    <a:bodyPr/>
                    <a:lstStyle/>
                    <a:p>
                      <a:pPr algn="ctr"/>
                      <a:r>
                        <a:rPr lang="en-US" sz="1100"/>
                        <a:t>4 (26.7)</a:t>
                      </a:r>
                    </a:p>
                  </a:txBody>
                  <a:tcPr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t>0 (0.0)</a:t>
                      </a:r>
                    </a:p>
                  </a:txBody>
                  <a:tcPr marT="0" marB="0"/>
                </a:tc>
                <a:tc>
                  <a:txBody>
                    <a:bodyPr/>
                    <a:lstStyle/>
                    <a:p>
                      <a:pPr algn="ctr"/>
                      <a:r>
                        <a:rPr lang="en-US" sz="1100"/>
                        <a:t>2 (13.3)</a:t>
                      </a:r>
                    </a:p>
                  </a:txBody>
                  <a:tcPr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t>0 (0.0)</a:t>
                      </a:r>
                    </a:p>
                  </a:txBody>
                  <a:tcPr marT="0" marB="0"/>
                </a:tc>
                <a:extLst>
                  <a:ext uri="{0D108BD9-81ED-4DB2-BD59-A6C34878D82A}">
                    <a16:rowId xmlns:a16="http://schemas.microsoft.com/office/drawing/2014/main" val="1881051729"/>
                  </a:ext>
                </a:extLst>
              </a:tr>
              <a:tr h="191722">
                <a:tc>
                  <a:txBody>
                    <a:bodyPr/>
                    <a:lstStyle/>
                    <a:p>
                      <a:r>
                        <a:rPr lang="en-US" sz="1100" err="1"/>
                        <a:t>Hemorrhage</a:t>
                      </a:r>
                      <a:r>
                        <a:rPr lang="en-US" sz="1100" baseline="30000" err="1"/>
                        <a:t>f</a:t>
                      </a:r>
                      <a:endParaRPr lang="en-US" sz="1100" baseline="30000"/>
                    </a:p>
                  </a:txBody>
                  <a:tcPr marT="0" marB="0"/>
                </a:tc>
                <a:tc>
                  <a:txBody>
                    <a:bodyPr/>
                    <a:lstStyle/>
                    <a:p>
                      <a:pPr algn="ctr"/>
                      <a:r>
                        <a:rPr lang="en-US" sz="1100"/>
                        <a:t>1 (6.7)</a:t>
                      </a:r>
                    </a:p>
                  </a:txBody>
                  <a:tcPr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t>0 (0.0)</a:t>
                      </a:r>
                    </a:p>
                  </a:txBody>
                  <a:tcPr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t>1 (6.7)</a:t>
                      </a:r>
                    </a:p>
                  </a:txBody>
                  <a:tcPr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t>0 (0.0)</a:t>
                      </a:r>
                    </a:p>
                  </a:txBody>
                  <a:tcPr marT="0" marB="0"/>
                </a:tc>
                <a:extLst>
                  <a:ext uri="{0D108BD9-81ED-4DB2-BD59-A6C34878D82A}">
                    <a16:rowId xmlns:a16="http://schemas.microsoft.com/office/drawing/2014/main" val="2648772511"/>
                  </a:ext>
                </a:extLst>
              </a:tr>
              <a:tr h="191722">
                <a:tc>
                  <a:txBody>
                    <a:bodyPr/>
                    <a:lstStyle/>
                    <a:p>
                      <a:r>
                        <a:rPr lang="en-US" sz="1100"/>
                        <a:t>Hypertension</a:t>
                      </a:r>
                    </a:p>
                  </a:txBody>
                  <a:tcPr marT="0" marB="0"/>
                </a:tc>
                <a:tc>
                  <a:txBody>
                    <a:bodyPr/>
                    <a:lstStyle/>
                    <a:p>
                      <a:pPr algn="ctr"/>
                      <a:r>
                        <a:rPr lang="en-US" sz="1100"/>
                        <a:t>3 (20.0)</a:t>
                      </a:r>
                    </a:p>
                  </a:txBody>
                  <a:tcPr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t>1 (6.7)</a:t>
                      </a:r>
                    </a:p>
                  </a:txBody>
                  <a:tcPr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t>2 (13.3)</a:t>
                      </a:r>
                    </a:p>
                  </a:txBody>
                  <a:tcPr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t>0 (0.0)</a:t>
                      </a:r>
                    </a:p>
                  </a:txBody>
                  <a:tcPr marT="0" marB="0"/>
                </a:tc>
                <a:extLst>
                  <a:ext uri="{0D108BD9-81ED-4DB2-BD59-A6C34878D82A}">
                    <a16:rowId xmlns:a16="http://schemas.microsoft.com/office/drawing/2014/main" val="2126981987"/>
                  </a:ext>
                </a:extLst>
              </a:tr>
              <a:tr h="191722">
                <a:tc>
                  <a:txBody>
                    <a:bodyPr/>
                    <a:lstStyle/>
                    <a:p>
                      <a:r>
                        <a:rPr lang="en-US" sz="1100"/>
                        <a:t>Atrial fibrillation/</a:t>
                      </a:r>
                      <a:r>
                        <a:rPr lang="en-US" sz="1100" err="1"/>
                        <a:t>flutter</a:t>
                      </a:r>
                      <a:r>
                        <a:rPr lang="en-US" sz="1100" baseline="30000" err="1"/>
                        <a:t>g</a:t>
                      </a:r>
                      <a:endParaRPr lang="en-US" sz="1100" baseline="30000"/>
                    </a:p>
                  </a:txBody>
                  <a:tcPr marT="0" marB="0"/>
                </a:tc>
                <a:tc>
                  <a:txBody>
                    <a:bodyPr/>
                    <a:lstStyle/>
                    <a:p>
                      <a:pPr algn="ctr"/>
                      <a:r>
                        <a:rPr lang="en-US" sz="1100"/>
                        <a:t>0 (0.0)</a:t>
                      </a:r>
                    </a:p>
                  </a:txBody>
                  <a:tcPr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t>0 (0.0)</a:t>
                      </a:r>
                    </a:p>
                  </a:txBody>
                  <a:tcPr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t>0 (0.0)</a:t>
                      </a:r>
                    </a:p>
                  </a:txBody>
                  <a:tcPr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t>0 (0.0)</a:t>
                      </a:r>
                    </a:p>
                  </a:txBody>
                  <a:tcPr marT="0" marB="0"/>
                </a:tc>
                <a:extLst>
                  <a:ext uri="{0D108BD9-81ED-4DB2-BD59-A6C34878D82A}">
                    <a16:rowId xmlns:a16="http://schemas.microsoft.com/office/drawing/2014/main" val="123075891"/>
                  </a:ext>
                </a:extLst>
              </a:tr>
            </a:tbl>
          </a:graphicData>
        </a:graphic>
      </p:graphicFrame>
      <p:sp>
        <p:nvSpPr>
          <p:cNvPr id="7" name="TextBox 6">
            <a:extLst>
              <a:ext uri="{FF2B5EF4-FFF2-40B4-BE49-F238E27FC236}">
                <a16:creationId xmlns:a16="http://schemas.microsoft.com/office/drawing/2014/main" id="{450E52D6-FEBB-C481-ACED-AEC0C8C54DCB}"/>
              </a:ext>
            </a:extLst>
          </p:cNvPr>
          <p:cNvSpPr txBox="1"/>
          <p:nvPr/>
        </p:nvSpPr>
        <p:spPr>
          <a:xfrm>
            <a:off x="8391525" y="1659285"/>
            <a:ext cx="3384550" cy="2740544"/>
          </a:xfrm>
          <a:prstGeom prst="rect">
            <a:avLst/>
          </a:prstGeom>
          <a:solidFill>
            <a:schemeClr val="bg2"/>
          </a:solidFill>
        </p:spPr>
        <p:txBody>
          <a:bodyPr wrap="square" lIns="91440" tIns="108000" rIns="91440" bIns="45720" rtlCol="0" anchor="t">
            <a:spAutoFit/>
          </a:bodyPr>
          <a:lstStyle/>
          <a:p>
            <a:pPr>
              <a:buClr>
                <a:schemeClr val="accent2"/>
              </a:buClr>
            </a:pPr>
            <a:r>
              <a:rPr lang="en-US" sz="1200" b="1"/>
              <a:t>TEAEs in the PV cohort (n=15)</a:t>
            </a:r>
          </a:p>
          <a:p>
            <a:pPr marL="177800" indent="-177800">
              <a:buClr>
                <a:schemeClr val="accent2"/>
              </a:buClr>
              <a:buFont typeface="Arial" panose="020B0604020202020204" pitchFamily="34" charset="0"/>
              <a:buChar char="•"/>
            </a:pPr>
            <a:r>
              <a:rPr lang="en-US" sz="1200"/>
              <a:t>No DLTs were observed</a:t>
            </a:r>
            <a:endParaRPr lang="en-US" sz="1200">
              <a:cs typeface="Arial"/>
            </a:endParaRPr>
          </a:p>
          <a:p>
            <a:pPr marL="177800" indent="-177800">
              <a:buClr>
                <a:schemeClr val="accent2"/>
              </a:buClr>
              <a:buFont typeface="Arial" panose="020B0604020202020204" pitchFamily="34" charset="0"/>
              <a:buChar char="•"/>
            </a:pPr>
            <a:r>
              <a:rPr lang="en-US" sz="1200" err="1"/>
              <a:t>Pirtobrutinib</a:t>
            </a:r>
            <a:r>
              <a:rPr lang="en-US" sz="1200"/>
              <a:t> dose was reduced in 1 patient who experienced treatment-related diarrhea and platelet count decreased</a:t>
            </a:r>
            <a:endParaRPr lang="en-US" sz="1200">
              <a:cs typeface="Arial"/>
            </a:endParaRPr>
          </a:p>
          <a:p>
            <a:pPr marL="177800" indent="-177800">
              <a:buClr>
                <a:schemeClr val="accent2"/>
              </a:buClr>
              <a:buFont typeface="Arial" panose="020B0604020202020204" pitchFamily="34" charset="0"/>
              <a:buChar char="•"/>
            </a:pPr>
            <a:r>
              <a:rPr lang="en-US" sz="1200"/>
              <a:t>Two cases of clinical TLS related to </a:t>
            </a:r>
            <a:r>
              <a:rPr lang="en-US" sz="1200" err="1"/>
              <a:t>venetoclax</a:t>
            </a:r>
            <a:r>
              <a:rPr lang="en-US" sz="1200"/>
              <a:t> dose escalation</a:t>
            </a:r>
            <a:endParaRPr lang="en-US" sz="1200">
              <a:cs typeface="Arial"/>
            </a:endParaRPr>
          </a:p>
          <a:p>
            <a:pPr marL="629920" lvl="1" indent="-172720">
              <a:buClr>
                <a:schemeClr val="accent2"/>
              </a:buClr>
              <a:buFont typeface="Arial" panose="020B0604020202020204" pitchFamily="34" charset="0"/>
              <a:buChar char="•"/>
            </a:pPr>
            <a:r>
              <a:rPr lang="en-US" sz="1200"/>
              <a:t>Grade 3 case resolved spontaneously after 24 hours</a:t>
            </a:r>
            <a:endParaRPr lang="en-US" sz="1200">
              <a:cs typeface="Arial"/>
            </a:endParaRPr>
          </a:p>
          <a:p>
            <a:pPr marL="629920" lvl="1" indent="-172720">
              <a:buClr>
                <a:schemeClr val="accent2"/>
              </a:buClr>
              <a:buFont typeface="Arial" panose="020B0604020202020204" pitchFamily="34" charset="0"/>
              <a:buChar char="•"/>
            </a:pPr>
            <a:r>
              <a:rPr lang="en-US" sz="1200"/>
              <a:t>Grade 4 case resolved after short-term IV fluids and dialysis</a:t>
            </a:r>
            <a:endParaRPr lang="en-US" sz="1200">
              <a:cs typeface="Arial"/>
            </a:endParaRPr>
          </a:p>
          <a:p>
            <a:pPr marL="635000" lvl="2" indent="-177800">
              <a:buClr>
                <a:schemeClr val="accent2"/>
              </a:buClr>
              <a:buFont typeface="Wingdings" panose="020B0604020202020204" pitchFamily="34" charset="0"/>
              <a:buChar char="§"/>
            </a:pPr>
            <a:r>
              <a:rPr lang="en-US" sz="1200"/>
              <a:t>Both TLS patients completed all 24 cycles of combination therapy</a:t>
            </a:r>
            <a:endParaRPr lang="en-US" sz="1200">
              <a:cs typeface="Arial"/>
            </a:endParaRPr>
          </a:p>
          <a:p>
            <a:pPr marL="0" lvl="1">
              <a:buClr>
                <a:schemeClr val="accent2"/>
              </a:buClr>
            </a:pPr>
            <a:endParaRPr lang="en-US" sz="1200" b="1">
              <a:cs typeface="Arial"/>
            </a:endParaRPr>
          </a:p>
        </p:txBody>
      </p:sp>
    </p:spTree>
    <p:extLst>
      <p:ext uri="{BB962C8B-B14F-4D97-AF65-F5344CB8AC3E}">
        <p14:creationId xmlns:p14="http://schemas.microsoft.com/office/powerpoint/2010/main" val="8676553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E8C23-6726-FA22-8351-E707962BBE9B}"/>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4FCE64D3-248B-0223-9A23-9E4FF6216486}"/>
              </a:ext>
            </a:extLst>
          </p:cNvPr>
          <p:cNvSpPr>
            <a:spLocks noGrp="1"/>
          </p:cNvSpPr>
          <p:nvPr>
            <p:ph type="ftr" sz="quarter" idx="10"/>
          </p:nvPr>
        </p:nvSpPr>
        <p:spPr>
          <a:xfrm>
            <a:off x="407989" y="5914056"/>
            <a:ext cx="8532812" cy="755032"/>
          </a:xfrm>
        </p:spPr>
        <p:txBody>
          <a:bodyPr/>
          <a:lstStyle/>
          <a:p>
            <a:r>
              <a:rPr lang="en-GB" baseline="30000" err="1"/>
              <a:t>a</a:t>
            </a:r>
            <a:r>
              <a:rPr lang="en-GB" err="1"/>
              <a:t>Aggregate</a:t>
            </a:r>
            <a:r>
              <a:rPr lang="en-GB"/>
              <a:t> of neutropenia and neutrophil count decreased. </a:t>
            </a:r>
            <a:r>
              <a:rPr lang="en-GB" baseline="30000" err="1"/>
              <a:t>b</a:t>
            </a:r>
            <a:r>
              <a:rPr lang="en-GB" err="1"/>
              <a:t>AEs</a:t>
            </a:r>
            <a:r>
              <a:rPr lang="en-GB"/>
              <a:t> of interest are those that were previously associated with covalent BTK inhibitors regardless of occurrence rate. </a:t>
            </a:r>
            <a:r>
              <a:rPr lang="en-GB" baseline="30000" err="1"/>
              <a:t>c</a:t>
            </a:r>
            <a:r>
              <a:rPr lang="en-GB" err="1"/>
              <a:t>Aggregate</a:t>
            </a:r>
            <a:r>
              <a:rPr lang="en-GB"/>
              <a:t> of all preferred terms including infection and COVID-19. </a:t>
            </a:r>
            <a:r>
              <a:rPr lang="en-GB" baseline="30000" err="1"/>
              <a:t>d</a:t>
            </a:r>
            <a:r>
              <a:rPr lang="en-GB" err="1"/>
              <a:t>Aggregate</a:t>
            </a:r>
            <a:r>
              <a:rPr lang="en-GB"/>
              <a:t> of contusion, petechiae ecchymosis, and increased tendency to bruise. </a:t>
            </a:r>
            <a:r>
              <a:rPr lang="en-GB" baseline="30000" err="1"/>
              <a:t>e</a:t>
            </a:r>
            <a:r>
              <a:rPr lang="en-GB" err="1"/>
              <a:t>Aggregate</a:t>
            </a:r>
            <a:r>
              <a:rPr lang="en-GB"/>
              <a:t> of all preferred terms including rash. </a:t>
            </a:r>
            <a:r>
              <a:rPr lang="en-GB" baseline="30000" err="1"/>
              <a:t>f</a:t>
            </a:r>
            <a:r>
              <a:rPr lang="en-GB" err="1"/>
              <a:t>Aggregate</a:t>
            </a:r>
            <a:r>
              <a:rPr lang="en-GB"/>
              <a:t> of all preferred terms including </a:t>
            </a:r>
            <a:r>
              <a:rPr lang="en-GB" err="1"/>
              <a:t>hemorrhage</a:t>
            </a:r>
            <a:r>
              <a:rPr lang="en-GB"/>
              <a:t> or hematoma. </a:t>
            </a:r>
            <a:r>
              <a:rPr lang="en-GB" baseline="30000" err="1"/>
              <a:t>g</a:t>
            </a:r>
            <a:r>
              <a:rPr lang="en-GB" err="1"/>
              <a:t>Aggregate</a:t>
            </a:r>
            <a:r>
              <a:rPr lang="en-GB"/>
              <a:t> of atrial fibrillation and flutter. </a:t>
            </a:r>
          </a:p>
          <a:p>
            <a:r>
              <a:rPr lang="en-GB" b="1"/>
              <a:t>AE, </a:t>
            </a:r>
            <a:r>
              <a:rPr lang="en-GB"/>
              <a:t>adverse events; </a:t>
            </a:r>
            <a:r>
              <a:rPr lang="en-GB" b="1"/>
              <a:t>BTK</a:t>
            </a:r>
            <a:r>
              <a:rPr lang="en-GB"/>
              <a:t>, Bruton’s tyrosine kinase; </a:t>
            </a:r>
            <a:r>
              <a:rPr lang="en-GB" b="1"/>
              <a:t>DLT,</a:t>
            </a:r>
            <a:r>
              <a:rPr lang="en-GB"/>
              <a:t> dose limiting toxicity; </a:t>
            </a:r>
            <a:r>
              <a:rPr lang="en-GB" b="1"/>
              <a:t>IV</a:t>
            </a:r>
            <a:r>
              <a:rPr lang="en-GB"/>
              <a:t>, intravenous; </a:t>
            </a:r>
            <a:r>
              <a:rPr lang="en-GB" b="1"/>
              <a:t>PV,</a:t>
            </a:r>
            <a:r>
              <a:rPr lang="en-GB"/>
              <a:t> </a:t>
            </a:r>
            <a:r>
              <a:rPr lang="en-GB" err="1"/>
              <a:t>pirtobrutinib</a:t>
            </a:r>
            <a:r>
              <a:rPr lang="en-GB"/>
              <a:t>, </a:t>
            </a:r>
            <a:r>
              <a:rPr lang="en-GB" err="1"/>
              <a:t>venetoclax</a:t>
            </a:r>
            <a:r>
              <a:rPr lang="en-GB"/>
              <a:t>; </a:t>
            </a:r>
            <a:r>
              <a:rPr lang="en-GB" b="1"/>
              <a:t>PVR, </a:t>
            </a:r>
            <a:r>
              <a:rPr lang="en-GB" err="1"/>
              <a:t>pirtobrutinib</a:t>
            </a:r>
            <a:r>
              <a:rPr lang="en-GB"/>
              <a:t>, </a:t>
            </a:r>
            <a:r>
              <a:rPr lang="en-GB" err="1"/>
              <a:t>venetoclax</a:t>
            </a:r>
            <a:r>
              <a:rPr lang="en-GB"/>
              <a:t>, rituximab; </a:t>
            </a:r>
            <a:r>
              <a:rPr lang="en-GB" b="1"/>
              <a:t>TLS, </a:t>
            </a:r>
            <a:r>
              <a:rPr lang="en-GB" err="1"/>
              <a:t>tumor</a:t>
            </a:r>
            <a:r>
              <a:rPr lang="en-GB"/>
              <a:t> lysis syndrome. </a:t>
            </a:r>
          </a:p>
          <a:p>
            <a:r>
              <a:rPr lang="en-GB" b="1" err="1"/>
              <a:t>Roeker</a:t>
            </a:r>
            <a:r>
              <a:rPr lang="en-GB" b="1"/>
              <a:t> et al, Abstract #3269 presented at ASH 2023. </a:t>
            </a:r>
            <a:endParaRPr lang="en-GB"/>
          </a:p>
        </p:txBody>
      </p:sp>
      <p:sp>
        <p:nvSpPr>
          <p:cNvPr id="3" name="Title 2">
            <a:extLst>
              <a:ext uri="{FF2B5EF4-FFF2-40B4-BE49-F238E27FC236}">
                <a16:creationId xmlns:a16="http://schemas.microsoft.com/office/drawing/2014/main" id="{74E43F98-BEDA-3276-0D97-20765FF66144}"/>
              </a:ext>
            </a:extLst>
          </p:cNvPr>
          <p:cNvSpPr>
            <a:spLocks noGrp="1"/>
          </p:cNvSpPr>
          <p:nvPr>
            <p:ph type="title"/>
          </p:nvPr>
        </p:nvSpPr>
        <p:spPr/>
        <p:txBody>
          <a:bodyPr/>
          <a:lstStyle/>
          <a:p>
            <a:r>
              <a:rPr lang="en-US" err="1"/>
              <a:t>Pirtobrutinib</a:t>
            </a:r>
            <a:r>
              <a:rPr lang="en-US"/>
              <a:t> and Venetoclax plus rituximab safety profile</a:t>
            </a:r>
          </a:p>
        </p:txBody>
      </p:sp>
      <p:graphicFrame>
        <p:nvGraphicFramePr>
          <p:cNvPr id="6" name="Content Placeholder 5">
            <a:extLst>
              <a:ext uri="{FF2B5EF4-FFF2-40B4-BE49-F238E27FC236}">
                <a16:creationId xmlns:a16="http://schemas.microsoft.com/office/drawing/2014/main" id="{F55F1E84-9B8F-175E-53C6-7EF5FBB35355}"/>
              </a:ext>
            </a:extLst>
          </p:cNvPr>
          <p:cNvGraphicFramePr>
            <a:graphicFrameLocks noGrp="1"/>
          </p:cNvGraphicFramePr>
          <p:nvPr>
            <p:ph idx="1"/>
            <p:extLst>
              <p:ext uri="{D42A27DB-BD31-4B8C-83A1-F6EECF244321}">
                <p14:modId xmlns:p14="http://schemas.microsoft.com/office/powerpoint/2010/main" val="695007793"/>
              </p:ext>
            </p:extLst>
          </p:nvPr>
        </p:nvGraphicFramePr>
        <p:xfrm>
          <a:off x="415926" y="1659285"/>
          <a:ext cx="7895870" cy="4250075"/>
        </p:xfrm>
        <a:graphic>
          <a:graphicData uri="http://schemas.openxmlformats.org/drawingml/2006/table">
            <a:tbl>
              <a:tblPr firstRow="1" bandRow="1">
                <a:tableStyleId>{5C22544A-7EE6-4342-B048-85BDC9FD1C3A}</a:tableStyleId>
              </a:tblPr>
              <a:tblGrid>
                <a:gridCol w="1967678">
                  <a:extLst>
                    <a:ext uri="{9D8B030D-6E8A-4147-A177-3AD203B41FA5}">
                      <a16:colId xmlns:a16="http://schemas.microsoft.com/office/drawing/2014/main" val="1834614215"/>
                    </a:ext>
                  </a:extLst>
                </a:gridCol>
                <a:gridCol w="1482048">
                  <a:extLst>
                    <a:ext uri="{9D8B030D-6E8A-4147-A177-3AD203B41FA5}">
                      <a16:colId xmlns:a16="http://schemas.microsoft.com/office/drawing/2014/main" val="2461933111"/>
                    </a:ext>
                  </a:extLst>
                </a:gridCol>
                <a:gridCol w="1482048">
                  <a:extLst>
                    <a:ext uri="{9D8B030D-6E8A-4147-A177-3AD203B41FA5}">
                      <a16:colId xmlns:a16="http://schemas.microsoft.com/office/drawing/2014/main" val="3045816476"/>
                    </a:ext>
                  </a:extLst>
                </a:gridCol>
                <a:gridCol w="1482048">
                  <a:extLst>
                    <a:ext uri="{9D8B030D-6E8A-4147-A177-3AD203B41FA5}">
                      <a16:colId xmlns:a16="http://schemas.microsoft.com/office/drawing/2014/main" val="3166393681"/>
                    </a:ext>
                  </a:extLst>
                </a:gridCol>
                <a:gridCol w="1482048">
                  <a:extLst>
                    <a:ext uri="{9D8B030D-6E8A-4147-A177-3AD203B41FA5}">
                      <a16:colId xmlns:a16="http://schemas.microsoft.com/office/drawing/2014/main" val="658859164"/>
                    </a:ext>
                  </a:extLst>
                </a:gridCol>
              </a:tblGrid>
              <a:tr h="191722">
                <a:tc>
                  <a:txBody>
                    <a:bodyPr/>
                    <a:lstStyle/>
                    <a:p>
                      <a:endParaRPr lang="en-US" sz="1100" b="1">
                        <a:solidFill>
                          <a:schemeClr val="bg1"/>
                        </a:solidFill>
                      </a:endParaRPr>
                    </a:p>
                  </a:txBody>
                  <a:tcPr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gridSpan="2">
                  <a:txBody>
                    <a:bodyPr/>
                    <a:lstStyle/>
                    <a:p>
                      <a:pPr algn="ctr"/>
                      <a:r>
                        <a:rPr lang="en-US" sz="1100" b="1">
                          <a:solidFill>
                            <a:schemeClr val="bg1"/>
                          </a:solidFill>
                        </a:rPr>
                        <a:t>All-cause AEs (≥25%), n (%)</a:t>
                      </a:r>
                    </a:p>
                  </a:txBody>
                  <a:tcPr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tc gridSpan="2">
                  <a:txBody>
                    <a:bodyPr/>
                    <a:lstStyle/>
                    <a:p>
                      <a:pPr algn="ctr"/>
                      <a:r>
                        <a:rPr lang="en-US" sz="1100" b="1">
                          <a:solidFill>
                            <a:schemeClr val="bg1"/>
                          </a:solidFill>
                        </a:rPr>
                        <a:t>Treatment-related AEs, n (%)</a:t>
                      </a:r>
                    </a:p>
                  </a:txBody>
                  <a:tcPr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60000"/>
                        <a:lumOff val="40000"/>
                      </a:schemeClr>
                    </a:solidFill>
                  </a:tcPr>
                </a:tc>
                <a:tc hMerge="1">
                  <a:txBody>
                    <a:bodyPr/>
                    <a:lstStyle/>
                    <a:p>
                      <a:endParaRPr lang="en-US"/>
                    </a:p>
                  </a:txBody>
                  <a:tcPr/>
                </a:tc>
                <a:extLst>
                  <a:ext uri="{0D108BD9-81ED-4DB2-BD59-A6C34878D82A}">
                    <a16:rowId xmlns:a16="http://schemas.microsoft.com/office/drawing/2014/main" val="2151726419"/>
                  </a:ext>
                </a:extLst>
              </a:tr>
              <a:tr h="191722">
                <a:tc>
                  <a:txBody>
                    <a:bodyPr/>
                    <a:lstStyle/>
                    <a:p>
                      <a:r>
                        <a:rPr lang="en-US" sz="1100" b="1">
                          <a:solidFill>
                            <a:schemeClr val="bg1"/>
                          </a:solidFill>
                        </a:rPr>
                        <a:t>Adverse event </a:t>
                      </a:r>
                    </a:p>
                  </a:txBody>
                  <a:tcPr marT="0" marB="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1100" b="1">
                          <a:solidFill>
                            <a:schemeClr val="bg1"/>
                          </a:solidFill>
                        </a:rPr>
                        <a:t>Any Grade </a:t>
                      </a:r>
                    </a:p>
                  </a:txBody>
                  <a:tcPr marT="0" marB="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pPr algn="ctr"/>
                      <a:r>
                        <a:rPr lang="en-US" sz="1100" b="1">
                          <a:solidFill>
                            <a:schemeClr val="bg1"/>
                          </a:solidFill>
                        </a:rPr>
                        <a:t>Grade ≥3</a:t>
                      </a:r>
                    </a:p>
                  </a:txBody>
                  <a:tcPr marT="0" marB="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pPr algn="ctr"/>
                      <a:r>
                        <a:rPr lang="en-US" sz="1100" b="1">
                          <a:solidFill>
                            <a:schemeClr val="bg1"/>
                          </a:solidFill>
                        </a:rPr>
                        <a:t>Any Grade </a:t>
                      </a:r>
                    </a:p>
                  </a:txBody>
                  <a:tcPr marT="0" marB="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pPr algn="ctr"/>
                      <a:r>
                        <a:rPr lang="en-US" sz="1100" b="1">
                          <a:solidFill>
                            <a:schemeClr val="bg1"/>
                          </a:solidFill>
                        </a:rPr>
                        <a:t>Grade ≥3</a:t>
                      </a:r>
                    </a:p>
                  </a:txBody>
                  <a:tcPr marT="0" marB="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3880690736"/>
                  </a:ext>
                </a:extLst>
              </a:tr>
              <a:tr h="191722">
                <a:tc>
                  <a:txBody>
                    <a:bodyPr/>
                    <a:lstStyle/>
                    <a:p>
                      <a:pPr fontAlgn="base"/>
                      <a:r>
                        <a:rPr lang="en-GB" sz="1100" err="1">
                          <a:effectLst/>
                        </a:rPr>
                        <a:t>Neutropenia</a:t>
                      </a:r>
                      <a:r>
                        <a:rPr lang="en-GB" sz="1100" baseline="30000" err="1">
                          <a:effectLst/>
                        </a:rPr>
                        <a:t>a</a:t>
                      </a:r>
                    </a:p>
                  </a:txBody>
                  <a:tcPr marT="0" marB="0" anchor="ctr">
                    <a:lnT w="38100" cap="flat" cmpd="sng" algn="ctr">
                      <a:solidFill>
                        <a:schemeClr val="bg1"/>
                      </a:solidFill>
                      <a:prstDash val="solid"/>
                      <a:round/>
                      <a:headEnd type="none" w="med" len="med"/>
                      <a:tailEnd type="none" w="med" len="med"/>
                    </a:lnT>
                  </a:tcPr>
                </a:tc>
                <a:tc>
                  <a:txBody>
                    <a:bodyPr/>
                    <a:lstStyle/>
                    <a:p>
                      <a:pPr algn="ctr" fontAlgn="base"/>
                      <a:r>
                        <a:rPr lang="en-IT" sz="1100">
                          <a:effectLst/>
                        </a:rPr>
                        <a:t>7 (70.0)</a:t>
                      </a:r>
                    </a:p>
                  </a:txBody>
                  <a:tcPr marT="0" marB="0" anchor="ctr">
                    <a:lnT w="38100" cap="flat" cmpd="sng" algn="ctr">
                      <a:solidFill>
                        <a:schemeClr val="bg1"/>
                      </a:solidFill>
                      <a:prstDash val="solid"/>
                      <a:round/>
                      <a:headEnd type="none" w="med" len="med"/>
                      <a:tailEnd type="none" w="med" len="med"/>
                    </a:lnT>
                  </a:tcPr>
                </a:tc>
                <a:tc>
                  <a:txBody>
                    <a:bodyPr/>
                    <a:lstStyle/>
                    <a:p>
                      <a:pPr algn="ctr" fontAlgn="base"/>
                      <a:r>
                        <a:rPr lang="en-IT" sz="1100">
                          <a:effectLst/>
                        </a:rPr>
                        <a:t>6 (60.0)</a:t>
                      </a:r>
                    </a:p>
                  </a:txBody>
                  <a:tcPr marT="0" marB="0" anchor="ctr">
                    <a:lnT w="38100" cap="flat" cmpd="sng" algn="ctr">
                      <a:solidFill>
                        <a:schemeClr val="bg1"/>
                      </a:solidFill>
                      <a:prstDash val="solid"/>
                      <a:round/>
                      <a:headEnd type="none" w="med" len="med"/>
                      <a:tailEnd type="none" w="med" len="med"/>
                    </a:lnT>
                  </a:tcPr>
                </a:tc>
                <a:tc>
                  <a:txBody>
                    <a:bodyPr/>
                    <a:lstStyle/>
                    <a:p>
                      <a:pPr lvl="0" algn="ctr">
                        <a:buNone/>
                      </a:pPr>
                      <a:r>
                        <a:rPr lang="en-IT" sz="1100">
                          <a:effectLst/>
                        </a:rPr>
                        <a:t>7 (70.0)</a:t>
                      </a:r>
                      <a:endParaRPr lang="de-DE"/>
                    </a:p>
                  </a:txBody>
                  <a:tcPr marT="0" marB="0" anchor="ctr">
                    <a:lnT w="38100" cap="flat" cmpd="sng" algn="ctr">
                      <a:solidFill>
                        <a:schemeClr val="bg1"/>
                      </a:solidFill>
                      <a:prstDash val="solid"/>
                      <a:round/>
                      <a:headEnd type="none" w="med" len="med"/>
                      <a:tailEnd type="none" w="med" len="med"/>
                    </a:lnT>
                  </a:tcPr>
                </a:tc>
                <a:tc>
                  <a:txBody>
                    <a:bodyPr/>
                    <a:lstStyle/>
                    <a:p>
                      <a:pPr lvl="0" algn="ctr">
                        <a:buNone/>
                      </a:pPr>
                      <a:r>
                        <a:rPr lang="en-IT" sz="1100">
                          <a:effectLst/>
                        </a:rPr>
                        <a:t>6 (60.0)</a:t>
                      </a:r>
                      <a:endParaRPr lang="de-DE" sz="1100">
                        <a:effectLst/>
                      </a:endParaRPr>
                    </a:p>
                  </a:txBody>
                  <a:tcPr marT="0" marB="0"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930036746"/>
                  </a:ext>
                </a:extLst>
              </a:tr>
              <a:tr h="191722">
                <a:tc>
                  <a:txBody>
                    <a:bodyPr/>
                    <a:lstStyle/>
                    <a:p>
                      <a:pPr fontAlgn="base"/>
                      <a:r>
                        <a:rPr lang="en-GB" sz="1100" err="1">
                          <a:effectLst/>
                        </a:rPr>
                        <a:t>Diarrhea</a:t>
                      </a:r>
                    </a:p>
                  </a:txBody>
                  <a:tcPr marT="0" marB="0" anchor="ctr"/>
                </a:tc>
                <a:tc>
                  <a:txBody>
                    <a:bodyPr/>
                    <a:lstStyle/>
                    <a:p>
                      <a:pPr algn="ctr" fontAlgn="base"/>
                      <a:r>
                        <a:rPr lang="en-IT" sz="1100">
                          <a:effectLst/>
                        </a:rPr>
                        <a:t>6 (60.0)</a:t>
                      </a:r>
                    </a:p>
                  </a:txBody>
                  <a:tcPr marT="0" marB="0" anchor="ctr"/>
                </a:tc>
                <a:tc>
                  <a:txBody>
                    <a:bodyPr/>
                    <a:lstStyle/>
                    <a:p>
                      <a:pPr algn="ctr" fontAlgn="base"/>
                      <a:r>
                        <a:rPr lang="en-IT" sz="1100">
                          <a:effectLst/>
                        </a:rPr>
                        <a:t>0</a:t>
                      </a:r>
                    </a:p>
                  </a:txBody>
                  <a:tcPr marT="0" marB="0" anchor="ctr"/>
                </a:tc>
                <a:tc>
                  <a:txBody>
                    <a:bodyPr/>
                    <a:lstStyle/>
                    <a:p>
                      <a:pPr lvl="0" algn="ctr">
                        <a:buNone/>
                      </a:pPr>
                      <a:r>
                        <a:rPr lang="en-IT" sz="1100">
                          <a:effectLst/>
                        </a:rPr>
                        <a:t>6 (60.0)</a:t>
                      </a:r>
                      <a:endParaRPr lang="de-DE"/>
                    </a:p>
                  </a:txBody>
                  <a:tcPr marT="0" marB="0" anchor="ctr"/>
                </a:tc>
                <a:tc>
                  <a:txBody>
                    <a:bodyPr/>
                    <a:lstStyle/>
                    <a:p>
                      <a:pPr lvl="0" algn="ctr">
                        <a:buNone/>
                      </a:pPr>
                      <a:r>
                        <a:rPr lang="en-IT" sz="1100">
                          <a:effectLst/>
                        </a:rPr>
                        <a:t>0</a:t>
                      </a:r>
                      <a:endParaRPr lang="de-DE"/>
                    </a:p>
                  </a:txBody>
                  <a:tcPr marT="0" marB="0" anchor="ctr"/>
                </a:tc>
                <a:extLst>
                  <a:ext uri="{0D108BD9-81ED-4DB2-BD59-A6C34878D82A}">
                    <a16:rowId xmlns:a16="http://schemas.microsoft.com/office/drawing/2014/main" val="1090411265"/>
                  </a:ext>
                </a:extLst>
              </a:tr>
              <a:tr h="188025">
                <a:tc>
                  <a:txBody>
                    <a:bodyPr/>
                    <a:lstStyle/>
                    <a:p>
                      <a:pPr fontAlgn="base"/>
                      <a:r>
                        <a:rPr lang="en-GB" sz="1100">
                          <a:effectLst/>
                        </a:rPr>
                        <a:t>Fatigue</a:t>
                      </a:r>
                    </a:p>
                  </a:txBody>
                  <a:tcPr marT="0" marB="0" anchor="ctr"/>
                </a:tc>
                <a:tc>
                  <a:txBody>
                    <a:bodyPr/>
                    <a:lstStyle/>
                    <a:p>
                      <a:pPr algn="ctr" fontAlgn="base"/>
                      <a:r>
                        <a:rPr lang="en-IT" sz="1100">
                          <a:effectLst/>
                        </a:rPr>
                        <a:t>5 (50.0)</a:t>
                      </a:r>
                    </a:p>
                  </a:txBody>
                  <a:tcPr marT="0" marB="0" anchor="ctr"/>
                </a:tc>
                <a:tc>
                  <a:txBody>
                    <a:bodyPr/>
                    <a:lstStyle/>
                    <a:p>
                      <a:pPr lvl="0" algn="ctr">
                        <a:lnSpc>
                          <a:spcPct val="100000"/>
                        </a:lnSpc>
                        <a:spcBef>
                          <a:spcPts val="0"/>
                        </a:spcBef>
                        <a:spcAft>
                          <a:spcPts val="0"/>
                        </a:spcAft>
                        <a:buNone/>
                      </a:pPr>
                      <a:r>
                        <a:rPr lang="en-US" sz="1100" b="0" i="0" u="none" strike="noStrike" noProof="0">
                          <a:solidFill>
                            <a:srgbClr val="4E4F4E"/>
                          </a:solidFill>
                          <a:effectLst/>
                          <a:latin typeface="Arial"/>
                        </a:rPr>
                        <a:t>1 (10.0)</a:t>
                      </a:r>
                    </a:p>
                  </a:txBody>
                  <a:tcPr marT="0" marB="0" anchor="ctr"/>
                </a:tc>
                <a:tc>
                  <a:txBody>
                    <a:bodyPr/>
                    <a:lstStyle/>
                    <a:p>
                      <a:pPr lvl="0" algn="ctr">
                        <a:lnSpc>
                          <a:spcPct val="100000"/>
                        </a:lnSpc>
                        <a:spcBef>
                          <a:spcPts val="0"/>
                        </a:spcBef>
                        <a:spcAft>
                          <a:spcPts val="0"/>
                        </a:spcAft>
                        <a:buNone/>
                      </a:pPr>
                      <a:r>
                        <a:rPr lang="en-US" sz="1100" b="0" i="0" u="none" strike="noStrike" noProof="0">
                          <a:solidFill>
                            <a:srgbClr val="4E4F4E"/>
                          </a:solidFill>
                          <a:effectLst/>
                          <a:latin typeface="Arial"/>
                        </a:rPr>
                        <a:t>2 (20.0)</a:t>
                      </a:r>
                    </a:p>
                  </a:txBody>
                  <a:tcPr marT="0" marB="0" anchor="ctr"/>
                </a:tc>
                <a:tc>
                  <a:txBody>
                    <a:bodyPr/>
                    <a:lstStyle/>
                    <a:p>
                      <a:pPr algn="ctr" fontAlgn="base"/>
                      <a:r>
                        <a:rPr lang="en-IT" sz="1100">
                          <a:effectLst/>
                        </a:rPr>
                        <a:t>0</a:t>
                      </a:r>
                    </a:p>
                  </a:txBody>
                  <a:tcPr marT="0" marB="0" anchor="ctr"/>
                </a:tc>
                <a:extLst>
                  <a:ext uri="{0D108BD9-81ED-4DB2-BD59-A6C34878D82A}">
                    <a16:rowId xmlns:a16="http://schemas.microsoft.com/office/drawing/2014/main" val="3755087809"/>
                  </a:ext>
                </a:extLst>
              </a:tr>
              <a:tr h="191722">
                <a:tc>
                  <a:txBody>
                    <a:bodyPr/>
                    <a:lstStyle/>
                    <a:p>
                      <a:pPr fontAlgn="base"/>
                      <a:r>
                        <a:rPr lang="en-GB" sz="1100">
                          <a:effectLst/>
                        </a:rPr>
                        <a:t>Nausea</a:t>
                      </a:r>
                    </a:p>
                  </a:txBody>
                  <a:tcPr marT="0" marB="0" anchor="ctr"/>
                </a:tc>
                <a:tc>
                  <a:txBody>
                    <a:bodyPr/>
                    <a:lstStyle/>
                    <a:p>
                      <a:pPr lvl="0" algn="ctr">
                        <a:buNone/>
                      </a:pPr>
                      <a:r>
                        <a:rPr lang="en-IT" sz="1100">
                          <a:effectLst/>
                        </a:rPr>
                        <a:t>4 (40.0)</a:t>
                      </a:r>
                    </a:p>
                  </a:txBody>
                  <a:tcPr marT="0" marB="0" anchor="ctr"/>
                </a:tc>
                <a:tc>
                  <a:txBody>
                    <a:bodyPr/>
                    <a:lstStyle/>
                    <a:p>
                      <a:pPr algn="ctr" fontAlgn="base"/>
                      <a:r>
                        <a:rPr lang="en-IT" sz="1100">
                          <a:effectLst/>
                        </a:rPr>
                        <a:t>0</a:t>
                      </a:r>
                    </a:p>
                  </a:txBody>
                  <a:tcPr marT="0" marB="0" anchor="ctr"/>
                </a:tc>
                <a:tc>
                  <a:txBody>
                    <a:bodyPr/>
                    <a:lstStyle/>
                    <a:p>
                      <a:pPr lvl="0" algn="ctr">
                        <a:lnSpc>
                          <a:spcPct val="100000"/>
                        </a:lnSpc>
                        <a:spcBef>
                          <a:spcPts val="0"/>
                        </a:spcBef>
                        <a:spcAft>
                          <a:spcPts val="0"/>
                        </a:spcAft>
                        <a:buNone/>
                      </a:pPr>
                      <a:r>
                        <a:rPr lang="en-US" sz="1100" b="0" i="0" u="none" strike="noStrike" noProof="0">
                          <a:solidFill>
                            <a:srgbClr val="4E4F4E"/>
                          </a:solidFill>
                          <a:effectLst/>
                          <a:latin typeface="Arial"/>
                        </a:rPr>
                        <a:t>4 (40.0)</a:t>
                      </a:r>
                    </a:p>
                  </a:txBody>
                  <a:tcPr marT="0" marB="0" anchor="ctr"/>
                </a:tc>
                <a:tc>
                  <a:txBody>
                    <a:bodyPr/>
                    <a:lstStyle/>
                    <a:p>
                      <a:pPr algn="ctr" fontAlgn="base"/>
                      <a:r>
                        <a:rPr lang="en-IT" sz="1100">
                          <a:effectLst/>
                        </a:rPr>
                        <a:t>0</a:t>
                      </a:r>
                    </a:p>
                  </a:txBody>
                  <a:tcPr marT="0" marB="0" anchor="ctr"/>
                </a:tc>
                <a:extLst>
                  <a:ext uri="{0D108BD9-81ED-4DB2-BD59-A6C34878D82A}">
                    <a16:rowId xmlns:a16="http://schemas.microsoft.com/office/drawing/2014/main" val="2083913757"/>
                  </a:ext>
                </a:extLst>
              </a:tr>
              <a:tr h="191722">
                <a:tc>
                  <a:txBody>
                    <a:bodyPr/>
                    <a:lstStyle/>
                    <a:p>
                      <a:pPr fontAlgn="base"/>
                      <a:r>
                        <a:rPr lang="en-GB" sz="1100">
                          <a:effectLst/>
                        </a:rPr>
                        <a:t>Constipation</a:t>
                      </a:r>
                    </a:p>
                  </a:txBody>
                  <a:tcPr marT="0" marB="0" anchor="ctr"/>
                </a:tc>
                <a:tc>
                  <a:txBody>
                    <a:bodyPr/>
                    <a:lstStyle/>
                    <a:p>
                      <a:pPr lvl="0" algn="ctr">
                        <a:lnSpc>
                          <a:spcPct val="100000"/>
                        </a:lnSpc>
                        <a:spcBef>
                          <a:spcPts val="0"/>
                        </a:spcBef>
                        <a:spcAft>
                          <a:spcPts val="0"/>
                        </a:spcAft>
                        <a:buNone/>
                      </a:pPr>
                      <a:r>
                        <a:rPr lang="de-DE" sz="1100" b="0" i="0" u="none" strike="noStrike" noProof="0">
                          <a:solidFill>
                            <a:srgbClr val="4E4F4E"/>
                          </a:solidFill>
                          <a:effectLst/>
                          <a:latin typeface="Arial"/>
                        </a:rPr>
                        <a:t>4 (40.0)</a:t>
                      </a:r>
                    </a:p>
                  </a:txBody>
                  <a:tcPr marT="0" marB="0" anchor="ctr"/>
                </a:tc>
                <a:tc>
                  <a:txBody>
                    <a:bodyPr/>
                    <a:lstStyle/>
                    <a:p>
                      <a:pPr algn="ctr" fontAlgn="base"/>
                      <a:r>
                        <a:rPr lang="en-IT" sz="1100">
                          <a:effectLst/>
                        </a:rPr>
                        <a:t>0</a:t>
                      </a:r>
                    </a:p>
                  </a:txBody>
                  <a:tcPr marT="0" marB="0" anchor="ctr"/>
                </a:tc>
                <a:tc>
                  <a:txBody>
                    <a:bodyPr/>
                    <a:lstStyle/>
                    <a:p>
                      <a:pPr lvl="0" algn="ctr">
                        <a:lnSpc>
                          <a:spcPct val="100000"/>
                        </a:lnSpc>
                        <a:spcBef>
                          <a:spcPts val="0"/>
                        </a:spcBef>
                        <a:spcAft>
                          <a:spcPts val="0"/>
                        </a:spcAft>
                        <a:buNone/>
                      </a:pPr>
                      <a:r>
                        <a:rPr lang="en-US" sz="1100" b="0" i="0" u="none" strike="noStrike" noProof="0">
                          <a:solidFill>
                            <a:srgbClr val="4E4F4E"/>
                          </a:solidFill>
                          <a:effectLst/>
                          <a:latin typeface="Arial"/>
                        </a:rPr>
                        <a:t>1 (10.0)</a:t>
                      </a:r>
                    </a:p>
                  </a:txBody>
                  <a:tcPr marT="0" marB="0" anchor="ctr"/>
                </a:tc>
                <a:tc>
                  <a:txBody>
                    <a:bodyPr/>
                    <a:lstStyle/>
                    <a:p>
                      <a:pPr algn="ctr" fontAlgn="base"/>
                      <a:r>
                        <a:rPr lang="en-IT" sz="1100">
                          <a:effectLst/>
                        </a:rPr>
                        <a:t>0</a:t>
                      </a:r>
                    </a:p>
                  </a:txBody>
                  <a:tcPr marT="0" marB="0" anchor="ctr"/>
                </a:tc>
                <a:extLst>
                  <a:ext uri="{0D108BD9-81ED-4DB2-BD59-A6C34878D82A}">
                    <a16:rowId xmlns:a16="http://schemas.microsoft.com/office/drawing/2014/main" val="3657430484"/>
                  </a:ext>
                </a:extLst>
              </a:tr>
              <a:tr h="191722">
                <a:tc>
                  <a:txBody>
                    <a:bodyPr/>
                    <a:lstStyle/>
                    <a:p>
                      <a:pPr fontAlgn="base"/>
                      <a:r>
                        <a:rPr lang="en-GB" sz="1100">
                          <a:effectLst/>
                        </a:rPr>
                        <a:t>Infusion related reaction</a:t>
                      </a:r>
                      <a:endParaRPr lang="de-DE"/>
                    </a:p>
                  </a:txBody>
                  <a:tcPr marT="0" marB="0" anchor="ctr"/>
                </a:tc>
                <a:tc>
                  <a:txBody>
                    <a:bodyPr/>
                    <a:lstStyle/>
                    <a:p>
                      <a:pPr lvl="0" algn="ctr">
                        <a:lnSpc>
                          <a:spcPct val="100000"/>
                        </a:lnSpc>
                        <a:spcBef>
                          <a:spcPts val="0"/>
                        </a:spcBef>
                        <a:spcAft>
                          <a:spcPts val="0"/>
                        </a:spcAft>
                        <a:buNone/>
                      </a:pPr>
                      <a:r>
                        <a:rPr lang="de-DE" sz="1100" b="0" i="0" u="none" strike="noStrike" noProof="0">
                          <a:solidFill>
                            <a:srgbClr val="4E4F4E"/>
                          </a:solidFill>
                          <a:effectLst/>
                          <a:latin typeface="Arial"/>
                        </a:rPr>
                        <a:t>4 (40.0)</a:t>
                      </a:r>
                    </a:p>
                  </a:txBody>
                  <a:tcPr marT="0" marB="0" anchor="ctr"/>
                </a:tc>
                <a:tc>
                  <a:txBody>
                    <a:bodyPr/>
                    <a:lstStyle/>
                    <a:p>
                      <a:pPr algn="ctr" fontAlgn="base"/>
                      <a:r>
                        <a:rPr lang="en-IT" sz="1100">
                          <a:effectLst/>
                        </a:rPr>
                        <a:t>2 (20.0)</a:t>
                      </a:r>
                    </a:p>
                  </a:txBody>
                  <a:tcPr marT="0" marB="0" anchor="ctr"/>
                </a:tc>
                <a:tc>
                  <a:txBody>
                    <a:bodyPr/>
                    <a:lstStyle/>
                    <a:p>
                      <a:pPr lvl="0" algn="ctr">
                        <a:lnSpc>
                          <a:spcPct val="100000"/>
                        </a:lnSpc>
                        <a:spcBef>
                          <a:spcPts val="0"/>
                        </a:spcBef>
                        <a:spcAft>
                          <a:spcPts val="0"/>
                        </a:spcAft>
                        <a:buNone/>
                      </a:pPr>
                      <a:r>
                        <a:rPr lang="en-US" sz="1100" b="0" i="0" u="none" strike="noStrike" noProof="0">
                          <a:solidFill>
                            <a:srgbClr val="4E4F4E"/>
                          </a:solidFill>
                          <a:effectLst/>
                          <a:latin typeface="Arial"/>
                        </a:rPr>
                        <a:t>4 (40.0)</a:t>
                      </a:r>
                    </a:p>
                  </a:txBody>
                  <a:tcPr marT="0" marB="0" anchor="ctr"/>
                </a:tc>
                <a:tc>
                  <a:txBody>
                    <a:bodyPr/>
                    <a:lstStyle/>
                    <a:p>
                      <a:pPr lvl="0" algn="ctr">
                        <a:buNone/>
                      </a:pPr>
                      <a:r>
                        <a:rPr lang="en-IT" sz="1100">
                          <a:effectLst/>
                        </a:rPr>
                        <a:t>2 (20.0)</a:t>
                      </a:r>
                      <a:endParaRPr lang="de-DE"/>
                    </a:p>
                  </a:txBody>
                  <a:tcPr marT="0" marB="0" anchor="ctr"/>
                </a:tc>
                <a:extLst>
                  <a:ext uri="{0D108BD9-81ED-4DB2-BD59-A6C34878D82A}">
                    <a16:rowId xmlns:a16="http://schemas.microsoft.com/office/drawing/2014/main" val="3424378716"/>
                  </a:ext>
                </a:extLst>
              </a:tr>
              <a:tr h="191722">
                <a:tc>
                  <a:txBody>
                    <a:bodyPr/>
                    <a:lstStyle/>
                    <a:p>
                      <a:pPr fontAlgn="base"/>
                      <a:r>
                        <a:rPr lang="en-GB" sz="1100" err="1">
                          <a:effectLst/>
                        </a:rPr>
                        <a:t>Anemia</a:t>
                      </a:r>
                    </a:p>
                  </a:txBody>
                  <a:tcPr marT="0" marB="0" anchor="ctr"/>
                </a:tc>
                <a:tc>
                  <a:txBody>
                    <a:bodyPr/>
                    <a:lstStyle/>
                    <a:p>
                      <a:pPr lvl="0" algn="ctr">
                        <a:buNone/>
                      </a:pPr>
                      <a:r>
                        <a:rPr lang="en-IT" sz="1100">
                          <a:effectLst/>
                        </a:rPr>
                        <a:t>3 (30.0)</a:t>
                      </a:r>
                      <a:endParaRPr lang="de-DE"/>
                    </a:p>
                  </a:txBody>
                  <a:tcPr marT="0" marB="0" anchor="ctr"/>
                </a:tc>
                <a:tc>
                  <a:txBody>
                    <a:bodyPr/>
                    <a:lstStyle/>
                    <a:p>
                      <a:pPr algn="ctr" fontAlgn="base"/>
                      <a:r>
                        <a:rPr lang="en-IT" sz="1100">
                          <a:effectLst/>
                        </a:rPr>
                        <a:t>1 (10.0)</a:t>
                      </a:r>
                    </a:p>
                  </a:txBody>
                  <a:tcPr marT="0" marB="0" anchor="ctr"/>
                </a:tc>
                <a:tc>
                  <a:txBody>
                    <a:bodyPr/>
                    <a:lstStyle/>
                    <a:p>
                      <a:pPr lvl="0" algn="ctr">
                        <a:lnSpc>
                          <a:spcPct val="100000"/>
                        </a:lnSpc>
                        <a:spcBef>
                          <a:spcPts val="0"/>
                        </a:spcBef>
                        <a:spcAft>
                          <a:spcPts val="0"/>
                        </a:spcAft>
                        <a:buNone/>
                      </a:pPr>
                      <a:r>
                        <a:rPr lang="en-US" sz="1100" b="0" i="0" u="none" strike="noStrike" noProof="0">
                          <a:solidFill>
                            <a:srgbClr val="4E4F4E"/>
                          </a:solidFill>
                          <a:effectLst/>
                          <a:latin typeface="Arial"/>
                        </a:rPr>
                        <a:t>2 (20.0)</a:t>
                      </a:r>
                    </a:p>
                  </a:txBody>
                  <a:tcPr marT="0" marB="0" anchor="ctr"/>
                </a:tc>
                <a:tc>
                  <a:txBody>
                    <a:bodyPr/>
                    <a:lstStyle/>
                    <a:p>
                      <a:pPr lvl="0" algn="ctr">
                        <a:buNone/>
                      </a:pPr>
                      <a:r>
                        <a:rPr lang="en-IT" sz="1100">
                          <a:effectLst/>
                        </a:rPr>
                        <a:t>1 (10.0)</a:t>
                      </a:r>
                      <a:endParaRPr lang="de-DE" sz="1100">
                        <a:effectLst/>
                      </a:endParaRPr>
                    </a:p>
                  </a:txBody>
                  <a:tcPr marT="0" marB="0" anchor="ctr"/>
                </a:tc>
                <a:extLst>
                  <a:ext uri="{0D108BD9-81ED-4DB2-BD59-A6C34878D82A}">
                    <a16:rowId xmlns:a16="http://schemas.microsoft.com/office/drawing/2014/main" val="3855191969"/>
                  </a:ext>
                </a:extLst>
              </a:tr>
              <a:tr h="191722">
                <a:tc>
                  <a:txBody>
                    <a:bodyPr/>
                    <a:lstStyle/>
                    <a:p>
                      <a:pPr lvl="0">
                        <a:buNone/>
                      </a:pPr>
                      <a:r>
                        <a:rPr lang="en-GB" sz="1100">
                          <a:effectLst/>
                        </a:rPr>
                        <a:t>Back pain</a:t>
                      </a:r>
                      <a:endParaRPr lang="de-DE"/>
                    </a:p>
                  </a:txBody>
                  <a:tcPr marT="0" marB="0" anchor="ctr"/>
                </a:tc>
                <a:tc>
                  <a:txBody>
                    <a:bodyPr/>
                    <a:lstStyle/>
                    <a:p>
                      <a:pPr lvl="0" algn="ctr">
                        <a:lnSpc>
                          <a:spcPct val="100000"/>
                        </a:lnSpc>
                        <a:spcBef>
                          <a:spcPts val="0"/>
                        </a:spcBef>
                        <a:spcAft>
                          <a:spcPts val="0"/>
                        </a:spcAft>
                        <a:buNone/>
                      </a:pPr>
                      <a:r>
                        <a:rPr lang="de-DE" sz="1100" b="0" i="0" u="none" strike="noStrike" noProof="0">
                          <a:solidFill>
                            <a:srgbClr val="4E4F4E"/>
                          </a:solidFill>
                          <a:effectLst/>
                          <a:latin typeface="Arial"/>
                        </a:rPr>
                        <a:t>3 (30.0)</a:t>
                      </a:r>
                    </a:p>
                  </a:txBody>
                  <a:tcPr marT="0" marB="0" anchor="ctr"/>
                </a:tc>
                <a:tc>
                  <a:txBody>
                    <a:bodyPr/>
                    <a:lstStyle/>
                    <a:p>
                      <a:pPr algn="ctr" fontAlgn="base"/>
                      <a:r>
                        <a:rPr lang="en-IT" sz="1100">
                          <a:effectLst/>
                        </a:rPr>
                        <a:t>1 (10.0)</a:t>
                      </a:r>
                    </a:p>
                  </a:txBody>
                  <a:tcPr marT="0" marB="0" anchor="ctr"/>
                </a:tc>
                <a:tc>
                  <a:txBody>
                    <a:bodyPr/>
                    <a:lstStyle/>
                    <a:p>
                      <a:pPr algn="ctr" fontAlgn="base"/>
                      <a:r>
                        <a:rPr lang="en-IT" sz="1100">
                          <a:effectLst/>
                        </a:rPr>
                        <a:t>1 (10.0)</a:t>
                      </a:r>
                    </a:p>
                  </a:txBody>
                  <a:tcPr marT="0" marB="0" anchor="ctr"/>
                </a:tc>
                <a:tc>
                  <a:txBody>
                    <a:bodyPr/>
                    <a:lstStyle/>
                    <a:p>
                      <a:pPr algn="ctr" fontAlgn="base"/>
                      <a:r>
                        <a:rPr lang="en-IT" sz="1100">
                          <a:effectLst/>
                        </a:rPr>
                        <a:t>0</a:t>
                      </a:r>
                    </a:p>
                  </a:txBody>
                  <a:tcPr marT="0" marB="0" anchor="ctr"/>
                </a:tc>
                <a:extLst>
                  <a:ext uri="{0D108BD9-81ED-4DB2-BD59-A6C34878D82A}">
                    <a16:rowId xmlns:a16="http://schemas.microsoft.com/office/drawing/2014/main" val="2002970783"/>
                  </a:ext>
                </a:extLst>
              </a:tr>
              <a:tr h="191722">
                <a:tc>
                  <a:txBody>
                    <a:bodyPr/>
                    <a:lstStyle/>
                    <a:p>
                      <a:pPr fontAlgn="base"/>
                      <a:r>
                        <a:rPr lang="en-GB" sz="1100">
                          <a:effectLst/>
                        </a:rPr>
                        <a:t>Chills</a:t>
                      </a:r>
                      <a:endParaRPr lang="de-DE"/>
                    </a:p>
                  </a:txBody>
                  <a:tcPr marT="0" marB="0" anchor="ctr"/>
                </a:tc>
                <a:tc>
                  <a:txBody>
                    <a:bodyPr/>
                    <a:lstStyle/>
                    <a:p>
                      <a:pPr lvl="0" algn="ctr">
                        <a:lnSpc>
                          <a:spcPct val="100000"/>
                        </a:lnSpc>
                        <a:spcBef>
                          <a:spcPts val="0"/>
                        </a:spcBef>
                        <a:spcAft>
                          <a:spcPts val="0"/>
                        </a:spcAft>
                        <a:buNone/>
                      </a:pPr>
                      <a:r>
                        <a:rPr lang="de-DE" sz="1100" b="0" i="0" u="none" strike="noStrike" noProof="0">
                          <a:solidFill>
                            <a:srgbClr val="4E4F4E"/>
                          </a:solidFill>
                          <a:effectLst/>
                          <a:latin typeface="Arial"/>
                        </a:rPr>
                        <a:t>3 (30.0)</a:t>
                      </a:r>
                    </a:p>
                  </a:txBody>
                  <a:tcPr marT="0" marB="0" anchor="ctr"/>
                </a:tc>
                <a:tc>
                  <a:txBody>
                    <a:bodyPr/>
                    <a:lstStyle/>
                    <a:p>
                      <a:pPr algn="ctr" fontAlgn="base"/>
                      <a:r>
                        <a:rPr lang="en-IT" sz="1100">
                          <a:effectLst/>
                        </a:rPr>
                        <a:t>0</a:t>
                      </a:r>
                    </a:p>
                  </a:txBody>
                  <a:tcPr marT="0" marB="0" anchor="ctr"/>
                </a:tc>
                <a:tc>
                  <a:txBody>
                    <a:bodyPr/>
                    <a:lstStyle/>
                    <a:p>
                      <a:pPr algn="ctr" fontAlgn="base"/>
                      <a:r>
                        <a:rPr lang="en-IT" sz="1100">
                          <a:effectLst/>
                        </a:rPr>
                        <a:t>3 (30.0)</a:t>
                      </a:r>
                    </a:p>
                  </a:txBody>
                  <a:tcPr marT="0" marB="0" anchor="ctr"/>
                </a:tc>
                <a:tc>
                  <a:txBody>
                    <a:bodyPr/>
                    <a:lstStyle/>
                    <a:p>
                      <a:pPr algn="ctr" fontAlgn="base"/>
                      <a:r>
                        <a:rPr lang="en-IT" sz="1100">
                          <a:effectLst/>
                        </a:rPr>
                        <a:t>0</a:t>
                      </a:r>
                    </a:p>
                  </a:txBody>
                  <a:tcPr marT="0" marB="0" anchor="ctr"/>
                </a:tc>
                <a:extLst>
                  <a:ext uri="{0D108BD9-81ED-4DB2-BD59-A6C34878D82A}">
                    <a16:rowId xmlns:a16="http://schemas.microsoft.com/office/drawing/2014/main" val="3554793302"/>
                  </a:ext>
                </a:extLst>
              </a:tr>
              <a:tr h="227610">
                <a:tc>
                  <a:txBody>
                    <a:bodyPr/>
                    <a:lstStyle/>
                    <a:p>
                      <a:pPr fontAlgn="base"/>
                      <a:r>
                        <a:rPr lang="en-GB" sz="1100">
                          <a:effectLst/>
                        </a:rPr>
                        <a:t>Dry </a:t>
                      </a:r>
                      <a:r>
                        <a:rPr lang="en-GB" sz="1100" err="1">
                          <a:effectLst/>
                        </a:rPr>
                        <a:t>Niztg</a:t>
                      </a:r>
                    </a:p>
                  </a:txBody>
                  <a:tcPr marT="0" marB="0" anchor="ctr"/>
                </a:tc>
                <a:tc>
                  <a:txBody>
                    <a:bodyPr/>
                    <a:lstStyle/>
                    <a:p>
                      <a:pPr lvl="0" algn="ctr">
                        <a:lnSpc>
                          <a:spcPct val="100000"/>
                        </a:lnSpc>
                        <a:spcBef>
                          <a:spcPts val="0"/>
                        </a:spcBef>
                        <a:spcAft>
                          <a:spcPts val="0"/>
                        </a:spcAft>
                        <a:buNone/>
                      </a:pPr>
                      <a:r>
                        <a:rPr lang="de-DE" sz="1100" b="0" i="0" u="none" strike="noStrike" noProof="0">
                          <a:solidFill>
                            <a:srgbClr val="4E4F4E"/>
                          </a:solidFill>
                          <a:effectLst/>
                          <a:latin typeface="Arial"/>
                        </a:rPr>
                        <a:t>3 (30.0)</a:t>
                      </a:r>
                    </a:p>
                  </a:txBody>
                  <a:tcPr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T" sz="1100">
                          <a:effectLst/>
                        </a:rPr>
                        <a:t>0</a:t>
                      </a:r>
                    </a:p>
                  </a:txBody>
                  <a:tcPr marT="0" marB="0"/>
                </a:tc>
                <a:tc>
                  <a:txBody>
                    <a:bodyPr/>
                    <a:lstStyle/>
                    <a:p>
                      <a:pPr algn="ctr" fontAlgn="base"/>
                      <a:r>
                        <a:rPr lang="en-IT" sz="1100">
                          <a:effectLst/>
                        </a:rPr>
                        <a:t>1 (10.0)</a:t>
                      </a:r>
                    </a:p>
                  </a:txBody>
                  <a:tcPr marT="0" marB="0" anchor="ct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IT" sz="1100">
                          <a:effectLst/>
                        </a:rPr>
                        <a:t>0</a:t>
                      </a:r>
                    </a:p>
                  </a:txBody>
                  <a:tcPr marT="0" marB="0" anchor="ctr"/>
                </a:tc>
                <a:extLst>
                  <a:ext uri="{0D108BD9-81ED-4DB2-BD59-A6C34878D82A}">
                    <a16:rowId xmlns:a16="http://schemas.microsoft.com/office/drawing/2014/main" val="3118624120"/>
                  </a:ext>
                </a:extLst>
              </a:tr>
              <a:tr h="191722">
                <a:tc>
                  <a:txBody>
                    <a:bodyPr/>
                    <a:lstStyle/>
                    <a:p>
                      <a:r>
                        <a:rPr lang="en-US" sz="1100"/>
                        <a:t>Platelet count decreased</a:t>
                      </a:r>
                    </a:p>
                  </a:txBody>
                  <a:tcPr marT="0" marB="0"/>
                </a:tc>
                <a:tc>
                  <a:txBody>
                    <a:bodyPr/>
                    <a:lstStyle/>
                    <a:p>
                      <a:pPr algn="ctr" fontAlgn="base"/>
                      <a:r>
                        <a:rPr lang="en-IT" sz="1100">
                          <a:effectLst/>
                        </a:rPr>
                        <a:t>2 (20.0)</a:t>
                      </a:r>
                    </a:p>
                  </a:txBody>
                  <a:tcPr marT="0" marB="0"/>
                </a:tc>
                <a:tc>
                  <a:txBody>
                    <a:bodyPr/>
                    <a:lstStyle/>
                    <a:p>
                      <a:pPr lvl="0" algn="ctr">
                        <a:buNone/>
                      </a:pPr>
                      <a:r>
                        <a:rPr lang="en-IT" sz="1100">
                          <a:effectLst/>
                        </a:rPr>
                        <a:t>1 (10.0)</a:t>
                      </a:r>
                      <a:endParaRPr lang="de-DE" sz="1100">
                        <a:effectLst/>
                      </a:endParaRPr>
                    </a:p>
                  </a:txBody>
                  <a:tcPr marT="0" marB="0" anchor="ctr"/>
                </a:tc>
                <a:tc>
                  <a:txBody>
                    <a:bodyPr/>
                    <a:lstStyle/>
                    <a:p>
                      <a:pPr lvl="0" algn="ctr">
                        <a:buNone/>
                      </a:pPr>
                      <a:r>
                        <a:rPr lang="en-IT" sz="1100">
                          <a:effectLst/>
                        </a:rPr>
                        <a:t>2 (20.0)</a:t>
                      </a:r>
                      <a:endParaRPr lang="de-DE"/>
                    </a:p>
                  </a:txBody>
                  <a:tcPr marT="0" marB="0"/>
                </a:tc>
                <a:tc>
                  <a:txBody>
                    <a:bodyPr/>
                    <a:lstStyle/>
                    <a:p>
                      <a:pPr lvl="0" algn="ctr">
                        <a:buNone/>
                      </a:pPr>
                      <a:r>
                        <a:rPr lang="en-IT" sz="1100">
                          <a:effectLst/>
                        </a:rPr>
                        <a:t>1 (10.0)</a:t>
                      </a:r>
                      <a:endParaRPr lang="de-DE" sz="1100">
                        <a:effectLst/>
                      </a:endParaRPr>
                    </a:p>
                  </a:txBody>
                  <a:tcPr marT="0" marB="0" anchor="ctr"/>
                </a:tc>
                <a:extLst>
                  <a:ext uri="{0D108BD9-81ED-4DB2-BD59-A6C34878D82A}">
                    <a16:rowId xmlns:a16="http://schemas.microsoft.com/office/drawing/2014/main" val="3826977876"/>
                  </a:ext>
                </a:extLst>
              </a:tr>
              <a:tr h="191722">
                <a:tc>
                  <a:txBody>
                    <a:bodyPr/>
                    <a:lstStyle/>
                    <a:p>
                      <a:r>
                        <a:rPr lang="en-US" sz="1100"/>
                        <a:t>Hypertension Urgency</a:t>
                      </a:r>
                      <a:endParaRPr lang="de-DE"/>
                    </a:p>
                  </a:txBody>
                  <a:tcPr marT="0" marB="0"/>
                </a:tc>
                <a:tc>
                  <a:txBody>
                    <a:bodyPr/>
                    <a:lstStyle/>
                    <a:p>
                      <a:pPr marL="0" marR="0" lvl="0" indent="0" algn="ctr">
                        <a:lnSpc>
                          <a:spcPct val="100000"/>
                        </a:lnSpc>
                        <a:spcBef>
                          <a:spcPts val="0"/>
                        </a:spcBef>
                        <a:spcAft>
                          <a:spcPts val="0"/>
                        </a:spcAft>
                        <a:buNone/>
                      </a:pPr>
                      <a:r>
                        <a:rPr lang="en-IT" sz="1100">
                          <a:effectLst/>
                        </a:rPr>
                        <a:t>1 (10.0)</a:t>
                      </a:r>
                    </a:p>
                  </a:txBody>
                  <a:tcPr marT="0" marB="0"/>
                </a:tc>
                <a:tc>
                  <a:txBody>
                    <a:bodyPr/>
                    <a:lstStyle/>
                    <a:p>
                      <a:pPr lvl="0" algn="ctr">
                        <a:buNone/>
                      </a:pPr>
                      <a:r>
                        <a:rPr lang="en-IT" sz="1100">
                          <a:effectLst/>
                        </a:rPr>
                        <a:t>1 (10.0)</a:t>
                      </a:r>
                      <a:endParaRPr lang="de-DE" sz="1100">
                        <a:effectLst/>
                      </a:endParaRPr>
                    </a:p>
                  </a:txBody>
                  <a:tcPr marT="0" marB="0" anchor="ctr"/>
                </a:tc>
                <a:tc>
                  <a:txBody>
                    <a:bodyPr/>
                    <a:lstStyle/>
                    <a:p>
                      <a:pPr marL="0" marR="0" lvl="0" indent="0" algn="ctr">
                        <a:lnSpc>
                          <a:spcPct val="100000"/>
                        </a:lnSpc>
                        <a:spcBef>
                          <a:spcPts val="0"/>
                        </a:spcBef>
                        <a:spcAft>
                          <a:spcPts val="0"/>
                        </a:spcAft>
                        <a:buNone/>
                      </a:pPr>
                      <a:r>
                        <a:rPr lang="en-IT" sz="1100">
                          <a:effectLst/>
                        </a:rPr>
                        <a:t>1 (10.0)</a:t>
                      </a:r>
                      <a:endParaRPr lang="de-DE"/>
                    </a:p>
                  </a:txBody>
                  <a:tcPr marT="0" marB="0"/>
                </a:tc>
                <a:tc>
                  <a:txBody>
                    <a:bodyPr/>
                    <a:lstStyle/>
                    <a:p>
                      <a:pPr lvl="0" algn="ctr">
                        <a:buNone/>
                      </a:pPr>
                      <a:r>
                        <a:rPr lang="en-IT" sz="1100">
                          <a:effectLst/>
                        </a:rPr>
                        <a:t>1 (10.0)</a:t>
                      </a:r>
                      <a:endParaRPr lang="de-DE" sz="1100">
                        <a:effectLst/>
                      </a:endParaRPr>
                    </a:p>
                  </a:txBody>
                  <a:tcPr marT="0" marB="0" anchor="ctr"/>
                </a:tc>
                <a:extLst>
                  <a:ext uri="{0D108BD9-81ED-4DB2-BD59-A6C34878D82A}">
                    <a16:rowId xmlns:a16="http://schemas.microsoft.com/office/drawing/2014/main" val="4022591558"/>
                  </a:ext>
                </a:extLst>
              </a:tr>
              <a:tr h="191722">
                <a:tc>
                  <a:txBody>
                    <a:bodyPr/>
                    <a:lstStyle/>
                    <a:p>
                      <a:pPr marL="0" algn="l" defTabSz="914400" rtl="0" eaLnBrk="1" latinLnBrk="0" hangingPunct="1"/>
                      <a:r>
                        <a:rPr lang="en-US" sz="1100" b="1" kern="1200">
                          <a:solidFill>
                            <a:schemeClr val="bg1"/>
                          </a:solidFill>
                          <a:latin typeface="+mn-lt"/>
                          <a:ea typeface="+mn-ea"/>
                          <a:cs typeface="+mn-cs"/>
                        </a:rPr>
                        <a:t>AEs of </a:t>
                      </a:r>
                      <a:r>
                        <a:rPr lang="en-US" sz="1100" b="1" kern="1200" err="1">
                          <a:solidFill>
                            <a:schemeClr val="bg1"/>
                          </a:solidFill>
                          <a:latin typeface="+mn-lt"/>
                          <a:ea typeface="+mn-ea"/>
                          <a:cs typeface="+mn-cs"/>
                        </a:rPr>
                        <a:t>interest</a:t>
                      </a:r>
                      <a:r>
                        <a:rPr lang="en-US" sz="1100" b="1" kern="1200" baseline="30000" err="1">
                          <a:solidFill>
                            <a:schemeClr val="bg1"/>
                          </a:solidFill>
                          <a:latin typeface="+mn-lt"/>
                          <a:ea typeface="+mn-ea"/>
                          <a:cs typeface="+mn-cs"/>
                        </a:rPr>
                        <a:t>b</a:t>
                      </a:r>
                      <a:endParaRPr lang="en-US" sz="1100" b="1" kern="1200" baseline="30000">
                        <a:solidFill>
                          <a:schemeClr val="bg1"/>
                        </a:solidFill>
                        <a:latin typeface="+mn-lt"/>
                        <a:ea typeface="+mn-ea"/>
                        <a:cs typeface="+mn-cs"/>
                      </a:endParaRPr>
                    </a:p>
                  </a:txBody>
                  <a:tcPr marT="0" marB="0">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US" sz="1100" b="1">
                          <a:solidFill>
                            <a:schemeClr val="bg1"/>
                          </a:solidFill>
                        </a:rPr>
                        <a:t>Any Grade </a:t>
                      </a:r>
                    </a:p>
                  </a:txBody>
                  <a:tcPr marT="0" marB="0">
                    <a:lnB w="3810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pPr algn="ctr"/>
                      <a:r>
                        <a:rPr lang="en-US" sz="1100" b="1">
                          <a:solidFill>
                            <a:schemeClr val="bg1"/>
                          </a:solidFill>
                        </a:rPr>
                        <a:t>Grade ≥3</a:t>
                      </a:r>
                    </a:p>
                  </a:txBody>
                  <a:tcPr marT="0" marB="0">
                    <a:lnB w="3810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pPr algn="ctr"/>
                      <a:r>
                        <a:rPr lang="en-US" sz="1100" b="1">
                          <a:solidFill>
                            <a:schemeClr val="bg1"/>
                          </a:solidFill>
                        </a:rPr>
                        <a:t>Any Grade </a:t>
                      </a:r>
                    </a:p>
                  </a:txBody>
                  <a:tcPr marT="0" marB="0">
                    <a:lnB w="3810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pPr algn="ctr"/>
                      <a:r>
                        <a:rPr lang="en-US" sz="1100" b="1">
                          <a:solidFill>
                            <a:schemeClr val="bg1"/>
                          </a:solidFill>
                        </a:rPr>
                        <a:t>Grade ≥3</a:t>
                      </a:r>
                    </a:p>
                  </a:txBody>
                  <a:tcPr marT="0" marB="0">
                    <a:lnB w="38100" cap="flat" cmpd="sng" algn="ctr">
                      <a:solidFill>
                        <a:schemeClr val="bg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273518052"/>
                  </a:ext>
                </a:extLst>
              </a:tr>
              <a:tr h="191722">
                <a:tc>
                  <a:txBody>
                    <a:bodyPr/>
                    <a:lstStyle/>
                    <a:p>
                      <a:r>
                        <a:rPr lang="en-US" sz="1100" err="1"/>
                        <a:t>Infections</a:t>
                      </a:r>
                      <a:r>
                        <a:rPr lang="en-US" sz="1100" baseline="30000" err="1"/>
                        <a:t>c</a:t>
                      </a:r>
                      <a:endParaRPr lang="en-US" sz="1100" baseline="30000"/>
                    </a:p>
                  </a:txBody>
                  <a:tcPr marT="0" marB="0">
                    <a:lnT w="38100" cap="flat" cmpd="sng" algn="ctr">
                      <a:solidFill>
                        <a:schemeClr val="bg1"/>
                      </a:solidFill>
                      <a:prstDash val="solid"/>
                      <a:round/>
                      <a:headEnd type="none" w="med" len="med"/>
                      <a:tailEnd type="none" w="med" len="med"/>
                    </a:lnT>
                  </a:tcPr>
                </a:tc>
                <a:tc>
                  <a:txBody>
                    <a:bodyPr/>
                    <a:lstStyle/>
                    <a:p>
                      <a:pPr algn="ctr"/>
                      <a:r>
                        <a:rPr lang="en-US" sz="1100"/>
                        <a:t>9 (90.0)</a:t>
                      </a:r>
                    </a:p>
                  </a:txBody>
                  <a:tcPr marT="0" marB="0">
                    <a:lnT w="38100" cap="flat" cmpd="sng" algn="ctr">
                      <a:solidFill>
                        <a:schemeClr val="bg1"/>
                      </a:solidFill>
                      <a:prstDash val="solid"/>
                      <a:round/>
                      <a:headEnd type="none" w="med" len="med"/>
                      <a:tailEnd type="none" w="med" len="med"/>
                    </a:lnT>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100"/>
                        <a:t>4 (40.0)</a:t>
                      </a:r>
                    </a:p>
                  </a:txBody>
                  <a:tcPr marT="0" marB="0">
                    <a:lnT w="38100" cap="flat" cmpd="sng" algn="ctr">
                      <a:solidFill>
                        <a:schemeClr val="bg1"/>
                      </a:solidFill>
                      <a:prstDash val="solid"/>
                      <a:round/>
                      <a:headEnd type="none" w="med" len="med"/>
                      <a:tailEnd type="none" w="med" len="med"/>
                    </a:lnT>
                  </a:tcPr>
                </a:tc>
                <a:tc>
                  <a:txBody>
                    <a:bodyPr/>
                    <a:lstStyle/>
                    <a:p>
                      <a:pPr algn="ctr"/>
                      <a:r>
                        <a:rPr lang="en-US" sz="1100"/>
                        <a:t>2 (20.0)</a:t>
                      </a:r>
                    </a:p>
                  </a:txBody>
                  <a:tcPr marT="0" marB="0">
                    <a:lnT w="38100" cap="flat" cmpd="sng" algn="ctr">
                      <a:solidFill>
                        <a:schemeClr val="bg1"/>
                      </a:solidFill>
                      <a:prstDash val="solid"/>
                      <a:round/>
                      <a:headEnd type="none" w="med" len="med"/>
                      <a:tailEnd type="none" w="med" len="med"/>
                    </a:lnT>
                  </a:tcPr>
                </a:tc>
                <a:tc>
                  <a:txBody>
                    <a:bodyPr/>
                    <a:lstStyle/>
                    <a:p>
                      <a:pPr lvl="0" algn="ctr">
                        <a:buNone/>
                      </a:pPr>
                      <a:r>
                        <a:rPr lang="en-US" sz="1100">
                          <a:effectLst/>
                        </a:rPr>
                        <a:t>1 (10.0)</a:t>
                      </a:r>
                      <a:endParaRPr lang="de-DE" sz="1100">
                        <a:effectLst/>
                      </a:endParaRPr>
                    </a:p>
                  </a:txBody>
                  <a:tcPr marT="0" marB="0"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4277326416"/>
                  </a:ext>
                </a:extLst>
              </a:tr>
              <a:tr h="191722">
                <a:tc>
                  <a:txBody>
                    <a:bodyPr/>
                    <a:lstStyle/>
                    <a:p>
                      <a:r>
                        <a:rPr lang="en-US" sz="1100" err="1"/>
                        <a:t>Bruising</a:t>
                      </a:r>
                      <a:r>
                        <a:rPr lang="en-US" sz="1100" baseline="30000" err="1"/>
                        <a:t>d</a:t>
                      </a:r>
                      <a:endParaRPr lang="en-US" sz="1100" baseline="30000"/>
                    </a:p>
                  </a:txBody>
                  <a:tcPr marT="0" marB="0"/>
                </a:tc>
                <a:tc>
                  <a:txBody>
                    <a:bodyPr/>
                    <a:lstStyle/>
                    <a:p>
                      <a:pPr algn="ctr"/>
                      <a:r>
                        <a:rPr lang="en-US" sz="1100"/>
                        <a:t>3 (30.0)</a:t>
                      </a:r>
                    </a:p>
                  </a:txBody>
                  <a:tcPr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t>0</a:t>
                      </a:r>
                    </a:p>
                  </a:txBody>
                  <a:tcPr marT="0" marB="0"/>
                </a:tc>
                <a:tc>
                  <a:txBody>
                    <a:bodyPr/>
                    <a:lstStyle/>
                    <a:p>
                      <a:pPr marL="0" marR="0" lvl="0" indent="0" algn="ctr" rtl="0" eaLnBrk="1" fontAlgn="auto" latinLnBrk="0" hangingPunct="1">
                        <a:lnSpc>
                          <a:spcPct val="100000"/>
                        </a:lnSpc>
                        <a:spcBef>
                          <a:spcPts val="0"/>
                        </a:spcBef>
                        <a:spcAft>
                          <a:spcPts val="0"/>
                        </a:spcAft>
                        <a:buClrTx/>
                        <a:buSzTx/>
                        <a:buFontTx/>
                        <a:buNone/>
                      </a:pPr>
                      <a:r>
                        <a:rPr lang="en-US" sz="1100"/>
                        <a:t>2 (20.0)</a:t>
                      </a:r>
                    </a:p>
                  </a:txBody>
                  <a:tcPr marT="0" marB="0"/>
                </a:tc>
                <a:tc>
                  <a:txBody>
                    <a:bodyPr/>
                    <a:lstStyle/>
                    <a:p>
                      <a:pPr lvl="0" algn="ctr" defTabSz="914400">
                        <a:buNone/>
                        <a:tabLst/>
                        <a:defRPr/>
                      </a:pPr>
                      <a:r>
                        <a:rPr lang="en-US" sz="1100">
                          <a:effectLst/>
                        </a:rPr>
                        <a:t>0</a:t>
                      </a:r>
                      <a:endParaRPr lang="de-DE"/>
                    </a:p>
                  </a:txBody>
                  <a:tcPr marT="0" marB="0" anchor="ctr"/>
                </a:tc>
                <a:extLst>
                  <a:ext uri="{0D108BD9-81ED-4DB2-BD59-A6C34878D82A}">
                    <a16:rowId xmlns:a16="http://schemas.microsoft.com/office/drawing/2014/main" val="3296504801"/>
                  </a:ext>
                </a:extLst>
              </a:tr>
              <a:tr h="191722">
                <a:tc>
                  <a:txBody>
                    <a:bodyPr/>
                    <a:lstStyle/>
                    <a:p>
                      <a:r>
                        <a:rPr lang="en-US" sz="1100"/>
                        <a:t>Rash</a:t>
                      </a:r>
                      <a:r>
                        <a:rPr lang="en-US" sz="1100" baseline="30000"/>
                        <a:t>e</a:t>
                      </a:r>
                    </a:p>
                  </a:txBody>
                  <a:tcPr marT="0" marB="0"/>
                </a:tc>
                <a:tc>
                  <a:txBody>
                    <a:bodyPr/>
                    <a:lstStyle/>
                    <a:p>
                      <a:pPr algn="ctr"/>
                      <a:r>
                        <a:rPr lang="en-US" sz="1100"/>
                        <a:t>3 (30.0)</a:t>
                      </a:r>
                    </a:p>
                  </a:txBody>
                  <a:tcPr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t>0</a:t>
                      </a:r>
                    </a:p>
                  </a:txBody>
                  <a:tcPr marT="0" marB="0"/>
                </a:tc>
                <a:tc>
                  <a:txBody>
                    <a:bodyPr/>
                    <a:lstStyle/>
                    <a:p>
                      <a:pPr marL="0" marR="0" lvl="0" indent="0" algn="ctr" rtl="0" eaLnBrk="1" fontAlgn="auto" latinLnBrk="0" hangingPunct="1">
                        <a:lnSpc>
                          <a:spcPct val="100000"/>
                        </a:lnSpc>
                        <a:spcBef>
                          <a:spcPts val="0"/>
                        </a:spcBef>
                        <a:spcAft>
                          <a:spcPts val="0"/>
                        </a:spcAft>
                        <a:buClrTx/>
                        <a:buSzTx/>
                        <a:buFontTx/>
                        <a:buNone/>
                      </a:pPr>
                      <a:r>
                        <a:rPr lang="en-US" sz="1100"/>
                        <a:t>1 (10.0)</a:t>
                      </a:r>
                    </a:p>
                  </a:txBody>
                  <a:tcPr marT="0" marB="0"/>
                </a:tc>
                <a:tc>
                  <a:txBody>
                    <a:bodyPr/>
                    <a:lstStyle/>
                    <a:p>
                      <a:pPr lvl="0" algn="ctr" defTabSz="914400">
                        <a:buNone/>
                        <a:tabLst/>
                        <a:defRPr/>
                      </a:pPr>
                      <a:r>
                        <a:rPr lang="en-US" sz="1100">
                          <a:effectLst/>
                        </a:rPr>
                        <a:t>0</a:t>
                      </a:r>
                      <a:endParaRPr lang="de-DE" sz="1100">
                        <a:effectLst/>
                      </a:endParaRPr>
                    </a:p>
                  </a:txBody>
                  <a:tcPr marT="0" marB="0" anchor="ctr"/>
                </a:tc>
                <a:extLst>
                  <a:ext uri="{0D108BD9-81ED-4DB2-BD59-A6C34878D82A}">
                    <a16:rowId xmlns:a16="http://schemas.microsoft.com/office/drawing/2014/main" val="1062522644"/>
                  </a:ext>
                </a:extLst>
              </a:tr>
              <a:tr h="191722">
                <a:tc>
                  <a:txBody>
                    <a:bodyPr/>
                    <a:lstStyle/>
                    <a:p>
                      <a:r>
                        <a:rPr lang="en-US" sz="1100"/>
                        <a:t>Arthralgia</a:t>
                      </a:r>
                    </a:p>
                  </a:txBody>
                  <a:tcPr marT="0" marB="0"/>
                </a:tc>
                <a:tc>
                  <a:txBody>
                    <a:bodyPr/>
                    <a:lstStyle/>
                    <a:p>
                      <a:pPr lvl="0" algn="ctr">
                        <a:lnSpc>
                          <a:spcPct val="100000"/>
                        </a:lnSpc>
                        <a:spcBef>
                          <a:spcPts val="0"/>
                        </a:spcBef>
                        <a:spcAft>
                          <a:spcPts val="0"/>
                        </a:spcAft>
                        <a:buNone/>
                      </a:pPr>
                      <a:r>
                        <a:rPr lang="en-US" sz="1100" b="0" i="0" u="none" strike="noStrike" noProof="0">
                          <a:solidFill>
                            <a:srgbClr val="4E4F4E"/>
                          </a:solidFill>
                          <a:effectLst/>
                          <a:latin typeface="Arial"/>
                        </a:rPr>
                        <a:t>4 (40.0)</a:t>
                      </a:r>
                      <a:endParaRPr lang="de-DE"/>
                    </a:p>
                  </a:txBody>
                  <a:tcPr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t>0</a:t>
                      </a:r>
                    </a:p>
                  </a:txBody>
                  <a:tcPr marT="0" marB="0"/>
                </a:tc>
                <a:tc>
                  <a:txBody>
                    <a:bodyPr/>
                    <a:lstStyle/>
                    <a:p>
                      <a:pPr algn="ctr"/>
                      <a:r>
                        <a:rPr lang="en-US" sz="1100"/>
                        <a:t>1 (10.0)</a:t>
                      </a:r>
                    </a:p>
                  </a:txBody>
                  <a:tcPr marT="0" marB="0"/>
                </a:tc>
                <a:tc>
                  <a:txBody>
                    <a:bodyPr/>
                    <a:lstStyle/>
                    <a:p>
                      <a:pPr marL="0" marR="0" lvl="0" indent="0" algn="ctr" defTabSz="914400" rtl="0">
                        <a:lnSpc>
                          <a:spcPct val="100000"/>
                        </a:lnSpc>
                        <a:spcBef>
                          <a:spcPts val="0"/>
                        </a:spcBef>
                        <a:spcAft>
                          <a:spcPts val="0"/>
                        </a:spcAft>
                        <a:buClrTx/>
                        <a:buSzTx/>
                        <a:buFontTx/>
                        <a:buNone/>
                        <a:tabLst/>
                        <a:defRPr/>
                      </a:pPr>
                      <a:r>
                        <a:rPr lang="en-US" sz="1100">
                          <a:effectLst/>
                        </a:rPr>
                        <a:t>0</a:t>
                      </a:r>
                      <a:endParaRPr lang="de-DE" sz="1100">
                        <a:effectLst/>
                      </a:endParaRPr>
                    </a:p>
                  </a:txBody>
                  <a:tcPr marT="0" marB="0" anchor="ctr"/>
                </a:tc>
                <a:extLst>
                  <a:ext uri="{0D108BD9-81ED-4DB2-BD59-A6C34878D82A}">
                    <a16:rowId xmlns:a16="http://schemas.microsoft.com/office/drawing/2014/main" val="1881051729"/>
                  </a:ext>
                </a:extLst>
              </a:tr>
              <a:tr h="191722">
                <a:tc>
                  <a:txBody>
                    <a:bodyPr/>
                    <a:lstStyle/>
                    <a:p>
                      <a:r>
                        <a:rPr lang="en-US" sz="1100" err="1"/>
                        <a:t>Hemorrhage</a:t>
                      </a:r>
                      <a:r>
                        <a:rPr lang="en-US" sz="1100" baseline="30000" err="1"/>
                        <a:t>f</a:t>
                      </a:r>
                      <a:endParaRPr lang="en-US" sz="1100" baseline="30000"/>
                    </a:p>
                  </a:txBody>
                  <a:tcPr marT="0" marB="0"/>
                </a:tc>
                <a:tc>
                  <a:txBody>
                    <a:bodyPr/>
                    <a:lstStyle/>
                    <a:p>
                      <a:pPr lvl="0" algn="ctr">
                        <a:lnSpc>
                          <a:spcPct val="100000"/>
                        </a:lnSpc>
                        <a:spcBef>
                          <a:spcPts val="0"/>
                        </a:spcBef>
                        <a:spcAft>
                          <a:spcPts val="0"/>
                        </a:spcAft>
                        <a:buNone/>
                      </a:pPr>
                      <a:r>
                        <a:rPr lang="en-US" sz="1100" b="0" i="0" u="none" strike="noStrike" noProof="0">
                          <a:solidFill>
                            <a:srgbClr val="4E4F4E"/>
                          </a:solidFill>
                          <a:effectLst/>
                          <a:latin typeface="Arial"/>
                        </a:rPr>
                        <a:t>2 (20.0)</a:t>
                      </a:r>
                      <a:endParaRPr lang="de-DE"/>
                    </a:p>
                  </a:txBody>
                  <a:tcPr marT="0" marB="0" anchor="ctr"/>
                </a:tc>
                <a:tc>
                  <a:txBody>
                    <a:bodyPr/>
                    <a:lstStyle/>
                    <a:p>
                      <a:pPr lvl="0" algn="ctr">
                        <a:buNone/>
                      </a:pPr>
                      <a:r>
                        <a:rPr lang="en-US" sz="1100">
                          <a:effectLst/>
                        </a:rPr>
                        <a:t>1 (10.0)</a:t>
                      </a:r>
                      <a:endParaRPr lang="de-DE" sz="1100">
                        <a:effectLst/>
                      </a:endParaRPr>
                    </a:p>
                  </a:txBody>
                  <a:tcPr marT="0" marB="0" anchor="ct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100"/>
                        <a:t>1 (10.0)</a:t>
                      </a:r>
                    </a:p>
                  </a:txBody>
                  <a:tcPr marT="0" marB="0"/>
                </a:tc>
                <a:tc>
                  <a:txBody>
                    <a:bodyPr/>
                    <a:lstStyle/>
                    <a:p>
                      <a:pPr lvl="0" algn="ctr">
                        <a:buNone/>
                      </a:pPr>
                      <a:r>
                        <a:rPr lang="en-US" sz="1100">
                          <a:effectLst/>
                        </a:rPr>
                        <a:t>1 (10.0)</a:t>
                      </a:r>
                      <a:endParaRPr lang="de-DE" sz="1100">
                        <a:effectLst/>
                      </a:endParaRPr>
                    </a:p>
                  </a:txBody>
                  <a:tcPr marT="0" marB="0" anchor="ctr"/>
                </a:tc>
                <a:extLst>
                  <a:ext uri="{0D108BD9-81ED-4DB2-BD59-A6C34878D82A}">
                    <a16:rowId xmlns:a16="http://schemas.microsoft.com/office/drawing/2014/main" val="2648772511"/>
                  </a:ext>
                </a:extLst>
              </a:tr>
              <a:tr h="191722">
                <a:tc>
                  <a:txBody>
                    <a:bodyPr/>
                    <a:lstStyle/>
                    <a:p>
                      <a:r>
                        <a:rPr lang="en-US" sz="1100"/>
                        <a:t>Hypertension</a:t>
                      </a:r>
                    </a:p>
                  </a:txBody>
                  <a:tcPr marT="0" marB="0"/>
                </a:tc>
                <a:tc>
                  <a:txBody>
                    <a:bodyPr/>
                    <a:lstStyle/>
                    <a:p>
                      <a:pPr lvl="0" algn="ctr">
                        <a:buNone/>
                      </a:pPr>
                      <a:r>
                        <a:rPr lang="en-US" sz="1100">
                          <a:effectLst/>
                        </a:rPr>
                        <a:t>1 (10.0)</a:t>
                      </a:r>
                      <a:endParaRPr lang="de-DE" sz="1100">
                        <a:effectLst/>
                      </a:endParaRPr>
                    </a:p>
                  </a:txBody>
                  <a:tcPr marT="0" marB="0" anchor="ctr"/>
                </a:tc>
                <a:tc>
                  <a:txBody>
                    <a:bodyPr/>
                    <a:lstStyle/>
                    <a:p>
                      <a:pPr lvl="0" algn="ctr">
                        <a:buNone/>
                      </a:pPr>
                      <a:r>
                        <a:rPr lang="en-US" sz="1100">
                          <a:effectLst/>
                        </a:rPr>
                        <a:t>1 (10.0)</a:t>
                      </a:r>
                      <a:endParaRPr lang="de-DE" sz="1100">
                        <a:effectLst/>
                      </a:endParaRPr>
                    </a:p>
                  </a:txBody>
                  <a:tcPr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t>0</a:t>
                      </a:r>
                    </a:p>
                  </a:txBody>
                  <a:tcPr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t>0</a:t>
                      </a:r>
                    </a:p>
                  </a:txBody>
                  <a:tcPr marT="0" marB="0"/>
                </a:tc>
                <a:extLst>
                  <a:ext uri="{0D108BD9-81ED-4DB2-BD59-A6C34878D82A}">
                    <a16:rowId xmlns:a16="http://schemas.microsoft.com/office/drawing/2014/main" val="2126981987"/>
                  </a:ext>
                </a:extLst>
              </a:tr>
              <a:tr h="191722">
                <a:tc>
                  <a:txBody>
                    <a:bodyPr/>
                    <a:lstStyle/>
                    <a:p>
                      <a:r>
                        <a:rPr lang="en-US" sz="1100"/>
                        <a:t>Atrial fibrillation/</a:t>
                      </a:r>
                      <a:r>
                        <a:rPr lang="en-US" sz="1100" err="1"/>
                        <a:t>flutter</a:t>
                      </a:r>
                      <a:r>
                        <a:rPr lang="en-US" sz="1100" baseline="30000" err="1"/>
                        <a:t>g</a:t>
                      </a:r>
                      <a:endParaRPr lang="en-US" sz="1100" baseline="30000"/>
                    </a:p>
                  </a:txBody>
                  <a:tcPr marT="0" marB="0"/>
                </a:tc>
                <a:tc>
                  <a:txBody>
                    <a:bodyPr/>
                    <a:lstStyle/>
                    <a:p>
                      <a:pPr algn="ctr"/>
                      <a:r>
                        <a:rPr lang="en-US" sz="1100"/>
                        <a:t>0</a:t>
                      </a:r>
                    </a:p>
                  </a:txBody>
                  <a:tcPr marT="0" marB="0"/>
                </a:tc>
                <a:tc>
                  <a:txBody>
                    <a:bodyPr/>
                    <a:lstStyle/>
                    <a:p>
                      <a:pPr marL="0" marR="0" lvl="0" indent="0" algn="ctr" defTabSz="914400">
                        <a:lnSpc>
                          <a:spcPct val="100000"/>
                        </a:lnSpc>
                        <a:spcBef>
                          <a:spcPts val="0"/>
                        </a:spcBef>
                        <a:spcAft>
                          <a:spcPts val="0"/>
                        </a:spcAft>
                        <a:buNone/>
                        <a:tabLst/>
                        <a:defRPr/>
                      </a:pPr>
                      <a:r>
                        <a:rPr lang="en-US" sz="1100"/>
                        <a:t>0</a:t>
                      </a:r>
                      <a:endParaRPr lang="de-DE"/>
                    </a:p>
                  </a:txBody>
                  <a:tcPr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t>0</a:t>
                      </a:r>
                    </a:p>
                  </a:txBody>
                  <a:tcPr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t>0</a:t>
                      </a:r>
                    </a:p>
                  </a:txBody>
                  <a:tcPr marT="0" marB="0"/>
                </a:tc>
                <a:extLst>
                  <a:ext uri="{0D108BD9-81ED-4DB2-BD59-A6C34878D82A}">
                    <a16:rowId xmlns:a16="http://schemas.microsoft.com/office/drawing/2014/main" val="123075891"/>
                  </a:ext>
                </a:extLst>
              </a:tr>
            </a:tbl>
          </a:graphicData>
        </a:graphic>
      </p:graphicFrame>
      <p:sp>
        <p:nvSpPr>
          <p:cNvPr id="7" name="TextBox 6">
            <a:extLst>
              <a:ext uri="{FF2B5EF4-FFF2-40B4-BE49-F238E27FC236}">
                <a16:creationId xmlns:a16="http://schemas.microsoft.com/office/drawing/2014/main" id="{357BA05F-5957-9931-445F-A78AD69CBD03}"/>
              </a:ext>
            </a:extLst>
          </p:cNvPr>
          <p:cNvSpPr txBox="1"/>
          <p:nvPr/>
        </p:nvSpPr>
        <p:spPr>
          <a:xfrm>
            <a:off x="8391525" y="1659285"/>
            <a:ext cx="3384550" cy="1817215"/>
          </a:xfrm>
          <a:prstGeom prst="rect">
            <a:avLst/>
          </a:prstGeom>
          <a:solidFill>
            <a:schemeClr val="bg2"/>
          </a:solidFill>
        </p:spPr>
        <p:txBody>
          <a:bodyPr wrap="square" lIns="91440" tIns="108000" rIns="91440" bIns="45720" rtlCol="0" anchor="t">
            <a:spAutoFit/>
          </a:bodyPr>
          <a:lstStyle/>
          <a:p>
            <a:pPr>
              <a:buClr>
                <a:schemeClr val="accent2"/>
              </a:buClr>
            </a:pPr>
            <a:r>
              <a:rPr lang="en-US" sz="1200" b="1"/>
              <a:t>TEAEs in the PVR cohort (n=10)</a:t>
            </a:r>
            <a:endParaRPr lang="en-US" sz="1400" b="1">
              <a:cs typeface="Arial"/>
            </a:endParaRPr>
          </a:p>
          <a:p>
            <a:pPr marL="177800" lvl="1" indent="-177800">
              <a:buClr>
                <a:schemeClr val="accent2"/>
              </a:buClr>
              <a:buFont typeface="Arial" panose="020B0604020202020204" pitchFamily="34" charset="0"/>
              <a:buChar char="•"/>
            </a:pPr>
            <a:r>
              <a:rPr lang="en-US" sz="1200"/>
              <a:t>No DLTs were observed</a:t>
            </a:r>
            <a:endParaRPr lang="en-US" sz="1200">
              <a:cs typeface="Arial"/>
            </a:endParaRPr>
          </a:p>
          <a:p>
            <a:pPr marL="177800" lvl="1" indent="-177800">
              <a:buClr>
                <a:schemeClr val="accent2"/>
              </a:buClr>
              <a:buFont typeface="Arial" panose="020B0604020202020204" pitchFamily="34" charset="0"/>
              <a:buChar char="•"/>
            </a:pPr>
            <a:r>
              <a:rPr lang="en-US" sz="1200"/>
              <a:t>Treatment-related </a:t>
            </a:r>
            <a:r>
              <a:rPr lang="en-US" sz="1200" err="1"/>
              <a:t>pitrobrutinib</a:t>
            </a:r>
            <a:r>
              <a:rPr lang="en-US" sz="1200"/>
              <a:t> and </a:t>
            </a:r>
            <a:r>
              <a:rPr lang="en-US" sz="1200" err="1"/>
              <a:t>venetoclax</a:t>
            </a:r>
            <a:r>
              <a:rPr lang="en-US" sz="1200"/>
              <a:t> dose reductions occurred in 2 patients (1 patient had count decreased; 1 patient had neutropenia)</a:t>
            </a:r>
            <a:endParaRPr lang="en-US" sz="1200">
              <a:cs typeface="Arial"/>
            </a:endParaRPr>
          </a:p>
          <a:p>
            <a:pPr marL="177800" lvl="1" indent="-177800">
              <a:buClr>
                <a:schemeClr val="accent2"/>
              </a:buClr>
              <a:buFont typeface="Arial" panose="020B0604020202020204" pitchFamily="34" charset="0"/>
              <a:buChar char="•"/>
            </a:pPr>
            <a:r>
              <a:rPr lang="en-US" sz="1200"/>
              <a:t>Treatment-related discontinuations occurred in 2 patients (1 patient had neutropenia; 1 had urinary tract infection)</a:t>
            </a:r>
            <a:endParaRPr lang="en-US" sz="1200">
              <a:cs typeface="Arial"/>
            </a:endParaRPr>
          </a:p>
        </p:txBody>
      </p:sp>
    </p:spTree>
    <p:extLst>
      <p:ext uri="{BB962C8B-B14F-4D97-AF65-F5344CB8AC3E}">
        <p14:creationId xmlns:p14="http://schemas.microsoft.com/office/powerpoint/2010/main" val="12363128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A8F100A-D9F8-7ABA-EE3F-12FE4F413258}"/>
              </a:ext>
            </a:extLst>
          </p:cNvPr>
          <p:cNvSpPr>
            <a:spLocks noGrp="1"/>
          </p:cNvSpPr>
          <p:nvPr>
            <p:ph type="ftr" sz="quarter" idx="10"/>
          </p:nvPr>
        </p:nvSpPr>
        <p:spPr/>
        <p:txBody>
          <a:bodyPr/>
          <a:lstStyle/>
          <a:p>
            <a:r>
              <a:rPr lang="en-GB" b="1"/>
              <a:t>AE, </a:t>
            </a:r>
            <a:r>
              <a:rPr lang="en-GB"/>
              <a:t>adverse events; </a:t>
            </a:r>
            <a:r>
              <a:rPr lang="en-GB" b="1" err="1"/>
              <a:t>cBTKi</a:t>
            </a:r>
            <a:r>
              <a:rPr lang="en-GB"/>
              <a:t>; covalent Bruton’s tyrosine kinase inhibitor; </a:t>
            </a:r>
            <a:r>
              <a:rPr lang="en-GB" b="1"/>
              <a:t>CLL, </a:t>
            </a:r>
            <a:r>
              <a:rPr lang="en-GB"/>
              <a:t>chronic lymphocytic </a:t>
            </a:r>
            <a:r>
              <a:rPr lang="en-GB" err="1"/>
              <a:t>leukemia</a:t>
            </a:r>
            <a:r>
              <a:rPr lang="en-GB"/>
              <a:t>; </a:t>
            </a:r>
            <a:r>
              <a:rPr lang="en-GB" b="1"/>
              <a:t>CR, </a:t>
            </a:r>
            <a:r>
              <a:rPr lang="en-GB"/>
              <a:t>complete response; </a:t>
            </a:r>
            <a:r>
              <a:rPr lang="en-GB" b="1"/>
              <a:t>DLT,</a:t>
            </a:r>
            <a:r>
              <a:rPr lang="en-GB"/>
              <a:t> dose-limiting toxicity; </a:t>
            </a:r>
            <a:r>
              <a:rPr lang="en-GB" b="1"/>
              <a:t>MRD</a:t>
            </a:r>
            <a:r>
              <a:rPr lang="en-GB"/>
              <a:t>, minimal residual disease; </a:t>
            </a:r>
            <a:r>
              <a:rPr lang="en-GB" b="1"/>
              <a:t>ORR, </a:t>
            </a:r>
            <a:r>
              <a:rPr lang="en-GB"/>
              <a:t>overall response rate; </a:t>
            </a:r>
            <a:r>
              <a:rPr lang="en-GB" b="1"/>
              <a:t>PFS, </a:t>
            </a:r>
            <a:r>
              <a:rPr lang="en-GB"/>
              <a:t>progression-free survival; </a:t>
            </a:r>
            <a:r>
              <a:rPr lang="en-GB" b="1"/>
              <a:t>PVR, </a:t>
            </a:r>
            <a:r>
              <a:rPr lang="en-GB" err="1"/>
              <a:t>pirtobrutinib</a:t>
            </a:r>
            <a:r>
              <a:rPr lang="en-GB"/>
              <a:t>, </a:t>
            </a:r>
            <a:r>
              <a:rPr lang="en-GB" err="1"/>
              <a:t>venetoclax</a:t>
            </a:r>
            <a:r>
              <a:rPr lang="en-GB"/>
              <a:t>, rituximab; </a:t>
            </a:r>
            <a:r>
              <a:rPr lang="en-GB" b="1"/>
              <a:t>R/R,</a:t>
            </a:r>
            <a:r>
              <a:rPr lang="en-GB"/>
              <a:t> relapsed/refractory; </a:t>
            </a:r>
            <a:r>
              <a:rPr lang="en-GB" b="1"/>
              <a:t>VR, </a:t>
            </a:r>
            <a:r>
              <a:rPr lang="en-GB" err="1"/>
              <a:t>venetoclax</a:t>
            </a:r>
            <a:r>
              <a:rPr lang="en-GB"/>
              <a:t>, rituximab. </a:t>
            </a:r>
          </a:p>
          <a:p>
            <a:r>
              <a:rPr lang="en-GB" b="1" err="1"/>
              <a:t>Roeker</a:t>
            </a:r>
            <a:r>
              <a:rPr lang="en-GB" b="1"/>
              <a:t> et al, Abstract #3269 presented at ASH 2023. </a:t>
            </a:r>
            <a:endParaRPr lang="en-GB"/>
          </a:p>
        </p:txBody>
      </p:sp>
      <p:sp>
        <p:nvSpPr>
          <p:cNvPr id="8" name="Title 7">
            <a:extLst>
              <a:ext uri="{FF2B5EF4-FFF2-40B4-BE49-F238E27FC236}">
                <a16:creationId xmlns:a16="http://schemas.microsoft.com/office/drawing/2014/main" id="{C6348806-FDA4-5F8C-E73C-F22B2E07F8D5}"/>
              </a:ext>
            </a:extLst>
          </p:cNvPr>
          <p:cNvSpPr>
            <a:spLocks noGrp="1"/>
          </p:cNvSpPr>
          <p:nvPr>
            <p:ph type="title"/>
          </p:nvPr>
        </p:nvSpPr>
        <p:spPr/>
        <p:txBody>
          <a:bodyPr/>
          <a:lstStyle/>
          <a:p>
            <a:r>
              <a:rPr lang="en-US"/>
              <a:t>Conclusions </a:t>
            </a:r>
          </a:p>
        </p:txBody>
      </p:sp>
      <p:sp>
        <p:nvSpPr>
          <p:cNvPr id="9" name="Content Placeholder 8">
            <a:extLst>
              <a:ext uri="{FF2B5EF4-FFF2-40B4-BE49-F238E27FC236}">
                <a16:creationId xmlns:a16="http://schemas.microsoft.com/office/drawing/2014/main" id="{28A8B025-6C8E-1A84-AC8B-E92B9943227E}"/>
              </a:ext>
            </a:extLst>
          </p:cNvPr>
          <p:cNvSpPr>
            <a:spLocks noGrp="1"/>
          </p:cNvSpPr>
          <p:nvPr>
            <p:ph idx="1"/>
          </p:nvPr>
        </p:nvSpPr>
        <p:spPr/>
        <p:txBody>
          <a:bodyPr>
            <a:normAutofit/>
          </a:bodyPr>
          <a:lstStyle/>
          <a:p>
            <a:r>
              <a:rPr lang="en-US" err="1"/>
              <a:t>Pirtobrutinib</a:t>
            </a:r>
            <a:r>
              <a:rPr lang="en-US"/>
              <a:t> combined with </a:t>
            </a:r>
            <a:r>
              <a:rPr lang="en-US" err="1"/>
              <a:t>venetoclax</a:t>
            </a:r>
            <a:r>
              <a:rPr lang="en-US"/>
              <a:t> ± rituximab has promising efficacy in heavily pretreated patients with R/R CLL, including 68% who were previously treated with a </a:t>
            </a:r>
            <a:r>
              <a:rPr lang="en-US" err="1"/>
              <a:t>cBTKi</a:t>
            </a:r>
            <a:endParaRPr lang="en-US"/>
          </a:p>
          <a:p>
            <a:pPr lvl="1"/>
            <a:r>
              <a:rPr lang="en-US"/>
              <a:t>ORR was 96.0% and CR was 40%</a:t>
            </a:r>
          </a:p>
          <a:p>
            <a:pPr lvl="1"/>
            <a:r>
              <a:rPr lang="en-US"/>
              <a:t>Undetectable MRD was achieved by 87.5% of patients at some time during the trial</a:t>
            </a:r>
          </a:p>
          <a:p>
            <a:pPr lvl="1"/>
            <a:r>
              <a:rPr lang="en-US"/>
              <a:t> 24-month PFS rate was 79.5% for all patients</a:t>
            </a:r>
          </a:p>
          <a:p>
            <a:r>
              <a:rPr lang="en-US" err="1"/>
              <a:t>Pirtobrutinib</a:t>
            </a:r>
            <a:r>
              <a:rPr lang="en-US"/>
              <a:t> combined with </a:t>
            </a:r>
            <a:r>
              <a:rPr lang="en-US" err="1"/>
              <a:t>venetoclax</a:t>
            </a:r>
            <a:r>
              <a:rPr lang="en-US"/>
              <a:t> ± rituximab was well tolerated in patients with R/R CLL</a:t>
            </a:r>
          </a:p>
          <a:p>
            <a:pPr lvl="1"/>
            <a:r>
              <a:rPr lang="en-US"/>
              <a:t>No DLTs were observed</a:t>
            </a:r>
          </a:p>
          <a:p>
            <a:pPr lvl="1"/>
            <a:r>
              <a:rPr lang="en-US"/>
              <a:t>Safety profiles were generally similar among both combination treatment groups</a:t>
            </a:r>
          </a:p>
          <a:p>
            <a:pPr lvl="1"/>
            <a:r>
              <a:rPr lang="en-US"/>
              <a:t>Two patients discontinued treatment because of treatment-related AEs</a:t>
            </a:r>
          </a:p>
          <a:p>
            <a:pPr lvl="1"/>
            <a:r>
              <a:rPr lang="en-US"/>
              <a:t>No apparent drug-drug interaction was observed between </a:t>
            </a:r>
            <a:r>
              <a:rPr lang="en-US" err="1"/>
              <a:t>pirtobrutinib</a:t>
            </a:r>
            <a:r>
              <a:rPr lang="en-US"/>
              <a:t> and </a:t>
            </a:r>
            <a:r>
              <a:rPr lang="en-US" err="1"/>
              <a:t>venetoclax</a:t>
            </a:r>
            <a:endParaRPr lang="en-US"/>
          </a:p>
          <a:p>
            <a:r>
              <a:rPr lang="en-US"/>
              <a:t>The BRUIN CLL-322 Phase 3 trial comparing PVR vs VR in previously treated CLL is currently enrolling patients (NCT04965493)</a:t>
            </a:r>
          </a:p>
        </p:txBody>
      </p:sp>
    </p:spTree>
    <p:extLst>
      <p:ext uri="{BB962C8B-B14F-4D97-AF65-F5344CB8AC3E}">
        <p14:creationId xmlns:p14="http://schemas.microsoft.com/office/powerpoint/2010/main" val="2152580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5CD3CF-7E44-26F2-8F39-FB24A298B07C}"/>
              </a:ext>
            </a:extLst>
          </p:cNvPr>
          <p:cNvSpPr>
            <a:spLocks noGrp="1"/>
          </p:cNvSpPr>
          <p:nvPr>
            <p:ph type="title"/>
          </p:nvPr>
        </p:nvSpPr>
        <p:spPr/>
        <p:txBody>
          <a:bodyPr/>
          <a:lstStyle/>
          <a:p>
            <a:r>
              <a:rPr lang="en-US"/>
              <a:t>FLAIR</a:t>
            </a:r>
          </a:p>
        </p:txBody>
      </p:sp>
      <p:sp>
        <p:nvSpPr>
          <p:cNvPr id="6" name="Text Placeholder 5">
            <a:extLst>
              <a:ext uri="{FF2B5EF4-FFF2-40B4-BE49-F238E27FC236}">
                <a16:creationId xmlns:a16="http://schemas.microsoft.com/office/drawing/2014/main" id="{52E6AB5E-D507-E5C7-A0E8-E065E8B23517}"/>
              </a:ext>
            </a:extLst>
          </p:cNvPr>
          <p:cNvSpPr>
            <a:spLocks noGrp="1"/>
          </p:cNvSpPr>
          <p:nvPr>
            <p:ph type="body" idx="1"/>
          </p:nvPr>
        </p:nvSpPr>
        <p:spPr/>
        <p:txBody>
          <a:bodyPr/>
          <a:lstStyle/>
          <a:p>
            <a:r>
              <a:rPr lang="en-US"/>
              <a:t>Phase 3 study of ibrutinib plus </a:t>
            </a:r>
            <a:r>
              <a:rPr lang="en-US" err="1"/>
              <a:t>venetoclax</a:t>
            </a:r>
            <a:r>
              <a:rPr lang="en-US"/>
              <a:t> vs FCR in previously untreated CLL</a:t>
            </a:r>
          </a:p>
        </p:txBody>
      </p:sp>
    </p:spTree>
    <p:extLst>
      <p:ext uri="{BB962C8B-B14F-4D97-AF65-F5344CB8AC3E}">
        <p14:creationId xmlns:p14="http://schemas.microsoft.com/office/powerpoint/2010/main" val="1127786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F3E6CDE-CA45-5CB2-76D0-E380EA8A3721}"/>
              </a:ext>
            </a:extLst>
          </p:cNvPr>
          <p:cNvSpPr>
            <a:spLocks noGrp="1"/>
          </p:cNvSpPr>
          <p:nvPr>
            <p:ph type="body" sz="quarter" idx="12"/>
          </p:nvPr>
        </p:nvSpPr>
        <p:spPr/>
        <p:txBody>
          <a:bodyPr/>
          <a:lstStyle/>
          <a:p>
            <a:r>
              <a:rPr lang="en-US"/>
              <a:t>Phase 3 study of ibrutinib plus </a:t>
            </a:r>
            <a:r>
              <a:rPr lang="en-US" err="1"/>
              <a:t>venetoclax</a:t>
            </a:r>
            <a:r>
              <a:rPr lang="en-US"/>
              <a:t> vs FCR in previously untreated CLL</a:t>
            </a:r>
          </a:p>
        </p:txBody>
      </p:sp>
      <p:sp>
        <p:nvSpPr>
          <p:cNvPr id="4" name="Title 3">
            <a:extLst>
              <a:ext uri="{FF2B5EF4-FFF2-40B4-BE49-F238E27FC236}">
                <a16:creationId xmlns:a16="http://schemas.microsoft.com/office/drawing/2014/main" id="{111D86AA-CC12-0F12-E80A-70DC357250AB}"/>
              </a:ext>
            </a:extLst>
          </p:cNvPr>
          <p:cNvSpPr>
            <a:spLocks noGrp="1"/>
          </p:cNvSpPr>
          <p:nvPr>
            <p:ph type="title"/>
          </p:nvPr>
        </p:nvSpPr>
        <p:spPr/>
        <p:txBody>
          <a:bodyPr/>
          <a:lstStyle/>
          <a:p>
            <a:r>
              <a:rPr lang="en-US"/>
              <a:t>FLAIR study design: FCR vs I+V</a:t>
            </a:r>
          </a:p>
        </p:txBody>
      </p:sp>
      <p:sp>
        <p:nvSpPr>
          <p:cNvPr id="3" name="Footer Placeholder 3">
            <a:extLst>
              <a:ext uri="{FF2B5EF4-FFF2-40B4-BE49-F238E27FC236}">
                <a16:creationId xmlns:a16="http://schemas.microsoft.com/office/drawing/2014/main" id="{6C4F37DA-D0FE-1CF2-6CEC-E5012A22CBE9}"/>
              </a:ext>
            </a:extLst>
          </p:cNvPr>
          <p:cNvSpPr>
            <a:spLocks noGrp="1"/>
          </p:cNvSpPr>
          <p:nvPr>
            <p:ph type="ftr" sz="quarter" idx="13"/>
          </p:nvPr>
        </p:nvSpPr>
        <p:spPr>
          <a:xfrm>
            <a:off x="407989" y="6080984"/>
            <a:ext cx="8532812" cy="588104"/>
          </a:xfrm>
        </p:spPr>
        <p:txBody>
          <a:bodyPr/>
          <a:lstStyle/>
          <a:p>
            <a:r>
              <a:rPr lang="en-GB" baseline="30000"/>
              <a:t>a</a:t>
            </a:r>
            <a:r>
              <a:rPr lang="en-GB"/>
              <a:t>96 UK </a:t>
            </a:r>
            <a:r>
              <a:rPr lang="en-GB" err="1"/>
              <a:t>centers</a:t>
            </a:r>
            <a:r>
              <a:rPr lang="en-GB"/>
              <a:t>, July 2017-March 2021. </a:t>
            </a:r>
            <a:r>
              <a:rPr lang="en-GB" baseline="30000" err="1"/>
              <a:t>b</a:t>
            </a:r>
            <a:r>
              <a:rPr lang="en-GB" err="1"/>
              <a:t>Weekly</a:t>
            </a:r>
            <a:r>
              <a:rPr lang="en-GB"/>
              <a:t> escalation of </a:t>
            </a:r>
            <a:r>
              <a:rPr lang="en-GB" err="1"/>
              <a:t>venetoclax</a:t>
            </a:r>
            <a:r>
              <a:rPr lang="en-GB"/>
              <a:t>: 20 mg </a:t>
            </a:r>
            <a:r>
              <a:rPr lang="en-GB">
                <a:sym typeface="Wingdings" pitchFamily="2" charset="2"/>
              </a:rPr>
              <a:t></a:t>
            </a:r>
            <a:r>
              <a:rPr lang="en-GB"/>
              <a:t> 50 mg </a:t>
            </a:r>
            <a:r>
              <a:rPr lang="en-GB">
                <a:sym typeface="Wingdings" pitchFamily="2" charset="2"/>
              </a:rPr>
              <a:t> 100 mg  200 mg  400 mg.</a:t>
            </a:r>
          </a:p>
          <a:p>
            <a:r>
              <a:rPr lang="en-GB" b="1">
                <a:sym typeface="Wingdings" pitchFamily="2" charset="2"/>
              </a:rPr>
              <a:t>C, </a:t>
            </a:r>
            <a:r>
              <a:rPr lang="en-GB">
                <a:sym typeface="Wingdings" pitchFamily="2" charset="2"/>
              </a:rPr>
              <a:t>cycle; </a:t>
            </a:r>
            <a:r>
              <a:rPr lang="en-GB" b="1">
                <a:sym typeface="Wingdings" pitchFamily="2" charset="2"/>
              </a:rPr>
              <a:t>CLL, </a:t>
            </a:r>
            <a:r>
              <a:rPr lang="en-GB">
                <a:sym typeface="Wingdings" pitchFamily="2" charset="2"/>
              </a:rPr>
              <a:t>chronic lymphocytic </a:t>
            </a:r>
            <a:r>
              <a:rPr lang="en-GB" err="1">
                <a:sym typeface="Wingdings" pitchFamily="2" charset="2"/>
              </a:rPr>
              <a:t>leukemia</a:t>
            </a:r>
            <a:r>
              <a:rPr lang="en-GB">
                <a:sym typeface="Wingdings" pitchFamily="2" charset="2"/>
              </a:rPr>
              <a:t>; </a:t>
            </a:r>
            <a:r>
              <a:rPr lang="en-GB" b="1">
                <a:sym typeface="Wingdings" pitchFamily="2" charset="2"/>
              </a:rPr>
              <a:t>FCR, </a:t>
            </a:r>
            <a:r>
              <a:rPr lang="en-GB">
                <a:sym typeface="Wingdings" pitchFamily="2" charset="2"/>
              </a:rPr>
              <a:t>fludarabine, cyclophosphamide, rituximab; </a:t>
            </a:r>
            <a:r>
              <a:rPr lang="en-GB" b="1">
                <a:sym typeface="Wingdings" pitchFamily="2" charset="2"/>
              </a:rPr>
              <a:t>FISH, </a:t>
            </a:r>
            <a:r>
              <a:rPr lang="en-GB">
                <a:sym typeface="Wingdings" pitchFamily="2" charset="2"/>
              </a:rPr>
              <a:t>fluorescence </a:t>
            </a:r>
            <a:r>
              <a:rPr lang="en-GB" i="1">
                <a:sym typeface="Wingdings" pitchFamily="2" charset="2"/>
              </a:rPr>
              <a:t>in situ </a:t>
            </a:r>
            <a:r>
              <a:rPr lang="en-GB">
                <a:sym typeface="Wingdings" pitchFamily="2" charset="2"/>
              </a:rPr>
              <a:t>hybridization; </a:t>
            </a:r>
            <a:r>
              <a:rPr lang="en-GB" b="1">
                <a:sym typeface="Wingdings" pitchFamily="2" charset="2"/>
              </a:rPr>
              <a:t>I+V, </a:t>
            </a:r>
            <a:r>
              <a:rPr lang="en-GB">
                <a:sym typeface="Wingdings" pitchFamily="2" charset="2"/>
              </a:rPr>
              <a:t>ibrutinib plus </a:t>
            </a:r>
            <a:r>
              <a:rPr lang="en-GB" err="1">
                <a:sym typeface="Wingdings" pitchFamily="2" charset="2"/>
              </a:rPr>
              <a:t>venetoclax</a:t>
            </a:r>
            <a:r>
              <a:rPr lang="en-GB">
                <a:sym typeface="Wingdings" pitchFamily="2" charset="2"/>
              </a:rPr>
              <a:t>; </a:t>
            </a:r>
            <a:r>
              <a:rPr lang="en-GB" b="1" err="1">
                <a:sym typeface="Wingdings" pitchFamily="2" charset="2"/>
              </a:rPr>
              <a:t>iwCLL</a:t>
            </a:r>
            <a:r>
              <a:rPr lang="en-GB" b="1">
                <a:sym typeface="Wingdings" pitchFamily="2" charset="2"/>
              </a:rPr>
              <a:t>, </a:t>
            </a:r>
            <a:r>
              <a:rPr lang="en-GB">
                <a:sym typeface="Wingdings" pitchFamily="2" charset="2"/>
              </a:rPr>
              <a:t>international workshop on CLL; </a:t>
            </a:r>
            <a:r>
              <a:rPr lang="en-GB" b="1">
                <a:sym typeface="Wingdings" pitchFamily="2" charset="2"/>
              </a:rPr>
              <a:t>MRD, </a:t>
            </a:r>
            <a:r>
              <a:rPr lang="en-GB">
                <a:sym typeface="Wingdings" pitchFamily="2" charset="2"/>
              </a:rPr>
              <a:t>minimal residual disease; </a:t>
            </a:r>
            <a:r>
              <a:rPr lang="en-GB" b="1">
                <a:sym typeface="Wingdings" pitchFamily="2" charset="2"/>
              </a:rPr>
              <a:t>PFS, </a:t>
            </a:r>
            <a:r>
              <a:rPr lang="en-GB">
                <a:sym typeface="Wingdings" pitchFamily="2" charset="2"/>
              </a:rPr>
              <a:t>progression-free survival; </a:t>
            </a:r>
            <a:r>
              <a:rPr lang="en-GB" b="1">
                <a:sym typeface="Wingdings" pitchFamily="2" charset="2"/>
              </a:rPr>
              <a:t>R</a:t>
            </a:r>
            <a:r>
              <a:rPr lang="en-GB">
                <a:sym typeface="Wingdings" pitchFamily="2" charset="2"/>
              </a:rPr>
              <a:t>, randomised; </a:t>
            </a:r>
            <a:r>
              <a:rPr lang="en-GB" b="1">
                <a:sym typeface="Wingdings" pitchFamily="2" charset="2"/>
              </a:rPr>
              <a:t>TP53</a:t>
            </a:r>
            <a:r>
              <a:rPr lang="en-GB" b="1" i="1">
                <a:sym typeface="Wingdings" pitchFamily="2" charset="2"/>
              </a:rPr>
              <a:t>; </a:t>
            </a:r>
            <a:r>
              <a:rPr lang="en-GB" err="1">
                <a:sym typeface="Wingdings" pitchFamily="2" charset="2"/>
              </a:rPr>
              <a:t>tumor</a:t>
            </a:r>
            <a:r>
              <a:rPr lang="en-GB">
                <a:sym typeface="Wingdings" pitchFamily="2" charset="2"/>
              </a:rPr>
              <a:t> protein p53 gene.</a:t>
            </a:r>
            <a:endParaRPr lang="en-GB"/>
          </a:p>
          <a:p>
            <a:r>
              <a:rPr lang="en-GB" b="1"/>
              <a:t>Hillmen et al, Abstract #631 presented at ASH 2023. </a:t>
            </a:r>
            <a:endParaRPr lang="en-GB"/>
          </a:p>
        </p:txBody>
      </p:sp>
      <p:sp>
        <p:nvSpPr>
          <p:cNvPr id="12" name="Rectangle 11">
            <a:extLst>
              <a:ext uri="{FF2B5EF4-FFF2-40B4-BE49-F238E27FC236}">
                <a16:creationId xmlns:a16="http://schemas.microsoft.com/office/drawing/2014/main" id="{6A75F70A-DACC-DA00-A746-829B25708CD5}"/>
              </a:ext>
            </a:extLst>
          </p:cNvPr>
          <p:cNvSpPr/>
          <p:nvPr/>
        </p:nvSpPr>
        <p:spPr>
          <a:xfrm>
            <a:off x="9338209" y="2578541"/>
            <a:ext cx="2437258" cy="266041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108000" rtlCol="0" anchor="t" anchorCtr="0"/>
          <a:lstStyle/>
          <a:p>
            <a:pPr>
              <a:spcAft>
                <a:spcPts val="600"/>
              </a:spcAft>
              <a:buClr>
                <a:schemeClr val="accent2"/>
              </a:buClr>
            </a:pPr>
            <a:r>
              <a:rPr lang="en-GB" sz="1200" b="1">
                <a:solidFill>
                  <a:schemeClr val="tx1"/>
                </a:solidFill>
              </a:rPr>
              <a:t>Primary endpoint</a:t>
            </a:r>
            <a:endParaRPr lang="en-GB" sz="1200">
              <a:solidFill>
                <a:schemeClr val="tx1"/>
              </a:solidFill>
            </a:endParaRPr>
          </a:p>
          <a:p>
            <a:pPr marL="171450" indent="-171450">
              <a:spcAft>
                <a:spcPts val="600"/>
              </a:spcAft>
              <a:buClr>
                <a:schemeClr val="accent2"/>
              </a:buClr>
              <a:buFont typeface="Arial" panose="020B0604020202020204" pitchFamily="34" charset="0"/>
              <a:buChar char="•"/>
            </a:pPr>
            <a:r>
              <a:rPr lang="en-GB" sz="1200">
                <a:solidFill>
                  <a:schemeClr val="tx1"/>
                </a:solidFill>
              </a:rPr>
              <a:t>To assess whether I+V is superior to FCR in terms of PFS</a:t>
            </a:r>
          </a:p>
          <a:p>
            <a:pPr>
              <a:spcAft>
                <a:spcPts val="600"/>
              </a:spcAft>
              <a:buClr>
                <a:schemeClr val="accent2"/>
              </a:buClr>
            </a:pPr>
            <a:r>
              <a:rPr lang="en-GB" sz="1200" b="1">
                <a:solidFill>
                  <a:schemeClr val="tx1"/>
                </a:solidFill>
              </a:rPr>
              <a:t>Key secondary endpoints</a:t>
            </a:r>
          </a:p>
          <a:p>
            <a:pPr marL="171450" indent="-171450">
              <a:spcAft>
                <a:spcPts val="600"/>
              </a:spcAft>
              <a:buClr>
                <a:schemeClr val="accent2"/>
              </a:buClr>
              <a:buFont typeface="Arial" panose="020B0604020202020204" pitchFamily="34" charset="0"/>
              <a:buChar char="•"/>
            </a:pPr>
            <a:r>
              <a:rPr lang="en-GB" sz="1200">
                <a:solidFill>
                  <a:schemeClr val="tx1"/>
                </a:solidFill>
              </a:rPr>
              <a:t>Overall survival</a:t>
            </a:r>
          </a:p>
          <a:p>
            <a:pPr marL="171450" indent="-171450">
              <a:spcAft>
                <a:spcPts val="600"/>
              </a:spcAft>
              <a:buClr>
                <a:schemeClr val="accent2"/>
              </a:buClr>
              <a:buFont typeface="Arial" panose="020B0604020202020204" pitchFamily="34" charset="0"/>
              <a:buChar char="•"/>
            </a:pPr>
            <a:r>
              <a:rPr lang="en-GB" sz="1200">
                <a:solidFill>
                  <a:schemeClr val="tx1"/>
                </a:solidFill>
              </a:rPr>
              <a:t>Response including MRD</a:t>
            </a:r>
          </a:p>
          <a:p>
            <a:pPr marL="171450" indent="-171450">
              <a:spcAft>
                <a:spcPts val="600"/>
              </a:spcAft>
              <a:buClr>
                <a:schemeClr val="accent2"/>
              </a:buClr>
              <a:buFont typeface="Arial" panose="020B0604020202020204" pitchFamily="34" charset="0"/>
              <a:buChar char="•"/>
            </a:pPr>
            <a:r>
              <a:rPr lang="en-GB" sz="1200">
                <a:solidFill>
                  <a:schemeClr val="tx1"/>
                </a:solidFill>
              </a:rPr>
              <a:t>Safety and toxicity</a:t>
            </a:r>
          </a:p>
        </p:txBody>
      </p:sp>
      <p:grpSp>
        <p:nvGrpSpPr>
          <p:cNvPr id="124" name="Gruppieren 123">
            <a:extLst>
              <a:ext uri="{FF2B5EF4-FFF2-40B4-BE49-F238E27FC236}">
                <a16:creationId xmlns:a16="http://schemas.microsoft.com/office/drawing/2014/main" id="{32122E4A-4A8F-CF16-15DC-9969F6A7ECBF}"/>
              </a:ext>
            </a:extLst>
          </p:cNvPr>
          <p:cNvGrpSpPr/>
          <p:nvPr/>
        </p:nvGrpSpPr>
        <p:grpSpPr>
          <a:xfrm>
            <a:off x="3369206" y="3256764"/>
            <a:ext cx="1229273" cy="1303964"/>
            <a:chOff x="3369206" y="3256764"/>
            <a:chExt cx="1229273" cy="1303964"/>
          </a:xfrm>
        </p:grpSpPr>
        <p:grpSp>
          <p:nvGrpSpPr>
            <p:cNvPr id="19" name="Gruppieren 18">
              <a:extLst>
                <a:ext uri="{FF2B5EF4-FFF2-40B4-BE49-F238E27FC236}">
                  <a16:creationId xmlns:a16="http://schemas.microsoft.com/office/drawing/2014/main" id="{1E3B331F-B305-028D-7F86-6A4EE49DCA71}"/>
                </a:ext>
              </a:extLst>
            </p:cNvPr>
            <p:cNvGrpSpPr/>
            <p:nvPr/>
          </p:nvGrpSpPr>
          <p:grpSpPr>
            <a:xfrm>
              <a:off x="4085675" y="3256764"/>
              <a:ext cx="512804" cy="1303964"/>
              <a:chOff x="4355514" y="2936577"/>
              <a:chExt cx="512804" cy="1303964"/>
            </a:xfrm>
          </p:grpSpPr>
          <p:cxnSp>
            <p:nvCxnSpPr>
              <p:cNvPr id="10" name="Elbow Connector 9">
                <a:extLst>
                  <a:ext uri="{FF2B5EF4-FFF2-40B4-BE49-F238E27FC236}">
                    <a16:creationId xmlns:a16="http://schemas.microsoft.com/office/drawing/2014/main" id="{3E59EEF4-936A-5978-F345-2583740ED874}"/>
                  </a:ext>
                </a:extLst>
              </p:cNvPr>
              <p:cNvCxnSpPr>
                <a:cxnSpLocks/>
              </p:cNvCxnSpPr>
              <p:nvPr/>
            </p:nvCxnSpPr>
            <p:spPr>
              <a:xfrm flipV="1">
                <a:off x="4355514" y="2936577"/>
                <a:ext cx="512804" cy="65198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Elbow Connector 10">
                <a:extLst>
                  <a:ext uri="{FF2B5EF4-FFF2-40B4-BE49-F238E27FC236}">
                    <a16:creationId xmlns:a16="http://schemas.microsoft.com/office/drawing/2014/main" id="{DFD3F50B-A1BC-1FBE-8A46-6BC910EA3F4B}"/>
                  </a:ext>
                </a:extLst>
              </p:cNvPr>
              <p:cNvCxnSpPr>
                <a:cxnSpLocks/>
              </p:cNvCxnSpPr>
              <p:nvPr/>
            </p:nvCxnSpPr>
            <p:spPr>
              <a:xfrm>
                <a:off x="4355514" y="3588558"/>
                <a:ext cx="512804" cy="651983"/>
              </a:xfrm>
              <a:prstGeom prst="bentConnector3">
                <a:avLst/>
              </a:prstGeom>
              <a:ln w="28575">
                <a:solidFill>
                  <a:srgbClr val="4E4F4E"/>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Oval 15">
              <a:extLst>
                <a:ext uri="{FF2B5EF4-FFF2-40B4-BE49-F238E27FC236}">
                  <a16:creationId xmlns:a16="http://schemas.microsoft.com/office/drawing/2014/main" id="{ADE1FD28-5EA7-D63F-E3DB-B1A624B3779B}"/>
                </a:ext>
              </a:extLst>
            </p:cNvPr>
            <p:cNvSpPr/>
            <p:nvPr/>
          </p:nvSpPr>
          <p:spPr>
            <a:xfrm>
              <a:off x="3597297" y="3593746"/>
              <a:ext cx="630000" cy="63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latin typeface="+mj-lt"/>
                </a:rPr>
                <a:t>R</a:t>
              </a:r>
            </a:p>
          </p:txBody>
        </p:sp>
        <p:cxnSp>
          <p:nvCxnSpPr>
            <p:cNvPr id="21" name="Gerade Verbindung 20">
              <a:extLst>
                <a:ext uri="{FF2B5EF4-FFF2-40B4-BE49-F238E27FC236}">
                  <a16:creationId xmlns:a16="http://schemas.microsoft.com/office/drawing/2014/main" id="{5120E8E2-AEDC-1F3A-2700-203AC3EFE715}"/>
                </a:ext>
              </a:extLst>
            </p:cNvPr>
            <p:cNvCxnSpPr>
              <a:cxnSpLocks/>
            </p:cNvCxnSpPr>
            <p:nvPr/>
          </p:nvCxnSpPr>
          <p:spPr>
            <a:xfrm>
              <a:off x="3369206" y="3908746"/>
              <a:ext cx="251671" cy="0"/>
            </a:xfrm>
            <a:prstGeom prst="line">
              <a:avLst/>
            </a:prstGeom>
            <a:ln w="28575">
              <a:solidFill>
                <a:srgbClr val="4E4F4E"/>
              </a:solidFill>
            </a:ln>
          </p:spPr>
          <p:style>
            <a:lnRef idx="1">
              <a:schemeClr val="accent1"/>
            </a:lnRef>
            <a:fillRef idx="0">
              <a:schemeClr val="accent1"/>
            </a:fillRef>
            <a:effectRef idx="0">
              <a:schemeClr val="accent1"/>
            </a:effectRef>
            <a:fontRef idx="minor">
              <a:schemeClr val="tx1"/>
            </a:fontRef>
          </p:style>
        </p:cxnSp>
      </p:grpSp>
      <p:sp>
        <p:nvSpPr>
          <p:cNvPr id="7" name="Freihandform 10">
            <a:extLst>
              <a:ext uri="{FF2B5EF4-FFF2-40B4-BE49-F238E27FC236}">
                <a16:creationId xmlns:a16="http://schemas.microsoft.com/office/drawing/2014/main" id="{8E38BFBB-BA19-CECC-9FF2-50B92E1FEFA6}"/>
              </a:ext>
            </a:extLst>
          </p:cNvPr>
          <p:cNvSpPr/>
          <p:nvPr/>
        </p:nvSpPr>
        <p:spPr>
          <a:xfrm>
            <a:off x="416533" y="2309326"/>
            <a:ext cx="3065984" cy="3198841"/>
          </a:xfrm>
          <a:prstGeom prst="rect">
            <a:avLst/>
          </a:prstGeom>
          <a:solidFill>
            <a:schemeClr val="accent1"/>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4000" tIns="108000" rIns="92456" bIns="52832" numCol="1" spcCol="1270" anchor="ctr" anchorCtr="0">
            <a:noAutofit/>
          </a:bodyPr>
          <a:lstStyle/>
          <a:p>
            <a:pPr marL="0" lvl="0" indent="0" algn="ctr" defTabSz="577850">
              <a:lnSpc>
                <a:spcPct val="90000"/>
              </a:lnSpc>
              <a:spcBef>
                <a:spcPct val="0"/>
              </a:spcBef>
              <a:spcAft>
                <a:spcPct val="35000"/>
              </a:spcAft>
              <a:buNone/>
            </a:pPr>
            <a:r>
              <a:rPr lang="en-US" sz="1200" b="1" kern="1200">
                <a:latin typeface="+mj-lt"/>
                <a:cs typeface="Arial"/>
              </a:rPr>
              <a:t>Patients with CLL</a:t>
            </a:r>
          </a:p>
          <a:p>
            <a:pPr marL="0" lvl="0" indent="0" algn="ctr" defTabSz="577850">
              <a:lnSpc>
                <a:spcPct val="90000"/>
              </a:lnSpc>
              <a:spcBef>
                <a:spcPct val="0"/>
              </a:spcBef>
              <a:spcAft>
                <a:spcPct val="35000"/>
              </a:spcAft>
              <a:buNone/>
            </a:pPr>
            <a:r>
              <a:rPr lang="en-US" sz="1200" kern="1200">
                <a:latin typeface="+mj-lt"/>
                <a:cs typeface="Arial"/>
              </a:rPr>
              <a:t>(</a:t>
            </a:r>
            <a:r>
              <a:rPr lang="en-US" sz="1200">
                <a:latin typeface="+mj-lt"/>
                <a:cs typeface="Arial"/>
              </a:rPr>
              <a:t>n=523</a:t>
            </a:r>
            <a:r>
              <a:rPr lang="en-US" sz="1200" kern="1200">
                <a:latin typeface="+mj-lt"/>
                <a:cs typeface="Arial"/>
              </a:rPr>
              <a:t>)</a:t>
            </a:r>
            <a:r>
              <a:rPr lang="en-US" sz="1200" kern="1200" baseline="30000">
                <a:latin typeface="+mj-lt"/>
                <a:cs typeface="Arial"/>
              </a:rPr>
              <a:t>a</a:t>
            </a:r>
          </a:p>
          <a:p>
            <a:pPr defTabSz="577850">
              <a:lnSpc>
                <a:spcPct val="90000"/>
              </a:lnSpc>
              <a:spcBef>
                <a:spcPct val="0"/>
              </a:spcBef>
              <a:spcAft>
                <a:spcPct val="35000"/>
              </a:spcAft>
            </a:pPr>
            <a:r>
              <a:rPr lang="en-GB" sz="1200" b="1"/>
              <a:t>Key inclusion criteria </a:t>
            </a:r>
          </a:p>
          <a:p>
            <a:pPr marL="285750" indent="-285750" defTabSz="577850">
              <a:lnSpc>
                <a:spcPct val="90000"/>
              </a:lnSpc>
              <a:spcBef>
                <a:spcPct val="0"/>
              </a:spcBef>
              <a:spcAft>
                <a:spcPct val="35000"/>
              </a:spcAft>
              <a:buFont typeface="Arial" panose="020B0604020202020204" pitchFamily="34" charset="0"/>
              <a:buChar char="•"/>
            </a:pPr>
            <a:r>
              <a:rPr lang="en-GB" sz="1200"/>
              <a:t>Previously untreated CLL requiring therapy by </a:t>
            </a:r>
            <a:r>
              <a:rPr lang="en-GB" sz="1200" err="1"/>
              <a:t>iwCLL</a:t>
            </a:r>
            <a:r>
              <a:rPr lang="en-GB" sz="1200"/>
              <a:t> criteria</a:t>
            </a:r>
          </a:p>
          <a:p>
            <a:pPr marL="285750" indent="-285750" defTabSz="577850">
              <a:lnSpc>
                <a:spcPct val="90000"/>
              </a:lnSpc>
              <a:spcBef>
                <a:spcPct val="0"/>
              </a:spcBef>
              <a:spcAft>
                <a:spcPct val="35000"/>
              </a:spcAft>
              <a:buFont typeface="Arial" panose="020B0604020202020204" pitchFamily="34" charset="0"/>
              <a:buChar char="•"/>
            </a:pPr>
            <a:r>
              <a:rPr lang="en-GB" sz="1200"/>
              <a:t>Considered fit for FCR</a:t>
            </a:r>
          </a:p>
          <a:p>
            <a:pPr marL="285750" indent="-285750" defTabSz="577850">
              <a:lnSpc>
                <a:spcPct val="90000"/>
              </a:lnSpc>
              <a:spcBef>
                <a:spcPct val="0"/>
              </a:spcBef>
              <a:spcAft>
                <a:spcPct val="35000"/>
              </a:spcAft>
              <a:buFont typeface="Arial" panose="020B0604020202020204" pitchFamily="34" charset="0"/>
              <a:buChar char="•"/>
            </a:pPr>
            <a:r>
              <a:rPr lang="en-US" sz="1200"/>
              <a:t>≤75 years old</a:t>
            </a:r>
            <a:endParaRPr lang="en-GB" sz="1200"/>
          </a:p>
          <a:p>
            <a:pPr defTabSz="577850">
              <a:lnSpc>
                <a:spcPct val="90000"/>
              </a:lnSpc>
              <a:spcBef>
                <a:spcPct val="0"/>
              </a:spcBef>
              <a:spcAft>
                <a:spcPct val="35000"/>
              </a:spcAft>
            </a:pPr>
            <a:r>
              <a:rPr lang="en-GB" sz="1200" b="1"/>
              <a:t>Key exclusion criteria</a:t>
            </a:r>
          </a:p>
          <a:p>
            <a:pPr marL="285750" indent="-285750" defTabSz="577850">
              <a:lnSpc>
                <a:spcPct val="90000"/>
              </a:lnSpc>
              <a:spcBef>
                <a:spcPct val="0"/>
              </a:spcBef>
              <a:spcAft>
                <a:spcPct val="35000"/>
              </a:spcAft>
              <a:buFont typeface="Arial" panose="020B0604020202020204" pitchFamily="34" charset="0"/>
              <a:buChar char="•"/>
            </a:pPr>
            <a:r>
              <a:rPr lang="en-US" sz="1200" kern="1200">
                <a:latin typeface="+mj-lt"/>
                <a:cs typeface="Arial"/>
              </a:rPr>
              <a:t>Prior therapy for CLL</a:t>
            </a:r>
          </a:p>
          <a:p>
            <a:pPr marL="285750" indent="-285750" defTabSz="577850">
              <a:lnSpc>
                <a:spcPct val="90000"/>
              </a:lnSpc>
              <a:spcBef>
                <a:spcPct val="0"/>
              </a:spcBef>
              <a:spcAft>
                <a:spcPct val="35000"/>
              </a:spcAft>
              <a:buFont typeface="Arial" panose="020B0604020202020204" pitchFamily="34" charset="0"/>
              <a:buChar char="•"/>
            </a:pPr>
            <a:r>
              <a:rPr lang="en-US" sz="1200">
                <a:latin typeface="+mj-lt"/>
                <a:cs typeface="Arial"/>
              </a:rPr>
              <a:t>History of Richter’s transformation</a:t>
            </a:r>
          </a:p>
          <a:p>
            <a:pPr marL="285750" indent="-285750" defTabSz="577850">
              <a:lnSpc>
                <a:spcPct val="90000"/>
              </a:lnSpc>
              <a:spcBef>
                <a:spcPct val="0"/>
              </a:spcBef>
              <a:spcAft>
                <a:spcPct val="35000"/>
              </a:spcAft>
              <a:buFont typeface="Arial" panose="020B0604020202020204" pitchFamily="34" charset="0"/>
              <a:buChar char="•"/>
            </a:pPr>
            <a:r>
              <a:rPr lang="en-US" sz="1200" kern="1200">
                <a:latin typeface="+mj-lt"/>
                <a:cs typeface="Arial"/>
              </a:rPr>
              <a:t>&gt;20% </a:t>
            </a:r>
            <a:r>
              <a:rPr lang="en-US" sz="1200" i="1" kern="1200">
                <a:latin typeface="+mj-lt"/>
                <a:cs typeface="Arial"/>
              </a:rPr>
              <a:t>TP53</a:t>
            </a:r>
            <a:r>
              <a:rPr lang="en-US" sz="1200" kern="1200">
                <a:latin typeface="+mj-lt"/>
                <a:cs typeface="Arial"/>
              </a:rPr>
              <a:t> deletion by FISH</a:t>
            </a:r>
          </a:p>
          <a:p>
            <a:pPr marL="285750" indent="-285750" defTabSz="577850">
              <a:lnSpc>
                <a:spcPct val="90000"/>
              </a:lnSpc>
              <a:spcBef>
                <a:spcPct val="0"/>
              </a:spcBef>
              <a:spcAft>
                <a:spcPct val="35000"/>
              </a:spcAft>
              <a:buFont typeface="Arial" panose="020B0604020202020204" pitchFamily="34" charset="0"/>
              <a:buChar char="•"/>
            </a:pPr>
            <a:r>
              <a:rPr lang="en-US" sz="1200">
                <a:latin typeface="+mj-lt"/>
                <a:cs typeface="Arial"/>
              </a:rPr>
              <a:t>Concomitant warfarin (or equivalent)</a:t>
            </a:r>
          </a:p>
          <a:p>
            <a:pPr marL="285750" indent="-285750" defTabSz="577850">
              <a:lnSpc>
                <a:spcPct val="90000"/>
              </a:lnSpc>
              <a:spcBef>
                <a:spcPct val="0"/>
              </a:spcBef>
              <a:spcAft>
                <a:spcPct val="35000"/>
              </a:spcAft>
              <a:buFont typeface="Arial" panose="020B0604020202020204" pitchFamily="34" charset="0"/>
              <a:buChar char="•"/>
            </a:pPr>
            <a:r>
              <a:rPr lang="en-US" sz="1200" kern="1200">
                <a:latin typeface="+mj-lt"/>
                <a:cs typeface="Arial"/>
              </a:rPr>
              <a:t>Sym</a:t>
            </a:r>
            <a:r>
              <a:rPr lang="en-US" sz="1200">
                <a:latin typeface="+mj-lt"/>
                <a:cs typeface="Arial"/>
              </a:rPr>
              <a:t>ptomatic cardiac failure or angina</a:t>
            </a:r>
            <a:endParaRPr lang="en-US" sz="1200" kern="1200">
              <a:latin typeface="+mj-lt"/>
              <a:cs typeface="Arial"/>
            </a:endParaRPr>
          </a:p>
        </p:txBody>
      </p:sp>
      <p:grpSp>
        <p:nvGrpSpPr>
          <p:cNvPr id="123" name="Gruppieren 122">
            <a:extLst>
              <a:ext uri="{FF2B5EF4-FFF2-40B4-BE49-F238E27FC236}">
                <a16:creationId xmlns:a16="http://schemas.microsoft.com/office/drawing/2014/main" id="{0DD47A62-58EF-8E69-8E60-81D7FFE6DE06}"/>
              </a:ext>
            </a:extLst>
          </p:cNvPr>
          <p:cNvGrpSpPr/>
          <p:nvPr/>
        </p:nvGrpSpPr>
        <p:grpSpPr>
          <a:xfrm>
            <a:off x="4608206" y="2578541"/>
            <a:ext cx="4511982" cy="2660411"/>
            <a:chOff x="4608206" y="2528446"/>
            <a:chExt cx="4511982" cy="2660411"/>
          </a:xfrm>
        </p:grpSpPr>
        <p:sp>
          <p:nvSpPr>
            <p:cNvPr id="22" name="Freihandform 10">
              <a:extLst>
                <a:ext uri="{FF2B5EF4-FFF2-40B4-BE49-F238E27FC236}">
                  <a16:creationId xmlns:a16="http://schemas.microsoft.com/office/drawing/2014/main" id="{E7A73085-3DC1-E71C-2A14-16FE2D98FB9F}"/>
                </a:ext>
              </a:extLst>
            </p:cNvPr>
            <p:cNvSpPr/>
            <p:nvPr/>
          </p:nvSpPr>
          <p:spPr>
            <a:xfrm>
              <a:off x="4608206" y="2528446"/>
              <a:ext cx="4511982" cy="2660411"/>
            </a:xfrm>
            <a:prstGeom prst="rect">
              <a:avLst/>
            </a:prstGeom>
            <a:solidFill>
              <a:schemeClr val="accent1">
                <a:lumMod val="10000"/>
                <a:lumOff val="90000"/>
              </a:schemeClr>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4000" tIns="108000" rIns="92456" bIns="52832" numCol="1" spcCol="1270" anchor="ctr" anchorCtr="0">
              <a:noAutofit/>
            </a:bodyPr>
            <a:lstStyle/>
            <a:p>
              <a:pPr marL="0" lvl="0" indent="0" algn="ctr" defTabSz="577850">
                <a:lnSpc>
                  <a:spcPct val="90000"/>
                </a:lnSpc>
                <a:spcBef>
                  <a:spcPct val="0"/>
                </a:spcBef>
                <a:spcAft>
                  <a:spcPct val="35000"/>
                </a:spcAft>
                <a:buNone/>
              </a:pPr>
              <a:endParaRPr lang="en-US" sz="1200" kern="1200">
                <a:latin typeface="+mj-lt"/>
                <a:cs typeface="Arial"/>
              </a:endParaRPr>
            </a:p>
          </p:txBody>
        </p:sp>
        <p:sp>
          <p:nvSpPr>
            <p:cNvPr id="111" name="Parallelogramm 110">
              <a:extLst>
                <a:ext uri="{FF2B5EF4-FFF2-40B4-BE49-F238E27FC236}">
                  <a16:creationId xmlns:a16="http://schemas.microsoft.com/office/drawing/2014/main" id="{8EDC420C-AD08-ED8A-63DD-1F7C903C8FFF}"/>
                </a:ext>
              </a:extLst>
            </p:cNvPr>
            <p:cNvSpPr/>
            <p:nvPr/>
          </p:nvSpPr>
          <p:spPr>
            <a:xfrm>
              <a:off x="4816500" y="4729311"/>
              <a:ext cx="2241728" cy="268515"/>
            </a:xfrm>
            <a:prstGeom prst="parallelogram">
              <a:avLst>
                <a:gd name="adj" fmla="val 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a:p>
          </p:txBody>
        </p:sp>
        <p:sp>
          <p:nvSpPr>
            <p:cNvPr id="23" name="Textfeld 22">
              <a:extLst>
                <a:ext uri="{FF2B5EF4-FFF2-40B4-BE49-F238E27FC236}">
                  <a16:creationId xmlns:a16="http://schemas.microsoft.com/office/drawing/2014/main" id="{747446B4-E8D0-7FB1-A665-7DF3E2A2F831}"/>
                </a:ext>
              </a:extLst>
            </p:cNvPr>
            <p:cNvSpPr txBox="1"/>
            <p:nvPr/>
          </p:nvSpPr>
          <p:spPr>
            <a:xfrm>
              <a:off x="4699470" y="2619630"/>
              <a:ext cx="412694" cy="923330"/>
            </a:xfrm>
            <a:prstGeom prst="rect">
              <a:avLst/>
            </a:prstGeom>
            <a:noFill/>
          </p:spPr>
          <p:txBody>
            <a:bodyPr wrap="square" rtlCol="0">
              <a:spAutoFit/>
            </a:bodyPr>
            <a:lstStyle/>
            <a:p>
              <a:r>
                <a:rPr lang="de-DE" b="1">
                  <a:solidFill>
                    <a:schemeClr val="accent3"/>
                  </a:solidFill>
                </a:rPr>
                <a:t>F</a:t>
              </a:r>
              <a:br>
                <a:rPr lang="de-DE" b="1"/>
              </a:br>
              <a:r>
                <a:rPr lang="de-DE" b="1">
                  <a:solidFill>
                    <a:schemeClr val="accent2"/>
                  </a:solidFill>
                </a:rPr>
                <a:t>C</a:t>
              </a:r>
              <a:br>
                <a:rPr lang="de-DE" b="1"/>
              </a:br>
              <a:r>
                <a:rPr lang="de-DE" b="1">
                  <a:solidFill>
                    <a:schemeClr val="accent1"/>
                  </a:solidFill>
                </a:rPr>
                <a:t>R</a:t>
              </a:r>
            </a:p>
          </p:txBody>
        </p:sp>
        <p:sp>
          <p:nvSpPr>
            <p:cNvPr id="24" name="Textfeld 23">
              <a:extLst>
                <a:ext uri="{FF2B5EF4-FFF2-40B4-BE49-F238E27FC236}">
                  <a16:creationId xmlns:a16="http://schemas.microsoft.com/office/drawing/2014/main" id="{5ADF765F-A39A-7336-7E2E-CC8F6BBEE264}"/>
                </a:ext>
              </a:extLst>
            </p:cNvPr>
            <p:cNvSpPr txBox="1"/>
            <p:nvPr/>
          </p:nvSpPr>
          <p:spPr>
            <a:xfrm>
              <a:off x="5063277" y="2590278"/>
              <a:ext cx="4056911" cy="903196"/>
            </a:xfrm>
            <a:prstGeom prst="rect">
              <a:avLst/>
            </a:prstGeom>
            <a:noFill/>
          </p:spPr>
          <p:txBody>
            <a:bodyPr wrap="square" lIns="0" rIns="0" rtlCol="0">
              <a:spAutoFit/>
            </a:bodyPr>
            <a:lstStyle/>
            <a:p>
              <a:pPr>
                <a:lnSpc>
                  <a:spcPts val="2200"/>
                </a:lnSpc>
              </a:pPr>
              <a:r>
                <a:rPr lang="de-DE" sz="1200"/>
                <a:t>Oral </a:t>
              </a:r>
              <a:r>
                <a:rPr lang="de-DE" sz="1200" err="1"/>
                <a:t>fludarabine</a:t>
              </a:r>
              <a:r>
                <a:rPr lang="de-DE" sz="1200"/>
                <a:t> (24 mg/m</a:t>
              </a:r>
              <a:r>
                <a:rPr lang="de-DE" sz="1200" baseline="30000"/>
                <a:t>2</a:t>
              </a:r>
              <a:r>
                <a:rPr lang="de-DE" sz="1200"/>
                <a:t>/</a:t>
              </a:r>
              <a:r>
                <a:rPr lang="de-DE" sz="1200" err="1"/>
                <a:t>day</a:t>
              </a:r>
              <a:r>
                <a:rPr lang="de-DE" sz="1200"/>
                <a:t> x 5 </a:t>
              </a:r>
              <a:r>
                <a:rPr lang="de-DE" sz="1200" err="1"/>
                <a:t>days</a:t>
              </a:r>
              <a:r>
                <a:rPr lang="de-DE" sz="1200"/>
                <a:t>; C1-6)</a:t>
              </a:r>
              <a:br>
                <a:rPr lang="de-DE" sz="1200"/>
              </a:br>
              <a:r>
                <a:rPr lang="de-DE" sz="1200"/>
                <a:t>Oral </a:t>
              </a:r>
              <a:r>
                <a:rPr lang="de-DE" sz="1200" err="1"/>
                <a:t>cyclophosphamide</a:t>
              </a:r>
              <a:r>
                <a:rPr lang="de-DE" sz="1200"/>
                <a:t> (150 mg/m</a:t>
              </a:r>
              <a:r>
                <a:rPr lang="de-DE" sz="1200" baseline="30000"/>
                <a:t>2</a:t>
              </a:r>
              <a:r>
                <a:rPr lang="de-DE" sz="1200"/>
                <a:t>/</a:t>
              </a:r>
              <a:r>
                <a:rPr lang="de-DE" sz="1200" err="1"/>
                <a:t>day</a:t>
              </a:r>
              <a:r>
                <a:rPr lang="de-DE" sz="1200"/>
                <a:t> x 5 </a:t>
              </a:r>
              <a:r>
                <a:rPr lang="de-DE" sz="1200" err="1"/>
                <a:t>days</a:t>
              </a:r>
              <a:r>
                <a:rPr lang="de-DE" sz="1200"/>
                <a:t>; C1-6)</a:t>
              </a:r>
              <a:br>
                <a:rPr lang="de-DE" sz="1200"/>
              </a:br>
              <a:r>
                <a:rPr lang="de-DE" sz="1200" err="1"/>
                <a:t>Intravenous</a:t>
              </a:r>
              <a:r>
                <a:rPr lang="de-DE" sz="1200"/>
                <a:t> </a:t>
              </a:r>
              <a:r>
                <a:rPr lang="de-DE" sz="1200" err="1"/>
                <a:t>rituximab</a:t>
              </a:r>
              <a:r>
                <a:rPr lang="de-DE" sz="1200"/>
                <a:t> (375 mg/m</a:t>
              </a:r>
              <a:r>
                <a:rPr lang="de-DE" sz="1200" baseline="30000"/>
                <a:t>2</a:t>
              </a:r>
              <a:r>
                <a:rPr lang="de-DE" sz="1200"/>
                <a:t> C1; 500 mg/m</a:t>
              </a:r>
              <a:r>
                <a:rPr lang="de-DE" sz="1200" baseline="30000"/>
                <a:t>2</a:t>
              </a:r>
              <a:r>
                <a:rPr lang="de-DE" sz="1200"/>
                <a:t> C2-6)</a:t>
              </a:r>
            </a:p>
          </p:txBody>
        </p:sp>
        <p:grpSp>
          <p:nvGrpSpPr>
            <p:cNvPr id="107" name="Gruppieren 106">
              <a:extLst>
                <a:ext uri="{FF2B5EF4-FFF2-40B4-BE49-F238E27FC236}">
                  <a16:creationId xmlns:a16="http://schemas.microsoft.com/office/drawing/2014/main" id="{78D2E6A9-E97C-67B4-CF5F-AB063D1F2475}"/>
                </a:ext>
              </a:extLst>
            </p:cNvPr>
            <p:cNvGrpSpPr/>
            <p:nvPr/>
          </p:nvGrpSpPr>
          <p:grpSpPr>
            <a:xfrm>
              <a:off x="4765315" y="3555306"/>
              <a:ext cx="1413343" cy="531511"/>
              <a:chOff x="4948702" y="4721164"/>
              <a:chExt cx="1413343" cy="531511"/>
            </a:xfrm>
          </p:grpSpPr>
          <p:grpSp>
            <p:nvGrpSpPr>
              <p:cNvPr id="44" name="Gruppieren 43">
                <a:extLst>
                  <a:ext uri="{FF2B5EF4-FFF2-40B4-BE49-F238E27FC236}">
                    <a16:creationId xmlns:a16="http://schemas.microsoft.com/office/drawing/2014/main" id="{2EF92121-3B27-E23D-B344-95604DDF1104}"/>
                  </a:ext>
                </a:extLst>
              </p:cNvPr>
              <p:cNvGrpSpPr/>
              <p:nvPr/>
            </p:nvGrpSpPr>
            <p:grpSpPr>
              <a:xfrm>
                <a:off x="5009109" y="4892675"/>
                <a:ext cx="108336" cy="360000"/>
                <a:chOff x="5987664" y="4892675"/>
                <a:chExt cx="108336" cy="360000"/>
              </a:xfrm>
            </p:grpSpPr>
            <p:sp>
              <p:nvSpPr>
                <p:cNvPr id="28" name="Rechteck 27">
                  <a:extLst>
                    <a:ext uri="{FF2B5EF4-FFF2-40B4-BE49-F238E27FC236}">
                      <a16:creationId xmlns:a16="http://schemas.microsoft.com/office/drawing/2014/main" id="{039398D4-E625-3C6B-C2CF-9D32B3DF7AF0}"/>
                    </a:ext>
                  </a:extLst>
                </p:cNvPr>
                <p:cNvSpPr/>
                <p:nvPr/>
              </p:nvSpPr>
              <p:spPr>
                <a:xfrm>
                  <a:off x="5990839" y="4892675"/>
                  <a:ext cx="105161" cy="121055"/>
                </a:xfrm>
                <a:prstGeom prst="rect">
                  <a:avLst/>
                </a:prstGeom>
                <a:gradFill>
                  <a:gsLst>
                    <a:gs pos="100000">
                      <a:schemeClr val="accent5">
                        <a:lumMod val="20000"/>
                        <a:lumOff val="80000"/>
                      </a:schemeClr>
                    </a:gs>
                    <a:gs pos="0">
                      <a:schemeClr val="accent5"/>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28">
                  <a:extLst>
                    <a:ext uri="{FF2B5EF4-FFF2-40B4-BE49-F238E27FC236}">
                      <a16:creationId xmlns:a16="http://schemas.microsoft.com/office/drawing/2014/main" id="{42218037-6D34-E5A6-2594-45F4F76DA906}"/>
                    </a:ext>
                  </a:extLst>
                </p:cNvPr>
                <p:cNvSpPr/>
                <p:nvPr/>
              </p:nvSpPr>
              <p:spPr>
                <a:xfrm>
                  <a:off x="5990839" y="5019675"/>
                  <a:ext cx="105161" cy="231775"/>
                </a:xfrm>
                <a:prstGeom prst="rect">
                  <a:avLst/>
                </a:prstGeom>
                <a:gradFill>
                  <a:gsLst>
                    <a:gs pos="0">
                      <a:schemeClr val="accent4">
                        <a:lumMod val="20000"/>
                        <a:lumOff val="80000"/>
                      </a:schemeClr>
                    </a:gs>
                    <a:gs pos="100000">
                      <a:schemeClr val="accent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Rechteck 29">
                  <a:extLst>
                    <a:ext uri="{FF2B5EF4-FFF2-40B4-BE49-F238E27FC236}">
                      <a16:creationId xmlns:a16="http://schemas.microsoft.com/office/drawing/2014/main" id="{77D770CD-AD50-5A46-9CC4-E1F294A2D201}"/>
                    </a:ext>
                  </a:extLst>
                </p:cNvPr>
                <p:cNvSpPr/>
                <p:nvPr/>
              </p:nvSpPr>
              <p:spPr>
                <a:xfrm>
                  <a:off x="5990839" y="4892675"/>
                  <a:ext cx="105161" cy="35877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4" name="Gerade Verbindung 33">
                  <a:extLst>
                    <a:ext uri="{FF2B5EF4-FFF2-40B4-BE49-F238E27FC236}">
                      <a16:creationId xmlns:a16="http://schemas.microsoft.com/office/drawing/2014/main" id="{1352509F-C314-8056-D2AA-5345335F190D}"/>
                    </a:ext>
                  </a:extLst>
                </p:cNvPr>
                <p:cNvCxnSpPr>
                  <a:cxnSpLocks/>
                </p:cNvCxnSpPr>
                <p:nvPr/>
              </p:nvCxnSpPr>
              <p:spPr>
                <a:xfrm>
                  <a:off x="5987664" y="5016905"/>
                  <a:ext cx="108000" cy="0"/>
                </a:xfrm>
                <a:prstGeom prst="line">
                  <a:avLst/>
                </a:prstGeom>
                <a:ln w="12700">
                  <a:solidFill>
                    <a:srgbClr val="000B22"/>
                  </a:solidFill>
                </a:ln>
              </p:spPr>
              <p:style>
                <a:lnRef idx="1">
                  <a:schemeClr val="accent1"/>
                </a:lnRef>
                <a:fillRef idx="0">
                  <a:schemeClr val="accent1"/>
                </a:fillRef>
                <a:effectRef idx="0">
                  <a:schemeClr val="accent1"/>
                </a:effectRef>
                <a:fontRef idx="minor">
                  <a:schemeClr val="tx1"/>
                </a:fontRef>
              </p:style>
            </p:cxnSp>
            <p:cxnSp>
              <p:nvCxnSpPr>
                <p:cNvPr id="39" name="Gerade Verbindung 38">
                  <a:extLst>
                    <a:ext uri="{FF2B5EF4-FFF2-40B4-BE49-F238E27FC236}">
                      <a16:creationId xmlns:a16="http://schemas.microsoft.com/office/drawing/2014/main" id="{D662F0B8-330A-9462-4C27-2AC96700FF18}"/>
                    </a:ext>
                  </a:extLst>
                </p:cNvPr>
                <p:cNvCxnSpPr>
                  <a:cxnSpLocks/>
                </p:cNvCxnSpPr>
                <p:nvPr/>
              </p:nvCxnSpPr>
              <p:spPr>
                <a:xfrm>
                  <a:off x="6076614" y="4892675"/>
                  <a:ext cx="0" cy="360000"/>
                </a:xfrm>
                <a:prstGeom prst="line">
                  <a:avLst/>
                </a:prstGeom>
                <a:ln w="12700">
                  <a:solidFill>
                    <a:srgbClr val="000B22"/>
                  </a:solidFill>
                </a:ln>
              </p:spPr>
              <p:style>
                <a:lnRef idx="1">
                  <a:schemeClr val="accent1"/>
                </a:lnRef>
                <a:fillRef idx="0">
                  <a:schemeClr val="accent1"/>
                </a:fillRef>
                <a:effectRef idx="0">
                  <a:schemeClr val="accent1"/>
                </a:effectRef>
                <a:fontRef idx="minor">
                  <a:schemeClr val="tx1"/>
                </a:fontRef>
              </p:style>
            </p:cxnSp>
            <p:cxnSp>
              <p:nvCxnSpPr>
                <p:cNvPr id="42" name="Gerade Verbindung 41">
                  <a:extLst>
                    <a:ext uri="{FF2B5EF4-FFF2-40B4-BE49-F238E27FC236}">
                      <a16:creationId xmlns:a16="http://schemas.microsoft.com/office/drawing/2014/main" id="{1F61A7C0-D0FC-B452-222D-E344CA775BAC}"/>
                    </a:ext>
                  </a:extLst>
                </p:cNvPr>
                <p:cNvCxnSpPr>
                  <a:cxnSpLocks/>
                </p:cNvCxnSpPr>
                <p:nvPr/>
              </p:nvCxnSpPr>
              <p:spPr>
                <a:xfrm>
                  <a:off x="6054389" y="4892675"/>
                  <a:ext cx="0" cy="360000"/>
                </a:xfrm>
                <a:prstGeom prst="line">
                  <a:avLst/>
                </a:prstGeom>
                <a:ln w="12700">
                  <a:solidFill>
                    <a:srgbClr val="000B22"/>
                  </a:solidFill>
                </a:ln>
              </p:spPr>
              <p:style>
                <a:lnRef idx="1">
                  <a:schemeClr val="accent1"/>
                </a:lnRef>
                <a:fillRef idx="0">
                  <a:schemeClr val="accent1"/>
                </a:fillRef>
                <a:effectRef idx="0">
                  <a:schemeClr val="accent1"/>
                </a:effectRef>
                <a:fontRef idx="minor">
                  <a:schemeClr val="tx1"/>
                </a:fontRef>
              </p:style>
            </p:cxnSp>
            <p:cxnSp>
              <p:nvCxnSpPr>
                <p:cNvPr id="43" name="Gerade Verbindung 42">
                  <a:extLst>
                    <a:ext uri="{FF2B5EF4-FFF2-40B4-BE49-F238E27FC236}">
                      <a16:creationId xmlns:a16="http://schemas.microsoft.com/office/drawing/2014/main" id="{4EB4F5BC-4CD0-9699-7F07-BA782FE4318B}"/>
                    </a:ext>
                  </a:extLst>
                </p:cNvPr>
                <p:cNvCxnSpPr>
                  <a:cxnSpLocks/>
                </p:cNvCxnSpPr>
                <p:nvPr/>
              </p:nvCxnSpPr>
              <p:spPr>
                <a:xfrm>
                  <a:off x="6022639" y="4892675"/>
                  <a:ext cx="0" cy="360000"/>
                </a:xfrm>
                <a:prstGeom prst="line">
                  <a:avLst/>
                </a:prstGeom>
                <a:ln w="38100">
                  <a:solidFill>
                    <a:srgbClr val="000B22"/>
                  </a:solidFill>
                </a:ln>
              </p:spPr>
              <p:style>
                <a:lnRef idx="1">
                  <a:schemeClr val="accent1"/>
                </a:lnRef>
                <a:fillRef idx="0">
                  <a:schemeClr val="accent1"/>
                </a:fillRef>
                <a:effectRef idx="0">
                  <a:schemeClr val="accent1"/>
                </a:effectRef>
                <a:fontRef idx="minor">
                  <a:schemeClr val="tx1"/>
                </a:fontRef>
              </p:style>
            </p:cxnSp>
          </p:grpSp>
          <p:grpSp>
            <p:nvGrpSpPr>
              <p:cNvPr id="46" name="Gruppieren 45">
                <a:extLst>
                  <a:ext uri="{FF2B5EF4-FFF2-40B4-BE49-F238E27FC236}">
                    <a16:creationId xmlns:a16="http://schemas.microsoft.com/office/drawing/2014/main" id="{3B501D15-9C3B-3793-5CFC-74851AE53191}"/>
                  </a:ext>
                </a:extLst>
              </p:cNvPr>
              <p:cNvGrpSpPr/>
              <p:nvPr/>
            </p:nvGrpSpPr>
            <p:grpSpPr>
              <a:xfrm>
                <a:off x="5244059" y="4892675"/>
                <a:ext cx="108336" cy="360000"/>
                <a:chOff x="5987664" y="4892675"/>
                <a:chExt cx="108336" cy="360000"/>
              </a:xfrm>
            </p:grpSpPr>
            <p:sp>
              <p:nvSpPr>
                <p:cNvPr id="47" name="Rechteck 46">
                  <a:extLst>
                    <a:ext uri="{FF2B5EF4-FFF2-40B4-BE49-F238E27FC236}">
                      <a16:creationId xmlns:a16="http://schemas.microsoft.com/office/drawing/2014/main" id="{4224AB1E-8BF7-9AE2-729A-D8961DA69674}"/>
                    </a:ext>
                  </a:extLst>
                </p:cNvPr>
                <p:cNvSpPr/>
                <p:nvPr/>
              </p:nvSpPr>
              <p:spPr>
                <a:xfrm>
                  <a:off x="5990839" y="4892675"/>
                  <a:ext cx="105161" cy="121055"/>
                </a:xfrm>
                <a:prstGeom prst="rect">
                  <a:avLst/>
                </a:prstGeom>
                <a:gradFill>
                  <a:gsLst>
                    <a:gs pos="100000">
                      <a:schemeClr val="accent5">
                        <a:lumMod val="20000"/>
                        <a:lumOff val="80000"/>
                      </a:schemeClr>
                    </a:gs>
                    <a:gs pos="0">
                      <a:schemeClr val="accent5"/>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Rechteck 47">
                  <a:extLst>
                    <a:ext uri="{FF2B5EF4-FFF2-40B4-BE49-F238E27FC236}">
                      <a16:creationId xmlns:a16="http://schemas.microsoft.com/office/drawing/2014/main" id="{9CB4405E-7AFD-078B-1A09-E02BF5DCB2C4}"/>
                    </a:ext>
                  </a:extLst>
                </p:cNvPr>
                <p:cNvSpPr/>
                <p:nvPr/>
              </p:nvSpPr>
              <p:spPr>
                <a:xfrm>
                  <a:off x="5990839" y="5019675"/>
                  <a:ext cx="105161" cy="231775"/>
                </a:xfrm>
                <a:prstGeom prst="rect">
                  <a:avLst/>
                </a:prstGeom>
                <a:gradFill>
                  <a:gsLst>
                    <a:gs pos="0">
                      <a:schemeClr val="accent4">
                        <a:lumMod val="20000"/>
                        <a:lumOff val="80000"/>
                      </a:schemeClr>
                    </a:gs>
                    <a:gs pos="100000">
                      <a:schemeClr val="accent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Rechteck 48">
                  <a:extLst>
                    <a:ext uri="{FF2B5EF4-FFF2-40B4-BE49-F238E27FC236}">
                      <a16:creationId xmlns:a16="http://schemas.microsoft.com/office/drawing/2014/main" id="{3FEB841A-0453-5A5F-65FC-974828E577E5}"/>
                    </a:ext>
                  </a:extLst>
                </p:cNvPr>
                <p:cNvSpPr/>
                <p:nvPr/>
              </p:nvSpPr>
              <p:spPr>
                <a:xfrm>
                  <a:off x="5990839" y="4892675"/>
                  <a:ext cx="105161" cy="35877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0" name="Gerade Verbindung 49">
                  <a:extLst>
                    <a:ext uri="{FF2B5EF4-FFF2-40B4-BE49-F238E27FC236}">
                      <a16:creationId xmlns:a16="http://schemas.microsoft.com/office/drawing/2014/main" id="{D0D59364-B533-55DE-9034-AB4A09AE1698}"/>
                    </a:ext>
                  </a:extLst>
                </p:cNvPr>
                <p:cNvCxnSpPr>
                  <a:cxnSpLocks/>
                </p:cNvCxnSpPr>
                <p:nvPr/>
              </p:nvCxnSpPr>
              <p:spPr>
                <a:xfrm>
                  <a:off x="5987664" y="5016905"/>
                  <a:ext cx="108000" cy="0"/>
                </a:xfrm>
                <a:prstGeom prst="line">
                  <a:avLst/>
                </a:prstGeom>
                <a:ln w="12700">
                  <a:solidFill>
                    <a:srgbClr val="000B22"/>
                  </a:solidFill>
                </a:ln>
              </p:spPr>
              <p:style>
                <a:lnRef idx="1">
                  <a:schemeClr val="accent1"/>
                </a:lnRef>
                <a:fillRef idx="0">
                  <a:schemeClr val="accent1"/>
                </a:fillRef>
                <a:effectRef idx="0">
                  <a:schemeClr val="accent1"/>
                </a:effectRef>
                <a:fontRef idx="minor">
                  <a:schemeClr val="tx1"/>
                </a:fontRef>
              </p:style>
            </p:cxnSp>
            <p:cxnSp>
              <p:nvCxnSpPr>
                <p:cNvPr id="51" name="Gerade Verbindung 50">
                  <a:extLst>
                    <a:ext uri="{FF2B5EF4-FFF2-40B4-BE49-F238E27FC236}">
                      <a16:creationId xmlns:a16="http://schemas.microsoft.com/office/drawing/2014/main" id="{EE1B2703-E6A9-9E3F-4548-46B9C28A3D08}"/>
                    </a:ext>
                  </a:extLst>
                </p:cNvPr>
                <p:cNvCxnSpPr>
                  <a:cxnSpLocks/>
                </p:cNvCxnSpPr>
                <p:nvPr/>
              </p:nvCxnSpPr>
              <p:spPr>
                <a:xfrm>
                  <a:off x="6076614" y="4892675"/>
                  <a:ext cx="0" cy="360000"/>
                </a:xfrm>
                <a:prstGeom prst="line">
                  <a:avLst/>
                </a:prstGeom>
                <a:ln w="12700">
                  <a:solidFill>
                    <a:srgbClr val="000B22"/>
                  </a:solidFill>
                </a:ln>
              </p:spPr>
              <p:style>
                <a:lnRef idx="1">
                  <a:schemeClr val="accent1"/>
                </a:lnRef>
                <a:fillRef idx="0">
                  <a:schemeClr val="accent1"/>
                </a:fillRef>
                <a:effectRef idx="0">
                  <a:schemeClr val="accent1"/>
                </a:effectRef>
                <a:fontRef idx="minor">
                  <a:schemeClr val="tx1"/>
                </a:fontRef>
              </p:style>
            </p:cxnSp>
            <p:cxnSp>
              <p:nvCxnSpPr>
                <p:cNvPr id="52" name="Gerade Verbindung 51">
                  <a:extLst>
                    <a:ext uri="{FF2B5EF4-FFF2-40B4-BE49-F238E27FC236}">
                      <a16:creationId xmlns:a16="http://schemas.microsoft.com/office/drawing/2014/main" id="{CDDA9AC9-628C-143F-9640-B84F2231ECF6}"/>
                    </a:ext>
                  </a:extLst>
                </p:cNvPr>
                <p:cNvCxnSpPr>
                  <a:cxnSpLocks/>
                </p:cNvCxnSpPr>
                <p:nvPr/>
              </p:nvCxnSpPr>
              <p:spPr>
                <a:xfrm>
                  <a:off x="6057564" y="4892675"/>
                  <a:ext cx="0" cy="360000"/>
                </a:xfrm>
                <a:prstGeom prst="line">
                  <a:avLst/>
                </a:prstGeom>
                <a:ln w="12700">
                  <a:solidFill>
                    <a:srgbClr val="000B22"/>
                  </a:solidFill>
                </a:ln>
              </p:spPr>
              <p:style>
                <a:lnRef idx="1">
                  <a:schemeClr val="accent1"/>
                </a:lnRef>
                <a:fillRef idx="0">
                  <a:schemeClr val="accent1"/>
                </a:fillRef>
                <a:effectRef idx="0">
                  <a:schemeClr val="accent1"/>
                </a:effectRef>
                <a:fontRef idx="minor">
                  <a:schemeClr val="tx1"/>
                </a:fontRef>
              </p:style>
            </p:cxnSp>
            <p:cxnSp>
              <p:nvCxnSpPr>
                <p:cNvPr id="53" name="Gerade Verbindung 52">
                  <a:extLst>
                    <a:ext uri="{FF2B5EF4-FFF2-40B4-BE49-F238E27FC236}">
                      <a16:creationId xmlns:a16="http://schemas.microsoft.com/office/drawing/2014/main" id="{D8C9C6E2-D75E-C528-55C6-5349F99FA46F}"/>
                    </a:ext>
                  </a:extLst>
                </p:cNvPr>
                <p:cNvCxnSpPr>
                  <a:cxnSpLocks/>
                </p:cNvCxnSpPr>
                <p:nvPr/>
              </p:nvCxnSpPr>
              <p:spPr>
                <a:xfrm>
                  <a:off x="6009939" y="4892675"/>
                  <a:ext cx="0" cy="360000"/>
                </a:xfrm>
                <a:prstGeom prst="line">
                  <a:avLst/>
                </a:prstGeom>
                <a:ln w="27940">
                  <a:solidFill>
                    <a:srgbClr val="000B22"/>
                  </a:solidFill>
                </a:ln>
              </p:spPr>
              <p:style>
                <a:lnRef idx="1">
                  <a:schemeClr val="accent1"/>
                </a:lnRef>
                <a:fillRef idx="0">
                  <a:schemeClr val="accent1"/>
                </a:fillRef>
                <a:effectRef idx="0">
                  <a:schemeClr val="accent1"/>
                </a:effectRef>
                <a:fontRef idx="minor">
                  <a:schemeClr val="tx1"/>
                </a:fontRef>
              </p:style>
            </p:cxnSp>
          </p:grpSp>
          <p:grpSp>
            <p:nvGrpSpPr>
              <p:cNvPr id="55" name="Gruppieren 54">
                <a:extLst>
                  <a:ext uri="{FF2B5EF4-FFF2-40B4-BE49-F238E27FC236}">
                    <a16:creationId xmlns:a16="http://schemas.microsoft.com/office/drawing/2014/main" id="{557B2E77-5A4B-FA7B-EBEB-45E0E21E7E51}"/>
                  </a:ext>
                </a:extLst>
              </p:cNvPr>
              <p:cNvGrpSpPr/>
              <p:nvPr/>
            </p:nvGrpSpPr>
            <p:grpSpPr>
              <a:xfrm>
                <a:off x="5498059" y="4892675"/>
                <a:ext cx="108336" cy="360000"/>
                <a:chOff x="5987664" y="4892675"/>
                <a:chExt cx="108336" cy="360000"/>
              </a:xfrm>
            </p:grpSpPr>
            <p:sp>
              <p:nvSpPr>
                <p:cNvPr id="56" name="Rechteck 55">
                  <a:extLst>
                    <a:ext uri="{FF2B5EF4-FFF2-40B4-BE49-F238E27FC236}">
                      <a16:creationId xmlns:a16="http://schemas.microsoft.com/office/drawing/2014/main" id="{452AFFDF-9791-C083-32BA-DFC43A3DADCC}"/>
                    </a:ext>
                  </a:extLst>
                </p:cNvPr>
                <p:cNvSpPr/>
                <p:nvPr/>
              </p:nvSpPr>
              <p:spPr>
                <a:xfrm>
                  <a:off x="5990839" y="4892675"/>
                  <a:ext cx="105161" cy="121055"/>
                </a:xfrm>
                <a:prstGeom prst="rect">
                  <a:avLst/>
                </a:prstGeom>
                <a:gradFill>
                  <a:gsLst>
                    <a:gs pos="100000">
                      <a:schemeClr val="accent5">
                        <a:lumMod val="20000"/>
                        <a:lumOff val="80000"/>
                      </a:schemeClr>
                    </a:gs>
                    <a:gs pos="0">
                      <a:schemeClr val="accent5"/>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Rechteck 56">
                  <a:extLst>
                    <a:ext uri="{FF2B5EF4-FFF2-40B4-BE49-F238E27FC236}">
                      <a16:creationId xmlns:a16="http://schemas.microsoft.com/office/drawing/2014/main" id="{ECCEED76-8963-EBFB-F76D-2DD303E73B77}"/>
                    </a:ext>
                  </a:extLst>
                </p:cNvPr>
                <p:cNvSpPr/>
                <p:nvPr/>
              </p:nvSpPr>
              <p:spPr>
                <a:xfrm>
                  <a:off x="5990839" y="5019675"/>
                  <a:ext cx="105161" cy="231775"/>
                </a:xfrm>
                <a:prstGeom prst="rect">
                  <a:avLst/>
                </a:prstGeom>
                <a:gradFill>
                  <a:gsLst>
                    <a:gs pos="0">
                      <a:schemeClr val="accent4">
                        <a:lumMod val="20000"/>
                        <a:lumOff val="80000"/>
                      </a:schemeClr>
                    </a:gs>
                    <a:gs pos="100000">
                      <a:schemeClr val="accent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Rechteck 57">
                  <a:extLst>
                    <a:ext uri="{FF2B5EF4-FFF2-40B4-BE49-F238E27FC236}">
                      <a16:creationId xmlns:a16="http://schemas.microsoft.com/office/drawing/2014/main" id="{D5CD46D1-B16E-B4CD-50AF-EAFC6D1C5C4E}"/>
                    </a:ext>
                  </a:extLst>
                </p:cNvPr>
                <p:cNvSpPr/>
                <p:nvPr/>
              </p:nvSpPr>
              <p:spPr>
                <a:xfrm>
                  <a:off x="5990839" y="4892675"/>
                  <a:ext cx="105161" cy="35877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9" name="Gerade Verbindung 58">
                  <a:extLst>
                    <a:ext uri="{FF2B5EF4-FFF2-40B4-BE49-F238E27FC236}">
                      <a16:creationId xmlns:a16="http://schemas.microsoft.com/office/drawing/2014/main" id="{CA51998A-E488-6189-A84D-21CBAFF22189}"/>
                    </a:ext>
                  </a:extLst>
                </p:cNvPr>
                <p:cNvCxnSpPr>
                  <a:cxnSpLocks/>
                </p:cNvCxnSpPr>
                <p:nvPr/>
              </p:nvCxnSpPr>
              <p:spPr>
                <a:xfrm>
                  <a:off x="5987664" y="5016905"/>
                  <a:ext cx="108000" cy="0"/>
                </a:xfrm>
                <a:prstGeom prst="line">
                  <a:avLst/>
                </a:prstGeom>
                <a:ln w="12700">
                  <a:solidFill>
                    <a:srgbClr val="000B22"/>
                  </a:solidFill>
                </a:ln>
              </p:spPr>
              <p:style>
                <a:lnRef idx="1">
                  <a:schemeClr val="accent1"/>
                </a:lnRef>
                <a:fillRef idx="0">
                  <a:schemeClr val="accent1"/>
                </a:fillRef>
                <a:effectRef idx="0">
                  <a:schemeClr val="accent1"/>
                </a:effectRef>
                <a:fontRef idx="minor">
                  <a:schemeClr val="tx1"/>
                </a:fontRef>
              </p:style>
            </p:cxnSp>
            <p:cxnSp>
              <p:nvCxnSpPr>
                <p:cNvPr id="60" name="Gerade Verbindung 59">
                  <a:extLst>
                    <a:ext uri="{FF2B5EF4-FFF2-40B4-BE49-F238E27FC236}">
                      <a16:creationId xmlns:a16="http://schemas.microsoft.com/office/drawing/2014/main" id="{6A27C5BC-C27B-F78B-83D9-7CD422369005}"/>
                    </a:ext>
                  </a:extLst>
                </p:cNvPr>
                <p:cNvCxnSpPr>
                  <a:cxnSpLocks/>
                </p:cNvCxnSpPr>
                <p:nvPr/>
              </p:nvCxnSpPr>
              <p:spPr>
                <a:xfrm>
                  <a:off x="6076614" y="4892675"/>
                  <a:ext cx="0" cy="360000"/>
                </a:xfrm>
                <a:prstGeom prst="line">
                  <a:avLst/>
                </a:prstGeom>
                <a:ln w="12700">
                  <a:solidFill>
                    <a:srgbClr val="000B22"/>
                  </a:solidFill>
                </a:ln>
              </p:spPr>
              <p:style>
                <a:lnRef idx="1">
                  <a:schemeClr val="accent1"/>
                </a:lnRef>
                <a:fillRef idx="0">
                  <a:schemeClr val="accent1"/>
                </a:fillRef>
                <a:effectRef idx="0">
                  <a:schemeClr val="accent1"/>
                </a:effectRef>
                <a:fontRef idx="minor">
                  <a:schemeClr val="tx1"/>
                </a:fontRef>
              </p:style>
            </p:cxnSp>
            <p:cxnSp>
              <p:nvCxnSpPr>
                <p:cNvPr id="61" name="Gerade Verbindung 60">
                  <a:extLst>
                    <a:ext uri="{FF2B5EF4-FFF2-40B4-BE49-F238E27FC236}">
                      <a16:creationId xmlns:a16="http://schemas.microsoft.com/office/drawing/2014/main" id="{3C2F3280-29A4-9B14-3A74-73AC9F88353D}"/>
                    </a:ext>
                  </a:extLst>
                </p:cNvPr>
                <p:cNvCxnSpPr>
                  <a:cxnSpLocks/>
                </p:cNvCxnSpPr>
                <p:nvPr/>
              </p:nvCxnSpPr>
              <p:spPr>
                <a:xfrm>
                  <a:off x="6012005" y="4892675"/>
                  <a:ext cx="0" cy="360000"/>
                </a:xfrm>
                <a:prstGeom prst="line">
                  <a:avLst/>
                </a:prstGeom>
                <a:ln w="12700">
                  <a:solidFill>
                    <a:srgbClr val="000B22"/>
                  </a:solidFill>
                </a:ln>
              </p:spPr>
              <p:style>
                <a:lnRef idx="1">
                  <a:schemeClr val="accent1"/>
                </a:lnRef>
                <a:fillRef idx="0">
                  <a:schemeClr val="accent1"/>
                </a:fillRef>
                <a:effectRef idx="0">
                  <a:schemeClr val="accent1"/>
                </a:effectRef>
                <a:fontRef idx="minor">
                  <a:schemeClr val="tx1"/>
                </a:fontRef>
              </p:style>
            </p:cxnSp>
          </p:grpSp>
          <p:grpSp>
            <p:nvGrpSpPr>
              <p:cNvPr id="64" name="Gruppieren 63">
                <a:extLst>
                  <a:ext uri="{FF2B5EF4-FFF2-40B4-BE49-F238E27FC236}">
                    <a16:creationId xmlns:a16="http://schemas.microsoft.com/office/drawing/2014/main" id="{07F2E420-92F2-7C3D-581F-4D5DF4D105D9}"/>
                  </a:ext>
                </a:extLst>
              </p:cNvPr>
              <p:cNvGrpSpPr/>
              <p:nvPr/>
            </p:nvGrpSpPr>
            <p:grpSpPr>
              <a:xfrm>
                <a:off x="5745709" y="4892675"/>
                <a:ext cx="108336" cy="360000"/>
                <a:chOff x="5987664" y="4892675"/>
                <a:chExt cx="108336" cy="360000"/>
              </a:xfrm>
            </p:grpSpPr>
            <p:sp>
              <p:nvSpPr>
                <p:cNvPr id="65" name="Rechteck 64">
                  <a:extLst>
                    <a:ext uri="{FF2B5EF4-FFF2-40B4-BE49-F238E27FC236}">
                      <a16:creationId xmlns:a16="http://schemas.microsoft.com/office/drawing/2014/main" id="{6A12AA22-2481-E8F4-1895-3E47BD0A1144}"/>
                    </a:ext>
                  </a:extLst>
                </p:cNvPr>
                <p:cNvSpPr/>
                <p:nvPr/>
              </p:nvSpPr>
              <p:spPr>
                <a:xfrm>
                  <a:off x="5990839" y="4892675"/>
                  <a:ext cx="105161" cy="121055"/>
                </a:xfrm>
                <a:prstGeom prst="rect">
                  <a:avLst/>
                </a:prstGeom>
                <a:gradFill>
                  <a:gsLst>
                    <a:gs pos="100000">
                      <a:schemeClr val="accent5">
                        <a:lumMod val="20000"/>
                        <a:lumOff val="80000"/>
                      </a:schemeClr>
                    </a:gs>
                    <a:gs pos="0">
                      <a:schemeClr val="accent5"/>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Rechteck 65">
                  <a:extLst>
                    <a:ext uri="{FF2B5EF4-FFF2-40B4-BE49-F238E27FC236}">
                      <a16:creationId xmlns:a16="http://schemas.microsoft.com/office/drawing/2014/main" id="{71EC2B6D-25AA-65DD-C256-299CE45D274D}"/>
                    </a:ext>
                  </a:extLst>
                </p:cNvPr>
                <p:cNvSpPr/>
                <p:nvPr/>
              </p:nvSpPr>
              <p:spPr>
                <a:xfrm>
                  <a:off x="5990839" y="5019675"/>
                  <a:ext cx="105161" cy="231775"/>
                </a:xfrm>
                <a:prstGeom prst="rect">
                  <a:avLst/>
                </a:prstGeom>
                <a:gradFill>
                  <a:gsLst>
                    <a:gs pos="0">
                      <a:schemeClr val="accent4">
                        <a:lumMod val="20000"/>
                        <a:lumOff val="80000"/>
                      </a:schemeClr>
                    </a:gs>
                    <a:gs pos="100000">
                      <a:schemeClr val="accent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Rechteck 66">
                  <a:extLst>
                    <a:ext uri="{FF2B5EF4-FFF2-40B4-BE49-F238E27FC236}">
                      <a16:creationId xmlns:a16="http://schemas.microsoft.com/office/drawing/2014/main" id="{86D44BCB-E46C-91E4-A04D-C2B802FE2024}"/>
                    </a:ext>
                  </a:extLst>
                </p:cNvPr>
                <p:cNvSpPr/>
                <p:nvPr/>
              </p:nvSpPr>
              <p:spPr>
                <a:xfrm>
                  <a:off x="5990839" y="4892675"/>
                  <a:ext cx="105161" cy="35877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8" name="Gerade Verbindung 67">
                  <a:extLst>
                    <a:ext uri="{FF2B5EF4-FFF2-40B4-BE49-F238E27FC236}">
                      <a16:creationId xmlns:a16="http://schemas.microsoft.com/office/drawing/2014/main" id="{84DAF0F4-3DA0-03C7-E926-42D3A73653F3}"/>
                    </a:ext>
                  </a:extLst>
                </p:cNvPr>
                <p:cNvCxnSpPr>
                  <a:cxnSpLocks/>
                </p:cNvCxnSpPr>
                <p:nvPr/>
              </p:nvCxnSpPr>
              <p:spPr>
                <a:xfrm>
                  <a:off x="5987664" y="5016905"/>
                  <a:ext cx="108000" cy="0"/>
                </a:xfrm>
                <a:prstGeom prst="line">
                  <a:avLst/>
                </a:prstGeom>
                <a:ln w="12700">
                  <a:solidFill>
                    <a:srgbClr val="000B22"/>
                  </a:solidFill>
                </a:ln>
              </p:spPr>
              <p:style>
                <a:lnRef idx="1">
                  <a:schemeClr val="accent1"/>
                </a:lnRef>
                <a:fillRef idx="0">
                  <a:schemeClr val="accent1"/>
                </a:fillRef>
                <a:effectRef idx="0">
                  <a:schemeClr val="accent1"/>
                </a:effectRef>
                <a:fontRef idx="minor">
                  <a:schemeClr val="tx1"/>
                </a:fontRef>
              </p:style>
            </p:cxnSp>
            <p:cxnSp>
              <p:nvCxnSpPr>
                <p:cNvPr id="69" name="Gerade Verbindung 68">
                  <a:extLst>
                    <a:ext uri="{FF2B5EF4-FFF2-40B4-BE49-F238E27FC236}">
                      <a16:creationId xmlns:a16="http://schemas.microsoft.com/office/drawing/2014/main" id="{D801A789-9468-04FC-EE96-F73B6B9E2FB7}"/>
                    </a:ext>
                  </a:extLst>
                </p:cNvPr>
                <p:cNvCxnSpPr>
                  <a:cxnSpLocks/>
                </p:cNvCxnSpPr>
                <p:nvPr/>
              </p:nvCxnSpPr>
              <p:spPr>
                <a:xfrm>
                  <a:off x="6073439" y="4892675"/>
                  <a:ext cx="0" cy="360000"/>
                </a:xfrm>
                <a:prstGeom prst="line">
                  <a:avLst/>
                </a:prstGeom>
                <a:ln w="12700">
                  <a:solidFill>
                    <a:srgbClr val="000B22"/>
                  </a:solidFill>
                </a:ln>
              </p:spPr>
              <p:style>
                <a:lnRef idx="1">
                  <a:schemeClr val="accent1"/>
                </a:lnRef>
                <a:fillRef idx="0">
                  <a:schemeClr val="accent1"/>
                </a:fillRef>
                <a:effectRef idx="0">
                  <a:schemeClr val="accent1"/>
                </a:effectRef>
                <a:fontRef idx="minor">
                  <a:schemeClr val="tx1"/>
                </a:fontRef>
              </p:style>
            </p:cxnSp>
            <p:cxnSp>
              <p:nvCxnSpPr>
                <p:cNvPr id="70" name="Gerade Verbindung 69">
                  <a:extLst>
                    <a:ext uri="{FF2B5EF4-FFF2-40B4-BE49-F238E27FC236}">
                      <a16:creationId xmlns:a16="http://schemas.microsoft.com/office/drawing/2014/main" id="{F058AB09-3297-0FEC-A0F0-6D965488B418}"/>
                    </a:ext>
                  </a:extLst>
                </p:cNvPr>
                <p:cNvCxnSpPr>
                  <a:cxnSpLocks/>
                </p:cNvCxnSpPr>
                <p:nvPr/>
              </p:nvCxnSpPr>
              <p:spPr>
                <a:xfrm>
                  <a:off x="6051214" y="4892675"/>
                  <a:ext cx="0" cy="360000"/>
                </a:xfrm>
                <a:prstGeom prst="line">
                  <a:avLst/>
                </a:prstGeom>
                <a:ln w="12700">
                  <a:solidFill>
                    <a:srgbClr val="000B22"/>
                  </a:solidFill>
                </a:ln>
              </p:spPr>
              <p:style>
                <a:lnRef idx="1">
                  <a:schemeClr val="accent1"/>
                </a:lnRef>
                <a:fillRef idx="0">
                  <a:schemeClr val="accent1"/>
                </a:fillRef>
                <a:effectRef idx="0">
                  <a:schemeClr val="accent1"/>
                </a:effectRef>
                <a:fontRef idx="minor">
                  <a:schemeClr val="tx1"/>
                </a:fontRef>
              </p:style>
            </p:cxnSp>
            <p:cxnSp>
              <p:nvCxnSpPr>
                <p:cNvPr id="71" name="Gerade Verbindung 70">
                  <a:extLst>
                    <a:ext uri="{FF2B5EF4-FFF2-40B4-BE49-F238E27FC236}">
                      <a16:creationId xmlns:a16="http://schemas.microsoft.com/office/drawing/2014/main" id="{A878D8A8-FCE5-EE76-DBA5-9B21BEA8BE2F}"/>
                    </a:ext>
                  </a:extLst>
                </p:cNvPr>
                <p:cNvCxnSpPr>
                  <a:cxnSpLocks/>
                </p:cNvCxnSpPr>
                <p:nvPr/>
              </p:nvCxnSpPr>
              <p:spPr>
                <a:xfrm>
                  <a:off x="6013114" y="4892675"/>
                  <a:ext cx="0" cy="360000"/>
                </a:xfrm>
                <a:prstGeom prst="line">
                  <a:avLst/>
                </a:prstGeom>
                <a:ln w="40640">
                  <a:solidFill>
                    <a:srgbClr val="000B22"/>
                  </a:solidFill>
                </a:ln>
              </p:spPr>
              <p:style>
                <a:lnRef idx="1">
                  <a:schemeClr val="accent1"/>
                </a:lnRef>
                <a:fillRef idx="0">
                  <a:schemeClr val="accent1"/>
                </a:fillRef>
                <a:effectRef idx="0">
                  <a:schemeClr val="accent1"/>
                </a:effectRef>
                <a:fontRef idx="minor">
                  <a:schemeClr val="tx1"/>
                </a:fontRef>
              </p:style>
            </p:cxnSp>
          </p:grpSp>
          <p:grpSp>
            <p:nvGrpSpPr>
              <p:cNvPr id="73" name="Gruppieren 72">
                <a:extLst>
                  <a:ext uri="{FF2B5EF4-FFF2-40B4-BE49-F238E27FC236}">
                    <a16:creationId xmlns:a16="http://schemas.microsoft.com/office/drawing/2014/main" id="{0C599144-3A14-547F-9FDA-498043CC54E8}"/>
                  </a:ext>
                </a:extLst>
              </p:cNvPr>
              <p:cNvGrpSpPr/>
              <p:nvPr/>
            </p:nvGrpSpPr>
            <p:grpSpPr>
              <a:xfrm>
                <a:off x="5996534" y="4892675"/>
                <a:ext cx="108336" cy="360000"/>
                <a:chOff x="5987664" y="4892675"/>
                <a:chExt cx="108336" cy="360000"/>
              </a:xfrm>
            </p:grpSpPr>
            <p:sp>
              <p:nvSpPr>
                <p:cNvPr id="74" name="Rechteck 73">
                  <a:extLst>
                    <a:ext uri="{FF2B5EF4-FFF2-40B4-BE49-F238E27FC236}">
                      <a16:creationId xmlns:a16="http://schemas.microsoft.com/office/drawing/2014/main" id="{739C407A-5236-BDDC-8F73-EBA716B57296}"/>
                    </a:ext>
                  </a:extLst>
                </p:cNvPr>
                <p:cNvSpPr/>
                <p:nvPr/>
              </p:nvSpPr>
              <p:spPr>
                <a:xfrm>
                  <a:off x="5990839" y="4892675"/>
                  <a:ext cx="105161" cy="121055"/>
                </a:xfrm>
                <a:prstGeom prst="rect">
                  <a:avLst/>
                </a:prstGeom>
                <a:gradFill>
                  <a:gsLst>
                    <a:gs pos="100000">
                      <a:schemeClr val="accent5">
                        <a:lumMod val="20000"/>
                        <a:lumOff val="80000"/>
                      </a:schemeClr>
                    </a:gs>
                    <a:gs pos="0">
                      <a:schemeClr val="accent5"/>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5" name="Rechteck 74">
                  <a:extLst>
                    <a:ext uri="{FF2B5EF4-FFF2-40B4-BE49-F238E27FC236}">
                      <a16:creationId xmlns:a16="http://schemas.microsoft.com/office/drawing/2014/main" id="{A298FC86-E26C-2D2E-CA98-EF6FA7B50789}"/>
                    </a:ext>
                  </a:extLst>
                </p:cNvPr>
                <p:cNvSpPr/>
                <p:nvPr/>
              </p:nvSpPr>
              <p:spPr>
                <a:xfrm>
                  <a:off x="5990839" y="5019675"/>
                  <a:ext cx="105161" cy="231775"/>
                </a:xfrm>
                <a:prstGeom prst="rect">
                  <a:avLst/>
                </a:prstGeom>
                <a:gradFill>
                  <a:gsLst>
                    <a:gs pos="0">
                      <a:schemeClr val="accent4">
                        <a:lumMod val="20000"/>
                        <a:lumOff val="80000"/>
                      </a:schemeClr>
                    </a:gs>
                    <a:gs pos="100000">
                      <a:schemeClr val="accent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Rechteck 75">
                  <a:extLst>
                    <a:ext uri="{FF2B5EF4-FFF2-40B4-BE49-F238E27FC236}">
                      <a16:creationId xmlns:a16="http://schemas.microsoft.com/office/drawing/2014/main" id="{F8E599A9-0BF1-138A-DB30-34D751A13B88}"/>
                    </a:ext>
                  </a:extLst>
                </p:cNvPr>
                <p:cNvSpPr/>
                <p:nvPr/>
              </p:nvSpPr>
              <p:spPr>
                <a:xfrm>
                  <a:off x="5990839" y="4892675"/>
                  <a:ext cx="105161" cy="35877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77" name="Gerade Verbindung 76">
                  <a:extLst>
                    <a:ext uri="{FF2B5EF4-FFF2-40B4-BE49-F238E27FC236}">
                      <a16:creationId xmlns:a16="http://schemas.microsoft.com/office/drawing/2014/main" id="{08B77594-E54A-A195-8C17-0088B0CFCF13}"/>
                    </a:ext>
                  </a:extLst>
                </p:cNvPr>
                <p:cNvCxnSpPr>
                  <a:cxnSpLocks/>
                </p:cNvCxnSpPr>
                <p:nvPr/>
              </p:nvCxnSpPr>
              <p:spPr>
                <a:xfrm>
                  <a:off x="5987664" y="5016905"/>
                  <a:ext cx="108000" cy="0"/>
                </a:xfrm>
                <a:prstGeom prst="line">
                  <a:avLst/>
                </a:prstGeom>
                <a:ln w="12700">
                  <a:solidFill>
                    <a:srgbClr val="000B22"/>
                  </a:solidFill>
                </a:ln>
              </p:spPr>
              <p:style>
                <a:lnRef idx="1">
                  <a:schemeClr val="accent1"/>
                </a:lnRef>
                <a:fillRef idx="0">
                  <a:schemeClr val="accent1"/>
                </a:fillRef>
                <a:effectRef idx="0">
                  <a:schemeClr val="accent1"/>
                </a:effectRef>
                <a:fontRef idx="minor">
                  <a:schemeClr val="tx1"/>
                </a:fontRef>
              </p:style>
            </p:cxnSp>
            <p:cxnSp>
              <p:nvCxnSpPr>
                <p:cNvPr id="78" name="Gerade Verbindung 77">
                  <a:extLst>
                    <a:ext uri="{FF2B5EF4-FFF2-40B4-BE49-F238E27FC236}">
                      <a16:creationId xmlns:a16="http://schemas.microsoft.com/office/drawing/2014/main" id="{4F69FF91-2749-3130-CA67-9D21FD289ED9}"/>
                    </a:ext>
                  </a:extLst>
                </p:cNvPr>
                <p:cNvCxnSpPr>
                  <a:cxnSpLocks/>
                </p:cNvCxnSpPr>
                <p:nvPr/>
              </p:nvCxnSpPr>
              <p:spPr>
                <a:xfrm>
                  <a:off x="6028989" y="4892675"/>
                  <a:ext cx="0" cy="360000"/>
                </a:xfrm>
                <a:prstGeom prst="line">
                  <a:avLst/>
                </a:prstGeom>
                <a:ln w="12700">
                  <a:solidFill>
                    <a:srgbClr val="000B22"/>
                  </a:solidFill>
                </a:ln>
              </p:spPr>
              <p:style>
                <a:lnRef idx="1">
                  <a:schemeClr val="accent1"/>
                </a:lnRef>
                <a:fillRef idx="0">
                  <a:schemeClr val="accent1"/>
                </a:fillRef>
                <a:effectRef idx="0">
                  <a:schemeClr val="accent1"/>
                </a:effectRef>
                <a:fontRef idx="minor">
                  <a:schemeClr val="tx1"/>
                </a:fontRef>
              </p:style>
            </p:cxnSp>
            <p:cxnSp>
              <p:nvCxnSpPr>
                <p:cNvPr id="79" name="Gerade Verbindung 78">
                  <a:extLst>
                    <a:ext uri="{FF2B5EF4-FFF2-40B4-BE49-F238E27FC236}">
                      <a16:creationId xmlns:a16="http://schemas.microsoft.com/office/drawing/2014/main" id="{A69BDBFB-2BBB-7B60-98F5-66A015CCD329}"/>
                    </a:ext>
                  </a:extLst>
                </p:cNvPr>
                <p:cNvCxnSpPr>
                  <a:cxnSpLocks/>
                </p:cNvCxnSpPr>
                <p:nvPr/>
              </p:nvCxnSpPr>
              <p:spPr>
                <a:xfrm>
                  <a:off x="6009939" y="4892675"/>
                  <a:ext cx="0" cy="360000"/>
                </a:xfrm>
                <a:prstGeom prst="line">
                  <a:avLst/>
                </a:prstGeom>
                <a:ln w="12700">
                  <a:solidFill>
                    <a:srgbClr val="000B22"/>
                  </a:solidFill>
                </a:ln>
              </p:spPr>
              <p:style>
                <a:lnRef idx="1">
                  <a:schemeClr val="accent1"/>
                </a:lnRef>
                <a:fillRef idx="0">
                  <a:schemeClr val="accent1"/>
                </a:fillRef>
                <a:effectRef idx="0">
                  <a:schemeClr val="accent1"/>
                </a:effectRef>
                <a:fontRef idx="minor">
                  <a:schemeClr val="tx1"/>
                </a:fontRef>
              </p:style>
            </p:cxnSp>
          </p:grpSp>
          <p:grpSp>
            <p:nvGrpSpPr>
              <p:cNvPr id="82" name="Gruppieren 81">
                <a:extLst>
                  <a:ext uri="{FF2B5EF4-FFF2-40B4-BE49-F238E27FC236}">
                    <a16:creationId xmlns:a16="http://schemas.microsoft.com/office/drawing/2014/main" id="{B4ED48C3-1FD2-55CE-F8B8-C3B8618DE0C3}"/>
                  </a:ext>
                </a:extLst>
              </p:cNvPr>
              <p:cNvGrpSpPr/>
              <p:nvPr/>
            </p:nvGrpSpPr>
            <p:grpSpPr>
              <a:xfrm>
                <a:off x="6253709" y="4892675"/>
                <a:ext cx="108336" cy="360000"/>
                <a:chOff x="5987664" y="4892675"/>
                <a:chExt cx="108336" cy="360000"/>
              </a:xfrm>
            </p:grpSpPr>
            <p:sp>
              <p:nvSpPr>
                <p:cNvPr id="83" name="Rechteck 82">
                  <a:extLst>
                    <a:ext uri="{FF2B5EF4-FFF2-40B4-BE49-F238E27FC236}">
                      <a16:creationId xmlns:a16="http://schemas.microsoft.com/office/drawing/2014/main" id="{37F62D83-AAD0-DAFB-FC13-D18ED12D3D5C}"/>
                    </a:ext>
                  </a:extLst>
                </p:cNvPr>
                <p:cNvSpPr/>
                <p:nvPr/>
              </p:nvSpPr>
              <p:spPr>
                <a:xfrm>
                  <a:off x="5990839" y="4892675"/>
                  <a:ext cx="105161" cy="121055"/>
                </a:xfrm>
                <a:prstGeom prst="rect">
                  <a:avLst/>
                </a:prstGeom>
                <a:gradFill>
                  <a:gsLst>
                    <a:gs pos="100000">
                      <a:schemeClr val="accent5">
                        <a:lumMod val="20000"/>
                        <a:lumOff val="80000"/>
                      </a:schemeClr>
                    </a:gs>
                    <a:gs pos="0">
                      <a:schemeClr val="accent5"/>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 name="Rechteck 83">
                  <a:extLst>
                    <a:ext uri="{FF2B5EF4-FFF2-40B4-BE49-F238E27FC236}">
                      <a16:creationId xmlns:a16="http://schemas.microsoft.com/office/drawing/2014/main" id="{098430BA-06C4-18BB-9592-5B8C0898312C}"/>
                    </a:ext>
                  </a:extLst>
                </p:cNvPr>
                <p:cNvSpPr/>
                <p:nvPr/>
              </p:nvSpPr>
              <p:spPr>
                <a:xfrm>
                  <a:off x="5990839" y="5019675"/>
                  <a:ext cx="105161" cy="231775"/>
                </a:xfrm>
                <a:prstGeom prst="rect">
                  <a:avLst/>
                </a:prstGeom>
                <a:gradFill>
                  <a:gsLst>
                    <a:gs pos="0">
                      <a:schemeClr val="accent4">
                        <a:lumMod val="20000"/>
                        <a:lumOff val="80000"/>
                      </a:schemeClr>
                    </a:gs>
                    <a:gs pos="100000">
                      <a:schemeClr val="accent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5" name="Rechteck 84">
                  <a:extLst>
                    <a:ext uri="{FF2B5EF4-FFF2-40B4-BE49-F238E27FC236}">
                      <a16:creationId xmlns:a16="http://schemas.microsoft.com/office/drawing/2014/main" id="{5D724896-9E4F-DE31-914E-BEC92FBB8207}"/>
                    </a:ext>
                  </a:extLst>
                </p:cNvPr>
                <p:cNvSpPr/>
                <p:nvPr/>
              </p:nvSpPr>
              <p:spPr>
                <a:xfrm>
                  <a:off x="5990839" y="4892675"/>
                  <a:ext cx="105161" cy="35877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86" name="Gerade Verbindung 85">
                  <a:extLst>
                    <a:ext uri="{FF2B5EF4-FFF2-40B4-BE49-F238E27FC236}">
                      <a16:creationId xmlns:a16="http://schemas.microsoft.com/office/drawing/2014/main" id="{2C6341A0-9EED-D58C-640D-BD26634DA198}"/>
                    </a:ext>
                  </a:extLst>
                </p:cNvPr>
                <p:cNvCxnSpPr>
                  <a:cxnSpLocks/>
                </p:cNvCxnSpPr>
                <p:nvPr/>
              </p:nvCxnSpPr>
              <p:spPr>
                <a:xfrm>
                  <a:off x="5987664" y="5016905"/>
                  <a:ext cx="108000" cy="0"/>
                </a:xfrm>
                <a:prstGeom prst="line">
                  <a:avLst/>
                </a:prstGeom>
                <a:ln w="12700">
                  <a:solidFill>
                    <a:srgbClr val="000B22"/>
                  </a:solidFill>
                </a:ln>
              </p:spPr>
              <p:style>
                <a:lnRef idx="1">
                  <a:schemeClr val="accent1"/>
                </a:lnRef>
                <a:fillRef idx="0">
                  <a:schemeClr val="accent1"/>
                </a:fillRef>
                <a:effectRef idx="0">
                  <a:schemeClr val="accent1"/>
                </a:effectRef>
                <a:fontRef idx="minor">
                  <a:schemeClr val="tx1"/>
                </a:fontRef>
              </p:style>
            </p:cxnSp>
            <p:cxnSp>
              <p:nvCxnSpPr>
                <p:cNvPr id="87" name="Gerade Verbindung 86">
                  <a:extLst>
                    <a:ext uri="{FF2B5EF4-FFF2-40B4-BE49-F238E27FC236}">
                      <a16:creationId xmlns:a16="http://schemas.microsoft.com/office/drawing/2014/main" id="{E31C014C-CEE0-E3D8-10F9-BB2F8A291D6F}"/>
                    </a:ext>
                  </a:extLst>
                </p:cNvPr>
                <p:cNvCxnSpPr>
                  <a:cxnSpLocks/>
                </p:cNvCxnSpPr>
                <p:nvPr/>
              </p:nvCxnSpPr>
              <p:spPr>
                <a:xfrm>
                  <a:off x="6076614" y="4892675"/>
                  <a:ext cx="0" cy="360000"/>
                </a:xfrm>
                <a:prstGeom prst="line">
                  <a:avLst/>
                </a:prstGeom>
                <a:ln w="12700">
                  <a:solidFill>
                    <a:srgbClr val="000B22"/>
                  </a:solidFill>
                </a:ln>
              </p:spPr>
              <p:style>
                <a:lnRef idx="1">
                  <a:schemeClr val="accent1"/>
                </a:lnRef>
                <a:fillRef idx="0">
                  <a:schemeClr val="accent1"/>
                </a:fillRef>
                <a:effectRef idx="0">
                  <a:schemeClr val="accent1"/>
                </a:effectRef>
                <a:fontRef idx="minor">
                  <a:schemeClr val="tx1"/>
                </a:fontRef>
              </p:style>
            </p:cxnSp>
            <p:cxnSp>
              <p:nvCxnSpPr>
                <p:cNvPr id="88" name="Gerade Verbindung 87">
                  <a:extLst>
                    <a:ext uri="{FF2B5EF4-FFF2-40B4-BE49-F238E27FC236}">
                      <a16:creationId xmlns:a16="http://schemas.microsoft.com/office/drawing/2014/main" id="{78FC4433-FAF0-D8B7-6DBB-0D79D9BE4AFC}"/>
                    </a:ext>
                  </a:extLst>
                </p:cNvPr>
                <p:cNvCxnSpPr>
                  <a:cxnSpLocks/>
                </p:cNvCxnSpPr>
                <p:nvPr/>
              </p:nvCxnSpPr>
              <p:spPr>
                <a:xfrm>
                  <a:off x="6054389" y="4892675"/>
                  <a:ext cx="0" cy="360000"/>
                </a:xfrm>
                <a:prstGeom prst="line">
                  <a:avLst/>
                </a:prstGeom>
                <a:ln w="12700">
                  <a:solidFill>
                    <a:srgbClr val="000B22"/>
                  </a:solidFill>
                </a:ln>
              </p:spPr>
              <p:style>
                <a:lnRef idx="1">
                  <a:schemeClr val="accent1"/>
                </a:lnRef>
                <a:fillRef idx="0">
                  <a:schemeClr val="accent1"/>
                </a:fillRef>
                <a:effectRef idx="0">
                  <a:schemeClr val="accent1"/>
                </a:effectRef>
                <a:fontRef idx="minor">
                  <a:schemeClr val="tx1"/>
                </a:fontRef>
              </p:style>
            </p:cxnSp>
            <p:cxnSp>
              <p:nvCxnSpPr>
                <p:cNvPr id="89" name="Gerade Verbindung 88">
                  <a:extLst>
                    <a:ext uri="{FF2B5EF4-FFF2-40B4-BE49-F238E27FC236}">
                      <a16:creationId xmlns:a16="http://schemas.microsoft.com/office/drawing/2014/main" id="{F2FE6F78-CC38-AC18-3AA7-0B76B246F64E}"/>
                    </a:ext>
                  </a:extLst>
                </p:cNvPr>
                <p:cNvCxnSpPr>
                  <a:cxnSpLocks/>
                </p:cNvCxnSpPr>
                <p:nvPr/>
              </p:nvCxnSpPr>
              <p:spPr>
                <a:xfrm>
                  <a:off x="6022639" y="4892675"/>
                  <a:ext cx="0" cy="360000"/>
                </a:xfrm>
                <a:prstGeom prst="line">
                  <a:avLst/>
                </a:prstGeom>
                <a:ln w="38100">
                  <a:solidFill>
                    <a:srgbClr val="000B22"/>
                  </a:solidFill>
                </a:ln>
              </p:spPr>
              <p:style>
                <a:lnRef idx="1">
                  <a:schemeClr val="accent1"/>
                </a:lnRef>
                <a:fillRef idx="0">
                  <a:schemeClr val="accent1"/>
                </a:fillRef>
                <a:effectRef idx="0">
                  <a:schemeClr val="accent1"/>
                </a:effectRef>
                <a:fontRef idx="minor">
                  <a:schemeClr val="tx1"/>
                </a:fontRef>
              </p:style>
            </p:cxnSp>
          </p:grpSp>
          <p:cxnSp>
            <p:nvCxnSpPr>
              <p:cNvPr id="91" name="Gerade Verbindung 90">
                <a:extLst>
                  <a:ext uri="{FF2B5EF4-FFF2-40B4-BE49-F238E27FC236}">
                    <a16:creationId xmlns:a16="http://schemas.microsoft.com/office/drawing/2014/main" id="{22F029D0-4730-84C9-331D-A83DE2961662}"/>
                  </a:ext>
                </a:extLst>
              </p:cNvPr>
              <p:cNvCxnSpPr>
                <a:cxnSpLocks/>
              </p:cNvCxnSpPr>
              <p:nvPr/>
            </p:nvCxnSpPr>
            <p:spPr>
              <a:xfrm>
                <a:off x="5294909" y="4892675"/>
                <a:ext cx="0" cy="360000"/>
              </a:xfrm>
              <a:prstGeom prst="line">
                <a:avLst/>
              </a:prstGeom>
              <a:ln w="12700">
                <a:solidFill>
                  <a:srgbClr val="000B22"/>
                </a:solidFill>
              </a:ln>
            </p:spPr>
            <p:style>
              <a:lnRef idx="1">
                <a:schemeClr val="accent1"/>
              </a:lnRef>
              <a:fillRef idx="0">
                <a:schemeClr val="accent1"/>
              </a:fillRef>
              <a:effectRef idx="0">
                <a:schemeClr val="accent1"/>
              </a:effectRef>
              <a:fontRef idx="minor">
                <a:schemeClr val="tx1"/>
              </a:fontRef>
            </p:style>
          </p:cxnSp>
          <p:cxnSp>
            <p:nvCxnSpPr>
              <p:cNvPr id="92" name="Gerade Verbindung 91">
                <a:extLst>
                  <a:ext uri="{FF2B5EF4-FFF2-40B4-BE49-F238E27FC236}">
                    <a16:creationId xmlns:a16="http://schemas.microsoft.com/office/drawing/2014/main" id="{73984E88-79C2-0726-8050-B35CFA9E83D4}"/>
                  </a:ext>
                </a:extLst>
              </p:cNvPr>
              <p:cNvCxnSpPr>
                <a:cxnSpLocks/>
              </p:cNvCxnSpPr>
              <p:nvPr/>
            </p:nvCxnSpPr>
            <p:spPr>
              <a:xfrm>
                <a:off x="5558434" y="4892675"/>
                <a:ext cx="0" cy="360000"/>
              </a:xfrm>
              <a:prstGeom prst="line">
                <a:avLst/>
              </a:prstGeom>
              <a:ln w="43180">
                <a:solidFill>
                  <a:srgbClr val="000B22"/>
                </a:solidFill>
              </a:ln>
            </p:spPr>
            <p:style>
              <a:lnRef idx="1">
                <a:schemeClr val="accent1"/>
              </a:lnRef>
              <a:fillRef idx="0">
                <a:schemeClr val="accent1"/>
              </a:fillRef>
              <a:effectRef idx="0">
                <a:schemeClr val="accent1"/>
              </a:effectRef>
              <a:fontRef idx="minor">
                <a:schemeClr val="tx1"/>
              </a:fontRef>
            </p:style>
          </p:cxnSp>
          <p:cxnSp>
            <p:nvCxnSpPr>
              <p:cNvPr id="93" name="Gerade Verbindung 92">
                <a:extLst>
                  <a:ext uri="{FF2B5EF4-FFF2-40B4-BE49-F238E27FC236}">
                    <a16:creationId xmlns:a16="http://schemas.microsoft.com/office/drawing/2014/main" id="{944FBC10-67AD-AFC9-B79E-30B7C5197FC5}"/>
                  </a:ext>
                </a:extLst>
              </p:cNvPr>
              <p:cNvCxnSpPr>
                <a:cxnSpLocks/>
              </p:cNvCxnSpPr>
              <p:nvPr/>
            </p:nvCxnSpPr>
            <p:spPr>
              <a:xfrm>
                <a:off x="6075959" y="4892675"/>
                <a:ext cx="0" cy="360000"/>
              </a:xfrm>
              <a:prstGeom prst="line">
                <a:avLst/>
              </a:prstGeom>
              <a:ln w="49530">
                <a:solidFill>
                  <a:srgbClr val="000B22"/>
                </a:solidFill>
              </a:ln>
            </p:spPr>
            <p:style>
              <a:lnRef idx="1">
                <a:schemeClr val="accent1"/>
              </a:lnRef>
              <a:fillRef idx="0">
                <a:schemeClr val="accent1"/>
              </a:fillRef>
              <a:effectRef idx="0">
                <a:schemeClr val="accent1"/>
              </a:effectRef>
              <a:fontRef idx="minor">
                <a:schemeClr val="tx1"/>
              </a:fontRef>
            </p:style>
          </p:cxnSp>
          <p:pic>
            <p:nvPicPr>
              <p:cNvPr id="101" name="Grafik 100">
                <a:extLst>
                  <a:ext uri="{FF2B5EF4-FFF2-40B4-BE49-F238E27FC236}">
                    <a16:creationId xmlns:a16="http://schemas.microsoft.com/office/drawing/2014/main" id="{71E3C89A-C1A7-9199-1C0B-F78CFB97B7CB}"/>
                  </a:ext>
                </a:extLst>
              </p:cNvPr>
              <p:cNvPicPr>
                <a:picLocks/>
              </p:cNvPicPr>
              <p:nvPr/>
            </p:nvPicPr>
            <p:blipFill>
              <a:blip r:embed="rId3"/>
              <a:stretch>
                <a:fillRect/>
              </a:stretch>
            </p:blipFill>
            <p:spPr>
              <a:xfrm rot="10800000">
                <a:off x="4948702" y="4721164"/>
                <a:ext cx="136800" cy="136800"/>
              </a:xfrm>
              <a:prstGeom prst="rect">
                <a:avLst/>
              </a:prstGeom>
            </p:spPr>
          </p:pic>
          <p:pic>
            <p:nvPicPr>
              <p:cNvPr id="102" name="Grafik 101">
                <a:extLst>
                  <a:ext uri="{FF2B5EF4-FFF2-40B4-BE49-F238E27FC236}">
                    <a16:creationId xmlns:a16="http://schemas.microsoft.com/office/drawing/2014/main" id="{1770B112-8669-F7CC-93AA-5B65739EA752}"/>
                  </a:ext>
                </a:extLst>
              </p:cNvPr>
              <p:cNvPicPr>
                <a:picLocks/>
              </p:cNvPicPr>
              <p:nvPr/>
            </p:nvPicPr>
            <p:blipFill>
              <a:blip r:embed="rId3"/>
              <a:stretch>
                <a:fillRect/>
              </a:stretch>
            </p:blipFill>
            <p:spPr>
              <a:xfrm rot="10800000">
                <a:off x="5183652" y="4721164"/>
                <a:ext cx="136800" cy="136800"/>
              </a:xfrm>
              <a:prstGeom prst="rect">
                <a:avLst/>
              </a:prstGeom>
            </p:spPr>
          </p:pic>
          <p:pic>
            <p:nvPicPr>
              <p:cNvPr id="103" name="Grafik 102">
                <a:extLst>
                  <a:ext uri="{FF2B5EF4-FFF2-40B4-BE49-F238E27FC236}">
                    <a16:creationId xmlns:a16="http://schemas.microsoft.com/office/drawing/2014/main" id="{80D25600-4A62-69BF-7EF7-3F155A812A15}"/>
                  </a:ext>
                </a:extLst>
              </p:cNvPr>
              <p:cNvPicPr>
                <a:picLocks/>
              </p:cNvPicPr>
              <p:nvPr/>
            </p:nvPicPr>
            <p:blipFill>
              <a:blip r:embed="rId3"/>
              <a:stretch>
                <a:fillRect/>
              </a:stretch>
            </p:blipFill>
            <p:spPr>
              <a:xfrm rot="10800000">
                <a:off x="5437652" y="4721164"/>
                <a:ext cx="136800" cy="136800"/>
              </a:xfrm>
              <a:prstGeom prst="rect">
                <a:avLst/>
              </a:prstGeom>
            </p:spPr>
          </p:pic>
          <p:pic>
            <p:nvPicPr>
              <p:cNvPr id="104" name="Grafik 103">
                <a:extLst>
                  <a:ext uri="{FF2B5EF4-FFF2-40B4-BE49-F238E27FC236}">
                    <a16:creationId xmlns:a16="http://schemas.microsoft.com/office/drawing/2014/main" id="{7A5DCABF-54E2-461F-4020-3CDC234E7870}"/>
                  </a:ext>
                </a:extLst>
              </p:cNvPr>
              <p:cNvPicPr>
                <a:picLocks/>
              </p:cNvPicPr>
              <p:nvPr/>
            </p:nvPicPr>
            <p:blipFill>
              <a:blip r:embed="rId3"/>
              <a:stretch>
                <a:fillRect/>
              </a:stretch>
            </p:blipFill>
            <p:spPr>
              <a:xfrm rot="10800000">
                <a:off x="5682127" y="4721164"/>
                <a:ext cx="136800" cy="136800"/>
              </a:xfrm>
              <a:prstGeom prst="rect">
                <a:avLst/>
              </a:prstGeom>
            </p:spPr>
          </p:pic>
          <p:pic>
            <p:nvPicPr>
              <p:cNvPr id="105" name="Grafik 104">
                <a:extLst>
                  <a:ext uri="{FF2B5EF4-FFF2-40B4-BE49-F238E27FC236}">
                    <a16:creationId xmlns:a16="http://schemas.microsoft.com/office/drawing/2014/main" id="{1F1EC6C7-60E0-E647-9841-7392BDA82E7F}"/>
                  </a:ext>
                </a:extLst>
              </p:cNvPr>
              <p:cNvPicPr>
                <a:picLocks/>
              </p:cNvPicPr>
              <p:nvPr/>
            </p:nvPicPr>
            <p:blipFill>
              <a:blip r:embed="rId3"/>
              <a:stretch>
                <a:fillRect/>
              </a:stretch>
            </p:blipFill>
            <p:spPr>
              <a:xfrm rot="10800000">
                <a:off x="5936127" y="4721164"/>
                <a:ext cx="136800" cy="136800"/>
              </a:xfrm>
              <a:prstGeom prst="rect">
                <a:avLst/>
              </a:prstGeom>
            </p:spPr>
          </p:pic>
          <p:pic>
            <p:nvPicPr>
              <p:cNvPr id="106" name="Grafik 105">
                <a:extLst>
                  <a:ext uri="{FF2B5EF4-FFF2-40B4-BE49-F238E27FC236}">
                    <a16:creationId xmlns:a16="http://schemas.microsoft.com/office/drawing/2014/main" id="{6EEC1259-3529-C945-256D-CC37B991A013}"/>
                  </a:ext>
                </a:extLst>
              </p:cNvPr>
              <p:cNvPicPr>
                <a:picLocks/>
              </p:cNvPicPr>
              <p:nvPr/>
            </p:nvPicPr>
            <p:blipFill>
              <a:blip r:embed="rId3"/>
              <a:stretch>
                <a:fillRect/>
              </a:stretch>
            </p:blipFill>
            <p:spPr>
              <a:xfrm rot="10800000">
                <a:off x="6190127" y="4721164"/>
                <a:ext cx="136800" cy="136800"/>
              </a:xfrm>
              <a:prstGeom prst="rect">
                <a:avLst/>
              </a:prstGeom>
            </p:spPr>
          </p:pic>
        </p:grpSp>
        <p:sp>
          <p:nvSpPr>
            <p:cNvPr id="109" name="Parallelogramm 108">
              <a:extLst>
                <a:ext uri="{FF2B5EF4-FFF2-40B4-BE49-F238E27FC236}">
                  <a16:creationId xmlns:a16="http://schemas.microsoft.com/office/drawing/2014/main" id="{FB33F251-70B9-315C-4CD4-2FD08D41DE6A}"/>
                </a:ext>
              </a:extLst>
            </p:cNvPr>
            <p:cNvSpPr/>
            <p:nvPr/>
          </p:nvSpPr>
          <p:spPr>
            <a:xfrm>
              <a:off x="5018974" y="4441371"/>
              <a:ext cx="2241728" cy="268515"/>
            </a:xfrm>
            <a:prstGeom prst="parallelogram">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1200" err="1"/>
                <a:t>Venetoclax</a:t>
              </a:r>
              <a:r>
                <a:rPr lang="de-DE" sz="1200"/>
                <a:t> (400 mg/</a:t>
              </a:r>
              <a:r>
                <a:rPr lang="de-DE" sz="1200" err="1"/>
                <a:t>day</a:t>
              </a:r>
              <a:r>
                <a:rPr lang="de-DE" sz="1200"/>
                <a:t>)</a:t>
              </a:r>
              <a:r>
                <a:rPr lang="de-DE" sz="1200" baseline="30000"/>
                <a:t>b</a:t>
              </a:r>
            </a:p>
          </p:txBody>
        </p:sp>
        <p:sp>
          <p:nvSpPr>
            <p:cNvPr id="110" name="Parallelogramm 109">
              <a:extLst>
                <a:ext uri="{FF2B5EF4-FFF2-40B4-BE49-F238E27FC236}">
                  <a16:creationId xmlns:a16="http://schemas.microsoft.com/office/drawing/2014/main" id="{870D3809-42F7-E79B-32D7-CAE291D1926C}"/>
                </a:ext>
              </a:extLst>
            </p:cNvPr>
            <p:cNvSpPr/>
            <p:nvPr/>
          </p:nvSpPr>
          <p:spPr>
            <a:xfrm>
              <a:off x="4953660" y="4729311"/>
              <a:ext cx="2241728" cy="268515"/>
            </a:xfrm>
            <a:prstGeom prst="parallelogram">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sz="1200" err="1"/>
                <a:t>Ibrutinib</a:t>
              </a:r>
              <a:r>
                <a:rPr lang="de-DE" sz="1200"/>
                <a:t> (420 mg/</a:t>
              </a:r>
              <a:r>
                <a:rPr lang="de-DE" sz="1200" err="1"/>
                <a:t>day</a:t>
              </a:r>
              <a:r>
                <a:rPr lang="de-DE" sz="1200"/>
                <a:t>)</a:t>
              </a:r>
            </a:p>
          </p:txBody>
        </p:sp>
        <p:grpSp>
          <p:nvGrpSpPr>
            <p:cNvPr id="115" name="Gruppieren 114">
              <a:extLst>
                <a:ext uri="{FF2B5EF4-FFF2-40B4-BE49-F238E27FC236}">
                  <a16:creationId xmlns:a16="http://schemas.microsoft.com/office/drawing/2014/main" id="{FB033703-4748-9A13-7CD8-AE8CA13CB912}"/>
                </a:ext>
              </a:extLst>
            </p:cNvPr>
            <p:cNvGrpSpPr/>
            <p:nvPr/>
          </p:nvGrpSpPr>
          <p:grpSpPr>
            <a:xfrm flipH="1" flipV="1">
              <a:off x="7283890" y="4441368"/>
              <a:ext cx="1656910" cy="556456"/>
              <a:chOff x="6976500" y="4423897"/>
              <a:chExt cx="1656910" cy="556456"/>
            </a:xfrm>
          </p:grpSpPr>
          <p:sp>
            <p:nvSpPr>
              <p:cNvPr id="112" name="Parallelogramm 111">
                <a:extLst>
                  <a:ext uri="{FF2B5EF4-FFF2-40B4-BE49-F238E27FC236}">
                    <a16:creationId xmlns:a16="http://schemas.microsoft.com/office/drawing/2014/main" id="{0E774D95-1BD4-BB53-D752-1D7F70F6E1D2}"/>
                  </a:ext>
                </a:extLst>
              </p:cNvPr>
              <p:cNvSpPr/>
              <p:nvPr/>
            </p:nvSpPr>
            <p:spPr>
              <a:xfrm>
                <a:off x="6976500" y="4711838"/>
                <a:ext cx="1449137" cy="268515"/>
              </a:xfrm>
              <a:prstGeom prst="parallelogram">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a:p>
            </p:txBody>
          </p:sp>
          <p:sp>
            <p:nvSpPr>
              <p:cNvPr id="114" name="Parallelogramm 113">
                <a:extLst>
                  <a:ext uri="{FF2B5EF4-FFF2-40B4-BE49-F238E27FC236}">
                    <a16:creationId xmlns:a16="http://schemas.microsoft.com/office/drawing/2014/main" id="{F6F99559-ADC3-E452-A610-D99E9E7D8A06}"/>
                  </a:ext>
                </a:extLst>
              </p:cNvPr>
              <p:cNvSpPr/>
              <p:nvPr/>
            </p:nvSpPr>
            <p:spPr>
              <a:xfrm>
                <a:off x="8024493" y="4711838"/>
                <a:ext cx="543603" cy="268515"/>
              </a:xfrm>
              <a:prstGeom prst="parallelogram">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a:p>
            </p:txBody>
          </p:sp>
          <p:sp>
            <p:nvSpPr>
              <p:cNvPr id="116" name="Parallelogramm 115">
                <a:extLst>
                  <a:ext uri="{FF2B5EF4-FFF2-40B4-BE49-F238E27FC236}">
                    <a16:creationId xmlns:a16="http://schemas.microsoft.com/office/drawing/2014/main" id="{323175AB-7BC7-D58B-92EA-4EE301D42C2A}"/>
                  </a:ext>
                </a:extLst>
              </p:cNvPr>
              <p:cNvSpPr/>
              <p:nvPr/>
            </p:nvSpPr>
            <p:spPr>
              <a:xfrm>
                <a:off x="6976500" y="4423897"/>
                <a:ext cx="1508321" cy="268515"/>
              </a:xfrm>
              <a:prstGeom prst="parallelogram">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a:p>
            </p:txBody>
          </p:sp>
          <p:sp>
            <p:nvSpPr>
              <p:cNvPr id="113" name="Parallelogramm 112">
                <a:extLst>
                  <a:ext uri="{FF2B5EF4-FFF2-40B4-BE49-F238E27FC236}">
                    <a16:creationId xmlns:a16="http://schemas.microsoft.com/office/drawing/2014/main" id="{11813A70-5CB6-8758-3D9D-FADAFE06AB11}"/>
                  </a:ext>
                </a:extLst>
              </p:cNvPr>
              <p:cNvSpPr/>
              <p:nvPr/>
            </p:nvSpPr>
            <p:spPr>
              <a:xfrm>
                <a:off x="8089807" y="4423897"/>
                <a:ext cx="543603" cy="268515"/>
              </a:xfrm>
              <a:prstGeom prst="parallelogram">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a:p>
            </p:txBody>
          </p:sp>
          <p:sp>
            <p:nvSpPr>
              <p:cNvPr id="117" name="Parallelogramm 116">
                <a:extLst>
                  <a:ext uri="{FF2B5EF4-FFF2-40B4-BE49-F238E27FC236}">
                    <a16:creationId xmlns:a16="http://schemas.microsoft.com/office/drawing/2014/main" id="{980331F7-70E3-09DB-A096-E28EBB0B09CB}"/>
                  </a:ext>
                </a:extLst>
              </p:cNvPr>
              <p:cNvSpPr/>
              <p:nvPr/>
            </p:nvSpPr>
            <p:spPr>
              <a:xfrm>
                <a:off x="7764405" y="4423897"/>
                <a:ext cx="660815" cy="268515"/>
              </a:xfrm>
              <a:prstGeom prst="parallelogram">
                <a:avLst>
                  <a:gd name="adj" fmla="val 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a:p>
            </p:txBody>
          </p:sp>
          <p:sp>
            <p:nvSpPr>
              <p:cNvPr id="118" name="Parallelogramm 117">
                <a:extLst>
                  <a:ext uri="{FF2B5EF4-FFF2-40B4-BE49-F238E27FC236}">
                    <a16:creationId xmlns:a16="http://schemas.microsoft.com/office/drawing/2014/main" id="{AEEAA25C-AC27-843B-157F-5FAB31B1C364}"/>
                  </a:ext>
                </a:extLst>
              </p:cNvPr>
              <p:cNvSpPr/>
              <p:nvPr/>
            </p:nvSpPr>
            <p:spPr>
              <a:xfrm>
                <a:off x="7764405" y="4711838"/>
                <a:ext cx="691838" cy="268515"/>
              </a:xfrm>
              <a:prstGeom prst="parallelogram">
                <a:avLst>
                  <a:gd name="adj" fmla="val 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1200"/>
              </a:p>
            </p:txBody>
          </p:sp>
        </p:grpSp>
        <p:cxnSp>
          <p:nvCxnSpPr>
            <p:cNvPr id="120" name="Gerade Verbindung 119">
              <a:extLst>
                <a:ext uri="{FF2B5EF4-FFF2-40B4-BE49-F238E27FC236}">
                  <a16:creationId xmlns:a16="http://schemas.microsoft.com/office/drawing/2014/main" id="{2EE11C50-C10D-EC62-16B0-0703128661C1}"/>
                </a:ext>
              </a:extLst>
            </p:cNvPr>
            <p:cNvCxnSpPr>
              <a:cxnSpLocks/>
            </p:cNvCxnSpPr>
            <p:nvPr/>
          </p:nvCxnSpPr>
          <p:spPr>
            <a:xfrm rot="20820000" flipV="1">
              <a:off x="7015348" y="4353058"/>
              <a:ext cx="372297" cy="720000"/>
            </a:xfrm>
            <a:prstGeom prst="line">
              <a:avLst/>
            </a:prstGeom>
            <a:ln w="25400">
              <a:solidFill>
                <a:srgbClr val="000B22"/>
              </a:solidFill>
            </a:ln>
          </p:spPr>
          <p:style>
            <a:lnRef idx="1">
              <a:schemeClr val="accent1"/>
            </a:lnRef>
            <a:fillRef idx="0">
              <a:schemeClr val="accent1"/>
            </a:fillRef>
            <a:effectRef idx="0">
              <a:schemeClr val="accent1"/>
            </a:effectRef>
            <a:fontRef idx="minor">
              <a:schemeClr val="tx1"/>
            </a:fontRef>
          </p:style>
        </p:cxnSp>
        <p:sp>
          <p:nvSpPr>
            <p:cNvPr id="122" name="Textfeld 121">
              <a:extLst>
                <a:ext uri="{FF2B5EF4-FFF2-40B4-BE49-F238E27FC236}">
                  <a16:creationId xmlns:a16="http://schemas.microsoft.com/office/drawing/2014/main" id="{A7F88EC1-9BA8-DAAF-E2A4-9DBB467925A2}"/>
                </a:ext>
              </a:extLst>
            </p:cNvPr>
            <p:cNvSpPr txBox="1"/>
            <p:nvPr/>
          </p:nvSpPr>
          <p:spPr>
            <a:xfrm>
              <a:off x="6686936" y="4031657"/>
              <a:ext cx="1851024" cy="246606"/>
            </a:xfrm>
            <a:prstGeom prst="rect">
              <a:avLst/>
            </a:prstGeom>
            <a:noFill/>
          </p:spPr>
          <p:txBody>
            <a:bodyPr wrap="square" lIns="0" tIns="0" rIns="0" bIns="0" rtlCol="0">
              <a:spAutoFit/>
            </a:bodyPr>
            <a:lstStyle/>
            <a:p>
              <a:pPr>
                <a:lnSpc>
                  <a:spcPts val="2200"/>
                </a:lnSpc>
              </a:pPr>
              <a:r>
                <a:rPr lang="de-DE" sz="1200"/>
                <a:t>I+V </a:t>
              </a:r>
              <a:r>
                <a:rPr lang="de-DE" sz="1200" err="1"/>
                <a:t>given</a:t>
              </a:r>
              <a:r>
                <a:rPr lang="de-DE" sz="1200"/>
                <a:t> </a:t>
              </a:r>
              <a:r>
                <a:rPr lang="de-DE" sz="1200" err="1"/>
                <a:t>for</a:t>
              </a:r>
              <a:r>
                <a:rPr lang="de-DE" sz="1200"/>
                <a:t> 2 </a:t>
              </a:r>
              <a:r>
                <a:rPr lang="de-DE" sz="1200" err="1"/>
                <a:t>to</a:t>
              </a:r>
              <a:r>
                <a:rPr lang="de-DE" sz="1200"/>
                <a:t> 6 </a:t>
              </a:r>
              <a:r>
                <a:rPr lang="de-DE" sz="1200" err="1"/>
                <a:t>years</a:t>
              </a:r>
              <a:endParaRPr lang="de-DE" sz="1200"/>
            </a:p>
          </p:txBody>
        </p:sp>
      </p:grpSp>
      <p:cxnSp>
        <p:nvCxnSpPr>
          <p:cNvPr id="128" name="Gerade Verbindung 127">
            <a:extLst>
              <a:ext uri="{FF2B5EF4-FFF2-40B4-BE49-F238E27FC236}">
                <a16:creationId xmlns:a16="http://schemas.microsoft.com/office/drawing/2014/main" id="{023B42E7-9B8E-EB9C-1F1A-FFF365FA32B8}"/>
              </a:ext>
            </a:extLst>
          </p:cNvPr>
          <p:cNvCxnSpPr>
            <a:cxnSpLocks/>
          </p:cNvCxnSpPr>
          <p:nvPr/>
        </p:nvCxnSpPr>
        <p:spPr>
          <a:xfrm rot="20820000" flipV="1">
            <a:off x="7163939" y="4403153"/>
            <a:ext cx="372297" cy="720000"/>
          </a:xfrm>
          <a:prstGeom prst="line">
            <a:avLst/>
          </a:prstGeom>
          <a:ln w="25400">
            <a:solidFill>
              <a:srgbClr val="000B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15556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8CA928-BEB7-A851-C528-E61825B53B2C}"/>
              </a:ext>
            </a:extLst>
          </p:cNvPr>
          <p:cNvSpPr>
            <a:spLocks noGrp="1"/>
          </p:cNvSpPr>
          <p:nvPr>
            <p:ph type="title"/>
          </p:nvPr>
        </p:nvSpPr>
        <p:spPr/>
        <p:txBody>
          <a:bodyPr/>
          <a:lstStyle/>
          <a:p>
            <a:r>
              <a:rPr lang="en-US"/>
              <a:t>MRD stopping rules for I+V</a:t>
            </a:r>
          </a:p>
        </p:txBody>
      </p:sp>
      <p:sp>
        <p:nvSpPr>
          <p:cNvPr id="4" name="Footer Placeholder 3">
            <a:extLst>
              <a:ext uri="{FF2B5EF4-FFF2-40B4-BE49-F238E27FC236}">
                <a16:creationId xmlns:a16="http://schemas.microsoft.com/office/drawing/2014/main" id="{31821773-ECF0-BEA2-9D54-0E2D9EBC0CA2}"/>
              </a:ext>
            </a:extLst>
          </p:cNvPr>
          <p:cNvSpPr>
            <a:spLocks noGrp="1"/>
          </p:cNvSpPr>
          <p:nvPr>
            <p:ph type="ftr" sz="quarter" idx="13"/>
          </p:nvPr>
        </p:nvSpPr>
        <p:spPr/>
        <p:txBody>
          <a:bodyPr/>
          <a:lstStyle/>
          <a:p>
            <a:r>
              <a:rPr lang="en-GB" b="1">
                <a:sym typeface="Wingdings" pitchFamily="2" charset="2"/>
              </a:rPr>
              <a:t>BM, </a:t>
            </a:r>
            <a:r>
              <a:rPr lang="en-GB">
                <a:sym typeface="Wingdings" pitchFamily="2" charset="2"/>
              </a:rPr>
              <a:t>bone marrow; </a:t>
            </a:r>
            <a:r>
              <a:rPr lang="en-GB" b="1">
                <a:sym typeface="Wingdings" pitchFamily="2" charset="2"/>
              </a:rPr>
              <a:t>CLL, </a:t>
            </a:r>
            <a:r>
              <a:rPr lang="en-GB">
                <a:sym typeface="Wingdings" pitchFamily="2" charset="2"/>
              </a:rPr>
              <a:t>chronic lymphocytic </a:t>
            </a:r>
            <a:r>
              <a:rPr lang="en-GB" err="1">
                <a:sym typeface="Wingdings" pitchFamily="2" charset="2"/>
              </a:rPr>
              <a:t>leukemia</a:t>
            </a:r>
            <a:r>
              <a:rPr lang="en-GB">
                <a:sym typeface="Wingdings" pitchFamily="2" charset="2"/>
              </a:rPr>
              <a:t>; </a:t>
            </a:r>
            <a:r>
              <a:rPr lang="en-GB" b="1">
                <a:sym typeface="Wingdings" pitchFamily="2" charset="2"/>
              </a:rPr>
              <a:t>CR, </a:t>
            </a:r>
            <a:r>
              <a:rPr lang="en-GB">
                <a:sym typeface="Wingdings" pitchFamily="2" charset="2"/>
              </a:rPr>
              <a:t>complete response; </a:t>
            </a:r>
            <a:r>
              <a:rPr lang="en-GB" b="1">
                <a:sym typeface="Wingdings" pitchFamily="2" charset="2"/>
              </a:rPr>
              <a:t>FCR, </a:t>
            </a:r>
            <a:r>
              <a:rPr lang="en-GB">
                <a:sym typeface="Wingdings" pitchFamily="2" charset="2"/>
              </a:rPr>
              <a:t>fludarabine, cyclophosphamide, rituximab; </a:t>
            </a:r>
            <a:r>
              <a:rPr lang="en-GB" b="1">
                <a:sym typeface="Wingdings" pitchFamily="2" charset="2"/>
              </a:rPr>
              <a:t>I+V, </a:t>
            </a:r>
            <a:r>
              <a:rPr lang="en-GB">
                <a:sym typeface="Wingdings" pitchFamily="2" charset="2"/>
              </a:rPr>
              <a:t>ibrutinib plus </a:t>
            </a:r>
            <a:r>
              <a:rPr lang="en-GB" err="1">
                <a:sym typeface="Wingdings" pitchFamily="2" charset="2"/>
              </a:rPr>
              <a:t>venetoclax</a:t>
            </a:r>
            <a:r>
              <a:rPr lang="en-GB">
                <a:sym typeface="Wingdings" pitchFamily="2" charset="2"/>
              </a:rPr>
              <a:t>; </a:t>
            </a:r>
            <a:r>
              <a:rPr lang="en-GB" b="1" err="1">
                <a:sym typeface="Wingdings" pitchFamily="2" charset="2"/>
              </a:rPr>
              <a:t>iwCLL</a:t>
            </a:r>
            <a:r>
              <a:rPr lang="en-GB" b="1">
                <a:sym typeface="Wingdings" pitchFamily="2" charset="2"/>
              </a:rPr>
              <a:t>, </a:t>
            </a:r>
            <a:r>
              <a:rPr lang="en-GB">
                <a:sym typeface="Wingdings" pitchFamily="2" charset="2"/>
              </a:rPr>
              <a:t>international workshop on CLL; </a:t>
            </a:r>
            <a:r>
              <a:rPr lang="en-GB" b="1">
                <a:sym typeface="Wingdings" pitchFamily="2" charset="2"/>
              </a:rPr>
              <a:t>MRD, </a:t>
            </a:r>
            <a:r>
              <a:rPr lang="en-GB">
                <a:sym typeface="Wingdings" pitchFamily="2" charset="2"/>
              </a:rPr>
              <a:t>minimal residual disease; </a:t>
            </a:r>
            <a:r>
              <a:rPr lang="en-GB" b="1">
                <a:sym typeface="Wingdings" pitchFamily="2" charset="2"/>
              </a:rPr>
              <a:t>PB, </a:t>
            </a:r>
            <a:r>
              <a:rPr lang="en-GB">
                <a:sym typeface="Wingdings" pitchFamily="2" charset="2"/>
              </a:rPr>
              <a:t>peripheral blood.</a:t>
            </a:r>
          </a:p>
          <a:p>
            <a:r>
              <a:rPr lang="en-GB" b="1"/>
              <a:t>Hillmen et al, Abstract #631 presented at ASH 2023. </a:t>
            </a:r>
            <a:endParaRPr lang="en-GB"/>
          </a:p>
        </p:txBody>
      </p:sp>
      <p:sp>
        <p:nvSpPr>
          <p:cNvPr id="9" name="TextBox 8">
            <a:extLst>
              <a:ext uri="{FF2B5EF4-FFF2-40B4-BE49-F238E27FC236}">
                <a16:creationId xmlns:a16="http://schemas.microsoft.com/office/drawing/2014/main" id="{065ECEA1-3E6A-D2E2-5510-7CC18210A448}"/>
              </a:ext>
            </a:extLst>
          </p:cNvPr>
          <p:cNvSpPr txBox="1"/>
          <p:nvPr/>
        </p:nvSpPr>
        <p:spPr>
          <a:xfrm>
            <a:off x="9121667" y="1995981"/>
            <a:ext cx="2663825" cy="4061919"/>
          </a:xfrm>
          <a:prstGeom prst="rect">
            <a:avLst/>
          </a:prstGeom>
          <a:solidFill>
            <a:schemeClr val="bg2"/>
          </a:solidFill>
        </p:spPr>
        <p:txBody>
          <a:bodyPr wrap="square" tIns="108000" rtlCol="0">
            <a:noAutofit/>
          </a:bodyPr>
          <a:lstStyle/>
          <a:p>
            <a:pPr marL="285750" indent="-285750">
              <a:spcAft>
                <a:spcPts val="600"/>
              </a:spcAft>
              <a:buClr>
                <a:schemeClr val="accent2"/>
              </a:buClr>
              <a:buFont typeface="Arial" panose="020B0604020202020204" pitchFamily="34" charset="0"/>
              <a:buChar char="•"/>
            </a:pPr>
            <a:r>
              <a:rPr lang="en-US" sz="1400"/>
              <a:t>The presence of MRD is an important prognostic factor in CLL.</a:t>
            </a:r>
          </a:p>
          <a:p>
            <a:pPr marL="285750" indent="-285750">
              <a:spcAft>
                <a:spcPts val="600"/>
              </a:spcAft>
              <a:buClr>
                <a:schemeClr val="accent2"/>
              </a:buClr>
              <a:buFont typeface="Arial" panose="020B0604020202020204" pitchFamily="34" charset="0"/>
              <a:buChar char="•"/>
            </a:pPr>
            <a:r>
              <a:rPr lang="en-US" sz="1400"/>
              <a:t>Patients respond to fixed duration treatments at different rates, so an MRD-guided duration of I+V was designed </a:t>
            </a:r>
          </a:p>
        </p:txBody>
      </p:sp>
      <p:graphicFrame>
        <p:nvGraphicFramePr>
          <p:cNvPr id="6" name="Diagramm 5">
            <a:extLst>
              <a:ext uri="{FF2B5EF4-FFF2-40B4-BE49-F238E27FC236}">
                <a16:creationId xmlns:a16="http://schemas.microsoft.com/office/drawing/2014/main" id="{56FEF149-E37F-EECC-DA46-92F2F5A12EF5}"/>
              </a:ext>
            </a:extLst>
          </p:cNvPr>
          <p:cNvGraphicFramePr/>
          <p:nvPr>
            <p:extLst>
              <p:ext uri="{D42A27DB-BD31-4B8C-83A1-F6EECF244321}">
                <p14:modId xmlns:p14="http://schemas.microsoft.com/office/powerpoint/2010/main" val="347904735"/>
              </p:ext>
            </p:extLst>
          </p:nvPr>
        </p:nvGraphicFramePr>
        <p:xfrm>
          <a:off x="773414" y="1125892"/>
          <a:ext cx="8147015" cy="3139127"/>
        </p:xfrm>
        <a:graphic>
          <a:graphicData uri="http://schemas.openxmlformats.org/drawingml/2006/chart">
            <c:chart xmlns:c="http://schemas.openxmlformats.org/drawingml/2006/chart" xmlns:r="http://schemas.openxmlformats.org/officeDocument/2006/relationships" r:id="rId2"/>
          </a:graphicData>
        </a:graphic>
      </p:graphicFrame>
      <p:sp>
        <p:nvSpPr>
          <p:cNvPr id="7" name="Rechteck 6">
            <a:extLst>
              <a:ext uri="{FF2B5EF4-FFF2-40B4-BE49-F238E27FC236}">
                <a16:creationId xmlns:a16="http://schemas.microsoft.com/office/drawing/2014/main" id="{1972883A-BB81-2DBF-BABD-0AD2D3284389}"/>
              </a:ext>
            </a:extLst>
          </p:cNvPr>
          <p:cNvSpPr/>
          <p:nvPr/>
        </p:nvSpPr>
        <p:spPr>
          <a:xfrm>
            <a:off x="1461589" y="2105425"/>
            <a:ext cx="238205" cy="15598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55E91685-B313-379A-03F4-13BC918B5C60}"/>
              </a:ext>
            </a:extLst>
          </p:cNvPr>
          <p:cNvSpPr txBox="1"/>
          <p:nvPr/>
        </p:nvSpPr>
        <p:spPr>
          <a:xfrm>
            <a:off x="1336705" y="2051637"/>
            <a:ext cx="539823" cy="1682577"/>
          </a:xfrm>
          <a:prstGeom prst="rect">
            <a:avLst/>
          </a:prstGeom>
          <a:noFill/>
        </p:spPr>
        <p:txBody>
          <a:bodyPr wrap="square" rtlCol="0">
            <a:spAutoFit/>
          </a:bodyPr>
          <a:lstStyle/>
          <a:p>
            <a:pPr>
              <a:lnSpc>
                <a:spcPts val="1750"/>
              </a:lnSpc>
            </a:pPr>
            <a:r>
              <a:rPr lang="de-DE" sz="1000"/>
              <a:t>10</a:t>
            </a:r>
            <a:r>
              <a:rPr lang="de-DE" sz="1000" baseline="30000"/>
              <a:t>12</a:t>
            </a:r>
          </a:p>
          <a:p>
            <a:pPr>
              <a:lnSpc>
                <a:spcPts val="1750"/>
              </a:lnSpc>
            </a:pPr>
            <a:r>
              <a:rPr lang="de-DE" sz="1000"/>
              <a:t>10</a:t>
            </a:r>
            <a:r>
              <a:rPr lang="de-DE" sz="1000" baseline="30000"/>
              <a:t>10</a:t>
            </a:r>
          </a:p>
          <a:p>
            <a:pPr>
              <a:lnSpc>
                <a:spcPts val="1750"/>
              </a:lnSpc>
            </a:pPr>
            <a:r>
              <a:rPr lang="de-DE" sz="1000"/>
              <a:t>10</a:t>
            </a:r>
            <a:r>
              <a:rPr lang="de-DE" sz="1000" baseline="30000"/>
              <a:t>8</a:t>
            </a:r>
          </a:p>
          <a:p>
            <a:pPr>
              <a:lnSpc>
                <a:spcPts val="1750"/>
              </a:lnSpc>
            </a:pPr>
            <a:r>
              <a:rPr lang="de-DE" sz="1000"/>
              <a:t>10</a:t>
            </a:r>
            <a:r>
              <a:rPr lang="de-DE" sz="1000" baseline="30000"/>
              <a:t>6</a:t>
            </a:r>
          </a:p>
          <a:p>
            <a:pPr>
              <a:lnSpc>
                <a:spcPts val="1750"/>
              </a:lnSpc>
            </a:pPr>
            <a:r>
              <a:rPr lang="de-DE" sz="1000"/>
              <a:t>10</a:t>
            </a:r>
            <a:r>
              <a:rPr lang="de-DE" sz="1000" baseline="30000"/>
              <a:t>4</a:t>
            </a:r>
            <a:endParaRPr lang="de-DE" sz="1000"/>
          </a:p>
          <a:p>
            <a:pPr>
              <a:lnSpc>
                <a:spcPts val="1750"/>
              </a:lnSpc>
            </a:pPr>
            <a:r>
              <a:rPr lang="de-DE" sz="1000"/>
              <a:t>10</a:t>
            </a:r>
            <a:r>
              <a:rPr lang="de-DE" sz="1000" baseline="30000"/>
              <a:t>2</a:t>
            </a:r>
            <a:endParaRPr lang="de-DE" sz="1000"/>
          </a:p>
          <a:p>
            <a:pPr>
              <a:lnSpc>
                <a:spcPts val="1750"/>
              </a:lnSpc>
            </a:pPr>
            <a:r>
              <a:rPr lang="de-DE" sz="1000"/>
              <a:t>10</a:t>
            </a:r>
            <a:r>
              <a:rPr lang="de-DE" sz="1000" baseline="30000"/>
              <a:t>0</a:t>
            </a:r>
            <a:endParaRPr lang="de-DE" sz="1000"/>
          </a:p>
        </p:txBody>
      </p:sp>
      <p:cxnSp>
        <p:nvCxnSpPr>
          <p:cNvPr id="12" name="Gerade Verbindung 11">
            <a:extLst>
              <a:ext uri="{FF2B5EF4-FFF2-40B4-BE49-F238E27FC236}">
                <a16:creationId xmlns:a16="http://schemas.microsoft.com/office/drawing/2014/main" id="{27E2F57C-B286-1835-EBEB-F4972C4ADFD3}"/>
              </a:ext>
            </a:extLst>
          </p:cNvPr>
          <p:cNvCxnSpPr/>
          <p:nvPr/>
        </p:nvCxnSpPr>
        <p:spPr>
          <a:xfrm>
            <a:off x="1770741" y="2366682"/>
            <a:ext cx="5947442" cy="0"/>
          </a:xfrm>
          <a:prstGeom prst="line">
            <a:avLst/>
          </a:prstGeom>
          <a:ln w="254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D1D83516-1FA7-CFD3-41A4-E4CBF828A15E}"/>
              </a:ext>
            </a:extLst>
          </p:cNvPr>
          <p:cNvCxnSpPr>
            <a:cxnSpLocks/>
          </p:cNvCxnSpPr>
          <p:nvPr/>
        </p:nvCxnSpPr>
        <p:spPr>
          <a:xfrm>
            <a:off x="1770741" y="2850777"/>
            <a:ext cx="5225143" cy="0"/>
          </a:xfrm>
          <a:prstGeom prst="line">
            <a:avLst/>
          </a:prstGeom>
          <a:ln w="254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115E1880-550F-5CA2-97F9-EDB5123333E1}"/>
              </a:ext>
            </a:extLst>
          </p:cNvPr>
          <p:cNvCxnSpPr>
            <a:cxnSpLocks/>
          </p:cNvCxnSpPr>
          <p:nvPr/>
        </p:nvCxnSpPr>
        <p:spPr>
          <a:xfrm>
            <a:off x="1770741" y="3380976"/>
            <a:ext cx="6523745" cy="0"/>
          </a:xfrm>
          <a:prstGeom prst="line">
            <a:avLst/>
          </a:prstGeom>
          <a:ln w="25400">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19" name="Stern mit 5 Zacken 18">
            <a:extLst>
              <a:ext uri="{FF2B5EF4-FFF2-40B4-BE49-F238E27FC236}">
                <a16:creationId xmlns:a16="http://schemas.microsoft.com/office/drawing/2014/main" id="{B34C3283-92C2-FD23-5446-699C27E51CF9}"/>
              </a:ext>
            </a:extLst>
          </p:cNvPr>
          <p:cNvSpPr/>
          <p:nvPr/>
        </p:nvSpPr>
        <p:spPr>
          <a:xfrm>
            <a:off x="4581552" y="2660768"/>
            <a:ext cx="324276" cy="324274"/>
          </a:xfrm>
          <a:prstGeom prst="star5">
            <a:avLst/>
          </a:prstGeom>
          <a:solidFill>
            <a:schemeClr val="accent1"/>
          </a:solidFill>
          <a:ln w="19050">
            <a:solidFill>
              <a:srgbClr val="000B2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extLst>
              <a:ext uri="{FF2B5EF4-FFF2-40B4-BE49-F238E27FC236}">
                <a16:creationId xmlns:a16="http://schemas.microsoft.com/office/drawing/2014/main" id="{4E1F7CA1-7BDE-7918-4500-DD99DDD4DC03}"/>
              </a:ext>
            </a:extLst>
          </p:cNvPr>
          <p:cNvSpPr txBox="1"/>
          <p:nvPr/>
        </p:nvSpPr>
        <p:spPr>
          <a:xfrm>
            <a:off x="5624084" y="2089683"/>
            <a:ext cx="797013" cy="246221"/>
          </a:xfrm>
          <a:prstGeom prst="rect">
            <a:avLst/>
          </a:prstGeom>
          <a:noFill/>
        </p:spPr>
        <p:txBody>
          <a:bodyPr wrap="none" rtlCol="0">
            <a:spAutoFit/>
          </a:bodyPr>
          <a:lstStyle/>
          <a:p>
            <a:r>
              <a:rPr lang="de-DE" sz="1000"/>
              <a:t>IWCLL CR</a:t>
            </a:r>
          </a:p>
        </p:txBody>
      </p:sp>
      <p:sp>
        <p:nvSpPr>
          <p:cNvPr id="21" name="Textfeld 20">
            <a:extLst>
              <a:ext uri="{FF2B5EF4-FFF2-40B4-BE49-F238E27FC236}">
                <a16:creationId xmlns:a16="http://schemas.microsoft.com/office/drawing/2014/main" id="{11D0C8E8-B008-79EA-2BD1-6E6913E5D008}"/>
              </a:ext>
            </a:extLst>
          </p:cNvPr>
          <p:cNvSpPr txBox="1"/>
          <p:nvPr/>
        </p:nvSpPr>
        <p:spPr>
          <a:xfrm>
            <a:off x="5213007" y="2581461"/>
            <a:ext cx="1781257" cy="246221"/>
          </a:xfrm>
          <a:prstGeom prst="rect">
            <a:avLst/>
          </a:prstGeom>
          <a:noFill/>
        </p:spPr>
        <p:txBody>
          <a:bodyPr wrap="none" rtlCol="0">
            <a:spAutoFit/>
          </a:bodyPr>
          <a:lstStyle/>
          <a:p>
            <a:r>
              <a:rPr lang="de-DE" sz="1000"/>
              <a:t>MRD-negative CR (&lt;0.01%)</a:t>
            </a:r>
          </a:p>
        </p:txBody>
      </p:sp>
      <p:sp>
        <p:nvSpPr>
          <p:cNvPr id="22" name="Textfeld 21">
            <a:extLst>
              <a:ext uri="{FF2B5EF4-FFF2-40B4-BE49-F238E27FC236}">
                <a16:creationId xmlns:a16="http://schemas.microsoft.com/office/drawing/2014/main" id="{70F2349B-B8E1-E58A-6F7D-B36A938A936D}"/>
              </a:ext>
            </a:extLst>
          </p:cNvPr>
          <p:cNvSpPr txBox="1"/>
          <p:nvPr/>
        </p:nvSpPr>
        <p:spPr>
          <a:xfrm>
            <a:off x="7247404" y="3111660"/>
            <a:ext cx="963725" cy="246221"/>
          </a:xfrm>
          <a:prstGeom prst="rect">
            <a:avLst/>
          </a:prstGeom>
          <a:noFill/>
        </p:spPr>
        <p:txBody>
          <a:bodyPr wrap="none" rtlCol="0">
            <a:spAutoFit/>
          </a:bodyPr>
          <a:lstStyle/>
          <a:p>
            <a:r>
              <a:rPr lang="de-DE" sz="1000"/>
              <a:t>Potential </a:t>
            </a:r>
            <a:r>
              <a:rPr lang="de-DE" sz="1000" err="1"/>
              <a:t>cure</a:t>
            </a:r>
            <a:endParaRPr lang="de-DE" sz="1000"/>
          </a:p>
        </p:txBody>
      </p:sp>
      <p:cxnSp>
        <p:nvCxnSpPr>
          <p:cNvPr id="25" name="Gerade Verbindung 24">
            <a:extLst>
              <a:ext uri="{FF2B5EF4-FFF2-40B4-BE49-F238E27FC236}">
                <a16:creationId xmlns:a16="http://schemas.microsoft.com/office/drawing/2014/main" id="{5872A296-35D7-4929-9CF6-8D58210D7F11}"/>
              </a:ext>
            </a:extLst>
          </p:cNvPr>
          <p:cNvCxnSpPr/>
          <p:nvPr/>
        </p:nvCxnSpPr>
        <p:spPr>
          <a:xfrm>
            <a:off x="1770741" y="2208609"/>
            <a:ext cx="5947442" cy="126682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Gerade Verbindung 25">
            <a:extLst>
              <a:ext uri="{FF2B5EF4-FFF2-40B4-BE49-F238E27FC236}">
                <a16:creationId xmlns:a16="http://schemas.microsoft.com/office/drawing/2014/main" id="{F1642662-EC52-DC57-48F2-61FBBD7A0348}"/>
              </a:ext>
            </a:extLst>
          </p:cNvPr>
          <p:cNvCxnSpPr>
            <a:cxnSpLocks/>
          </p:cNvCxnSpPr>
          <p:nvPr/>
        </p:nvCxnSpPr>
        <p:spPr>
          <a:xfrm>
            <a:off x="1770741" y="2208609"/>
            <a:ext cx="3956738" cy="126682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Gerade Verbindung 28">
            <a:extLst>
              <a:ext uri="{FF2B5EF4-FFF2-40B4-BE49-F238E27FC236}">
                <a16:creationId xmlns:a16="http://schemas.microsoft.com/office/drawing/2014/main" id="{1FD211CE-8CFD-8259-C256-FF07842919D9}"/>
              </a:ext>
            </a:extLst>
          </p:cNvPr>
          <p:cNvCxnSpPr>
            <a:cxnSpLocks/>
          </p:cNvCxnSpPr>
          <p:nvPr/>
        </p:nvCxnSpPr>
        <p:spPr>
          <a:xfrm>
            <a:off x="1770741" y="2208609"/>
            <a:ext cx="2080400" cy="126682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F52A0CC5-D2EC-914C-61ED-E40526F180E5}"/>
              </a:ext>
            </a:extLst>
          </p:cNvPr>
          <p:cNvSpPr/>
          <p:nvPr/>
        </p:nvSpPr>
        <p:spPr>
          <a:xfrm>
            <a:off x="3790773" y="3424895"/>
            <a:ext cx="90000" cy="90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Oval 35">
            <a:extLst>
              <a:ext uri="{FF2B5EF4-FFF2-40B4-BE49-F238E27FC236}">
                <a16:creationId xmlns:a16="http://schemas.microsoft.com/office/drawing/2014/main" id="{DA9FA14F-DA2E-4234-07C5-C629DE3CE255}"/>
              </a:ext>
            </a:extLst>
          </p:cNvPr>
          <p:cNvSpPr/>
          <p:nvPr/>
        </p:nvSpPr>
        <p:spPr>
          <a:xfrm>
            <a:off x="5676723" y="3424895"/>
            <a:ext cx="90000" cy="90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Oval 36">
            <a:extLst>
              <a:ext uri="{FF2B5EF4-FFF2-40B4-BE49-F238E27FC236}">
                <a16:creationId xmlns:a16="http://schemas.microsoft.com/office/drawing/2014/main" id="{5A12DFCE-5274-A566-277F-C0C2A616AB8F}"/>
              </a:ext>
            </a:extLst>
          </p:cNvPr>
          <p:cNvSpPr/>
          <p:nvPr/>
        </p:nvSpPr>
        <p:spPr>
          <a:xfrm>
            <a:off x="7667448" y="3424895"/>
            <a:ext cx="90000" cy="90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9" name="Gruppieren 38">
            <a:extLst>
              <a:ext uri="{FF2B5EF4-FFF2-40B4-BE49-F238E27FC236}">
                <a16:creationId xmlns:a16="http://schemas.microsoft.com/office/drawing/2014/main" id="{79F55C67-A67B-2836-E1E1-9BBEBB418F14}"/>
              </a:ext>
            </a:extLst>
          </p:cNvPr>
          <p:cNvGrpSpPr/>
          <p:nvPr/>
        </p:nvGrpSpPr>
        <p:grpSpPr>
          <a:xfrm>
            <a:off x="7580549" y="2535163"/>
            <a:ext cx="196065" cy="356345"/>
            <a:chOff x="7018304" y="2593558"/>
            <a:chExt cx="196065" cy="356345"/>
          </a:xfrm>
        </p:grpSpPr>
        <p:sp>
          <p:nvSpPr>
            <p:cNvPr id="34" name="Stern mit 5 Zacken 33">
              <a:extLst>
                <a:ext uri="{FF2B5EF4-FFF2-40B4-BE49-F238E27FC236}">
                  <a16:creationId xmlns:a16="http://schemas.microsoft.com/office/drawing/2014/main" id="{67D3C0E0-65CE-DDFF-B686-E8ED3578E20E}"/>
                </a:ext>
              </a:extLst>
            </p:cNvPr>
            <p:cNvSpPr/>
            <p:nvPr/>
          </p:nvSpPr>
          <p:spPr>
            <a:xfrm>
              <a:off x="7018304" y="2593558"/>
              <a:ext cx="196065" cy="196064"/>
            </a:xfrm>
            <a:prstGeom prst="star5">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Oval 37">
              <a:extLst>
                <a:ext uri="{FF2B5EF4-FFF2-40B4-BE49-F238E27FC236}">
                  <a16:creationId xmlns:a16="http://schemas.microsoft.com/office/drawing/2014/main" id="{2ADEAD69-AD3D-7F8C-6B4A-A0DF00552FBA}"/>
                </a:ext>
              </a:extLst>
            </p:cNvPr>
            <p:cNvSpPr/>
            <p:nvPr/>
          </p:nvSpPr>
          <p:spPr>
            <a:xfrm>
              <a:off x="7083936" y="2885103"/>
              <a:ext cx="64800" cy="648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0" name="Textfeld 39">
            <a:extLst>
              <a:ext uri="{FF2B5EF4-FFF2-40B4-BE49-F238E27FC236}">
                <a16:creationId xmlns:a16="http://schemas.microsoft.com/office/drawing/2014/main" id="{4EB05F49-2788-04A1-EA92-F632B53FB683}"/>
              </a:ext>
            </a:extLst>
          </p:cNvPr>
          <p:cNvSpPr txBox="1"/>
          <p:nvPr/>
        </p:nvSpPr>
        <p:spPr>
          <a:xfrm>
            <a:off x="7733501" y="2508627"/>
            <a:ext cx="1002197" cy="458139"/>
          </a:xfrm>
          <a:prstGeom prst="rect">
            <a:avLst/>
          </a:prstGeom>
          <a:noFill/>
        </p:spPr>
        <p:txBody>
          <a:bodyPr wrap="none" rtlCol="0">
            <a:spAutoFit/>
          </a:bodyPr>
          <a:lstStyle/>
          <a:p>
            <a:pPr>
              <a:lnSpc>
                <a:spcPts val="1520"/>
              </a:lnSpc>
            </a:pPr>
            <a:r>
              <a:rPr lang="de-DE" sz="1000"/>
              <a:t>MRD-negative</a:t>
            </a:r>
            <a:br>
              <a:rPr lang="de-DE" sz="1000"/>
            </a:br>
            <a:r>
              <a:rPr lang="de-DE" sz="1000" err="1"/>
              <a:t>Stop</a:t>
            </a:r>
            <a:r>
              <a:rPr lang="de-DE" sz="1000"/>
              <a:t> </a:t>
            </a:r>
            <a:r>
              <a:rPr lang="de-DE" sz="1000" err="1"/>
              <a:t>ibrutinib</a:t>
            </a:r>
            <a:endParaRPr lang="de-DE" sz="1000"/>
          </a:p>
        </p:txBody>
      </p:sp>
      <p:sp>
        <p:nvSpPr>
          <p:cNvPr id="41" name="Textfeld 40">
            <a:extLst>
              <a:ext uri="{FF2B5EF4-FFF2-40B4-BE49-F238E27FC236}">
                <a16:creationId xmlns:a16="http://schemas.microsoft.com/office/drawing/2014/main" id="{7DBDA7CF-20E6-D5DC-1158-9DB713A2EB48}"/>
              </a:ext>
            </a:extLst>
          </p:cNvPr>
          <p:cNvSpPr txBox="1"/>
          <p:nvPr/>
        </p:nvSpPr>
        <p:spPr>
          <a:xfrm>
            <a:off x="416534" y="4176450"/>
            <a:ext cx="1177598" cy="615553"/>
          </a:xfrm>
          <a:prstGeom prst="rect">
            <a:avLst/>
          </a:prstGeom>
          <a:noFill/>
        </p:spPr>
        <p:txBody>
          <a:bodyPr wrap="square" lIns="0" tIns="0" rIns="0" bIns="0" rtlCol="0">
            <a:spAutoFit/>
          </a:bodyPr>
          <a:lstStyle/>
          <a:p>
            <a:r>
              <a:rPr lang="de-DE" sz="1000" b="1" err="1"/>
              <a:t>Testing</a:t>
            </a:r>
            <a:r>
              <a:rPr lang="de-DE" sz="1000" b="1"/>
              <a:t> </a:t>
            </a:r>
            <a:r>
              <a:rPr lang="de-DE" sz="1000" b="1" err="1"/>
              <a:t>schedule</a:t>
            </a:r>
            <a:br>
              <a:rPr lang="de-DE" sz="1000" b="1"/>
            </a:br>
            <a:r>
              <a:rPr lang="de-DE" sz="1000"/>
              <a:t>(Central lab, MRD </a:t>
            </a:r>
            <a:r>
              <a:rPr lang="de-DE" sz="1000" err="1"/>
              <a:t>flow</a:t>
            </a:r>
            <a:r>
              <a:rPr lang="de-DE" sz="1000"/>
              <a:t>, MRD negative &lt;1 CLL </a:t>
            </a:r>
            <a:r>
              <a:rPr lang="de-DE" sz="1000" err="1"/>
              <a:t>cell</a:t>
            </a:r>
            <a:r>
              <a:rPr lang="de-DE" sz="1000"/>
              <a:t> in 10</a:t>
            </a:r>
            <a:r>
              <a:rPr lang="de-DE" sz="1000" baseline="30000"/>
              <a:t>4)</a:t>
            </a:r>
            <a:endParaRPr lang="de-DE" sz="1000"/>
          </a:p>
        </p:txBody>
      </p:sp>
      <p:sp>
        <p:nvSpPr>
          <p:cNvPr id="42" name="Textfeld 41">
            <a:extLst>
              <a:ext uri="{FF2B5EF4-FFF2-40B4-BE49-F238E27FC236}">
                <a16:creationId xmlns:a16="http://schemas.microsoft.com/office/drawing/2014/main" id="{05D9F470-9B12-F34C-3CF1-9691CE52BB29}"/>
              </a:ext>
            </a:extLst>
          </p:cNvPr>
          <p:cNvSpPr txBox="1"/>
          <p:nvPr/>
        </p:nvSpPr>
        <p:spPr>
          <a:xfrm>
            <a:off x="416532" y="5236025"/>
            <a:ext cx="1748202" cy="769441"/>
          </a:xfrm>
          <a:prstGeom prst="rect">
            <a:avLst/>
          </a:prstGeom>
          <a:noFill/>
        </p:spPr>
        <p:txBody>
          <a:bodyPr wrap="square" lIns="0" tIns="0" rIns="0" bIns="0" rtlCol="0">
            <a:spAutoFit/>
          </a:bodyPr>
          <a:lstStyle/>
          <a:p>
            <a:pPr>
              <a:lnSpc>
                <a:spcPts val="1200"/>
              </a:lnSpc>
            </a:pPr>
            <a:r>
              <a:rPr lang="de-DE" sz="1000" b="1" err="1"/>
              <a:t>Defining</a:t>
            </a:r>
            <a:r>
              <a:rPr lang="de-DE" sz="1000" b="1"/>
              <a:t> </a:t>
            </a:r>
            <a:r>
              <a:rPr lang="de-DE" sz="1000" b="1" err="1"/>
              <a:t>treatment</a:t>
            </a:r>
            <a:r>
              <a:rPr lang="de-DE" sz="1000" b="1"/>
              <a:t> </a:t>
            </a:r>
            <a:r>
              <a:rPr lang="de-DE" sz="1000" b="1" err="1"/>
              <a:t>duration</a:t>
            </a:r>
            <a:br>
              <a:rPr lang="de-DE" sz="1000" b="1"/>
            </a:br>
            <a:r>
              <a:rPr lang="de-DE" sz="1000"/>
              <a:t>2 </a:t>
            </a:r>
            <a:r>
              <a:rPr lang="de-DE" sz="1000" err="1"/>
              <a:t>to</a:t>
            </a:r>
            <a:r>
              <a:rPr lang="de-DE" sz="1000"/>
              <a:t> 6 </a:t>
            </a:r>
            <a:r>
              <a:rPr lang="de-DE" sz="1000" err="1"/>
              <a:t>years</a:t>
            </a:r>
            <a:r>
              <a:rPr lang="de-DE" sz="1000"/>
              <a:t> </a:t>
            </a:r>
            <a:r>
              <a:rPr lang="de-DE" sz="1000" err="1"/>
              <a:t>ibrutinib</a:t>
            </a:r>
            <a:br>
              <a:rPr lang="de-DE" sz="1000"/>
            </a:br>
            <a:r>
              <a:rPr lang="de-DE" sz="1000" err="1"/>
              <a:t>or</a:t>
            </a:r>
            <a:r>
              <a:rPr lang="de-DE" sz="1000"/>
              <a:t> </a:t>
            </a:r>
            <a:r>
              <a:rPr lang="de-DE" sz="1000" err="1"/>
              <a:t>both</a:t>
            </a:r>
            <a:r>
              <a:rPr lang="de-DE" sz="1000"/>
              <a:t> I+V</a:t>
            </a:r>
            <a:br>
              <a:rPr lang="de-DE" sz="1000"/>
            </a:br>
            <a:r>
              <a:rPr lang="de-DE" sz="1000"/>
              <a:t>Double time after MRD</a:t>
            </a:r>
          </a:p>
          <a:p>
            <a:r>
              <a:rPr lang="de-DE" sz="1000"/>
              <a:t>negative</a:t>
            </a:r>
          </a:p>
        </p:txBody>
      </p:sp>
      <p:cxnSp>
        <p:nvCxnSpPr>
          <p:cNvPr id="44" name="Gerade Verbindung 43">
            <a:extLst>
              <a:ext uri="{FF2B5EF4-FFF2-40B4-BE49-F238E27FC236}">
                <a16:creationId xmlns:a16="http://schemas.microsoft.com/office/drawing/2014/main" id="{B1C4A3DC-EB65-271B-031C-CBC6A67B515F}"/>
              </a:ext>
            </a:extLst>
          </p:cNvPr>
          <p:cNvCxnSpPr>
            <a:cxnSpLocks/>
          </p:cNvCxnSpPr>
          <p:nvPr/>
        </p:nvCxnSpPr>
        <p:spPr>
          <a:xfrm>
            <a:off x="1752090" y="4484226"/>
            <a:ext cx="5983200" cy="0"/>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7" name="Gerade Verbindung mit Pfeil 46">
            <a:extLst>
              <a:ext uri="{FF2B5EF4-FFF2-40B4-BE49-F238E27FC236}">
                <a16:creationId xmlns:a16="http://schemas.microsoft.com/office/drawing/2014/main" id="{6D247D30-71B2-43AE-BA69-FE538F7F41E9}"/>
              </a:ext>
            </a:extLst>
          </p:cNvPr>
          <p:cNvCxnSpPr/>
          <p:nvPr/>
        </p:nvCxnSpPr>
        <p:spPr>
          <a:xfrm>
            <a:off x="1762648" y="4192160"/>
            <a:ext cx="0" cy="210393"/>
          </a:xfrm>
          <a:prstGeom prst="straightConnector1">
            <a:avLst/>
          </a:prstGeom>
          <a:ln w="19050">
            <a:solidFill>
              <a:schemeClr val="tx2"/>
            </a:solidFill>
            <a:headEnd w="med" len="lg"/>
            <a:tailEnd type="triangle" w="lg" len="med"/>
          </a:ln>
        </p:spPr>
        <p:style>
          <a:lnRef idx="1">
            <a:schemeClr val="accent1"/>
          </a:lnRef>
          <a:fillRef idx="0">
            <a:schemeClr val="accent1"/>
          </a:fillRef>
          <a:effectRef idx="0">
            <a:schemeClr val="accent1"/>
          </a:effectRef>
          <a:fontRef idx="minor">
            <a:schemeClr val="tx1"/>
          </a:fontRef>
        </p:style>
      </p:cxnSp>
      <p:cxnSp>
        <p:nvCxnSpPr>
          <p:cNvPr id="48" name="Gerade Verbindung mit Pfeil 47">
            <a:extLst>
              <a:ext uri="{FF2B5EF4-FFF2-40B4-BE49-F238E27FC236}">
                <a16:creationId xmlns:a16="http://schemas.microsoft.com/office/drawing/2014/main" id="{CF24997F-D994-9F2E-75B8-7156DAF56112}"/>
              </a:ext>
            </a:extLst>
          </p:cNvPr>
          <p:cNvCxnSpPr/>
          <p:nvPr/>
        </p:nvCxnSpPr>
        <p:spPr>
          <a:xfrm>
            <a:off x="2757968" y="4192160"/>
            <a:ext cx="0" cy="210393"/>
          </a:xfrm>
          <a:prstGeom prst="straightConnector1">
            <a:avLst/>
          </a:prstGeom>
          <a:ln w="19050">
            <a:solidFill>
              <a:schemeClr val="tx2"/>
            </a:solidFill>
            <a:headEnd w="med" len="lg"/>
            <a:tailEnd type="triangle" w="lg" len="med"/>
          </a:ln>
        </p:spPr>
        <p:style>
          <a:lnRef idx="1">
            <a:schemeClr val="accent1"/>
          </a:lnRef>
          <a:fillRef idx="0">
            <a:schemeClr val="accent1"/>
          </a:fillRef>
          <a:effectRef idx="0">
            <a:schemeClr val="accent1"/>
          </a:effectRef>
          <a:fontRef idx="minor">
            <a:schemeClr val="tx1"/>
          </a:fontRef>
        </p:style>
      </p:cxnSp>
      <p:cxnSp>
        <p:nvCxnSpPr>
          <p:cNvPr id="49" name="Gerade Verbindung mit Pfeil 48">
            <a:extLst>
              <a:ext uri="{FF2B5EF4-FFF2-40B4-BE49-F238E27FC236}">
                <a16:creationId xmlns:a16="http://schemas.microsoft.com/office/drawing/2014/main" id="{664DCF10-CC4F-3A71-9D21-EDC4BA23024C}"/>
              </a:ext>
            </a:extLst>
          </p:cNvPr>
          <p:cNvCxnSpPr/>
          <p:nvPr/>
        </p:nvCxnSpPr>
        <p:spPr>
          <a:xfrm>
            <a:off x="3754800" y="4192160"/>
            <a:ext cx="0" cy="210393"/>
          </a:xfrm>
          <a:prstGeom prst="straightConnector1">
            <a:avLst/>
          </a:prstGeom>
          <a:ln w="19050">
            <a:solidFill>
              <a:schemeClr val="tx2"/>
            </a:solidFill>
            <a:headEnd w="med" len="lg"/>
            <a:tailEnd type="triangle" w="lg" len="med"/>
          </a:ln>
        </p:spPr>
        <p:style>
          <a:lnRef idx="1">
            <a:schemeClr val="accent1"/>
          </a:lnRef>
          <a:fillRef idx="0">
            <a:schemeClr val="accent1"/>
          </a:fillRef>
          <a:effectRef idx="0">
            <a:schemeClr val="accent1"/>
          </a:effectRef>
          <a:fontRef idx="minor">
            <a:schemeClr val="tx1"/>
          </a:fontRef>
        </p:style>
      </p:cxnSp>
      <p:cxnSp>
        <p:nvCxnSpPr>
          <p:cNvPr id="50" name="Gerade Verbindung mit Pfeil 49">
            <a:extLst>
              <a:ext uri="{FF2B5EF4-FFF2-40B4-BE49-F238E27FC236}">
                <a16:creationId xmlns:a16="http://schemas.microsoft.com/office/drawing/2014/main" id="{E2C2CAB9-AC0E-EA11-4F6D-584D5B67354A}"/>
              </a:ext>
            </a:extLst>
          </p:cNvPr>
          <p:cNvCxnSpPr/>
          <p:nvPr/>
        </p:nvCxnSpPr>
        <p:spPr>
          <a:xfrm>
            <a:off x="4748609" y="4192160"/>
            <a:ext cx="0" cy="210393"/>
          </a:xfrm>
          <a:prstGeom prst="straightConnector1">
            <a:avLst/>
          </a:prstGeom>
          <a:ln w="19050">
            <a:solidFill>
              <a:schemeClr val="tx2"/>
            </a:solidFill>
            <a:headEnd w="med" len="lg"/>
            <a:tailEnd type="triangle" w="lg" len="med"/>
          </a:ln>
        </p:spPr>
        <p:style>
          <a:lnRef idx="1">
            <a:schemeClr val="accent1"/>
          </a:lnRef>
          <a:fillRef idx="0">
            <a:schemeClr val="accent1"/>
          </a:fillRef>
          <a:effectRef idx="0">
            <a:schemeClr val="accent1"/>
          </a:effectRef>
          <a:fontRef idx="minor">
            <a:schemeClr val="tx1"/>
          </a:fontRef>
        </p:style>
      </p:cxnSp>
      <p:cxnSp>
        <p:nvCxnSpPr>
          <p:cNvPr id="51" name="Gerade Verbindung mit Pfeil 50">
            <a:extLst>
              <a:ext uri="{FF2B5EF4-FFF2-40B4-BE49-F238E27FC236}">
                <a16:creationId xmlns:a16="http://schemas.microsoft.com/office/drawing/2014/main" id="{10571A57-A804-F48A-ECA5-721F5FE8AC6A}"/>
              </a:ext>
            </a:extLst>
          </p:cNvPr>
          <p:cNvCxnSpPr/>
          <p:nvPr/>
        </p:nvCxnSpPr>
        <p:spPr>
          <a:xfrm>
            <a:off x="5745600" y="4192160"/>
            <a:ext cx="0" cy="210393"/>
          </a:xfrm>
          <a:prstGeom prst="straightConnector1">
            <a:avLst/>
          </a:prstGeom>
          <a:ln w="19050">
            <a:solidFill>
              <a:schemeClr val="tx2"/>
            </a:solidFill>
            <a:headEnd w="med" len="lg"/>
            <a:tailEnd type="triangle" w="lg" len="med"/>
          </a:ln>
        </p:spPr>
        <p:style>
          <a:lnRef idx="1">
            <a:schemeClr val="accent1"/>
          </a:lnRef>
          <a:fillRef idx="0">
            <a:schemeClr val="accent1"/>
          </a:fillRef>
          <a:effectRef idx="0">
            <a:schemeClr val="accent1"/>
          </a:effectRef>
          <a:fontRef idx="minor">
            <a:schemeClr val="tx1"/>
          </a:fontRef>
        </p:style>
      </p:cxnSp>
      <p:cxnSp>
        <p:nvCxnSpPr>
          <p:cNvPr id="52" name="Gerade Verbindung mit Pfeil 51">
            <a:extLst>
              <a:ext uri="{FF2B5EF4-FFF2-40B4-BE49-F238E27FC236}">
                <a16:creationId xmlns:a16="http://schemas.microsoft.com/office/drawing/2014/main" id="{43B00644-2413-0C3C-AC85-81BE6D7DBF1A}"/>
              </a:ext>
            </a:extLst>
          </p:cNvPr>
          <p:cNvCxnSpPr/>
          <p:nvPr/>
        </p:nvCxnSpPr>
        <p:spPr>
          <a:xfrm>
            <a:off x="6739200" y="4192160"/>
            <a:ext cx="0" cy="210393"/>
          </a:xfrm>
          <a:prstGeom prst="straightConnector1">
            <a:avLst/>
          </a:prstGeom>
          <a:ln w="19050">
            <a:solidFill>
              <a:schemeClr val="tx2"/>
            </a:solidFill>
            <a:headEnd w="med" len="lg"/>
            <a:tailEnd type="triangle" w="lg" len="med"/>
          </a:ln>
        </p:spPr>
        <p:style>
          <a:lnRef idx="1">
            <a:schemeClr val="accent1"/>
          </a:lnRef>
          <a:fillRef idx="0">
            <a:schemeClr val="accent1"/>
          </a:fillRef>
          <a:effectRef idx="0">
            <a:schemeClr val="accent1"/>
          </a:effectRef>
          <a:fontRef idx="minor">
            <a:schemeClr val="tx1"/>
          </a:fontRef>
        </p:style>
      </p:cxnSp>
      <p:cxnSp>
        <p:nvCxnSpPr>
          <p:cNvPr id="53" name="Gerade Verbindung mit Pfeil 52">
            <a:extLst>
              <a:ext uri="{FF2B5EF4-FFF2-40B4-BE49-F238E27FC236}">
                <a16:creationId xmlns:a16="http://schemas.microsoft.com/office/drawing/2014/main" id="{0B87C652-5778-68DE-E261-85A9DE0D54E0}"/>
              </a:ext>
            </a:extLst>
          </p:cNvPr>
          <p:cNvCxnSpPr/>
          <p:nvPr/>
        </p:nvCxnSpPr>
        <p:spPr>
          <a:xfrm>
            <a:off x="7732800" y="4192160"/>
            <a:ext cx="0" cy="210393"/>
          </a:xfrm>
          <a:prstGeom prst="straightConnector1">
            <a:avLst/>
          </a:prstGeom>
          <a:ln w="19050">
            <a:solidFill>
              <a:schemeClr val="tx2"/>
            </a:solidFill>
            <a:headEnd w="med" len="lg"/>
            <a:tailEnd type="triangle" w="lg" len="med"/>
          </a:ln>
        </p:spPr>
        <p:style>
          <a:lnRef idx="1">
            <a:schemeClr val="accent1"/>
          </a:lnRef>
          <a:fillRef idx="0">
            <a:schemeClr val="accent1"/>
          </a:fillRef>
          <a:effectRef idx="0">
            <a:schemeClr val="accent1"/>
          </a:effectRef>
          <a:fontRef idx="minor">
            <a:schemeClr val="tx1"/>
          </a:fontRef>
        </p:style>
      </p:cxnSp>
      <p:cxnSp>
        <p:nvCxnSpPr>
          <p:cNvPr id="54" name="Gerade Verbindung mit Pfeil 53">
            <a:extLst>
              <a:ext uri="{FF2B5EF4-FFF2-40B4-BE49-F238E27FC236}">
                <a16:creationId xmlns:a16="http://schemas.microsoft.com/office/drawing/2014/main" id="{4EF84CB8-4D48-D9B1-8DA1-5ADFF3BA3A10}"/>
              </a:ext>
            </a:extLst>
          </p:cNvPr>
          <p:cNvCxnSpPr/>
          <p:nvPr/>
        </p:nvCxnSpPr>
        <p:spPr>
          <a:xfrm>
            <a:off x="8729890" y="4192160"/>
            <a:ext cx="0" cy="210393"/>
          </a:xfrm>
          <a:prstGeom prst="straightConnector1">
            <a:avLst/>
          </a:prstGeom>
          <a:ln w="19050">
            <a:solidFill>
              <a:schemeClr val="tx2"/>
            </a:solidFill>
            <a:headEnd w="med" len="lg"/>
            <a:tailEnd type="triangle" w="lg" len="med"/>
          </a:ln>
        </p:spPr>
        <p:style>
          <a:lnRef idx="1">
            <a:schemeClr val="accent1"/>
          </a:lnRef>
          <a:fillRef idx="0">
            <a:schemeClr val="accent1"/>
          </a:fillRef>
          <a:effectRef idx="0">
            <a:schemeClr val="accent1"/>
          </a:effectRef>
          <a:fontRef idx="minor">
            <a:schemeClr val="tx1"/>
          </a:fontRef>
        </p:style>
      </p:cxnSp>
      <p:cxnSp>
        <p:nvCxnSpPr>
          <p:cNvPr id="55" name="Gerade Verbindung mit Pfeil 54">
            <a:extLst>
              <a:ext uri="{FF2B5EF4-FFF2-40B4-BE49-F238E27FC236}">
                <a16:creationId xmlns:a16="http://schemas.microsoft.com/office/drawing/2014/main" id="{5DF3FF2A-0C1C-8A2A-9DC6-B07E964860B2}"/>
              </a:ext>
            </a:extLst>
          </p:cNvPr>
          <p:cNvCxnSpPr/>
          <p:nvPr/>
        </p:nvCxnSpPr>
        <p:spPr>
          <a:xfrm>
            <a:off x="2571851" y="4192160"/>
            <a:ext cx="0" cy="210393"/>
          </a:xfrm>
          <a:prstGeom prst="straightConnector1">
            <a:avLst/>
          </a:prstGeom>
          <a:ln w="19050">
            <a:solidFill>
              <a:schemeClr val="tx2"/>
            </a:solidFill>
            <a:headEnd w="med" len="lg"/>
            <a:tailEnd type="triangle" w="lg" len="med"/>
          </a:ln>
        </p:spPr>
        <p:style>
          <a:lnRef idx="1">
            <a:schemeClr val="accent1"/>
          </a:lnRef>
          <a:fillRef idx="0">
            <a:schemeClr val="accent1"/>
          </a:fillRef>
          <a:effectRef idx="0">
            <a:schemeClr val="accent1"/>
          </a:effectRef>
          <a:fontRef idx="minor">
            <a:schemeClr val="tx1"/>
          </a:fontRef>
        </p:style>
      </p:cxnSp>
      <p:cxnSp>
        <p:nvCxnSpPr>
          <p:cNvPr id="56" name="Gerade Verbindung mit Pfeil 55">
            <a:extLst>
              <a:ext uri="{FF2B5EF4-FFF2-40B4-BE49-F238E27FC236}">
                <a16:creationId xmlns:a16="http://schemas.microsoft.com/office/drawing/2014/main" id="{E5BC4F44-0419-BCD1-2BEB-CB0FDB095AE5}"/>
              </a:ext>
            </a:extLst>
          </p:cNvPr>
          <p:cNvCxnSpPr/>
          <p:nvPr/>
        </p:nvCxnSpPr>
        <p:spPr>
          <a:xfrm>
            <a:off x="2588035" y="4014136"/>
            <a:ext cx="0" cy="210393"/>
          </a:xfrm>
          <a:prstGeom prst="straightConnector1">
            <a:avLst/>
          </a:prstGeom>
          <a:ln w="19050">
            <a:solidFill>
              <a:schemeClr val="accent4"/>
            </a:solidFill>
            <a:headEnd w="med" len="lg"/>
            <a:tailEnd type="triangle" w="lg" len="med"/>
          </a:ln>
        </p:spPr>
        <p:style>
          <a:lnRef idx="1">
            <a:schemeClr val="accent1"/>
          </a:lnRef>
          <a:fillRef idx="0">
            <a:schemeClr val="accent1"/>
          </a:fillRef>
          <a:effectRef idx="0">
            <a:schemeClr val="accent1"/>
          </a:effectRef>
          <a:fontRef idx="minor">
            <a:schemeClr val="tx1"/>
          </a:fontRef>
        </p:style>
      </p:cxnSp>
      <p:cxnSp>
        <p:nvCxnSpPr>
          <p:cNvPr id="57" name="Gerade Verbindung mit Pfeil 56">
            <a:extLst>
              <a:ext uri="{FF2B5EF4-FFF2-40B4-BE49-F238E27FC236}">
                <a16:creationId xmlns:a16="http://schemas.microsoft.com/office/drawing/2014/main" id="{08EE4BCD-05CB-D05C-8BE2-E3C271F1066D}"/>
              </a:ext>
            </a:extLst>
          </p:cNvPr>
          <p:cNvCxnSpPr>
            <a:cxnSpLocks/>
          </p:cNvCxnSpPr>
          <p:nvPr/>
        </p:nvCxnSpPr>
        <p:spPr>
          <a:xfrm flipV="1">
            <a:off x="1762648" y="4581610"/>
            <a:ext cx="0" cy="210393"/>
          </a:xfrm>
          <a:prstGeom prst="straightConnector1">
            <a:avLst/>
          </a:prstGeom>
          <a:ln w="19050">
            <a:solidFill>
              <a:schemeClr val="tx2"/>
            </a:solidFill>
            <a:headEnd w="med" len="lg"/>
            <a:tailEnd type="triangle" w="lg" len="med"/>
          </a:ln>
        </p:spPr>
        <p:style>
          <a:lnRef idx="1">
            <a:schemeClr val="accent1"/>
          </a:lnRef>
          <a:fillRef idx="0">
            <a:schemeClr val="accent1"/>
          </a:fillRef>
          <a:effectRef idx="0">
            <a:schemeClr val="accent1"/>
          </a:effectRef>
          <a:fontRef idx="minor">
            <a:schemeClr val="tx1"/>
          </a:fontRef>
        </p:style>
      </p:cxnSp>
      <p:cxnSp>
        <p:nvCxnSpPr>
          <p:cNvPr id="58" name="Gerade Verbindung mit Pfeil 57">
            <a:extLst>
              <a:ext uri="{FF2B5EF4-FFF2-40B4-BE49-F238E27FC236}">
                <a16:creationId xmlns:a16="http://schemas.microsoft.com/office/drawing/2014/main" id="{E3FE9C47-E386-80E6-67B7-138CC3DC0137}"/>
              </a:ext>
            </a:extLst>
          </p:cNvPr>
          <p:cNvCxnSpPr>
            <a:cxnSpLocks/>
          </p:cNvCxnSpPr>
          <p:nvPr/>
        </p:nvCxnSpPr>
        <p:spPr>
          <a:xfrm flipV="1">
            <a:off x="2757968" y="4581610"/>
            <a:ext cx="0" cy="210393"/>
          </a:xfrm>
          <a:prstGeom prst="straightConnector1">
            <a:avLst/>
          </a:prstGeom>
          <a:ln w="19050">
            <a:solidFill>
              <a:schemeClr val="tx2"/>
            </a:solidFill>
            <a:headEnd w="med" len="lg"/>
            <a:tailEnd type="triangle" w="lg" len="med"/>
          </a:ln>
        </p:spPr>
        <p:style>
          <a:lnRef idx="1">
            <a:schemeClr val="accent1"/>
          </a:lnRef>
          <a:fillRef idx="0">
            <a:schemeClr val="accent1"/>
          </a:fillRef>
          <a:effectRef idx="0">
            <a:schemeClr val="accent1"/>
          </a:effectRef>
          <a:fontRef idx="minor">
            <a:schemeClr val="tx1"/>
          </a:fontRef>
        </p:style>
      </p:cxnSp>
      <p:cxnSp>
        <p:nvCxnSpPr>
          <p:cNvPr id="59" name="Gerade Verbindung mit Pfeil 58">
            <a:extLst>
              <a:ext uri="{FF2B5EF4-FFF2-40B4-BE49-F238E27FC236}">
                <a16:creationId xmlns:a16="http://schemas.microsoft.com/office/drawing/2014/main" id="{0692461F-8712-19C1-2738-8ACD1176226C}"/>
              </a:ext>
            </a:extLst>
          </p:cNvPr>
          <p:cNvCxnSpPr>
            <a:cxnSpLocks/>
          </p:cNvCxnSpPr>
          <p:nvPr/>
        </p:nvCxnSpPr>
        <p:spPr>
          <a:xfrm flipV="1">
            <a:off x="3753288" y="4581610"/>
            <a:ext cx="0" cy="210393"/>
          </a:xfrm>
          <a:prstGeom prst="straightConnector1">
            <a:avLst/>
          </a:prstGeom>
          <a:ln w="19050">
            <a:solidFill>
              <a:schemeClr val="tx2"/>
            </a:solidFill>
            <a:headEnd w="med" len="lg"/>
            <a:tailEnd type="triangle" w="lg" len="med"/>
          </a:ln>
        </p:spPr>
        <p:style>
          <a:lnRef idx="1">
            <a:schemeClr val="accent1"/>
          </a:lnRef>
          <a:fillRef idx="0">
            <a:schemeClr val="accent1"/>
          </a:fillRef>
          <a:effectRef idx="0">
            <a:schemeClr val="accent1"/>
          </a:effectRef>
          <a:fontRef idx="minor">
            <a:schemeClr val="tx1"/>
          </a:fontRef>
        </p:style>
      </p:cxnSp>
      <p:cxnSp>
        <p:nvCxnSpPr>
          <p:cNvPr id="60" name="Gerade Verbindung mit Pfeil 59">
            <a:extLst>
              <a:ext uri="{FF2B5EF4-FFF2-40B4-BE49-F238E27FC236}">
                <a16:creationId xmlns:a16="http://schemas.microsoft.com/office/drawing/2014/main" id="{866BAA65-81F9-9014-BE69-12FB32EBF797}"/>
              </a:ext>
            </a:extLst>
          </p:cNvPr>
          <p:cNvCxnSpPr>
            <a:cxnSpLocks/>
          </p:cNvCxnSpPr>
          <p:nvPr/>
        </p:nvCxnSpPr>
        <p:spPr>
          <a:xfrm flipV="1">
            <a:off x="4748608" y="4581610"/>
            <a:ext cx="0" cy="210393"/>
          </a:xfrm>
          <a:prstGeom prst="straightConnector1">
            <a:avLst/>
          </a:prstGeom>
          <a:ln w="19050">
            <a:solidFill>
              <a:schemeClr val="tx2"/>
            </a:solidFill>
            <a:headEnd w="med" len="lg"/>
            <a:tailEnd type="triangle" w="lg" len="med"/>
          </a:ln>
        </p:spPr>
        <p:style>
          <a:lnRef idx="1">
            <a:schemeClr val="accent1"/>
          </a:lnRef>
          <a:fillRef idx="0">
            <a:schemeClr val="accent1"/>
          </a:fillRef>
          <a:effectRef idx="0">
            <a:schemeClr val="accent1"/>
          </a:effectRef>
          <a:fontRef idx="minor">
            <a:schemeClr val="tx1"/>
          </a:fontRef>
        </p:style>
      </p:cxnSp>
      <p:cxnSp>
        <p:nvCxnSpPr>
          <p:cNvPr id="61" name="Gerade Verbindung mit Pfeil 60">
            <a:extLst>
              <a:ext uri="{FF2B5EF4-FFF2-40B4-BE49-F238E27FC236}">
                <a16:creationId xmlns:a16="http://schemas.microsoft.com/office/drawing/2014/main" id="{C4E86027-BEB3-589E-62D1-B395659AD742}"/>
              </a:ext>
            </a:extLst>
          </p:cNvPr>
          <p:cNvCxnSpPr>
            <a:cxnSpLocks/>
          </p:cNvCxnSpPr>
          <p:nvPr/>
        </p:nvCxnSpPr>
        <p:spPr>
          <a:xfrm flipV="1">
            <a:off x="5743928" y="4581610"/>
            <a:ext cx="0" cy="210393"/>
          </a:xfrm>
          <a:prstGeom prst="straightConnector1">
            <a:avLst/>
          </a:prstGeom>
          <a:ln w="19050">
            <a:solidFill>
              <a:schemeClr val="tx2"/>
            </a:solidFill>
            <a:headEnd w="med" len="lg"/>
            <a:tailEnd type="triangle" w="lg" len="med"/>
          </a:ln>
        </p:spPr>
        <p:style>
          <a:lnRef idx="1">
            <a:schemeClr val="accent1"/>
          </a:lnRef>
          <a:fillRef idx="0">
            <a:schemeClr val="accent1"/>
          </a:fillRef>
          <a:effectRef idx="0">
            <a:schemeClr val="accent1"/>
          </a:effectRef>
          <a:fontRef idx="minor">
            <a:schemeClr val="tx1"/>
          </a:fontRef>
        </p:style>
      </p:cxnSp>
      <p:cxnSp>
        <p:nvCxnSpPr>
          <p:cNvPr id="62" name="Gerade Verbindung mit Pfeil 61">
            <a:extLst>
              <a:ext uri="{FF2B5EF4-FFF2-40B4-BE49-F238E27FC236}">
                <a16:creationId xmlns:a16="http://schemas.microsoft.com/office/drawing/2014/main" id="{29F490B5-1989-941D-F16F-1B63CB547B01}"/>
              </a:ext>
            </a:extLst>
          </p:cNvPr>
          <p:cNvCxnSpPr>
            <a:cxnSpLocks/>
          </p:cNvCxnSpPr>
          <p:nvPr/>
        </p:nvCxnSpPr>
        <p:spPr>
          <a:xfrm flipV="1">
            <a:off x="6739248" y="4581610"/>
            <a:ext cx="0" cy="210393"/>
          </a:xfrm>
          <a:prstGeom prst="straightConnector1">
            <a:avLst/>
          </a:prstGeom>
          <a:ln w="19050">
            <a:solidFill>
              <a:schemeClr val="tx2"/>
            </a:solidFill>
            <a:headEnd w="med" len="lg"/>
            <a:tailEnd type="triangle" w="lg" len="med"/>
          </a:ln>
        </p:spPr>
        <p:style>
          <a:lnRef idx="1">
            <a:schemeClr val="accent1"/>
          </a:lnRef>
          <a:fillRef idx="0">
            <a:schemeClr val="accent1"/>
          </a:fillRef>
          <a:effectRef idx="0">
            <a:schemeClr val="accent1"/>
          </a:effectRef>
          <a:fontRef idx="minor">
            <a:schemeClr val="tx1"/>
          </a:fontRef>
        </p:style>
      </p:cxnSp>
      <p:cxnSp>
        <p:nvCxnSpPr>
          <p:cNvPr id="63" name="Gerade Verbindung mit Pfeil 62">
            <a:extLst>
              <a:ext uri="{FF2B5EF4-FFF2-40B4-BE49-F238E27FC236}">
                <a16:creationId xmlns:a16="http://schemas.microsoft.com/office/drawing/2014/main" id="{ACC011F2-D7FB-EABC-5275-3277B0EE795F}"/>
              </a:ext>
            </a:extLst>
          </p:cNvPr>
          <p:cNvCxnSpPr>
            <a:cxnSpLocks/>
          </p:cNvCxnSpPr>
          <p:nvPr/>
        </p:nvCxnSpPr>
        <p:spPr>
          <a:xfrm flipV="1">
            <a:off x="7734568" y="4581610"/>
            <a:ext cx="0" cy="210393"/>
          </a:xfrm>
          <a:prstGeom prst="straightConnector1">
            <a:avLst/>
          </a:prstGeom>
          <a:ln w="19050">
            <a:solidFill>
              <a:schemeClr val="tx2"/>
            </a:solidFill>
            <a:headEnd w="med" len="lg"/>
            <a:tailEnd type="triangle" w="lg" len="med"/>
          </a:ln>
        </p:spPr>
        <p:style>
          <a:lnRef idx="1">
            <a:schemeClr val="accent1"/>
          </a:lnRef>
          <a:fillRef idx="0">
            <a:schemeClr val="accent1"/>
          </a:fillRef>
          <a:effectRef idx="0">
            <a:schemeClr val="accent1"/>
          </a:effectRef>
          <a:fontRef idx="minor">
            <a:schemeClr val="tx1"/>
          </a:fontRef>
        </p:style>
      </p:cxnSp>
      <p:cxnSp>
        <p:nvCxnSpPr>
          <p:cNvPr id="64" name="Gerade Verbindung mit Pfeil 63">
            <a:extLst>
              <a:ext uri="{FF2B5EF4-FFF2-40B4-BE49-F238E27FC236}">
                <a16:creationId xmlns:a16="http://schemas.microsoft.com/office/drawing/2014/main" id="{6A7C4057-1803-B552-35B6-6BDA764B383F}"/>
              </a:ext>
            </a:extLst>
          </p:cNvPr>
          <p:cNvCxnSpPr>
            <a:cxnSpLocks/>
          </p:cNvCxnSpPr>
          <p:nvPr/>
        </p:nvCxnSpPr>
        <p:spPr>
          <a:xfrm flipV="1">
            <a:off x="8730000" y="4581610"/>
            <a:ext cx="0" cy="210393"/>
          </a:xfrm>
          <a:prstGeom prst="straightConnector1">
            <a:avLst/>
          </a:prstGeom>
          <a:ln w="19050">
            <a:solidFill>
              <a:schemeClr val="tx2"/>
            </a:solidFill>
            <a:headEnd w="med" len="lg"/>
            <a:tailEnd type="triangle" w="lg" len="med"/>
          </a:ln>
        </p:spPr>
        <p:style>
          <a:lnRef idx="1">
            <a:schemeClr val="accent1"/>
          </a:lnRef>
          <a:fillRef idx="0">
            <a:schemeClr val="accent1"/>
          </a:fillRef>
          <a:effectRef idx="0">
            <a:schemeClr val="accent1"/>
          </a:effectRef>
          <a:fontRef idx="minor">
            <a:schemeClr val="tx1"/>
          </a:fontRef>
        </p:style>
      </p:cxnSp>
      <p:cxnSp>
        <p:nvCxnSpPr>
          <p:cNvPr id="65" name="Gerade Verbindung mit Pfeil 64">
            <a:extLst>
              <a:ext uri="{FF2B5EF4-FFF2-40B4-BE49-F238E27FC236}">
                <a16:creationId xmlns:a16="http://schemas.microsoft.com/office/drawing/2014/main" id="{BF495F1D-B9FA-DC38-2F2E-077872966C35}"/>
              </a:ext>
            </a:extLst>
          </p:cNvPr>
          <p:cNvCxnSpPr>
            <a:cxnSpLocks/>
          </p:cNvCxnSpPr>
          <p:nvPr/>
        </p:nvCxnSpPr>
        <p:spPr>
          <a:xfrm flipV="1">
            <a:off x="2571851" y="4581610"/>
            <a:ext cx="0" cy="210393"/>
          </a:xfrm>
          <a:prstGeom prst="straightConnector1">
            <a:avLst/>
          </a:prstGeom>
          <a:ln w="19050">
            <a:solidFill>
              <a:schemeClr val="tx2"/>
            </a:solidFill>
            <a:headEnd w="med" len="lg"/>
            <a:tailEnd type="triangle" w="lg" len="med"/>
          </a:ln>
        </p:spPr>
        <p:style>
          <a:lnRef idx="1">
            <a:schemeClr val="accent1"/>
          </a:lnRef>
          <a:fillRef idx="0">
            <a:schemeClr val="accent1"/>
          </a:fillRef>
          <a:effectRef idx="0">
            <a:schemeClr val="accent1"/>
          </a:effectRef>
          <a:fontRef idx="minor">
            <a:schemeClr val="tx1"/>
          </a:fontRef>
        </p:style>
      </p:cxnSp>
      <p:cxnSp>
        <p:nvCxnSpPr>
          <p:cNvPr id="66" name="Gerade Verbindung mit Pfeil 65">
            <a:extLst>
              <a:ext uri="{FF2B5EF4-FFF2-40B4-BE49-F238E27FC236}">
                <a16:creationId xmlns:a16="http://schemas.microsoft.com/office/drawing/2014/main" id="{74719ADE-0260-D193-FD6C-5A09D0864E7C}"/>
              </a:ext>
            </a:extLst>
          </p:cNvPr>
          <p:cNvCxnSpPr>
            <a:cxnSpLocks/>
          </p:cNvCxnSpPr>
          <p:nvPr/>
        </p:nvCxnSpPr>
        <p:spPr>
          <a:xfrm flipV="1">
            <a:off x="2588035" y="4752309"/>
            <a:ext cx="0" cy="210393"/>
          </a:xfrm>
          <a:prstGeom prst="straightConnector1">
            <a:avLst/>
          </a:prstGeom>
          <a:ln w="19050">
            <a:solidFill>
              <a:schemeClr val="accent4"/>
            </a:solidFill>
            <a:headEnd w="med" len="lg"/>
            <a:tailEnd type="triangle" w="lg" len="med"/>
          </a:ln>
        </p:spPr>
        <p:style>
          <a:lnRef idx="1">
            <a:schemeClr val="accent1"/>
          </a:lnRef>
          <a:fillRef idx="0">
            <a:schemeClr val="accent1"/>
          </a:fillRef>
          <a:effectRef idx="0">
            <a:schemeClr val="accent1"/>
          </a:effectRef>
          <a:fontRef idx="minor">
            <a:schemeClr val="tx1"/>
          </a:fontRef>
        </p:style>
      </p:cxnSp>
      <p:cxnSp>
        <p:nvCxnSpPr>
          <p:cNvPr id="67" name="Gerade Verbindung mit Pfeil 66">
            <a:extLst>
              <a:ext uri="{FF2B5EF4-FFF2-40B4-BE49-F238E27FC236}">
                <a16:creationId xmlns:a16="http://schemas.microsoft.com/office/drawing/2014/main" id="{3B27147E-447D-BDF7-8BB9-33D62AFDF636}"/>
              </a:ext>
            </a:extLst>
          </p:cNvPr>
          <p:cNvCxnSpPr>
            <a:cxnSpLocks/>
          </p:cNvCxnSpPr>
          <p:nvPr/>
        </p:nvCxnSpPr>
        <p:spPr>
          <a:xfrm flipV="1">
            <a:off x="3255628" y="4581610"/>
            <a:ext cx="0" cy="210393"/>
          </a:xfrm>
          <a:prstGeom prst="straightConnector1">
            <a:avLst/>
          </a:prstGeom>
          <a:ln w="19050">
            <a:solidFill>
              <a:schemeClr val="tx2"/>
            </a:solidFill>
            <a:headEnd w="med" len="lg"/>
            <a:tailEnd type="triangle" w="lg" len="med"/>
          </a:ln>
        </p:spPr>
        <p:style>
          <a:lnRef idx="1">
            <a:schemeClr val="accent1"/>
          </a:lnRef>
          <a:fillRef idx="0">
            <a:schemeClr val="accent1"/>
          </a:fillRef>
          <a:effectRef idx="0">
            <a:schemeClr val="accent1"/>
          </a:effectRef>
          <a:fontRef idx="minor">
            <a:schemeClr val="tx1"/>
          </a:fontRef>
        </p:style>
      </p:cxnSp>
      <p:cxnSp>
        <p:nvCxnSpPr>
          <p:cNvPr id="68" name="Gerade Verbindung mit Pfeil 67">
            <a:extLst>
              <a:ext uri="{FF2B5EF4-FFF2-40B4-BE49-F238E27FC236}">
                <a16:creationId xmlns:a16="http://schemas.microsoft.com/office/drawing/2014/main" id="{66083152-31AF-FFF2-3890-EB032E61703F}"/>
              </a:ext>
            </a:extLst>
          </p:cNvPr>
          <p:cNvCxnSpPr>
            <a:cxnSpLocks/>
          </p:cNvCxnSpPr>
          <p:nvPr/>
        </p:nvCxnSpPr>
        <p:spPr>
          <a:xfrm flipV="1">
            <a:off x="4250948" y="4581610"/>
            <a:ext cx="0" cy="210393"/>
          </a:xfrm>
          <a:prstGeom prst="straightConnector1">
            <a:avLst/>
          </a:prstGeom>
          <a:ln w="19050">
            <a:solidFill>
              <a:schemeClr val="tx2"/>
            </a:solidFill>
            <a:headEnd w="med" len="lg"/>
            <a:tailEnd type="triangle" w="lg" len="med"/>
          </a:ln>
        </p:spPr>
        <p:style>
          <a:lnRef idx="1">
            <a:schemeClr val="accent1"/>
          </a:lnRef>
          <a:fillRef idx="0">
            <a:schemeClr val="accent1"/>
          </a:fillRef>
          <a:effectRef idx="0">
            <a:schemeClr val="accent1"/>
          </a:effectRef>
          <a:fontRef idx="minor">
            <a:schemeClr val="tx1"/>
          </a:fontRef>
        </p:style>
      </p:cxnSp>
      <p:cxnSp>
        <p:nvCxnSpPr>
          <p:cNvPr id="69" name="Gerade Verbindung mit Pfeil 68">
            <a:extLst>
              <a:ext uri="{FF2B5EF4-FFF2-40B4-BE49-F238E27FC236}">
                <a16:creationId xmlns:a16="http://schemas.microsoft.com/office/drawing/2014/main" id="{C4E03F73-97C7-26B9-2721-A82579C87C58}"/>
              </a:ext>
            </a:extLst>
          </p:cNvPr>
          <p:cNvCxnSpPr>
            <a:cxnSpLocks/>
          </p:cNvCxnSpPr>
          <p:nvPr/>
        </p:nvCxnSpPr>
        <p:spPr>
          <a:xfrm flipV="1">
            <a:off x="5246268" y="4581610"/>
            <a:ext cx="0" cy="210393"/>
          </a:xfrm>
          <a:prstGeom prst="straightConnector1">
            <a:avLst/>
          </a:prstGeom>
          <a:ln w="19050">
            <a:solidFill>
              <a:schemeClr val="tx2"/>
            </a:solidFill>
            <a:headEnd w="med" len="lg"/>
            <a:tailEnd type="triangle" w="lg" len="med"/>
          </a:ln>
        </p:spPr>
        <p:style>
          <a:lnRef idx="1">
            <a:schemeClr val="accent1"/>
          </a:lnRef>
          <a:fillRef idx="0">
            <a:schemeClr val="accent1"/>
          </a:fillRef>
          <a:effectRef idx="0">
            <a:schemeClr val="accent1"/>
          </a:effectRef>
          <a:fontRef idx="minor">
            <a:schemeClr val="tx1"/>
          </a:fontRef>
        </p:style>
      </p:cxnSp>
      <p:cxnSp>
        <p:nvCxnSpPr>
          <p:cNvPr id="70" name="Gerade Verbindung mit Pfeil 69">
            <a:extLst>
              <a:ext uri="{FF2B5EF4-FFF2-40B4-BE49-F238E27FC236}">
                <a16:creationId xmlns:a16="http://schemas.microsoft.com/office/drawing/2014/main" id="{6D0C44FD-EE8F-6E3C-3CA0-378DBEB7DA71}"/>
              </a:ext>
            </a:extLst>
          </p:cNvPr>
          <p:cNvCxnSpPr>
            <a:cxnSpLocks/>
          </p:cNvCxnSpPr>
          <p:nvPr/>
        </p:nvCxnSpPr>
        <p:spPr>
          <a:xfrm flipV="1">
            <a:off x="6241588" y="4581610"/>
            <a:ext cx="0" cy="210393"/>
          </a:xfrm>
          <a:prstGeom prst="straightConnector1">
            <a:avLst/>
          </a:prstGeom>
          <a:ln w="19050">
            <a:solidFill>
              <a:schemeClr val="tx2"/>
            </a:solidFill>
            <a:headEnd w="med" len="lg"/>
            <a:tailEnd type="triangle" w="lg" len="med"/>
          </a:ln>
        </p:spPr>
        <p:style>
          <a:lnRef idx="1">
            <a:schemeClr val="accent1"/>
          </a:lnRef>
          <a:fillRef idx="0">
            <a:schemeClr val="accent1"/>
          </a:fillRef>
          <a:effectRef idx="0">
            <a:schemeClr val="accent1"/>
          </a:effectRef>
          <a:fontRef idx="minor">
            <a:schemeClr val="tx1"/>
          </a:fontRef>
        </p:style>
      </p:cxnSp>
      <p:cxnSp>
        <p:nvCxnSpPr>
          <p:cNvPr id="71" name="Gerade Verbindung mit Pfeil 70">
            <a:extLst>
              <a:ext uri="{FF2B5EF4-FFF2-40B4-BE49-F238E27FC236}">
                <a16:creationId xmlns:a16="http://schemas.microsoft.com/office/drawing/2014/main" id="{8DFFE64C-CA10-A44B-68FD-C48D6A091185}"/>
              </a:ext>
            </a:extLst>
          </p:cNvPr>
          <p:cNvCxnSpPr>
            <a:cxnSpLocks/>
          </p:cNvCxnSpPr>
          <p:nvPr/>
        </p:nvCxnSpPr>
        <p:spPr>
          <a:xfrm flipV="1">
            <a:off x="7236908" y="4581610"/>
            <a:ext cx="0" cy="210393"/>
          </a:xfrm>
          <a:prstGeom prst="straightConnector1">
            <a:avLst/>
          </a:prstGeom>
          <a:ln w="19050">
            <a:solidFill>
              <a:schemeClr val="tx2"/>
            </a:solidFill>
            <a:headEnd w="med" len="lg"/>
            <a:tailEnd type="triangle" w="lg" len="med"/>
          </a:ln>
        </p:spPr>
        <p:style>
          <a:lnRef idx="1">
            <a:schemeClr val="accent1"/>
          </a:lnRef>
          <a:fillRef idx="0">
            <a:schemeClr val="accent1"/>
          </a:fillRef>
          <a:effectRef idx="0">
            <a:schemeClr val="accent1"/>
          </a:effectRef>
          <a:fontRef idx="minor">
            <a:schemeClr val="tx1"/>
          </a:fontRef>
        </p:style>
      </p:cxnSp>
      <p:cxnSp>
        <p:nvCxnSpPr>
          <p:cNvPr id="72" name="Gerade Verbindung mit Pfeil 71">
            <a:extLst>
              <a:ext uri="{FF2B5EF4-FFF2-40B4-BE49-F238E27FC236}">
                <a16:creationId xmlns:a16="http://schemas.microsoft.com/office/drawing/2014/main" id="{3FB1FCD9-8E2B-7C62-2D53-2CBF228E9036}"/>
              </a:ext>
            </a:extLst>
          </p:cNvPr>
          <p:cNvCxnSpPr>
            <a:cxnSpLocks/>
          </p:cNvCxnSpPr>
          <p:nvPr/>
        </p:nvCxnSpPr>
        <p:spPr>
          <a:xfrm flipV="1">
            <a:off x="8232228" y="4581610"/>
            <a:ext cx="0" cy="210393"/>
          </a:xfrm>
          <a:prstGeom prst="straightConnector1">
            <a:avLst/>
          </a:prstGeom>
          <a:ln w="19050">
            <a:solidFill>
              <a:schemeClr val="tx2"/>
            </a:solidFill>
            <a:headEnd w="med" len="lg"/>
            <a:tailEnd type="triangle" w="lg" len="med"/>
          </a:ln>
        </p:spPr>
        <p:style>
          <a:lnRef idx="1">
            <a:schemeClr val="accent1"/>
          </a:lnRef>
          <a:fillRef idx="0">
            <a:schemeClr val="accent1"/>
          </a:fillRef>
          <a:effectRef idx="0">
            <a:schemeClr val="accent1"/>
          </a:effectRef>
          <a:fontRef idx="minor">
            <a:schemeClr val="tx1"/>
          </a:fontRef>
        </p:style>
      </p:cxnSp>
      <p:sp>
        <p:nvSpPr>
          <p:cNvPr id="73" name="Textfeld 72">
            <a:extLst>
              <a:ext uri="{FF2B5EF4-FFF2-40B4-BE49-F238E27FC236}">
                <a16:creationId xmlns:a16="http://schemas.microsoft.com/office/drawing/2014/main" id="{CB2F18EE-C762-F8A5-CF24-0E3F00428267}"/>
              </a:ext>
            </a:extLst>
          </p:cNvPr>
          <p:cNvSpPr txBox="1"/>
          <p:nvPr/>
        </p:nvSpPr>
        <p:spPr>
          <a:xfrm>
            <a:off x="1682504" y="3990696"/>
            <a:ext cx="194024" cy="153888"/>
          </a:xfrm>
          <a:prstGeom prst="rect">
            <a:avLst/>
          </a:prstGeom>
          <a:noFill/>
        </p:spPr>
        <p:txBody>
          <a:bodyPr wrap="square" lIns="0" tIns="0" rIns="0" bIns="0" rtlCol="0">
            <a:spAutoFit/>
          </a:bodyPr>
          <a:lstStyle/>
          <a:p>
            <a:r>
              <a:rPr lang="de-DE" sz="1000">
                <a:solidFill>
                  <a:schemeClr val="tx2"/>
                </a:solidFill>
              </a:rPr>
              <a:t>PB</a:t>
            </a:r>
          </a:p>
        </p:txBody>
      </p:sp>
      <p:sp>
        <p:nvSpPr>
          <p:cNvPr id="74" name="Textfeld 73">
            <a:extLst>
              <a:ext uri="{FF2B5EF4-FFF2-40B4-BE49-F238E27FC236}">
                <a16:creationId xmlns:a16="http://schemas.microsoft.com/office/drawing/2014/main" id="{C32EC934-860D-0C9E-4D9C-6409327C7CD2}"/>
              </a:ext>
            </a:extLst>
          </p:cNvPr>
          <p:cNvSpPr txBox="1"/>
          <p:nvPr/>
        </p:nvSpPr>
        <p:spPr>
          <a:xfrm>
            <a:off x="1969213" y="4633411"/>
            <a:ext cx="905529" cy="153888"/>
          </a:xfrm>
          <a:prstGeom prst="rect">
            <a:avLst/>
          </a:prstGeom>
          <a:noFill/>
        </p:spPr>
        <p:txBody>
          <a:bodyPr wrap="square" lIns="0" tIns="0" rIns="0" bIns="0" rtlCol="0">
            <a:spAutoFit/>
          </a:bodyPr>
          <a:lstStyle/>
          <a:p>
            <a:r>
              <a:rPr lang="de-DE" sz="1000">
                <a:solidFill>
                  <a:schemeClr val="tx2"/>
                </a:solidFill>
              </a:rPr>
              <a:t>I+V</a:t>
            </a:r>
          </a:p>
        </p:txBody>
      </p:sp>
      <p:sp>
        <p:nvSpPr>
          <p:cNvPr id="75" name="Textfeld 74">
            <a:extLst>
              <a:ext uri="{FF2B5EF4-FFF2-40B4-BE49-F238E27FC236}">
                <a16:creationId xmlns:a16="http://schemas.microsoft.com/office/drawing/2014/main" id="{EEE2B2C2-9D46-ED1C-4D96-1F12C9384064}"/>
              </a:ext>
            </a:extLst>
          </p:cNvPr>
          <p:cNvSpPr txBox="1"/>
          <p:nvPr/>
        </p:nvSpPr>
        <p:spPr>
          <a:xfrm>
            <a:off x="1965724" y="4225365"/>
            <a:ext cx="267673" cy="153888"/>
          </a:xfrm>
          <a:prstGeom prst="rect">
            <a:avLst/>
          </a:prstGeom>
          <a:noFill/>
        </p:spPr>
        <p:txBody>
          <a:bodyPr wrap="square" lIns="0" tIns="0" rIns="0" bIns="0" rtlCol="0">
            <a:spAutoFit/>
          </a:bodyPr>
          <a:lstStyle/>
          <a:p>
            <a:r>
              <a:rPr lang="de-DE" sz="1000">
                <a:solidFill>
                  <a:schemeClr val="tx2"/>
                </a:solidFill>
              </a:rPr>
              <a:t>FCR</a:t>
            </a:r>
          </a:p>
        </p:txBody>
      </p:sp>
      <p:sp>
        <p:nvSpPr>
          <p:cNvPr id="76" name="Textfeld 75">
            <a:extLst>
              <a:ext uri="{FF2B5EF4-FFF2-40B4-BE49-F238E27FC236}">
                <a16:creationId xmlns:a16="http://schemas.microsoft.com/office/drawing/2014/main" id="{D1001F9C-363F-A702-688A-FA3D157C88AA}"/>
              </a:ext>
            </a:extLst>
          </p:cNvPr>
          <p:cNvSpPr txBox="1"/>
          <p:nvPr/>
        </p:nvSpPr>
        <p:spPr>
          <a:xfrm>
            <a:off x="2321775" y="3990696"/>
            <a:ext cx="194024" cy="153888"/>
          </a:xfrm>
          <a:prstGeom prst="rect">
            <a:avLst/>
          </a:prstGeom>
          <a:noFill/>
        </p:spPr>
        <p:txBody>
          <a:bodyPr wrap="square" lIns="0" tIns="0" rIns="0" bIns="0" rtlCol="0">
            <a:spAutoFit/>
          </a:bodyPr>
          <a:lstStyle/>
          <a:p>
            <a:r>
              <a:rPr lang="de-DE" sz="1000">
                <a:solidFill>
                  <a:schemeClr val="accent4"/>
                </a:solidFill>
              </a:rPr>
              <a:t>BM</a:t>
            </a:r>
          </a:p>
        </p:txBody>
      </p:sp>
      <p:sp>
        <p:nvSpPr>
          <p:cNvPr id="77" name="Textfeld 76">
            <a:extLst>
              <a:ext uri="{FF2B5EF4-FFF2-40B4-BE49-F238E27FC236}">
                <a16:creationId xmlns:a16="http://schemas.microsoft.com/office/drawing/2014/main" id="{0F600C67-810A-B91A-5BBD-3957739D44B1}"/>
              </a:ext>
            </a:extLst>
          </p:cNvPr>
          <p:cNvSpPr txBox="1"/>
          <p:nvPr/>
        </p:nvSpPr>
        <p:spPr>
          <a:xfrm>
            <a:off x="2702409" y="4888912"/>
            <a:ext cx="5715543" cy="307777"/>
          </a:xfrm>
          <a:prstGeom prst="rect">
            <a:avLst/>
          </a:prstGeom>
          <a:noFill/>
        </p:spPr>
        <p:txBody>
          <a:bodyPr wrap="square" lIns="0" tIns="0" rIns="0" bIns="0" rtlCol="0">
            <a:spAutoFit/>
          </a:bodyPr>
          <a:lstStyle/>
          <a:p>
            <a:r>
              <a:rPr lang="de-DE" sz="1000" err="1">
                <a:solidFill>
                  <a:schemeClr val="tx2"/>
                </a:solidFill>
              </a:rPr>
              <a:t>If</a:t>
            </a:r>
            <a:r>
              <a:rPr lang="de-DE" sz="1000">
                <a:solidFill>
                  <a:schemeClr val="tx2"/>
                </a:solidFill>
              </a:rPr>
              <a:t> PB MRD negative, </a:t>
            </a:r>
            <a:r>
              <a:rPr lang="de-DE" sz="1000" err="1">
                <a:solidFill>
                  <a:schemeClr val="tx2"/>
                </a:solidFill>
              </a:rPr>
              <a:t>repeat</a:t>
            </a:r>
            <a:r>
              <a:rPr lang="de-DE" sz="1000">
                <a:solidFill>
                  <a:schemeClr val="tx2"/>
                </a:solidFill>
              </a:rPr>
              <a:t> after 3 </a:t>
            </a:r>
            <a:r>
              <a:rPr lang="de-DE" sz="1000" err="1">
                <a:solidFill>
                  <a:schemeClr val="tx2"/>
                </a:solidFill>
              </a:rPr>
              <a:t>months</a:t>
            </a:r>
            <a:r>
              <a:rPr lang="de-DE" sz="1000">
                <a:solidFill>
                  <a:schemeClr val="tx2"/>
                </a:solidFill>
              </a:rPr>
              <a:t> and </a:t>
            </a:r>
            <a:r>
              <a:rPr lang="de-DE" sz="1000" err="1">
                <a:solidFill>
                  <a:schemeClr val="tx2"/>
                </a:solidFill>
              </a:rPr>
              <a:t>then</a:t>
            </a:r>
            <a:r>
              <a:rPr lang="de-DE" sz="1000">
                <a:solidFill>
                  <a:schemeClr val="tx2"/>
                </a:solidFill>
              </a:rPr>
              <a:t> PB and BM at 6 </a:t>
            </a:r>
            <a:r>
              <a:rPr lang="de-DE" sz="1000" err="1">
                <a:solidFill>
                  <a:schemeClr val="tx2"/>
                </a:solidFill>
              </a:rPr>
              <a:t>months</a:t>
            </a:r>
            <a:r>
              <a:rPr lang="de-DE" sz="1000">
                <a:solidFill>
                  <a:schemeClr val="tx2"/>
                </a:solidFill>
              </a:rPr>
              <a:t> – </a:t>
            </a:r>
            <a:br>
              <a:rPr lang="de-DE" sz="1000">
                <a:solidFill>
                  <a:schemeClr val="tx2"/>
                </a:solidFill>
              </a:rPr>
            </a:br>
            <a:r>
              <a:rPr lang="de-DE" sz="1000" err="1">
                <a:solidFill>
                  <a:schemeClr val="tx2"/>
                </a:solidFill>
              </a:rPr>
              <a:t>if</a:t>
            </a:r>
            <a:r>
              <a:rPr lang="de-DE" sz="1000">
                <a:solidFill>
                  <a:schemeClr val="tx2"/>
                </a:solidFill>
              </a:rPr>
              <a:t> all MRD negative, </a:t>
            </a:r>
            <a:r>
              <a:rPr lang="de-DE" sz="1000" err="1">
                <a:solidFill>
                  <a:schemeClr val="tx2"/>
                </a:solidFill>
              </a:rPr>
              <a:t>then</a:t>
            </a:r>
            <a:r>
              <a:rPr lang="de-DE" sz="1000">
                <a:solidFill>
                  <a:schemeClr val="tx2"/>
                </a:solidFill>
              </a:rPr>
              <a:t> </a:t>
            </a:r>
            <a:r>
              <a:rPr lang="de-DE" sz="1000" err="1">
                <a:solidFill>
                  <a:schemeClr val="tx2"/>
                </a:solidFill>
              </a:rPr>
              <a:t>first</a:t>
            </a:r>
            <a:r>
              <a:rPr lang="de-DE" sz="1000">
                <a:solidFill>
                  <a:schemeClr val="tx2"/>
                </a:solidFill>
              </a:rPr>
              <a:t> PB MRD negative </a:t>
            </a:r>
            <a:r>
              <a:rPr lang="de-DE" sz="1000" err="1">
                <a:solidFill>
                  <a:schemeClr val="tx2"/>
                </a:solidFill>
              </a:rPr>
              <a:t>result</a:t>
            </a:r>
            <a:r>
              <a:rPr lang="de-DE" sz="1000">
                <a:solidFill>
                  <a:schemeClr val="tx2"/>
                </a:solidFill>
              </a:rPr>
              <a:t> </a:t>
            </a:r>
            <a:r>
              <a:rPr lang="de-DE" sz="1000" err="1">
                <a:solidFill>
                  <a:schemeClr val="tx2"/>
                </a:solidFill>
              </a:rPr>
              <a:t>is</a:t>
            </a:r>
            <a:r>
              <a:rPr lang="de-DE" sz="1000">
                <a:solidFill>
                  <a:schemeClr val="tx2"/>
                </a:solidFill>
              </a:rPr>
              <a:t> time </a:t>
            </a:r>
            <a:r>
              <a:rPr lang="de-DE" sz="1000" err="1">
                <a:solidFill>
                  <a:schemeClr val="tx2"/>
                </a:solidFill>
              </a:rPr>
              <a:t>to</a:t>
            </a:r>
            <a:r>
              <a:rPr lang="de-DE" sz="1000">
                <a:solidFill>
                  <a:schemeClr val="tx2"/>
                </a:solidFill>
              </a:rPr>
              <a:t> MRD </a:t>
            </a:r>
            <a:r>
              <a:rPr lang="de-DE" sz="1000" err="1">
                <a:solidFill>
                  <a:schemeClr val="tx2"/>
                </a:solidFill>
              </a:rPr>
              <a:t>negativity</a:t>
            </a:r>
            <a:endParaRPr lang="de-DE" sz="1000">
              <a:solidFill>
                <a:schemeClr val="tx2"/>
              </a:solidFill>
            </a:endParaRPr>
          </a:p>
        </p:txBody>
      </p:sp>
      <p:sp>
        <p:nvSpPr>
          <p:cNvPr id="17" name="Stern mit 5 Zacken 16">
            <a:extLst>
              <a:ext uri="{FF2B5EF4-FFF2-40B4-BE49-F238E27FC236}">
                <a16:creationId xmlns:a16="http://schemas.microsoft.com/office/drawing/2014/main" id="{F8B9308E-285D-7C23-0201-2A1BE9476387}"/>
              </a:ext>
            </a:extLst>
          </p:cNvPr>
          <p:cNvSpPr/>
          <p:nvPr/>
        </p:nvSpPr>
        <p:spPr>
          <a:xfrm>
            <a:off x="2683596" y="2660768"/>
            <a:ext cx="324276" cy="324274"/>
          </a:xfrm>
          <a:prstGeom prst="star5">
            <a:avLst/>
          </a:prstGeom>
          <a:solidFill>
            <a:schemeClr val="accent3"/>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Stern mit 5 Zacken 17">
            <a:extLst>
              <a:ext uri="{FF2B5EF4-FFF2-40B4-BE49-F238E27FC236}">
                <a16:creationId xmlns:a16="http://schemas.microsoft.com/office/drawing/2014/main" id="{C1D2242D-4D33-6E99-ED37-09F336C96019}"/>
              </a:ext>
            </a:extLst>
          </p:cNvPr>
          <p:cNvSpPr/>
          <p:nvPr/>
        </p:nvSpPr>
        <p:spPr>
          <a:xfrm>
            <a:off x="3597996" y="2660768"/>
            <a:ext cx="324276" cy="324274"/>
          </a:xfrm>
          <a:prstGeom prst="star5">
            <a:avLst/>
          </a:prstGeom>
          <a:solidFill>
            <a:schemeClr val="accent2"/>
          </a:solid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Rechteck 79">
            <a:extLst>
              <a:ext uri="{FF2B5EF4-FFF2-40B4-BE49-F238E27FC236}">
                <a16:creationId xmlns:a16="http://schemas.microsoft.com/office/drawing/2014/main" id="{814D5B5B-3BD6-531F-3F76-E45DF54B75DD}"/>
              </a:ext>
            </a:extLst>
          </p:cNvPr>
          <p:cNvSpPr/>
          <p:nvPr/>
        </p:nvSpPr>
        <p:spPr>
          <a:xfrm>
            <a:off x="1975258" y="5422157"/>
            <a:ext cx="1800000" cy="72000"/>
          </a:xfrm>
          <a:prstGeom prst="rect">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9" name="Parallelogramm 88">
            <a:extLst>
              <a:ext uri="{FF2B5EF4-FFF2-40B4-BE49-F238E27FC236}">
                <a16:creationId xmlns:a16="http://schemas.microsoft.com/office/drawing/2014/main" id="{2E62F092-FACF-269F-7A08-7AD5C59B9C96}"/>
              </a:ext>
            </a:extLst>
          </p:cNvPr>
          <p:cNvSpPr/>
          <p:nvPr/>
        </p:nvSpPr>
        <p:spPr>
          <a:xfrm>
            <a:off x="1771857" y="5422157"/>
            <a:ext cx="936000" cy="72000"/>
          </a:xfrm>
          <a:prstGeom prst="parallelogram">
            <a:avLst>
              <a:gd name="adj" fmla="val 86418"/>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 name="Oval 89">
            <a:extLst>
              <a:ext uri="{FF2B5EF4-FFF2-40B4-BE49-F238E27FC236}">
                <a16:creationId xmlns:a16="http://schemas.microsoft.com/office/drawing/2014/main" id="{8369F062-5AC1-3CB4-DB8B-7621B9EEBEE3}"/>
              </a:ext>
            </a:extLst>
          </p:cNvPr>
          <p:cNvSpPr/>
          <p:nvPr/>
        </p:nvSpPr>
        <p:spPr>
          <a:xfrm>
            <a:off x="3717180" y="5407757"/>
            <a:ext cx="100800" cy="1008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3" name="Rechteck 82">
            <a:extLst>
              <a:ext uri="{FF2B5EF4-FFF2-40B4-BE49-F238E27FC236}">
                <a16:creationId xmlns:a16="http://schemas.microsoft.com/office/drawing/2014/main" id="{09FBF603-6F37-9DBA-B680-4C0D2470EC73}"/>
              </a:ext>
            </a:extLst>
          </p:cNvPr>
          <p:cNvSpPr/>
          <p:nvPr/>
        </p:nvSpPr>
        <p:spPr>
          <a:xfrm>
            <a:off x="2059200" y="5785836"/>
            <a:ext cx="4680000" cy="72000"/>
          </a:xfrm>
          <a:prstGeom prst="rect">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3" name="Oval 92">
            <a:extLst>
              <a:ext uri="{FF2B5EF4-FFF2-40B4-BE49-F238E27FC236}">
                <a16:creationId xmlns:a16="http://schemas.microsoft.com/office/drawing/2014/main" id="{574A9C84-5106-D1D8-C3F8-B0EFB2161E51}"/>
              </a:ext>
            </a:extLst>
          </p:cNvPr>
          <p:cNvSpPr/>
          <p:nvPr/>
        </p:nvSpPr>
        <p:spPr>
          <a:xfrm>
            <a:off x="6690832" y="5771436"/>
            <a:ext cx="100800" cy="1008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0" name="Parallelogramm 99">
            <a:extLst>
              <a:ext uri="{FF2B5EF4-FFF2-40B4-BE49-F238E27FC236}">
                <a16:creationId xmlns:a16="http://schemas.microsoft.com/office/drawing/2014/main" id="{2670E176-6656-AB6E-EC4C-912508E0E101}"/>
              </a:ext>
            </a:extLst>
          </p:cNvPr>
          <p:cNvSpPr/>
          <p:nvPr/>
        </p:nvSpPr>
        <p:spPr>
          <a:xfrm>
            <a:off x="1771857" y="5785836"/>
            <a:ext cx="2412000" cy="72000"/>
          </a:xfrm>
          <a:prstGeom prst="parallelogram">
            <a:avLst>
              <a:gd name="adj" fmla="val 86418"/>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 name="Rechteck 83">
            <a:extLst>
              <a:ext uri="{FF2B5EF4-FFF2-40B4-BE49-F238E27FC236}">
                <a16:creationId xmlns:a16="http://schemas.microsoft.com/office/drawing/2014/main" id="{0F83FEB7-E44C-6D17-3708-97FFEBDA65A3}"/>
              </a:ext>
            </a:extLst>
          </p:cNvPr>
          <p:cNvSpPr/>
          <p:nvPr/>
        </p:nvSpPr>
        <p:spPr>
          <a:xfrm>
            <a:off x="1988941" y="5911824"/>
            <a:ext cx="5760000" cy="72000"/>
          </a:xfrm>
          <a:prstGeom prst="rect">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4" name="Oval 93">
            <a:extLst>
              <a:ext uri="{FF2B5EF4-FFF2-40B4-BE49-F238E27FC236}">
                <a16:creationId xmlns:a16="http://schemas.microsoft.com/office/drawing/2014/main" id="{6A99B8B9-C6C7-91CC-0D9C-D49FB50A9757}"/>
              </a:ext>
            </a:extLst>
          </p:cNvPr>
          <p:cNvSpPr/>
          <p:nvPr/>
        </p:nvSpPr>
        <p:spPr>
          <a:xfrm>
            <a:off x="7698541" y="5897424"/>
            <a:ext cx="100800" cy="1008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41" name="Gruppieren 240">
            <a:extLst>
              <a:ext uri="{FF2B5EF4-FFF2-40B4-BE49-F238E27FC236}">
                <a16:creationId xmlns:a16="http://schemas.microsoft.com/office/drawing/2014/main" id="{16AA4D63-82CD-C44C-F8CC-50ADCB25FA7A}"/>
              </a:ext>
            </a:extLst>
          </p:cNvPr>
          <p:cNvGrpSpPr/>
          <p:nvPr/>
        </p:nvGrpSpPr>
        <p:grpSpPr>
          <a:xfrm>
            <a:off x="4803377" y="5912587"/>
            <a:ext cx="2975905" cy="73790"/>
            <a:chOff x="10496254" y="4897031"/>
            <a:chExt cx="2975905" cy="73790"/>
          </a:xfrm>
        </p:grpSpPr>
        <p:cxnSp>
          <p:nvCxnSpPr>
            <p:cNvPr id="112" name="Gerade Verbindung 111">
              <a:extLst>
                <a:ext uri="{FF2B5EF4-FFF2-40B4-BE49-F238E27FC236}">
                  <a16:creationId xmlns:a16="http://schemas.microsoft.com/office/drawing/2014/main" id="{349A2DA0-EA95-6A14-399E-FA69BFE0298C}"/>
                </a:ext>
              </a:extLst>
            </p:cNvPr>
            <p:cNvCxnSpPr>
              <a:cxnSpLocks/>
            </p:cNvCxnSpPr>
            <p:nvPr/>
          </p:nvCxnSpPr>
          <p:spPr>
            <a:xfrm flipV="1">
              <a:off x="10496254"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3" name="Gerade Verbindung 112">
              <a:extLst>
                <a:ext uri="{FF2B5EF4-FFF2-40B4-BE49-F238E27FC236}">
                  <a16:creationId xmlns:a16="http://schemas.microsoft.com/office/drawing/2014/main" id="{020C1957-9B54-57A3-7151-8995E55AD2A3}"/>
                </a:ext>
              </a:extLst>
            </p:cNvPr>
            <p:cNvCxnSpPr>
              <a:cxnSpLocks/>
            </p:cNvCxnSpPr>
            <p:nvPr/>
          </p:nvCxnSpPr>
          <p:spPr>
            <a:xfrm flipV="1">
              <a:off x="10525567"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4" name="Gerade Verbindung 113">
              <a:extLst>
                <a:ext uri="{FF2B5EF4-FFF2-40B4-BE49-F238E27FC236}">
                  <a16:creationId xmlns:a16="http://schemas.microsoft.com/office/drawing/2014/main" id="{5C5739AA-FB17-3A6D-5C76-36269BA91EF4}"/>
                </a:ext>
              </a:extLst>
            </p:cNvPr>
            <p:cNvCxnSpPr>
              <a:cxnSpLocks/>
            </p:cNvCxnSpPr>
            <p:nvPr/>
          </p:nvCxnSpPr>
          <p:spPr>
            <a:xfrm flipV="1">
              <a:off x="10554880"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5" name="Gerade Verbindung 114">
              <a:extLst>
                <a:ext uri="{FF2B5EF4-FFF2-40B4-BE49-F238E27FC236}">
                  <a16:creationId xmlns:a16="http://schemas.microsoft.com/office/drawing/2014/main" id="{BF0C6C0B-BB14-B525-1F17-5AAF5445E849}"/>
                </a:ext>
              </a:extLst>
            </p:cNvPr>
            <p:cNvCxnSpPr>
              <a:cxnSpLocks/>
            </p:cNvCxnSpPr>
            <p:nvPr/>
          </p:nvCxnSpPr>
          <p:spPr>
            <a:xfrm flipV="1">
              <a:off x="10584193"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7" name="Gerade Verbindung 116">
              <a:extLst>
                <a:ext uri="{FF2B5EF4-FFF2-40B4-BE49-F238E27FC236}">
                  <a16:creationId xmlns:a16="http://schemas.microsoft.com/office/drawing/2014/main" id="{C4D02B2C-CAB0-7CFD-76CA-8F7518F3D075}"/>
                </a:ext>
              </a:extLst>
            </p:cNvPr>
            <p:cNvCxnSpPr>
              <a:cxnSpLocks/>
            </p:cNvCxnSpPr>
            <p:nvPr/>
          </p:nvCxnSpPr>
          <p:spPr>
            <a:xfrm flipV="1">
              <a:off x="10613506"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8" name="Gerade Verbindung 117">
              <a:extLst>
                <a:ext uri="{FF2B5EF4-FFF2-40B4-BE49-F238E27FC236}">
                  <a16:creationId xmlns:a16="http://schemas.microsoft.com/office/drawing/2014/main" id="{D44FC895-E447-E07E-68C5-FAE4F1BAA791}"/>
                </a:ext>
              </a:extLst>
            </p:cNvPr>
            <p:cNvCxnSpPr>
              <a:cxnSpLocks/>
            </p:cNvCxnSpPr>
            <p:nvPr/>
          </p:nvCxnSpPr>
          <p:spPr>
            <a:xfrm flipV="1">
              <a:off x="10642819"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9" name="Gerade Verbindung 118">
              <a:extLst>
                <a:ext uri="{FF2B5EF4-FFF2-40B4-BE49-F238E27FC236}">
                  <a16:creationId xmlns:a16="http://schemas.microsoft.com/office/drawing/2014/main" id="{0CC3E080-46D2-9529-232B-CE49B989D184}"/>
                </a:ext>
              </a:extLst>
            </p:cNvPr>
            <p:cNvCxnSpPr>
              <a:cxnSpLocks/>
            </p:cNvCxnSpPr>
            <p:nvPr/>
          </p:nvCxnSpPr>
          <p:spPr>
            <a:xfrm flipV="1">
              <a:off x="10672132"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0" name="Gerade Verbindung 119">
              <a:extLst>
                <a:ext uri="{FF2B5EF4-FFF2-40B4-BE49-F238E27FC236}">
                  <a16:creationId xmlns:a16="http://schemas.microsoft.com/office/drawing/2014/main" id="{2FF42588-7361-65AC-29A5-98D86FCD23D0}"/>
                </a:ext>
              </a:extLst>
            </p:cNvPr>
            <p:cNvCxnSpPr>
              <a:cxnSpLocks/>
            </p:cNvCxnSpPr>
            <p:nvPr/>
          </p:nvCxnSpPr>
          <p:spPr>
            <a:xfrm flipV="1">
              <a:off x="10701445"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1" name="Gerade Verbindung 120">
              <a:extLst>
                <a:ext uri="{FF2B5EF4-FFF2-40B4-BE49-F238E27FC236}">
                  <a16:creationId xmlns:a16="http://schemas.microsoft.com/office/drawing/2014/main" id="{95BA0932-A588-F250-D5CB-E001689A75B3}"/>
                </a:ext>
              </a:extLst>
            </p:cNvPr>
            <p:cNvCxnSpPr>
              <a:cxnSpLocks/>
            </p:cNvCxnSpPr>
            <p:nvPr/>
          </p:nvCxnSpPr>
          <p:spPr>
            <a:xfrm flipV="1">
              <a:off x="10730758"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2" name="Gerade Verbindung 121">
              <a:extLst>
                <a:ext uri="{FF2B5EF4-FFF2-40B4-BE49-F238E27FC236}">
                  <a16:creationId xmlns:a16="http://schemas.microsoft.com/office/drawing/2014/main" id="{3914EA08-5E96-DEFE-615D-C8325EDACCBF}"/>
                </a:ext>
              </a:extLst>
            </p:cNvPr>
            <p:cNvCxnSpPr>
              <a:cxnSpLocks/>
            </p:cNvCxnSpPr>
            <p:nvPr/>
          </p:nvCxnSpPr>
          <p:spPr>
            <a:xfrm flipV="1">
              <a:off x="10760071"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3" name="Gerade Verbindung 122">
              <a:extLst>
                <a:ext uri="{FF2B5EF4-FFF2-40B4-BE49-F238E27FC236}">
                  <a16:creationId xmlns:a16="http://schemas.microsoft.com/office/drawing/2014/main" id="{DE731E17-7AEB-170B-AD5E-888042E8A776}"/>
                </a:ext>
              </a:extLst>
            </p:cNvPr>
            <p:cNvCxnSpPr>
              <a:cxnSpLocks/>
            </p:cNvCxnSpPr>
            <p:nvPr/>
          </p:nvCxnSpPr>
          <p:spPr>
            <a:xfrm flipV="1">
              <a:off x="10789384"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4" name="Gerade Verbindung 123">
              <a:extLst>
                <a:ext uri="{FF2B5EF4-FFF2-40B4-BE49-F238E27FC236}">
                  <a16:creationId xmlns:a16="http://schemas.microsoft.com/office/drawing/2014/main" id="{FB78C354-D078-315D-35A0-01070E30A420}"/>
                </a:ext>
              </a:extLst>
            </p:cNvPr>
            <p:cNvCxnSpPr>
              <a:cxnSpLocks/>
            </p:cNvCxnSpPr>
            <p:nvPr/>
          </p:nvCxnSpPr>
          <p:spPr>
            <a:xfrm flipV="1">
              <a:off x="10818697"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5" name="Gerade Verbindung 124">
              <a:extLst>
                <a:ext uri="{FF2B5EF4-FFF2-40B4-BE49-F238E27FC236}">
                  <a16:creationId xmlns:a16="http://schemas.microsoft.com/office/drawing/2014/main" id="{4DA64638-40A2-C251-22DD-BF9FB56A6330}"/>
                </a:ext>
              </a:extLst>
            </p:cNvPr>
            <p:cNvCxnSpPr>
              <a:cxnSpLocks/>
            </p:cNvCxnSpPr>
            <p:nvPr/>
          </p:nvCxnSpPr>
          <p:spPr>
            <a:xfrm flipV="1">
              <a:off x="10848010"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6" name="Gerade Verbindung 125">
              <a:extLst>
                <a:ext uri="{FF2B5EF4-FFF2-40B4-BE49-F238E27FC236}">
                  <a16:creationId xmlns:a16="http://schemas.microsoft.com/office/drawing/2014/main" id="{D2543DE9-6143-C00D-421A-5A1616DDD90A}"/>
                </a:ext>
              </a:extLst>
            </p:cNvPr>
            <p:cNvCxnSpPr>
              <a:cxnSpLocks/>
            </p:cNvCxnSpPr>
            <p:nvPr/>
          </p:nvCxnSpPr>
          <p:spPr>
            <a:xfrm flipV="1">
              <a:off x="10877323"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7" name="Gerade Verbindung 126">
              <a:extLst>
                <a:ext uri="{FF2B5EF4-FFF2-40B4-BE49-F238E27FC236}">
                  <a16:creationId xmlns:a16="http://schemas.microsoft.com/office/drawing/2014/main" id="{2E28FEBB-E361-E087-4646-C22BBE4AD15B}"/>
                </a:ext>
              </a:extLst>
            </p:cNvPr>
            <p:cNvCxnSpPr>
              <a:cxnSpLocks/>
            </p:cNvCxnSpPr>
            <p:nvPr/>
          </p:nvCxnSpPr>
          <p:spPr>
            <a:xfrm flipV="1">
              <a:off x="10906636"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8" name="Gerade Verbindung 127">
              <a:extLst>
                <a:ext uri="{FF2B5EF4-FFF2-40B4-BE49-F238E27FC236}">
                  <a16:creationId xmlns:a16="http://schemas.microsoft.com/office/drawing/2014/main" id="{B3F42F34-5321-C56D-8A7D-6DC944E2911E}"/>
                </a:ext>
              </a:extLst>
            </p:cNvPr>
            <p:cNvCxnSpPr>
              <a:cxnSpLocks/>
            </p:cNvCxnSpPr>
            <p:nvPr/>
          </p:nvCxnSpPr>
          <p:spPr>
            <a:xfrm flipV="1">
              <a:off x="10935949"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9" name="Gerade Verbindung 128">
              <a:extLst>
                <a:ext uri="{FF2B5EF4-FFF2-40B4-BE49-F238E27FC236}">
                  <a16:creationId xmlns:a16="http://schemas.microsoft.com/office/drawing/2014/main" id="{3BB8CD12-2CDD-7D11-B3DA-1382A49BF47A}"/>
                </a:ext>
              </a:extLst>
            </p:cNvPr>
            <p:cNvCxnSpPr>
              <a:cxnSpLocks/>
            </p:cNvCxnSpPr>
            <p:nvPr/>
          </p:nvCxnSpPr>
          <p:spPr>
            <a:xfrm flipV="1">
              <a:off x="10965262"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0" name="Gerade Verbindung 129">
              <a:extLst>
                <a:ext uri="{FF2B5EF4-FFF2-40B4-BE49-F238E27FC236}">
                  <a16:creationId xmlns:a16="http://schemas.microsoft.com/office/drawing/2014/main" id="{BFE366F3-3D79-0071-A223-689AE285D348}"/>
                </a:ext>
              </a:extLst>
            </p:cNvPr>
            <p:cNvCxnSpPr>
              <a:cxnSpLocks/>
            </p:cNvCxnSpPr>
            <p:nvPr/>
          </p:nvCxnSpPr>
          <p:spPr>
            <a:xfrm flipV="1">
              <a:off x="10994575"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1" name="Gerade Verbindung 130">
              <a:extLst>
                <a:ext uri="{FF2B5EF4-FFF2-40B4-BE49-F238E27FC236}">
                  <a16:creationId xmlns:a16="http://schemas.microsoft.com/office/drawing/2014/main" id="{0E07E71C-A03E-E666-0354-E95CD9B8ED3C}"/>
                </a:ext>
              </a:extLst>
            </p:cNvPr>
            <p:cNvCxnSpPr>
              <a:cxnSpLocks/>
            </p:cNvCxnSpPr>
            <p:nvPr/>
          </p:nvCxnSpPr>
          <p:spPr>
            <a:xfrm flipV="1">
              <a:off x="11023888"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2" name="Gerade Verbindung 131">
              <a:extLst>
                <a:ext uri="{FF2B5EF4-FFF2-40B4-BE49-F238E27FC236}">
                  <a16:creationId xmlns:a16="http://schemas.microsoft.com/office/drawing/2014/main" id="{A26A5AC1-1A66-DF3D-3058-1760B745BFF7}"/>
                </a:ext>
              </a:extLst>
            </p:cNvPr>
            <p:cNvCxnSpPr>
              <a:cxnSpLocks/>
            </p:cNvCxnSpPr>
            <p:nvPr/>
          </p:nvCxnSpPr>
          <p:spPr>
            <a:xfrm flipV="1">
              <a:off x="11053201"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3" name="Gerade Verbindung 132">
              <a:extLst>
                <a:ext uri="{FF2B5EF4-FFF2-40B4-BE49-F238E27FC236}">
                  <a16:creationId xmlns:a16="http://schemas.microsoft.com/office/drawing/2014/main" id="{05313DD0-BB08-92AB-9795-6BAE105E7E9C}"/>
                </a:ext>
              </a:extLst>
            </p:cNvPr>
            <p:cNvCxnSpPr>
              <a:cxnSpLocks/>
            </p:cNvCxnSpPr>
            <p:nvPr/>
          </p:nvCxnSpPr>
          <p:spPr>
            <a:xfrm flipV="1">
              <a:off x="11082514"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4" name="Gerade Verbindung 133">
              <a:extLst>
                <a:ext uri="{FF2B5EF4-FFF2-40B4-BE49-F238E27FC236}">
                  <a16:creationId xmlns:a16="http://schemas.microsoft.com/office/drawing/2014/main" id="{A11F9BA0-257A-73BC-2BE7-00B77E8B7B30}"/>
                </a:ext>
              </a:extLst>
            </p:cNvPr>
            <p:cNvCxnSpPr>
              <a:cxnSpLocks/>
            </p:cNvCxnSpPr>
            <p:nvPr/>
          </p:nvCxnSpPr>
          <p:spPr>
            <a:xfrm flipV="1">
              <a:off x="11111827"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5" name="Gerade Verbindung 134">
              <a:extLst>
                <a:ext uri="{FF2B5EF4-FFF2-40B4-BE49-F238E27FC236}">
                  <a16:creationId xmlns:a16="http://schemas.microsoft.com/office/drawing/2014/main" id="{4DF355A1-08F9-10C3-3A25-8F95525A64F2}"/>
                </a:ext>
              </a:extLst>
            </p:cNvPr>
            <p:cNvCxnSpPr>
              <a:cxnSpLocks/>
            </p:cNvCxnSpPr>
            <p:nvPr/>
          </p:nvCxnSpPr>
          <p:spPr>
            <a:xfrm flipV="1">
              <a:off x="11141140"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6" name="Gerade Verbindung 135">
              <a:extLst>
                <a:ext uri="{FF2B5EF4-FFF2-40B4-BE49-F238E27FC236}">
                  <a16:creationId xmlns:a16="http://schemas.microsoft.com/office/drawing/2014/main" id="{6BE745A9-CF12-BBE2-DC3B-BBDE4E0AE134}"/>
                </a:ext>
              </a:extLst>
            </p:cNvPr>
            <p:cNvCxnSpPr>
              <a:cxnSpLocks/>
            </p:cNvCxnSpPr>
            <p:nvPr/>
          </p:nvCxnSpPr>
          <p:spPr>
            <a:xfrm flipV="1">
              <a:off x="11170453"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7" name="Gerade Verbindung 136">
              <a:extLst>
                <a:ext uri="{FF2B5EF4-FFF2-40B4-BE49-F238E27FC236}">
                  <a16:creationId xmlns:a16="http://schemas.microsoft.com/office/drawing/2014/main" id="{CE9F1848-F576-595C-DE34-FF7CF76976F7}"/>
                </a:ext>
              </a:extLst>
            </p:cNvPr>
            <p:cNvCxnSpPr>
              <a:cxnSpLocks/>
            </p:cNvCxnSpPr>
            <p:nvPr/>
          </p:nvCxnSpPr>
          <p:spPr>
            <a:xfrm flipV="1">
              <a:off x="11199766"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8" name="Gerade Verbindung 137">
              <a:extLst>
                <a:ext uri="{FF2B5EF4-FFF2-40B4-BE49-F238E27FC236}">
                  <a16:creationId xmlns:a16="http://schemas.microsoft.com/office/drawing/2014/main" id="{6AC1ED31-540C-87A9-D79C-98B68B3B3E2E}"/>
                </a:ext>
              </a:extLst>
            </p:cNvPr>
            <p:cNvCxnSpPr>
              <a:cxnSpLocks/>
            </p:cNvCxnSpPr>
            <p:nvPr/>
          </p:nvCxnSpPr>
          <p:spPr>
            <a:xfrm flipV="1">
              <a:off x="11229079"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9" name="Gerade Verbindung 138">
              <a:extLst>
                <a:ext uri="{FF2B5EF4-FFF2-40B4-BE49-F238E27FC236}">
                  <a16:creationId xmlns:a16="http://schemas.microsoft.com/office/drawing/2014/main" id="{1D2D0BAD-64C8-0826-810B-FD52988E08BD}"/>
                </a:ext>
              </a:extLst>
            </p:cNvPr>
            <p:cNvCxnSpPr>
              <a:cxnSpLocks/>
            </p:cNvCxnSpPr>
            <p:nvPr/>
          </p:nvCxnSpPr>
          <p:spPr>
            <a:xfrm flipV="1">
              <a:off x="11258392"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0" name="Gerade Verbindung 139">
              <a:extLst>
                <a:ext uri="{FF2B5EF4-FFF2-40B4-BE49-F238E27FC236}">
                  <a16:creationId xmlns:a16="http://schemas.microsoft.com/office/drawing/2014/main" id="{56C41138-18DC-3D15-CF45-BAD0AF9CB654}"/>
                </a:ext>
              </a:extLst>
            </p:cNvPr>
            <p:cNvCxnSpPr>
              <a:cxnSpLocks/>
            </p:cNvCxnSpPr>
            <p:nvPr/>
          </p:nvCxnSpPr>
          <p:spPr>
            <a:xfrm flipV="1">
              <a:off x="11287705"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1" name="Gerade Verbindung 140">
              <a:extLst>
                <a:ext uri="{FF2B5EF4-FFF2-40B4-BE49-F238E27FC236}">
                  <a16:creationId xmlns:a16="http://schemas.microsoft.com/office/drawing/2014/main" id="{DFC8B60C-BCE2-EA17-B16D-4055E9C226EB}"/>
                </a:ext>
              </a:extLst>
            </p:cNvPr>
            <p:cNvCxnSpPr>
              <a:cxnSpLocks/>
            </p:cNvCxnSpPr>
            <p:nvPr/>
          </p:nvCxnSpPr>
          <p:spPr>
            <a:xfrm flipV="1">
              <a:off x="11317018"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2" name="Gerade Verbindung 141">
              <a:extLst>
                <a:ext uri="{FF2B5EF4-FFF2-40B4-BE49-F238E27FC236}">
                  <a16:creationId xmlns:a16="http://schemas.microsoft.com/office/drawing/2014/main" id="{DEB7BBEE-7987-F1E5-0955-70A260C1D1C1}"/>
                </a:ext>
              </a:extLst>
            </p:cNvPr>
            <p:cNvCxnSpPr>
              <a:cxnSpLocks/>
            </p:cNvCxnSpPr>
            <p:nvPr/>
          </p:nvCxnSpPr>
          <p:spPr>
            <a:xfrm flipV="1">
              <a:off x="11346331"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3" name="Gerade Verbindung 142">
              <a:extLst>
                <a:ext uri="{FF2B5EF4-FFF2-40B4-BE49-F238E27FC236}">
                  <a16:creationId xmlns:a16="http://schemas.microsoft.com/office/drawing/2014/main" id="{A21ABAAA-473A-7133-1979-5C1DBF0A5C67}"/>
                </a:ext>
              </a:extLst>
            </p:cNvPr>
            <p:cNvCxnSpPr>
              <a:cxnSpLocks/>
            </p:cNvCxnSpPr>
            <p:nvPr/>
          </p:nvCxnSpPr>
          <p:spPr>
            <a:xfrm flipV="1">
              <a:off x="11375644"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4" name="Gerade Verbindung 143">
              <a:extLst>
                <a:ext uri="{FF2B5EF4-FFF2-40B4-BE49-F238E27FC236}">
                  <a16:creationId xmlns:a16="http://schemas.microsoft.com/office/drawing/2014/main" id="{E738514C-436F-483C-C98B-261A736547EF}"/>
                </a:ext>
              </a:extLst>
            </p:cNvPr>
            <p:cNvCxnSpPr>
              <a:cxnSpLocks/>
            </p:cNvCxnSpPr>
            <p:nvPr/>
          </p:nvCxnSpPr>
          <p:spPr>
            <a:xfrm flipV="1">
              <a:off x="11404957"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5" name="Gerade Verbindung 144">
              <a:extLst>
                <a:ext uri="{FF2B5EF4-FFF2-40B4-BE49-F238E27FC236}">
                  <a16:creationId xmlns:a16="http://schemas.microsoft.com/office/drawing/2014/main" id="{166A469E-1406-5F96-4DB1-E7FA31E81B2C}"/>
                </a:ext>
              </a:extLst>
            </p:cNvPr>
            <p:cNvCxnSpPr>
              <a:cxnSpLocks/>
            </p:cNvCxnSpPr>
            <p:nvPr/>
          </p:nvCxnSpPr>
          <p:spPr>
            <a:xfrm flipV="1">
              <a:off x="11434270"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6" name="Gerade Verbindung 145">
              <a:extLst>
                <a:ext uri="{FF2B5EF4-FFF2-40B4-BE49-F238E27FC236}">
                  <a16:creationId xmlns:a16="http://schemas.microsoft.com/office/drawing/2014/main" id="{0204E81D-224E-C5D2-CBC1-172FECA7E0EC}"/>
                </a:ext>
              </a:extLst>
            </p:cNvPr>
            <p:cNvCxnSpPr>
              <a:cxnSpLocks/>
            </p:cNvCxnSpPr>
            <p:nvPr/>
          </p:nvCxnSpPr>
          <p:spPr>
            <a:xfrm flipV="1">
              <a:off x="11463583"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7" name="Gerade Verbindung 146">
              <a:extLst>
                <a:ext uri="{FF2B5EF4-FFF2-40B4-BE49-F238E27FC236}">
                  <a16:creationId xmlns:a16="http://schemas.microsoft.com/office/drawing/2014/main" id="{086E9E71-7177-362A-9B83-CF4969A94246}"/>
                </a:ext>
              </a:extLst>
            </p:cNvPr>
            <p:cNvCxnSpPr>
              <a:cxnSpLocks/>
            </p:cNvCxnSpPr>
            <p:nvPr/>
          </p:nvCxnSpPr>
          <p:spPr>
            <a:xfrm flipV="1">
              <a:off x="11492896"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8" name="Gerade Verbindung 147">
              <a:extLst>
                <a:ext uri="{FF2B5EF4-FFF2-40B4-BE49-F238E27FC236}">
                  <a16:creationId xmlns:a16="http://schemas.microsoft.com/office/drawing/2014/main" id="{F9DFC47B-0C39-0169-25E7-E7BE0B2539E6}"/>
                </a:ext>
              </a:extLst>
            </p:cNvPr>
            <p:cNvCxnSpPr>
              <a:cxnSpLocks/>
            </p:cNvCxnSpPr>
            <p:nvPr/>
          </p:nvCxnSpPr>
          <p:spPr>
            <a:xfrm flipV="1">
              <a:off x="11522209"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9" name="Gerade Verbindung 148">
              <a:extLst>
                <a:ext uri="{FF2B5EF4-FFF2-40B4-BE49-F238E27FC236}">
                  <a16:creationId xmlns:a16="http://schemas.microsoft.com/office/drawing/2014/main" id="{6A43B065-FF30-F64B-1C17-A5B0AAA553BF}"/>
                </a:ext>
              </a:extLst>
            </p:cNvPr>
            <p:cNvCxnSpPr>
              <a:cxnSpLocks/>
            </p:cNvCxnSpPr>
            <p:nvPr/>
          </p:nvCxnSpPr>
          <p:spPr>
            <a:xfrm flipV="1">
              <a:off x="11551522"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0" name="Gerade Verbindung 149">
              <a:extLst>
                <a:ext uri="{FF2B5EF4-FFF2-40B4-BE49-F238E27FC236}">
                  <a16:creationId xmlns:a16="http://schemas.microsoft.com/office/drawing/2014/main" id="{8A4B6520-E53B-0AA2-002C-BE7462D96AF7}"/>
                </a:ext>
              </a:extLst>
            </p:cNvPr>
            <p:cNvCxnSpPr>
              <a:cxnSpLocks/>
            </p:cNvCxnSpPr>
            <p:nvPr/>
          </p:nvCxnSpPr>
          <p:spPr>
            <a:xfrm flipV="1">
              <a:off x="11580835"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1" name="Gerade Verbindung 150">
              <a:extLst>
                <a:ext uri="{FF2B5EF4-FFF2-40B4-BE49-F238E27FC236}">
                  <a16:creationId xmlns:a16="http://schemas.microsoft.com/office/drawing/2014/main" id="{71AE8DF0-6429-7763-79D6-E3A6B98D37AF}"/>
                </a:ext>
              </a:extLst>
            </p:cNvPr>
            <p:cNvCxnSpPr>
              <a:cxnSpLocks/>
            </p:cNvCxnSpPr>
            <p:nvPr/>
          </p:nvCxnSpPr>
          <p:spPr>
            <a:xfrm flipV="1">
              <a:off x="11610148"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2" name="Gerade Verbindung 151">
              <a:extLst>
                <a:ext uri="{FF2B5EF4-FFF2-40B4-BE49-F238E27FC236}">
                  <a16:creationId xmlns:a16="http://schemas.microsoft.com/office/drawing/2014/main" id="{FF05EC0B-9046-D0FE-A093-5B3B51248C47}"/>
                </a:ext>
              </a:extLst>
            </p:cNvPr>
            <p:cNvCxnSpPr>
              <a:cxnSpLocks/>
            </p:cNvCxnSpPr>
            <p:nvPr/>
          </p:nvCxnSpPr>
          <p:spPr>
            <a:xfrm flipV="1">
              <a:off x="11639461"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3" name="Gerade Verbindung 152">
              <a:extLst>
                <a:ext uri="{FF2B5EF4-FFF2-40B4-BE49-F238E27FC236}">
                  <a16:creationId xmlns:a16="http://schemas.microsoft.com/office/drawing/2014/main" id="{E87D374E-94C5-EA30-8CA5-F67A32D94A72}"/>
                </a:ext>
              </a:extLst>
            </p:cNvPr>
            <p:cNvCxnSpPr>
              <a:cxnSpLocks/>
            </p:cNvCxnSpPr>
            <p:nvPr/>
          </p:nvCxnSpPr>
          <p:spPr>
            <a:xfrm flipV="1">
              <a:off x="11668774"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4" name="Gerade Verbindung 153">
              <a:extLst>
                <a:ext uri="{FF2B5EF4-FFF2-40B4-BE49-F238E27FC236}">
                  <a16:creationId xmlns:a16="http://schemas.microsoft.com/office/drawing/2014/main" id="{A22A806A-D764-9451-4F73-E89D0C898679}"/>
                </a:ext>
              </a:extLst>
            </p:cNvPr>
            <p:cNvCxnSpPr>
              <a:cxnSpLocks/>
            </p:cNvCxnSpPr>
            <p:nvPr/>
          </p:nvCxnSpPr>
          <p:spPr>
            <a:xfrm flipV="1">
              <a:off x="11698087"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5" name="Gerade Verbindung 154">
              <a:extLst>
                <a:ext uri="{FF2B5EF4-FFF2-40B4-BE49-F238E27FC236}">
                  <a16:creationId xmlns:a16="http://schemas.microsoft.com/office/drawing/2014/main" id="{DF9CCD8C-7932-0A10-A297-8E3B2D9F723F}"/>
                </a:ext>
              </a:extLst>
            </p:cNvPr>
            <p:cNvCxnSpPr>
              <a:cxnSpLocks/>
            </p:cNvCxnSpPr>
            <p:nvPr/>
          </p:nvCxnSpPr>
          <p:spPr>
            <a:xfrm flipV="1">
              <a:off x="11727400"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6" name="Gerade Verbindung 155">
              <a:extLst>
                <a:ext uri="{FF2B5EF4-FFF2-40B4-BE49-F238E27FC236}">
                  <a16:creationId xmlns:a16="http://schemas.microsoft.com/office/drawing/2014/main" id="{CF62F732-E46C-9136-C4A9-1AB1E750D9E8}"/>
                </a:ext>
              </a:extLst>
            </p:cNvPr>
            <p:cNvCxnSpPr>
              <a:cxnSpLocks/>
            </p:cNvCxnSpPr>
            <p:nvPr/>
          </p:nvCxnSpPr>
          <p:spPr>
            <a:xfrm flipV="1">
              <a:off x="11756713"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7" name="Gerade Verbindung 156">
              <a:extLst>
                <a:ext uri="{FF2B5EF4-FFF2-40B4-BE49-F238E27FC236}">
                  <a16:creationId xmlns:a16="http://schemas.microsoft.com/office/drawing/2014/main" id="{8BC1609C-A781-21D2-A9BB-E5F04ECF1ACD}"/>
                </a:ext>
              </a:extLst>
            </p:cNvPr>
            <p:cNvCxnSpPr>
              <a:cxnSpLocks/>
            </p:cNvCxnSpPr>
            <p:nvPr/>
          </p:nvCxnSpPr>
          <p:spPr>
            <a:xfrm flipV="1">
              <a:off x="11786026"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8" name="Gerade Verbindung 157">
              <a:extLst>
                <a:ext uri="{FF2B5EF4-FFF2-40B4-BE49-F238E27FC236}">
                  <a16:creationId xmlns:a16="http://schemas.microsoft.com/office/drawing/2014/main" id="{E8870909-3B6B-50A8-1A48-B139BFE8A402}"/>
                </a:ext>
              </a:extLst>
            </p:cNvPr>
            <p:cNvCxnSpPr>
              <a:cxnSpLocks/>
            </p:cNvCxnSpPr>
            <p:nvPr/>
          </p:nvCxnSpPr>
          <p:spPr>
            <a:xfrm flipV="1">
              <a:off x="11815339"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9" name="Gerade Verbindung 158">
              <a:extLst>
                <a:ext uri="{FF2B5EF4-FFF2-40B4-BE49-F238E27FC236}">
                  <a16:creationId xmlns:a16="http://schemas.microsoft.com/office/drawing/2014/main" id="{7AE0DC39-9239-21E5-CD61-78E5EA9F39AF}"/>
                </a:ext>
              </a:extLst>
            </p:cNvPr>
            <p:cNvCxnSpPr>
              <a:cxnSpLocks/>
            </p:cNvCxnSpPr>
            <p:nvPr/>
          </p:nvCxnSpPr>
          <p:spPr>
            <a:xfrm flipV="1">
              <a:off x="11844652"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0" name="Gerade Verbindung 159">
              <a:extLst>
                <a:ext uri="{FF2B5EF4-FFF2-40B4-BE49-F238E27FC236}">
                  <a16:creationId xmlns:a16="http://schemas.microsoft.com/office/drawing/2014/main" id="{5E044317-7BB4-D045-BA12-0D2505B0BA5C}"/>
                </a:ext>
              </a:extLst>
            </p:cNvPr>
            <p:cNvCxnSpPr>
              <a:cxnSpLocks/>
            </p:cNvCxnSpPr>
            <p:nvPr/>
          </p:nvCxnSpPr>
          <p:spPr>
            <a:xfrm flipV="1">
              <a:off x="11873965"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1" name="Gerade Verbindung 160">
              <a:extLst>
                <a:ext uri="{FF2B5EF4-FFF2-40B4-BE49-F238E27FC236}">
                  <a16:creationId xmlns:a16="http://schemas.microsoft.com/office/drawing/2014/main" id="{ED70D464-5A25-9B4B-B7A7-8A38955C3B35}"/>
                </a:ext>
              </a:extLst>
            </p:cNvPr>
            <p:cNvCxnSpPr>
              <a:cxnSpLocks/>
            </p:cNvCxnSpPr>
            <p:nvPr/>
          </p:nvCxnSpPr>
          <p:spPr>
            <a:xfrm flipV="1">
              <a:off x="11903278"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2" name="Gerade Verbindung 161">
              <a:extLst>
                <a:ext uri="{FF2B5EF4-FFF2-40B4-BE49-F238E27FC236}">
                  <a16:creationId xmlns:a16="http://schemas.microsoft.com/office/drawing/2014/main" id="{E61D87EB-5E2A-263B-80DE-5C06A8A1876B}"/>
                </a:ext>
              </a:extLst>
            </p:cNvPr>
            <p:cNvCxnSpPr>
              <a:cxnSpLocks/>
            </p:cNvCxnSpPr>
            <p:nvPr/>
          </p:nvCxnSpPr>
          <p:spPr>
            <a:xfrm flipV="1">
              <a:off x="11932591"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3" name="Gerade Verbindung 162">
              <a:extLst>
                <a:ext uri="{FF2B5EF4-FFF2-40B4-BE49-F238E27FC236}">
                  <a16:creationId xmlns:a16="http://schemas.microsoft.com/office/drawing/2014/main" id="{C1A2BA5E-A9F0-6E2B-482B-9D72B36B8C27}"/>
                </a:ext>
              </a:extLst>
            </p:cNvPr>
            <p:cNvCxnSpPr>
              <a:cxnSpLocks/>
            </p:cNvCxnSpPr>
            <p:nvPr/>
          </p:nvCxnSpPr>
          <p:spPr>
            <a:xfrm flipV="1">
              <a:off x="11961904"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4" name="Gerade Verbindung 163">
              <a:extLst>
                <a:ext uri="{FF2B5EF4-FFF2-40B4-BE49-F238E27FC236}">
                  <a16:creationId xmlns:a16="http://schemas.microsoft.com/office/drawing/2014/main" id="{2FC4BC68-9A1C-1EB7-9211-5BDD070EB520}"/>
                </a:ext>
              </a:extLst>
            </p:cNvPr>
            <p:cNvCxnSpPr>
              <a:cxnSpLocks/>
            </p:cNvCxnSpPr>
            <p:nvPr/>
          </p:nvCxnSpPr>
          <p:spPr>
            <a:xfrm flipV="1">
              <a:off x="11991217"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5" name="Gerade Verbindung 164">
              <a:extLst>
                <a:ext uri="{FF2B5EF4-FFF2-40B4-BE49-F238E27FC236}">
                  <a16:creationId xmlns:a16="http://schemas.microsoft.com/office/drawing/2014/main" id="{51ADAE97-2AC2-4850-376F-3DDF2D6F0DE8}"/>
                </a:ext>
              </a:extLst>
            </p:cNvPr>
            <p:cNvCxnSpPr>
              <a:cxnSpLocks/>
            </p:cNvCxnSpPr>
            <p:nvPr/>
          </p:nvCxnSpPr>
          <p:spPr>
            <a:xfrm flipV="1">
              <a:off x="12020530"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6" name="Gerade Verbindung 165">
              <a:extLst>
                <a:ext uri="{FF2B5EF4-FFF2-40B4-BE49-F238E27FC236}">
                  <a16:creationId xmlns:a16="http://schemas.microsoft.com/office/drawing/2014/main" id="{863E34B0-7BAE-F3C4-C98F-888F0E18412F}"/>
                </a:ext>
              </a:extLst>
            </p:cNvPr>
            <p:cNvCxnSpPr>
              <a:cxnSpLocks/>
            </p:cNvCxnSpPr>
            <p:nvPr/>
          </p:nvCxnSpPr>
          <p:spPr>
            <a:xfrm flipV="1">
              <a:off x="12049843"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7" name="Gerade Verbindung 166">
              <a:extLst>
                <a:ext uri="{FF2B5EF4-FFF2-40B4-BE49-F238E27FC236}">
                  <a16:creationId xmlns:a16="http://schemas.microsoft.com/office/drawing/2014/main" id="{53AA742E-4A0B-D625-B008-76F4B1D0D462}"/>
                </a:ext>
              </a:extLst>
            </p:cNvPr>
            <p:cNvCxnSpPr>
              <a:cxnSpLocks/>
            </p:cNvCxnSpPr>
            <p:nvPr/>
          </p:nvCxnSpPr>
          <p:spPr>
            <a:xfrm flipV="1">
              <a:off x="12079156"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8" name="Gerade Verbindung 167">
              <a:extLst>
                <a:ext uri="{FF2B5EF4-FFF2-40B4-BE49-F238E27FC236}">
                  <a16:creationId xmlns:a16="http://schemas.microsoft.com/office/drawing/2014/main" id="{28C23376-8C9E-4FA5-467A-19CA54E27787}"/>
                </a:ext>
              </a:extLst>
            </p:cNvPr>
            <p:cNvCxnSpPr>
              <a:cxnSpLocks/>
            </p:cNvCxnSpPr>
            <p:nvPr/>
          </p:nvCxnSpPr>
          <p:spPr>
            <a:xfrm flipV="1">
              <a:off x="12108469"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9" name="Gerade Verbindung 168">
              <a:extLst>
                <a:ext uri="{FF2B5EF4-FFF2-40B4-BE49-F238E27FC236}">
                  <a16:creationId xmlns:a16="http://schemas.microsoft.com/office/drawing/2014/main" id="{F18BDF66-3783-3D68-FA6D-7169D12EA434}"/>
                </a:ext>
              </a:extLst>
            </p:cNvPr>
            <p:cNvCxnSpPr>
              <a:cxnSpLocks/>
            </p:cNvCxnSpPr>
            <p:nvPr/>
          </p:nvCxnSpPr>
          <p:spPr>
            <a:xfrm flipV="1">
              <a:off x="12137782"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0" name="Gerade Verbindung 169">
              <a:extLst>
                <a:ext uri="{FF2B5EF4-FFF2-40B4-BE49-F238E27FC236}">
                  <a16:creationId xmlns:a16="http://schemas.microsoft.com/office/drawing/2014/main" id="{BBC6954A-DC3A-DF0D-2CC3-748F2B190B36}"/>
                </a:ext>
              </a:extLst>
            </p:cNvPr>
            <p:cNvCxnSpPr>
              <a:cxnSpLocks/>
            </p:cNvCxnSpPr>
            <p:nvPr/>
          </p:nvCxnSpPr>
          <p:spPr>
            <a:xfrm flipV="1">
              <a:off x="12167095"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1" name="Gerade Verbindung 170">
              <a:extLst>
                <a:ext uri="{FF2B5EF4-FFF2-40B4-BE49-F238E27FC236}">
                  <a16:creationId xmlns:a16="http://schemas.microsoft.com/office/drawing/2014/main" id="{0DA83F34-6290-28E7-D85A-67773FD5213C}"/>
                </a:ext>
              </a:extLst>
            </p:cNvPr>
            <p:cNvCxnSpPr>
              <a:cxnSpLocks/>
            </p:cNvCxnSpPr>
            <p:nvPr/>
          </p:nvCxnSpPr>
          <p:spPr>
            <a:xfrm flipV="1">
              <a:off x="12196408"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2" name="Gerade Verbindung 171">
              <a:extLst>
                <a:ext uri="{FF2B5EF4-FFF2-40B4-BE49-F238E27FC236}">
                  <a16:creationId xmlns:a16="http://schemas.microsoft.com/office/drawing/2014/main" id="{3C6C0CBA-4D8A-4474-1420-5B103CB71AF6}"/>
                </a:ext>
              </a:extLst>
            </p:cNvPr>
            <p:cNvCxnSpPr>
              <a:cxnSpLocks/>
            </p:cNvCxnSpPr>
            <p:nvPr/>
          </p:nvCxnSpPr>
          <p:spPr>
            <a:xfrm flipV="1">
              <a:off x="12225721"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3" name="Gerade Verbindung 172">
              <a:extLst>
                <a:ext uri="{FF2B5EF4-FFF2-40B4-BE49-F238E27FC236}">
                  <a16:creationId xmlns:a16="http://schemas.microsoft.com/office/drawing/2014/main" id="{92ADCD86-2C00-F371-F0C7-3299857C8859}"/>
                </a:ext>
              </a:extLst>
            </p:cNvPr>
            <p:cNvCxnSpPr>
              <a:cxnSpLocks/>
            </p:cNvCxnSpPr>
            <p:nvPr/>
          </p:nvCxnSpPr>
          <p:spPr>
            <a:xfrm flipV="1">
              <a:off x="12255034"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4" name="Gerade Verbindung 173">
              <a:extLst>
                <a:ext uri="{FF2B5EF4-FFF2-40B4-BE49-F238E27FC236}">
                  <a16:creationId xmlns:a16="http://schemas.microsoft.com/office/drawing/2014/main" id="{A64DCE37-7EEA-28B0-8236-46CC01274F86}"/>
                </a:ext>
              </a:extLst>
            </p:cNvPr>
            <p:cNvCxnSpPr>
              <a:cxnSpLocks/>
            </p:cNvCxnSpPr>
            <p:nvPr/>
          </p:nvCxnSpPr>
          <p:spPr>
            <a:xfrm flipV="1">
              <a:off x="12284347"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5" name="Gerade Verbindung 174">
              <a:extLst>
                <a:ext uri="{FF2B5EF4-FFF2-40B4-BE49-F238E27FC236}">
                  <a16:creationId xmlns:a16="http://schemas.microsoft.com/office/drawing/2014/main" id="{30824103-24DF-944C-EDE8-FABBDD532DB6}"/>
                </a:ext>
              </a:extLst>
            </p:cNvPr>
            <p:cNvCxnSpPr>
              <a:cxnSpLocks/>
            </p:cNvCxnSpPr>
            <p:nvPr/>
          </p:nvCxnSpPr>
          <p:spPr>
            <a:xfrm flipV="1">
              <a:off x="12313660"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6" name="Gerade Verbindung 175">
              <a:extLst>
                <a:ext uri="{FF2B5EF4-FFF2-40B4-BE49-F238E27FC236}">
                  <a16:creationId xmlns:a16="http://schemas.microsoft.com/office/drawing/2014/main" id="{BE1FFF24-8E2F-84D0-0640-8BA408DDB746}"/>
                </a:ext>
              </a:extLst>
            </p:cNvPr>
            <p:cNvCxnSpPr>
              <a:cxnSpLocks/>
            </p:cNvCxnSpPr>
            <p:nvPr/>
          </p:nvCxnSpPr>
          <p:spPr>
            <a:xfrm flipV="1">
              <a:off x="12342973"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7" name="Gerade Verbindung 176">
              <a:extLst>
                <a:ext uri="{FF2B5EF4-FFF2-40B4-BE49-F238E27FC236}">
                  <a16:creationId xmlns:a16="http://schemas.microsoft.com/office/drawing/2014/main" id="{6A944A16-CAD3-918D-60A4-AED9E5A043AF}"/>
                </a:ext>
              </a:extLst>
            </p:cNvPr>
            <p:cNvCxnSpPr>
              <a:cxnSpLocks/>
            </p:cNvCxnSpPr>
            <p:nvPr/>
          </p:nvCxnSpPr>
          <p:spPr>
            <a:xfrm flipV="1">
              <a:off x="12372286"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8" name="Gerade Verbindung 177">
              <a:extLst>
                <a:ext uri="{FF2B5EF4-FFF2-40B4-BE49-F238E27FC236}">
                  <a16:creationId xmlns:a16="http://schemas.microsoft.com/office/drawing/2014/main" id="{7BC5C460-679B-09DE-BDAD-8968068DD6EF}"/>
                </a:ext>
              </a:extLst>
            </p:cNvPr>
            <p:cNvCxnSpPr>
              <a:cxnSpLocks/>
            </p:cNvCxnSpPr>
            <p:nvPr/>
          </p:nvCxnSpPr>
          <p:spPr>
            <a:xfrm flipV="1">
              <a:off x="12401599"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9" name="Gerade Verbindung 178">
              <a:extLst>
                <a:ext uri="{FF2B5EF4-FFF2-40B4-BE49-F238E27FC236}">
                  <a16:creationId xmlns:a16="http://schemas.microsoft.com/office/drawing/2014/main" id="{BAE18C0D-4CCF-506B-26EE-12FD36AA5FFF}"/>
                </a:ext>
              </a:extLst>
            </p:cNvPr>
            <p:cNvCxnSpPr>
              <a:cxnSpLocks/>
            </p:cNvCxnSpPr>
            <p:nvPr/>
          </p:nvCxnSpPr>
          <p:spPr>
            <a:xfrm flipV="1">
              <a:off x="12430912"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0" name="Gerade Verbindung 179">
              <a:extLst>
                <a:ext uri="{FF2B5EF4-FFF2-40B4-BE49-F238E27FC236}">
                  <a16:creationId xmlns:a16="http://schemas.microsoft.com/office/drawing/2014/main" id="{C66BBB55-C858-375E-0793-0E474B1DB5C0}"/>
                </a:ext>
              </a:extLst>
            </p:cNvPr>
            <p:cNvCxnSpPr>
              <a:cxnSpLocks/>
            </p:cNvCxnSpPr>
            <p:nvPr/>
          </p:nvCxnSpPr>
          <p:spPr>
            <a:xfrm flipV="1">
              <a:off x="12460225"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1" name="Gerade Verbindung 180">
              <a:extLst>
                <a:ext uri="{FF2B5EF4-FFF2-40B4-BE49-F238E27FC236}">
                  <a16:creationId xmlns:a16="http://schemas.microsoft.com/office/drawing/2014/main" id="{999F76CF-46AA-8125-F02D-F93894CD0399}"/>
                </a:ext>
              </a:extLst>
            </p:cNvPr>
            <p:cNvCxnSpPr>
              <a:cxnSpLocks/>
            </p:cNvCxnSpPr>
            <p:nvPr/>
          </p:nvCxnSpPr>
          <p:spPr>
            <a:xfrm flipV="1">
              <a:off x="12489538"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2" name="Gerade Verbindung 181">
              <a:extLst>
                <a:ext uri="{FF2B5EF4-FFF2-40B4-BE49-F238E27FC236}">
                  <a16:creationId xmlns:a16="http://schemas.microsoft.com/office/drawing/2014/main" id="{9BBF027C-3F43-E304-CDDB-B080FCEE6918}"/>
                </a:ext>
              </a:extLst>
            </p:cNvPr>
            <p:cNvCxnSpPr>
              <a:cxnSpLocks/>
            </p:cNvCxnSpPr>
            <p:nvPr/>
          </p:nvCxnSpPr>
          <p:spPr>
            <a:xfrm flipV="1">
              <a:off x="12518851"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3" name="Gerade Verbindung 182">
              <a:extLst>
                <a:ext uri="{FF2B5EF4-FFF2-40B4-BE49-F238E27FC236}">
                  <a16:creationId xmlns:a16="http://schemas.microsoft.com/office/drawing/2014/main" id="{C50FCCB8-E411-6142-884E-D845E365460B}"/>
                </a:ext>
              </a:extLst>
            </p:cNvPr>
            <p:cNvCxnSpPr>
              <a:cxnSpLocks/>
            </p:cNvCxnSpPr>
            <p:nvPr/>
          </p:nvCxnSpPr>
          <p:spPr>
            <a:xfrm flipV="1">
              <a:off x="12548164"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4" name="Gerade Verbindung 183">
              <a:extLst>
                <a:ext uri="{FF2B5EF4-FFF2-40B4-BE49-F238E27FC236}">
                  <a16:creationId xmlns:a16="http://schemas.microsoft.com/office/drawing/2014/main" id="{506FB514-7AAA-401B-8A90-C8F99B32492D}"/>
                </a:ext>
              </a:extLst>
            </p:cNvPr>
            <p:cNvCxnSpPr>
              <a:cxnSpLocks/>
            </p:cNvCxnSpPr>
            <p:nvPr/>
          </p:nvCxnSpPr>
          <p:spPr>
            <a:xfrm flipV="1">
              <a:off x="12577477"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5" name="Gerade Verbindung 184">
              <a:extLst>
                <a:ext uri="{FF2B5EF4-FFF2-40B4-BE49-F238E27FC236}">
                  <a16:creationId xmlns:a16="http://schemas.microsoft.com/office/drawing/2014/main" id="{F1210CAD-8AA3-9269-E950-1908F08531FB}"/>
                </a:ext>
              </a:extLst>
            </p:cNvPr>
            <p:cNvCxnSpPr>
              <a:cxnSpLocks/>
            </p:cNvCxnSpPr>
            <p:nvPr/>
          </p:nvCxnSpPr>
          <p:spPr>
            <a:xfrm flipV="1">
              <a:off x="12606790"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6" name="Gerade Verbindung 185">
              <a:extLst>
                <a:ext uri="{FF2B5EF4-FFF2-40B4-BE49-F238E27FC236}">
                  <a16:creationId xmlns:a16="http://schemas.microsoft.com/office/drawing/2014/main" id="{A04B5BA1-7AFB-51E1-C0F1-9BC69B56ACD1}"/>
                </a:ext>
              </a:extLst>
            </p:cNvPr>
            <p:cNvCxnSpPr>
              <a:cxnSpLocks/>
            </p:cNvCxnSpPr>
            <p:nvPr/>
          </p:nvCxnSpPr>
          <p:spPr>
            <a:xfrm flipV="1">
              <a:off x="12636103"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7" name="Gerade Verbindung 186">
              <a:extLst>
                <a:ext uri="{FF2B5EF4-FFF2-40B4-BE49-F238E27FC236}">
                  <a16:creationId xmlns:a16="http://schemas.microsoft.com/office/drawing/2014/main" id="{7D78A402-C8DD-5686-A519-7F2A7AF5A16D}"/>
                </a:ext>
              </a:extLst>
            </p:cNvPr>
            <p:cNvCxnSpPr>
              <a:cxnSpLocks/>
            </p:cNvCxnSpPr>
            <p:nvPr/>
          </p:nvCxnSpPr>
          <p:spPr>
            <a:xfrm flipV="1">
              <a:off x="12665416"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8" name="Gerade Verbindung 187">
              <a:extLst>
                <a:ext uri="{FF2B5EF4-FFF2-40B4-BE49-F238E27FC236}">
                  <a16:creationId xmlns:a16="http://schemas.microsoft.com/office/drawing/2014/main" id="{74F9B3C3-F355-89F9-03E6-2022BE04FB2A}"/>
                </a:ext>
              </a:extLst>
            </p:cNvPr>
            <p:cNvCxnSpPr>
              <a:cxnSpLocks/>
            </p:cNvCxnSpPr>
            <p:nvPr/>
          </p:nvCxnSpPr>
          <p:spPr>
            <a:xfrm flipV="1">
              <a:off x="12694729"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9" name="Gerade Verbindung 188">
              <a:extLst>
                <a:ext uri="{FF2B5EF4-FFF2-40B4-BE49-F238E27FC236}">
                  <a16:creationId xmlns:a16="http://schemas.microsoft.com/office/drawing/2014/main" id="{B9743A7B-098D-1894-473B-701F83120199}"/>
                </a:ext>
              </a:extLst>
            </p:cNvPr>
            <p:cNvCxnSpPr>
              <a:cxnSpLocks/>
            </p:cNvCxnSpPr>
            <p:nvPr/>
          </p:nvCxnSpPr>
          <p:spPr>
            <a:xfrm flipV="1">
              <a:off x="12724042"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0" name="Gerade Verbindung 189">
              <a:extLst>
                <a:ext uri="{FF2B5EF4-FFF2-40B4-BE49-F238E27FC236}">
                  <a16:creationId xmlns:a16="http://schemas.microsoft.com/office/drawing/2014/main" id="{8D115828-D6A6-9A1C-B7C2-8C3E0FA7F212}"/>
                </a:ext>
              </a:extLst>
            </p:cNvPr>
            <p:cNvCxnSpPr>
              <a:cxnSpLocks/>
            </p:cNvCxnSpPr>
            <p:nvPr/>
          </p:nvCxnSpPr>
          <p:spPr>
            <a:xfrm flipV="1">
              <a:off x="12753355"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1" name="Gerade Verbindung 190">
              <a:extLst>
                <a:ext uri="{FF2B5EF4-FFF2-40B4-BE49-F238E27FC236}">
                  <a16:creationId xmlns:a16="http://schemas.microsoft.com/office/drawing/2014/main" id="{05790137-A8EB-EAF5-901F-7BD85FE91B98}"/>
                </a:ext>
              </a:extLst>
            </p:cNvPr>
            <p:cNvCxnSpPr>
              <a:cxnSpLocks/>
            </p:cNvCxnSpPr>
            <p:nvPr/>
          </p:nvCxnSpPr>
          <p:spPr>
            <a:xfrm flipV="1">
              <a:off x="12782668"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2" name="Gerade Verbindung 191">
              <a:extLst>
                <a:ext uri="{FF2B5EF4-FFF2-40B4-BE49-F238E27FC236}">
                  <a16:creationId xmlns:a16="http://schemas.microsoft.com/office/drawing/2014/main" id="{4492232C-BD7B-2387-85ED-C960DFBF07A9}"/>
                </a:ext>
              </a:extLst>
            </p:cNvPr>
            <p:cNvCxnSpPr>
              <a:cxnSpLocks/>
            </p:cNvCxnSpPr>
            <p:nvPr/>
          </p:nvCxnSpPr>
          <p:spPr>
            <a:xfrm flipV="1">
              <a:off x="12811981"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3" name="Gerade Verbindung 192">
              <a:extLst>
                <a:ext uri="{FF2B5EF4-FFF2-40B4-BE49-F238E27FC236}">
                  <a16:creationId xmlns:a16="http://schemas.microsoft.com/office/drawing/2014/main" id="{A6A04365-CA05-2A53-B015-B0A512EFD63B}"/>
                </a:ext>
              </a:extLst>
            </p:cNvPr>
            <p:cNvCxnSpPr>
              <a:cxnSpLocks/>
            </p:cNvCxnSpPr>
            <p:nvPr/>
          </p:nvCxnSpPr>
          <p:spPr>
            <a:xfrm flipV="1">
              <a:off x="12841294"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4" name="Gerade Verbindung 193">
              <a:extLst>
                <a:ext uri="{FF2B5EF4-FFF2-40B4-BE49-F238E27FC236}">
                  <a16:creationId xmlns:a16="http://schemas.microsoft.com/office/drawing/2014/main" id="{BE997F3C-82A2-1A2E-C25E-F3F69C5E24A1}"/>
                </a:ext>
              </a:extLst>
            </p:cNvPr>
            <p:cNvCxnSpPr>
              <a:cxnSpLocks/>
            </p:cNvCxnSpPr>
            <p:nvPr/>
          </p:nvCxnSpPr>
          <p:spPr>
            <a:xfrm flipV="1">
              <a:off x="12870607"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5" name="Gerade Verbindung 194">
              <a:extLst>
                <a:ext uri="{FF2B5EF4-FFF2-40B4-BE49-F238E27FC236}">
                  <a16:creationId xmlns:a16="http://schemas.microsoft.com/office/drawing/2014/main" id="{A091F026-D5C5-14D0-9B19-A715C9B1B326}"/>
                </a:ext>
              </a:extLst>
            </p:cNvPr>
            <p:cNvCxnSpPr>
              <a:cxnSpLocks/>
            </p:cNvCxnSpPr>
            <p:nvPr/>
          </p:nvCxnSpPr>
          <p:spPr>
            <a:xfrm flipV="1">
              <a:off x="12899920"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6" name="Gerade Verbindung 195">
              <a:extLst>
                <a:ext uri="{FF2B5EF4-FFF2-40B4-BE49-F238E27FC236}">
                  <a16:creationId xmlns:a16="http://schemas.microsoft.com/office/drawing/2014/main" id="{DB2405FA-EF9F-7C9D-17B7-886D7FE3708C}"/>
                </a:ext>
              </a:extLst>
            </p:cNvPr>
            <p:cNvCxnSpPr>
              <a:cxnSpLocks/>
            </p:cNvCxnSpPr>
            <p:nvPr/>
          </p:nvCxnSpPr>
          <p:spPr>
            <a:xfrm flipV="1">
              <a:off x="12929233"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7" name="Gerade Verbindung 196">
              <a:extLst>
                <a:ext uri="{FF2B5EF4-FFF2-40B4-BE49-F238E27FC236}">
                  <a16:creationId xmlns:a16="http://schemas.microsoft.com/office/drawing/2014/main" id="{5B5814D5-7D67-B742-B42B-CFD6489C7260}"/>
                </a:ext>
              </a:extLst>
            </p:cNvPr>
            <p:cNvCxnSpPr>
              <a:cxnSpLocks/>
            </p:cNvCxnSpPr>
            <p:nvPr/>
          </p:nvCxnSpPr>
          <p:spPr>
            <a:xfrm flipV="1">
              <a:off x="12958546"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8" name="Gerade Verbindung 197">
              <a:extLst>
                <a:ext uri="{FF2B5EF4-FFF2-40B4-BE49-F238E27FC236}">
                  <a16:creationId xmlns:a16="http://schemas.microsoft.com/office/drawing/2014/main" id="{D78DF09E-B6A7-10B7-1F3E-719ABAE35B3D}"/>
                </a:ext>
              </a:extLst>
            </p:cNvPr>
            <p:cNvCxnSpPr>
              <a:cxnSpLocks/>
            </p:cNvCxnSpPr>
            <p:nvPr/>
          </p:nvCxnSpPr>
          <p:spPr>
            <a:xfrm flipV="1">
              <a:off x="12987859"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9" name="Gerade Verbindung 198">
              <a:extLst>
                <a:ext uri="{FF2B5EF4-FFF2-40B4-BE49-F238E27FC236}">
                  <a16:creationId xmlns:a16="http://schemas.microsoft.com/office/drawing/2014/main" id="{E52A77A4-343C-34F4-63BB-3D2E7181BFEE}"/>
                </a:ext>
              </a:extLst>
            </p:cNvPr>
            <p:cNvCxnSpPr>
              <a:cxnSpLocks/>
            </p:cNvCxnSpPr>
            <p:nvPr/>
          </p:nvCxnSpPr>
          <p:spPr>
            <a:xfrm flipV="1">
              <a:off x="13017172"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0" name="Gerade Verbindung 199">
              <a:extLst>
                <a:ext uri="{FF2B5EF4-FFF2-40B4-BE49-F238E27FC236}">
                  <a16:creationId xmlns:a16="http://schemas.microsoft.com/office/drawing/2014/main" id="{32D367DF-77B2-FE10-0D85-0B74E1E59A32}"/>
                </a:ext>
              </a:extLst>
            </p:cNvPr>
            <p:cNvCxnSpPr>
              <a:cxnSpLocks/>
            </p:cNvCxnSpPr>
            <p:nvPr/>
          </p:nvCxnSpPr>
          <p:spPr>
            <a:xfrm flipV="1">
              <a:off x="13046485"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1" name="Gerade Verbindung 200">
              <a:extLst>
                <a:ext uri="{FF2B5EF4-FFF2-40B4-BE49-F238E27FC236}">
                  <a16:creationId xmlns:a16="http://schemas.microsoft.com/office/drawing/2014/main" id="{29582641-14D8-3BE9-F6FE-CB8E9917A909}"/>
                </a:ext>
              </a:extLst>
            </p:cNvPr>
            <p:cNvCxnSpPr>
              <a:cxnSpLocks/>
            </p:cNvCxnSpPr>
            <p:nvPr/>
          </p:nvCxnSpPr>
          <p:spPr>
            <a:xfrm flipV="1">
              <a:off x="13075798"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2" name="Gerade Verbindung 201">
              <a:extLst>
                <a:ext uri="{FF2B5EF4-FFF2-40B4-BE49-F238E27FC236}">
                  <a16:creationId xmlns:a16="http://schemas.microsoft.com/office/drawing/2014/main" id="{B411D810-4F97-C8F3-4201-28783FB8A326}"/>
                </a:ext>
              </a:extLst>
            </p:cNvPr>
            <p:cNvCxnSpPr>
              <a:cxnSpLocks/>
            </p:cNvCxnSpPr>
            <p:nvPr/>
          </p:nvCxnSpPr>
          <p:spPr>
            <a:xfrm flipV="1">
              <a:off x="13105111"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3" name="Gerade Verbindung 202">
              <a:extLst>
                <a:ext uri="{FF2B5EF4-FFF2-40B4-BE49-F238E27FC236}">
                  <a16:creationId xmlns:a16="http://schemas.microsoft.com/office/drawing/2014/main" id="{730C1AF1-CDA0-812D-6B49-45C32172E8D4}"/>
                </a:ext>
              </a:extLst>
            </p:cNvPr>
            <p:cNvCxnSpPr>
              <a:cxnSpLocks/>
            </p:cNvCxnSpPr>
            <p:nvPr/>
          </p:nvCxnSpPr>
          <p:spPr>
            <a:xfrm flipV="1">
              <a:off x="13134424"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4" name="Gerade Verbindung 203">
              <a:extLst>
                <a:ext uri="{FF2B5EF4-FFF2-40B4-BE49-F238E27FC236}">
                  <a16:creationId xmlns:a16="http://schemas.microsoft.com/office/drawing/2014/main" id="{48C945EC-CAF1-D2F8-5760-A272A2C9D41F}"/>
                </a:ext>
              </a:extLst>
            </p:cNvPr>
            <p:cNvCxnSpPr>
              <a:cxnSpLocks/>
            </p:cNvCxnSpPr>
            <p:nvPr/>
          </p:nvCxnSpPr>
          <p:spPr>
            <a:xfrm flipV="1">
              <a:off x="13163737"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5" name="Gerade Verbindung 204">
              <a:extLst>
                <a:ext uri="{FF2B5EF4-FFF2-40B4-BE49-F238E27FC236}">
                  <a16:creationId xmlns:a16="http://schemas.microsoft.com/office/drawing/2014/main" id="{6D75C557-ED42-BE6B-5613-B50E3165B971}"/>
                </a:ext>
              </a:extLst>
            </p:cNvPr>
            <p:cNvCxnSpPr>
              <a:cxnSpLocks/>
            </p:cNvCxnSpPr>
            <p:nvPr/>
          </p:nvCxnSpPr>
          <p:spPr>
            <a:xfrm flipV="1">
              <a:off x="13193050"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6" name="Gerade Verbindung 205">
              <a:extLst>
                <a:ext uri="{FF2B5EF4-FFF2-40B4-BE49-F238E27FC236}">
                  <a16:creationId xmlns:a16="http://schemas.microsoft.com/office/drawing/2014/main" id="{F4E89750-F54B-BF87-A995-06C194250328}"/>
                </a:ext>
              </a:extLst>
            </p:cNvPr>
            <p:cNvCxnSpPr>
              <a:cxnSpLocks/>
            </p:cNvCxnSpPr>
            <p:nvPr/>
          </p:nvCxnSpPr>
          <p:spPr>
            <a:xfrm flipV="1">
              <a:off x="13222363"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7" name="Gerade Verbindung 206">
              <a:extLst>
                <a:ext uri="{FF2B5EF4-FFF2-40B4-BE49-F238E27FC236}">
                  <a16:creationId xmlns:a16="http://schemas.microsoft.com/office/drawing/2014/main" id="{26F05AD1-6327-B0AB-2F4A-B8D2FDA62A20}"/>
                </a:ext>
              </a:extLst>
            </p:cNvPr>
            <p:cNvCxnSpPr>
              <a:cxnSpLocks/>
            </p:cNvCxnSpPr>
            <p:nvPr/>
          </p:nvCxnSpPr>
          <p:spPr>
            <a:xfrm flipV="1">
              <a:off x="13251676"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8" name="Gerade Verbindung 207">
              <a:extLst>
                <a:ext uri="{FF2B5EF4-FFF2-40B4-BE49-F238E27FC236}">
                  <a16:creationId xmlns:a16="http://schemas.microsoft.com/office/drawing/2014/main" id="{325E03ED-B5FE-F60F-0A9C-44BAC225C0A1}"/>
                </a:ext>
              </a:extLst>
            </p:cNvPr>
            <p:cNvCxnSpPr>
              <a:cxnSpLocks/>
            </p:cNvCxnSpPr>
            <p:nvPr/>
          </p:nvCxnSpPr>
          <p:spPr>
            <a:xfrm flipV="1">
              <a:off x="13280989"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9" name="Gerade Verbindung 208">
              <a:extLst>
                <a:ext uri="{FF2B5EF4-FFF2-40B4-BE49-F238E27FC236}">
                  <a16:creationId xmlns:a16="http://schemas.microsoft.com/office/drawing/2014/main" id="{170A952B-0DA5-5D6F-D2C8-B39ED534CE7D}"/>
                </a:ext>
              </a:extLst>
            </p:cNvPr>
            <p:cNvCxnSpPr>
              <a:cxnSpLocks/>
            </p:cNvCxnSpPr>
            <p:nvPr/>
          </p:nvCxnSpPr>
          <p:spPr>
            <a:xfrm flipV="1">
              <a:off x="13310302"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0" name="Gerade Verbindung 209">
              <a:extLst>
                <a:ext uri="{FF2B5EF4-FFF2-40B4-BE49-F238E27FC236}">
                  <a16:creationId xmlns:a16="http://schemas.microsoft.com/office/drawing/2014/main" id="{D57F052F-7845-C6FF-2913-3EA917B215A6}"/>
                </a:ext>
              </a:extLst>
            </p:cNvPr>
            <p:cNvCxnSpPr>
              <a:cxnSpLocks/>
            </p:cNvCxnSpPr>
            <p:nvPr/>
          </p:nvCxnSpPr>
          <p:spPr>
            <a:xfrm flipV="1">
              <a:off x="13339615"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1" name="Gerade Verbindung 210">
              <a:extLst>
                <a:ext uri="{FF2B5EF4-FFF2-40B4-BE49-F238E27FC236}">
                  <a16:creationId xmlns:a16="http://schemas.microsoft.com/office/drawing/2014/main" id="{440F23AE-0D6C-2A6D-135B-1C7424403868}"/>
                </a:ext>
              </a:extLst>
            </p:cNvPr>
            <p:cNvCxnSpPr>
              <a:cxnSpLocks/>
            </p:cNvCxnSpPr>
            <p:nvPr/>
          </p:nvCxnSpPr>
          <p:spPr>
            <a:xfrm flipV="1">
              <a:off x="13368928"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2" name="Gerade Verbindung 211">
              <a:extLst>
                <a:ext uri="{FF2B5EF4-FFF2-40B4-BE49-F238E27FC236}">
                  <a16:creationId xmlns:a16="http://schemas.microsoft.com/office/drawing/2014/main" id="{697CD44A-6ADB-F8EC-D128-770703B0AC27}"/>
                </a:ext>
              </a:extLst>
            </p:cNvPr>
            <p:cNvCxnSpPr>
              <a:cxnSpLocks/>
            </p:cNvCxnSpPr>
            <p:nvPr/>
          </p:nvCxnSpPr>
          <p:spPr>
            <a:xfrm flipV="1">
              <a:off x="13398241"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13" name="Gerade Verbindung 212">
              <a:extLst>
                <a:ext uri="{FF2B5EF4-FFF2-40B4-BE49-F238E27FC236}">
                  <a16:creationId xmlns:a16="http://schemas.microsoft.com/office/drawing/2014/main" id="{0BC0E84E-76F6-4BAE-58D2-542D12738CB7}"/>
                </a:ext>
              </a:extLst>
            </p:cNvPr>
            <p:cNvCxnSpPr>
              <a:cxnSpLocks/>
            </p:cNvCxnSpPr>
            <p:nvPr/>
          </p:nvCxnSpPr>
          <p:spPr>
            <a:xfrm flipV="1">
              <a:off x="13427554"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242" name="Textfeld 241">
            <a:extLst>
              <a:ext uri="{FF2B5EF4-FFF2-40B4-BE49-F238E27FC236}">
                <a16:creationId xmlns:a16="http://schemas.microsoft.com/office/drawing/2014/main" id="{0A77EECA-961D-7B8F-3ADE-98982F8CB553}"/>
              </a:ext>
            </a:extLst>
          </p:cNvPr>
          <p:cNvSpPr txBox="1"/>
          <p:nvPr/>
        </p:nvSpPr>
        <p:spPr>
          <a:xfrm>
            <a:off x="6663725" y="5541813"/>
            <a:ext cx="2108916" cy="461665"/>
          </a:xfrm>
          <a:prstGeom prst="rect">
            <a:avLst/>
          </a:prstGeom>
          <a:noFill/>
        </p:spPr>
        <p:txBody>
          <a:bodyPr wrap="square" lIns="0" tIns="0" rIns="0" bIns="0" rtlCol="0">
            <a:spAutoFit/>
          </a:bodyPr>
          <a:lstStyle/>
          <a:p>
            <a:pPr algn="r">
              <a:lnSpc>
                <a:spcPts val="1200"/>
              </a:lnSpc>
            </a:pPr>
            <a:r>
              <a:rPr lang="de-DE" sz="1000"/>
              <a:t>Restart </a:t>
            </a:r>
            <a:r>
              <a:rPr lang="de-DE" sz="1000" err="1"/>
              <a:t>ibrutinib</a:t>
            </a:r>
            <a:r>
              <a:rPr lang="de-DE" sz="1000"/>
              <a:t> + </a:t>
            </a:r>
            <a:r>
              <a:rPr lang="de-DE" sz="1000" err="1"/>
              <a:t>venetoclax</a:t>
            </a:r>
            <a:br>
              <a:rPr lang="de-DE" sz="1000"/>
            </a:br>
            <a:r>
              <a:rPr lang="de-DE" sz="1000" err="1"/>
              <a:t>if</a:t>
            </a:r>
            <a:r>
              <a:rPr lang="de-DE" sz="1000"/>
              <a:t> MRD </a:t>
            </a:r>
            <a:r>
              <a:rPr lang="de-DE" sz="1000" err="1"/>
              <a:t>becomes</a:t>
            </a:r>
            <a:r>
              <a:rPr lang="de-DE" sz="1000"/>
              <a:t> positive</a:t>
            </a:r>
            <a:br>
              <a:rPr lang="de-DE" sz="1000"/>
            </a:br>
            <a:r>
              <a:rPr lang="de-DE" sz="1000" err="1"/>
              <a:t>prior</a:t>
            </a:r>
            <a:r>
              <a:rPr lang="de-DE" sz="1000"/>
              <a:t> </a:t>
            </a:r>
            <a:r>
              <a:rPr lang="de-DE" sz="1000" err="1"/>
              <a:t>to</a:t>
            </a:r>
            <a:r>
              <a:rPr lang="de-DE" sz="1000"/>
              <a:t> </a:t>
            </a:r>
            <a:r>
              <a:rPr lang="de-DE" sz="1000" err="1"/>
              <a:t>year</a:t>
            </a:r>
            <a:r>
              <a:rPr lang="de-DE" sz="1000"/>
              <a:t> 6</a:t>
            </a:r>
          </a:p>
        </p:txBody>
      </p:sp>
      <p:grpSp>
        <p:nvGrpSpPr>
          <p:cNvPr id="243" name="Gruppieren 242">
            <a:extLst>
              <a:ext uri="{FF2B5EF4-FFF2-40B4-BE49-F238E27FC236}">
                <a16:creationId xmlns:a16="http://schemas.microsoft.com/office/drawing/2014/main" id="{A046D77C-3310-2B64-7A8C-84CA97D74F72}"/>
              </a:ext>
            </a:extLst>
          </p:cNvPr>
          <p:cNvGrpSpPr/>
          <p:nvPr/>
        </p:nvGrpSpPr>
        <p:grpSpPr>
          <a:xfrm>
            <a:off x="4199654" y="5781235"/>
            <a:ext cx="2536210" cy="73790"/>
            <a:chOff x="10496254" y="4897031"/>
            <a:chExt cx="2536210" cy="73790"/>
          </a:xfrm>
        </p:grpSpPr>
        <p:cxnSp>
          <p:nvCxnSpPr>
            <p:cNvPr id="244" name="Gerade Verbindung 243">
              <a:extLst>
                <a:ext uri="{FF2B5EF4-FFF2-40B4-BE49-F238E27FC236}">
                  <a16:creationId xmlns:a16="http://schemas.microsoft.com/office/drawing/2014/main" id="{7F64002C-C29B-1B83-B9C6-60FBD04C335F}"/>
                </a:ext>
              </a:extLst>
            </p:cNvPr>
            <p:cNvCxnSpPr>
              <a:cxnSpLocks/>
            </p:cNvCxnSpPr>
            <p:nvPr/>
          </p:nvCxnSpPr>
          <p:spPr>
            <a:xfrm flipV="1">
              <a:off x="10496254"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45" name="Gerade Verbindung 244">
              <a:extLst>
                <a:ext uri="{FF2B5EF4-FFF2-40B4-BE49-F238E27FC236}">
                  <a16:creationId xmlns:a16="http://schemas.microsoft.com/office/drawing/2014/main" id="{7123ED21-BAD9-F0C7-41B0-13ACF2690446}"/>
                </a:ext>
              </a:extLst>
            </p:cNvPr>
            <p:cNvCxnSpPr>
              <a:cxnSpLocks/>
            </p:cNvCxnSpPr>
            <p:nvPr/>
          </p:nvCxnSpPr>
          <p:spPr>
            <a:xfrm flipV="1">
              <a:off x="10525567"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46" name="Gerade Verbindung 245">
              <a:extLst>
                <a:ext uri="{FF2B5EF4-FFF2-40B4-BE49-F238E27FC236}">
                  <a16:creationId xmlns:a16="http://schemas.microsoft.com/office/drawing/2014/main" id="{CAD78160-6C53-5157-A339-43B4DBB6219E}"/>
                </a:ext>
              </a:extLst>
            </p:cNvPr>
            <p:cNvCxnSpPr>
              <a:cxnSpLocks/>
            </p:cNvCxnSpPr>
            <p:nvPr/>
          </p:nvCxnSpPr>
          <p:spPr>
            <a:xfrm flipV="1">
              <a:off x="10554880"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47" name="Gerade Verbindung 246">
              <a:extLst>
                <a:ext uri="{FF2B5EF4-FFF2-40B4-BE49-F238E27FC236}">
                  <a16:creationId xmlns:a16="http://schemas.microsoft.com/office/drawing/2014/main" id="{E0618140-A746-2F56-175C-FBB62C8A2224}"/>
                </a:ext>
              </a:extLst>
            </p:cNvPr>
            <p:cNvCxnSpPr>
              <a:cxnSpLocks/>
            </p:cNvCxnSpPr>
            <p:nvPr/>
          </p:nvCxnSpPr>
          <p:spPr>
            <a:xfrm flipV="1">
              <a:off x="10584193"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48" name="Gerade Verbindung 247">
              <a:extLst>
                <a:ext uri="{FF2B5EF4-FFF2-40B4-BE49-F238E27FC236}">
                  <a16:creationId xmlns:a16="http://schemas.microsoft.com/office/drawing/2014/main" id="{7C0E1F7F-018E-D35F-DD61-C83674B6108B}"/>
                </a:ext>
              </a:extLst>
            </p:cNvPr>
            <p:cNvCxnSpPr>
              <a:cxnSpLocks/>
            </p:cNvCxnSpPr>
            <p:nvPr/>
          </p:nvCxnSpPr>
          <p:spPr>
            <a:xfrm flipV="1">
              <a:off x="10613506"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49" name="Gerade Verbindung 248">
              <a:extLst>
                <a:ext uri="{FF2B5EF4-FFF2-40B4-BE49-F238E27FC236}">
                  <a16:creationId xmlns:a16="http://schemas.microsoft.com/office/drawing/2014/main" id="{CEC5F6A3-1DD0-E436-E667-16217C922F72}"/>
                </a:ext>
              </a:extLst>
            </p:cNvPr>
            <p:cNvCxnSpPr>
              <a:cxnSpLocks/>
            </p:cNvCxnSpPr>
            <p:nvPr/>
          </p:nvCxnSpPr>
          <p:spPr>
            <a:xfrm flipV="1">
              <a:off x="10642819"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0" name="Gerade Verbindung 249">
              <a:extLst>
                <a:ext uri="{FF2B5EF4-FFF2-40B4-BE49-F238E27FC236}">
                  <a16:creationId xmlns:a16="http://schemas.microsoft.com/office/drawing/2014/main" id="{B8788615-E226-8197-8142-8A9A4BEB2E0E}"/>
                </a:ext>
              </a:extLst>
            </p:cNvPr>
            <p:cNvCxnSpPr>
              <a:cxnSpLocks/>
            </p:cNvCxnSpPr>
            <p:nvPr/>
          </p:nvCxnSpPr>
          <p:spPr>
            <a:xfrm flipV="1">
              <a:off x="10672132"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1" name="Gerade Verbindung 250">
              <a:extLst>
                <a:ext uri="{FF2B5EF4-FFF2-40B4-BE49-F238E27FC236}">
                  <a16:creationId xmlns:a16="http://schemas.microsoft.com/office/drawing/2014/main" id="{47674773-D2CF-C2D8-C818-E469CA6B7AD3}"/>
                </a:ext>
              </a:extLst>
            </p:cNvPr>
            <p:cNvCxnSpPr>
              <a:cxnSpLocks/>
            </p:cNvCxnSpPr>
            <p:nvPr/>
          </p:nvCxnSpPr>
          <p:spPr>
            <a:xfrm flipV="1">
              <a:off x="10701445"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2" name="Gerade Verbindung 251">
              <a:extLst>
                <a:ext uri="{FF2B5EF4-FFF2-40B4-BE49-F238E27FC236}">
                  <a16:creationId xmlns:a16="http://schemas.microsoft.com/office/drawing/2014/main" id="{FC55AF94-9D4B-9976-2F79-22EE4FCCFAA6}"/>
                </a:ext>
              </a:extLst>
            </p:cNvPr>
            <p:cNvCxnSpPr>
              <a:cxnSpLocks/>
            </p:cNvCxnSpPr>
            <p:nvPr/>
          </p:nvCxnSpPr>
          <p:spPr>
            <a:xfrm flipV="1">
              <a:off x="10730758"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3" name="Gerade Verbindung 252">
              <a:extLst>
                <a:ext uri="{FF2B5EF4-FFF2-40B4-BE49-F238E27FC236}">
                  <a16:creationId xmlns:a16="http://schemas.microsoft.com/office/drawing/2014/main" id="{E3674C7C-0119-173F-5ACC-3FD1C5130B62}"/>
                </a:ext>
              </a:extLst>
            </p:cNvPr>
            <p:cNvCxnSpPr>
              <a:cxnSpLocks/>
            </p:cNvCxnSpPr>
            <p:nvPr/>
          </p:nvCxnSpPr>
          <p:spPr>
            <a:xfrm flipV="1">
              <a:off x="10760071"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4" name="Gerade Verbindung 253">
              <a:extLst>
                <a:ext uri="{FF2B5EF4-FFF2-40B4-BE49-F238E27FC236}">
                  <a16:creationId xmlns:a16="http://schemas.microsoft.com/office/drawing/2014/main" id="{A17F1D8F-F4AE-F045-DB0C-972089E09E0B}"/>
                </a:ext>
              </a:extLst>
            </p:cNvPr>
            <p:cNvCxnSpPr>
              <a:cxnSpLocks/>
            </p:cNvCxnSpPr>
            <p:nvPr/>
          </p:nvCxnSpPr>
          <p:spPr>
            <a:xfrm flipV="1">
              <a:off x="10789384"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5" name="Gerade Verbindung 254">
              <a:extLst>
                <a:ext uri="{FF2B5EF4-FFF2-40B4-BE49-F238E27FC236}">
                  <a16:creationId xmlns:a16="http://schemas.microsoft.com/office/drawing/2014/main" id="{9F08C03E-D0AD-5183-ED4E-DB00DB52779E}"/>
                </a:ext>
              </a:extLst>
            </p:cNvPr>
            <p:cNvCxnSpPr>
              <a:cxnSpLocks/>
            </p:cNvCxnSpPr>
            <p:nvPr/>
          </p:nvCxnSpPr>
          <p:spPr>
            <a:xfrm flipV="1">
              <a:off x="10818697"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6" name="Gerade Verbindung 255">
              <a:extLst>
                <a:ext uri="{FF2B5EF4-FFF2-40B4-BE49-F238E27FC236}">
                  <a16:creationId xmlns:a16="http://schemas.microsoft.com/office/drawing/2014/main" id="{212B58E6-B735-E6ED-6C29-6C103849B8A0}"/>
                </a:ext>
              </a:extLst>
            </p:cNvPr>
            <p:cNvCxnSpPr>
              <a:cxnSpLocks/>
            </p:cNvCxnSpPr>
            <p:nvPr/>
          </p:nvCxnSpPr>
          <p:spPr>
            <a:xfrm flipV="1">
              <a:off x="10848010"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7" name="Gerade Verbindung 256">
              <a:extLst>
                <a:ext uri="{FF2B5EF4-FFF2-40B4-BE49-F238E27FC236}">
                  <a16:creationId xmlns:a16="http://schemas.microsoft.com/office/drawing/2014/main" id="{DA7D4CA4-E598-6F4B-BE71-66EDC5C03AF9}"/>
                </a:ext>
              </a:extLst>
            </p:cNvPr>
            <p:cNvCxnSpPr>
              <a:cxnSpLocks/>
            </p:cNvCxnSpPr>
            <p:nvPr/>
          </p:nvCxnSpPr>
          <p:spPr>
            <a:xfrm flipV="1">
              <a:off x="10877323"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8" name="Gerade Verbindung 257">
              <a:extLst>
                <a:ext uri="{FF2B5EF4-FFF2-40B4-BE49-F238E27FC236}">
                  <a16:creationId xmlns:a16="http://schemas.microsoft.com/office/drawing/2014/main" id="{754650CC-01B3-5293-C639-4B698D072EC0}"/>
                </a:ext>
              </a:extLst>
            </p:cNvPr>
            <p:cNvCxnSpPr>
              <a:cxnSpLocks/>
            </p:cNvCxnSpPr>
            <p:nvPr/>
          </p:nvCxnSpPr>
          <p:spPr>
            <a:xfrm flipV="1">
              <a:off x="10906636"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9" name="Gerade Verbindung 258">
              <a:extLst>
                <a:ext uri="{FF2B5EF4-FFF2-40B4-BE49-F238E27FC236}">
                  <a16:creationId xmlns:a16="http://schemas.microsoft.com/office/drawing/2014/main" id="{BEA63F2A-9959-8803-8993-6B4E8B9A9389}"/>
                </a:ext>
              </a:extLst>
            </p:cNvPr>
            <p:cNvCxnSpPr>
              <a:cxnSpLocks/>
            </p:cNvCxnSpPr>
            <p:nvPr/>
          </p:nvCxnSpPr>
          <p:spPr>
            <a:xfrm flipV="1">
              <a:off x="10935949"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60" name="Gerade Verbindung 259">
              <a:extLst>
                <a:ext uri="{FF2B5EF4-FFF2-40B4-BE49-F238E27FC236}">
                  <a16:creationId xmlns:a16="http://schemas.microsoft.com/office/drawing/2014/main" id="{AB5D2483-4710-C7C9-45FB-49DDB274A066}"/>
                </a:ext>
              </a:extLst>
            </p:cNvPr>
            <p:cNvCxnSpPr>
              <a:cxnSpLocks/>
            </p:cNvCxnSpPr>
            <p:nvPr/>
          </p:nvCxnSpPr>
          <p:spPr>
            <a:xfrm flipV="1">
              <a:off x="10965262"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61" name="Gerade Verbindung 260">
              <a:extLst>
                <a:ext uri="{FF2B5EF4-FFF2-40B4-BE49-F238E27FC236}">
                  <a16:creationId xmlns:a16="http://schemas.microsoft.com/office/drawing/2014/main" id="{D3AAA56C-EFBC-E8B1-10D3-EB93B85789D1}"/>
                </a:ext>
              </a:extLst>
            </p:cNvPr>
            <p:cNvCxnSpPr>
              <a:cxnSpLocks/>
            </p:cNvCxnSpPr>
            <p:nvPr/>
          </p:nvCxnSpPr>
          <p:spPr>
            <a:xfrm flipV="1">
              <a:off x="10994575"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62" name="Gerade Verbindung 261">
              <a:extLst>
                <a:ext uri="{FF2B5EF4-FFF2-40B4-BE49-F238E27FC236}">
                  <a16:creationId xmlns:a16="http://schemas.microsoft.com/office/drawing/2014/main" id="{842DE6C2-6D31-B781-763B-977F6A5DCA85}"/>
                </a:ext>
              </a:extLst>
            </p:cNvPr>
            <p:cNvCxnSpPr>
              <a:cxnSpLocks/>
            </p:cNvCxnSpPr>
            <p:nvPr/>
          </p:nvCxnSpPr>
          <p:spPr>
            <a:xfrm flipV="1">
              <a:off x="11023888"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63" name="Gerade Verbindung 262">
              <a:extLst>
                <a:ext uri="{FF2B5EF4-FFF2-40B4-BE49-F238E27FC236}">
                  <a16:creationId xmlns:a16="http://schemas.microsoft.com/office/drawing/2014/main" id="{40442F92-2D9D-C8CC-0608-212ADD5AA852}"/>
                </a:ext>
              </a:extLst>
            </p:cNvPr>
            <p:cNvCxnSpPr>
              <a:cxnSpLocks/>
            </p:cNvCxnSpPr>
            <p:nvPr/>
          </p:nvCxnSpPr>
          <p:spPr>
            <a:xfrm flipV="1">
              <a:off x="11053201"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64" name="Gerade Verbindung 263">
              <a:extLst>
                <a:ext uri="{FF2B5EF4-FFF2-40B4-BE49-F238E27FC236}">
                  <a16:creationId xmlns:a16="http://schemas.microsoft.com/office/drawing/2014/main" id="{8FD15A91-AC03-D5BF-55CA-CE8E71BCD6DD}"/>
                </a:ext>
              </a:extLst>
            </p:cNvPr>
            <p:cNvCxnSpPr>
              <a:cxnSpLocks/>
            </p:cNvCxnSpPr>
            <p:nvPr/>
          </p:nvCxnSpPr>
          <p:spPr>
            <a:xfrm flipV="1">
              <a:off x="11082514"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65" name="Gerade Verbindung 264">
              <a:extLst>
                <a:ext uri="{FF2B5EF4-FFF2-40B4-BE49-F238E27FC236}">
                  <a16:creationId xmlns:a16="http://schemas.microsoft.com/office/drawing/2014/main" id="{2F18CB07-3712-5735-3A12-48942A2CB151}"/>
                </a:ext>
              </a:extLst>
            </p:cNvPr>
            <p:cNvCxnSpPr>
              <a:cxnSpLocks/>
            </p:cNvCxnSpPr>
            <p:nvPr/>
          </p:nvCxnSpPr>
          <p:spPr>
            <a:xfrm flipV="1">
              <a:off x="11111827"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66" name="Gerade Verbindung 265">
              <a:extLst>
                <a:ext uri="{FF2B5EF4-FFF2-40B4-BE49-F238E27FC236}">
                  <a16:creationId xmlns:a16="http://schemas.microsoft.com/office/drawing/2014/main" id="{103986CE-3666-3A78-2E38-33F0CF5BE533}"/>
                </a:ext>
              </a:extLst>
            </p:cNvPr>
            <p:cNvCxnSpPr>
              <a:cxnSpLocks/>
            </p:cNvCxnSpPr>
            <p:nvPr/>
          </p:nvCxnSpPr>
          <p:spPr>
            <a:xfrm flipV="1">
              <a:off x="11141140"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67" name="Gerade Verbindung 266">
              <a:extLst>
                <a:ext uri="{FF2B5EF4-FFF2-40B4-BE49-F238E27FC236}">
                  <a16:creationId xmlns:a16="http://schemas.microsoft.com/office/drawing/2014/main" id="{6D18B451-F4A5-000B-F104-35E82135F92A}"/>
                </a:ext>
              </a:extLst>
            </p:cNvPr>
            <p:cNvCxnSpPr>
              <a:cxnSpLocks/>
            </p:cNvCxnSpPr>
            <p:nvPr/>
          </p:nvCxnSpPr>
          <p:spPr>
            <a:xfrm flipV="1">
              <a:off x="11170453"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68" name="Gerade Verbindung 267">
              <a:extLst>
                <a:ext uri="{FF2B5EF4-FFF2-40B4-BE49-F238E27FC236}">
                  <a16:creationId xmlns:a16="http://schemas.microsoft.com/office/drawing/2014/main" id="{2A6F7A25-4C12-3799-7D4F-0F19A01D38B1}"/>
                </a:ext>
              </a:extLst>
            </p:cNvPr>
            <p:cNvCxnSpPr>
              <a:cxnSpLocks/>
            </p:cNvCxnSpPr>
            <p:nvPr/>
          </p:nvCxnSpPr>
          <p:spPr>
            <a:xfrm flipV="1">
              <a:off x="11199766"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69" name="Gerade Verbindung 268">
              <a:extLst>
                <a:ext uri="{FF2B5EF4-FFF2-40B4-BE49-F238E27FC236}">
                  <a16:creationId xmlns:a16="http://schemas.microsoft.com/office/drawing/2014/main" id="{C7159A78-3A65-EE96-CF71-1CC76A139AF5}"/>
                </a:ext>
              </a:extLst>
            </p:cNvPr>
            <p:cNvCxnSpPr>
              <a:cxnSpLocks/>
            </p:cNvCxnSpPr>
            <p:nvPr/>
          </p:nvCxnSpPr>
          <p:spPr>
            <a:xfrm flipV="1">
              <a:off x="11229079"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70" name="Gerade Verbindung 269">
              <a:extLst>
                <a:ext uri="{FF2B5EF4-FFF2-40B4-BE49-F238E27FC236}">
                  <a16:creationId xmlns:a16="http://schemas.microsoft.com/office/drawing/2014/main" id="{66491A1C-2E9D-4800-DF87-05FED48FB809}"/>
                </a:ext>
              </a:extLst>
            </p:cNvPr>
            <p:cNvCxnSpPr>
              <a:cxnSpLocks/>
            </p:cNvCxnSpPr>
            <p:nvPr/>
          </p:nvCxnSpPr>
          <p:spPr>
            <a:xfrm flipV="1">
              <a:off x="11258392"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71" name="Gerade Verbindung 270">
              <a:extLst>
                <a:ext uri="{FF2B5EF4-FFF2-40B4-BE49-F238E27FC236}">
                  <a16:creationId xmlns:a16="http://schemas.microsoft.com/office/drawing/2014/main" id="{08579DFC-BF28-13D6-D8CA-B58FE6AE183B}"/>
                </a:ext>
              </a:extLst>
            </p:cNvPr>
            <p:cNvCxnSpPr>
              <a:cxnSpLocks/>
            </p:cNvCxnSpPr>
            <p:nvPr/>
          </p:nvCxnSpPr>
          <p:spPr>
            <a:xfrm flipV="1">
              <a:off x="11287705"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72" name="Gerade Verbindung 271">
              <a:extLst>
                <a:ext uri="{FF2B5EF4-FFF2-40B4-BE49-F238E27FC236}">
                  <a16:creationId xmlns:a16="http://schemas.microsoft.com/office/drawing/2014/main" id="{DC4080AF-7232-032D-244D-DA839DFEAFAA}"/>
                </a:ext>
              </a:extLst>
            </p:cNvPr>
            <p:cNvCxnSpPr>
              <a:cxnSpLocks/>
            </p:cNvCxnSpPr>
            <p:nvPr/>
          </p:nvCxnSpPr>
          <p:spPr>
            <a:xfrm flipV="1">
              <a:off x="11317018"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73" name="Gerade Verbindung 272">
              <a:extLst>
                <a:ext uri="{FF2B5EF4-FFF2-40B4-BE49-F238E27FC236}">
                  <a16:creationId xmlns:a16="http://schemas.microsoft.com/office/drawing/2014/main" id="{5733FD87-5BAD-652B-3199-FD39B5ED2764}"/>
                </a:ext>
              </a:extLst>
            </p:cNvPr>
            <p:cNvCxnSpPr>
              <a:cxnSpLocks/>
            </p:cNvCxnSpPr>
            <p:nvPr/>
          </p:nvCxnSpPr>
          <p:spPr>
            <a:xfrm flipV="1">
              <a:off x="11346331"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74" name="Gerade Verbindung 273">
              <a:extLst>
                <a:ext uri="{FF2B5EF4-FFF2-40B4-BE49-F238E27FC236}">
                  <a16:creationId xmlns:a16="http://schemas.microsoft.com/office/drawing/2014/main" id="{45FE4F5B-FB2F-BAB9-9FF9-5EBC53A807DD}"/>
                </a:ext>
              </a:extLst>
            </p:cNvPr>
            <p:cNvCxnSpPr>
              <a:cxnSpLocks/>
            </p:cNvCxnSpPr>
            <p:nvPr/>
          </p:nvCxnSpPr>
          <p:spPr>
            <a:xfrm flipV="1">
              <a:off x="11375644"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75" name="Gerade Verbindung 274">
              <a:extLst>
                <a:ext uri="{FF2B5EF4-FFF2-40B4-BE49-F238E27FC236}">
                  <a16:creationId xmlns:a16="http://schemas.microsoft.com/office/drawing/2014/main" id="{F287C752-9726-C75F-8CBE-C5E25A7052FB}"/>
                </a:ext>
              </a:extLst>
            </p:cNvPr>
            <p:cNvCxnSpPr>
              <a:cxnSpLocks/>
            </p:cNvCxnSpPr>
            <p:nvPr/>
          </p:nvCxnSpPr>
          <p:spPr>
            <a:xfrm flipV="1">
              <a:off x="11404957"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76" name="Gerade Verbindung 275">
              <a:extLst>
                <a:ext uri="{FF2B5EF4-FFF2-40B4-BE49-F238E27FC236}">
                  <a16:creationId xmlns:a16="http://schemas.microsoft.com/office/drawing/2014/main" id="{1AB056F0-ED50-AEAB-3FB7-0B9D301D9308}"/>
                </a:ext>
              </a:extLst>
            </p:cNvPr>
            <p:cNvCxnSpPr>
              <a:cxnSpLocks/>
            </p:cNvCxnSpPr>
            <p:nvPr/>
          </p:nvCxnSpPr>
          <p:spPr>
            <a:xfrm flipV="1">
              <a:off x="11434270"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77" name="Gerade Verbindung 276">
              <a:extLst>
                <a:ext uri="{FF2B5EF4-FFF2-40B4-BE49-F238E27FC236}">
                  <a16:creationId xmlns:a16="http://schemas.microsoft.com/office/drawing/2014/main" id="{F33413D3-C96C-9266-8681-5B877E7F22B9}"/>
                </a:ext>
              </a:extLst>
            </p:cNvPr>
            <p:cNvCxnSpPr>
              <a:cxnSpLocks/>
            </p:cNvCxnSpPr>
            <p:nvPr/>
          </p:nvCxnSpPr>
          <p:spPr>
            <a:xfrm flipV="1">
              <a:off x="11463583"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78" name="Gerade Verbindung 277">
              <a:extLst>
                <a:ext uri="{FF2B5EF4-FFF2-40B4-BE49-F238E27FC236}">
                  <a16:creationId xmlns:a16="http://schemas.microsoft.com/office/drawing/2014/main" id="{38BB8845-C0FE-3E81-A6E1-ED06736CA92D}"/>
                </a:ext>
              </a:extLst>
            </p:cNvPr>
            <p:cNvCxnSpPr>
              <a:cxnSpLocks/>
            </p:cNvCxnSpPr>
            <p:nvPr/>
          </p:nvCxnSpPr>
          <p:spPr>
            <a:xfrm flipV="1">
              <a:off x="11492896"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79" name="Gerade Verbindung 278">
              <a:extLst>
                <a:ext uri="{FF2B5EF4-FFF2-40B4-BE49-F238E27FC236}">
                  <a16:creationId xmlns:a16="http://schemas.microsoft.com/office/drawing/2014/main" id="{26745A95-869A-46CE-CB61-CEB63E99BD4F}"/>
                </a:ext>
              </a:extLst>
            </p:cNvPr>
            <p:cNvCxnSpPr>
              <a:cxnSpLocks/>
            </p:cNvCxnSpPr>
            <p:nvPr/>
          </p:nvCxnSpPr>
          <p:spPr>
            <a:xfrm flipV="1">
              <a:off x="11522209"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80" name="Gerade Verbindung 279">
              <a:extLst>
                <a:ext uri="{FF2B5EF4-FFF2-40B4-BE49-F238E27FC236}">
                  <a16:creationId xmlns:a16="http://schemas.microsoft.com/office/drawing/2014/main" id="{A62A2BAE-4D40-7A76-C85D-AF7FB94A16E5}"/>
                </a:ext>
              </a:extLst>
            </p:cNvPr>
            <p:cNvCxnSpPr>
              <a:cxnSpLocks/>
            </p:cNvCxnSpPr>
            <p:nvPr/>
          </p:nvCxnSpPr>
          <p:spPr>
            <a:xfrm flipV="1">
              <a:off x="11551522"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81" name="Gerade Verbindung 280">
              <a:extLst>
                <a:ext uri="{FF2B5EF4-FFF2-40B4-BE49-F238E27FC236}">
                  <a16:creationId xmlns:a16="http://schemas.microsoft.com/office/drawing/2014/main" id="{919C8302-A8C6-9ED7-7D8D-17EF61973938}"/>
                </a:ext>
              </a:extLst>
            </p:cNvPr>
            <p:cNvCxnSpPr>
              <a:cxnSpLocks/>
            </p:cNvCxnSpPr>
            <p:nvPr/>
          </p:nvCxnSpPr>
          <p:spPr>
            <a:xfrm flipV="1">
              <a:off x="11580835"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82" name="Gerade Verbindung 281">
              <a:extLst>
                <a:ext uri="{FF2B5EF4-FFF2-40B4-BE49-F238E27FC236}">
                  <a16:creationId xmlns:a16="http://schemas.microsoft.com/office/drawing/2014/main" id="{742B99D4-C341-1895-3F28-B67E989F3F62}"/>
                </a:ext>
              </a:extLst>
            </p:cNvPr>
            <p:cNvCxnSpPr>
              <a:cxnSpLocks/>
            </p:cNvCxnSpPr>
            <p:nvPr/>
          </p:nvCxnSpPr>
          <p:spPr>
            <a:xfrm flipV="1">
              <a:off x="11610148"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83" name="Gerade Verbindung 282">
              <a:extLst>
                <a:ext uri="{FF2B5EF4-FFF2-40B4-BE49-F238E27FC236}">
                  <a16:creationId xmlns:a16="http://schemas.microsoft.com/office/drawing/2014/main" id="{4F4647E5-6F32-E15A-025C-706C071E430A}"/>
                </a:ext>
              </a:extLst>
            </p:cNvPr>
            <p:cNvCxnSpPr>
              <a:cxnSpLocks/>
            </p:cNvCxnSpPr>
            <p:nvPr/>
          </p:nvCxnSpPr>
          <p:spPr>
            <a:xfrm flipV="1">
              <a:off x="11639461"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84" name="Gerade Verbindung 283">
              <a:extLst>
                <a:ext uri="{FF2B5EF4-FFF2-40B4-BE49-F238E27FC236}">
                  <a16:creationId xmlns:a16="http://schemas.microsoft.com/office/drawing/2014/main" id="{77149EC9-959F-B19D-5B8E-6FF236D61541}"/>
                </a:ext>
              </a:extLst>
            </p:cNvPr>
            <p:cNvCxnSpPr>
              <a:cxnSpLocks/>
            </p:cNvCxnSpPr>
            <p:nvPr/>
          </p:nvCxnSpPr>
          <p:spPr>
            <a:xfrm flipV="1">
              <a:off x="11668774"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85" name="Gerade Verbindung 284">
              <a:extLst>
                <a:ext uri="{FF2B5EF4-FFF2-40B4-BE49-F238E27FC236}">
                  <a16:creationId xmlns:a16="http://schemas.microsoft.com/office/drawing/2014/main" id="{142136F3-A295-0CF9-B26C-CFF55295F09C}"/>
                </a:ext>
              </a:extLst>
            </p:cNvPr>
            <p:cNvCxnSpPr>
              <a:cxnSpLocks/>
            </p:cNvCxnSpPr>
            <p:nvPr/>
          </p:nvCxnSpPr>
          <p:spPr>
            <a:xfrm flipV="1">
              <a:off x="11698087"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86" name="Gerade Verbindung 285">
              <a:extLst>
                <a:ext uri="{FF2B5EF4-FFF2-40B4-BE49-F238E27FC236}">
                  <a16:creationId xmlns:a16="http://schemas.microsoft.com/office/drawing/2014/main" id="{7099E5DE-AA98-5131-1AF3-DD5EE5D02C26}"/>
                </a:ext>
              </a:extLst>
            </p:cNvPr>
            <p:cNvCxnSpPr>
              <a:cxnSpLocks/>
            </p:cNvCxnSpPr>
            <p:nvPr/>
          </p:nvCxnSpPr>
          <p:spPr>
            <a:xfrm flipV="1">
              <a:off x="11727400"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87" name="Gerade Verbindung 286">
              <a:extLst>
                <a:ext uri="{FF2B5EF4-FFF2-40B4-BE49-F238E27FC236}">
                  <a16:creationId xmlns:a16="http://schemas.microsoft.com/office/drawing/2014/main" id="{C75DEFD4-AD23-7ECD-ECCB-79EAAEADFC55}"/>
                </a:ext>
              </a:extLst>
            </p:cNvPr>
            <p:cNvCxnSpPr>
              <a:cxnSpLocks/>
            </p:cNvCxnSpPr>
            <p:nvPr/>
          </p:nvCxnSpPr>
          <p:spPr>
            <a:xfrm flipV="1">
              <a:off x="11756713"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88" name="Gerade Verbindung 287">
              <a:extLst>
                <a:ext uri="{FF2B5EF4-FFF2-40B4-BE49-F238E27FC236}">
                  <a16:creationId xmlns:a16="http://schemas.microsoft.com/office/drawing/2014/main" id="{19595511-7221-0AEB-2699-FDE78EBFCB75}"/>
                </a:ext>
              </a:extLst>
            </p:cNvPr>
            <p:cNvCxnSpPr>
              <a:cxnSpLocks/>
            </p:cNvCxnSpPr>
            <p:nvPr/>
          </p:nvCxnSpPr>
          <p:spPr>
            <a:xfrm flipV="1">
              <a:off x="11786026"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89" name="Gerade Verbindung 288">
              <a:extLst>
                <a:ext uri="{FF2B5EF4-FFF2-40B4-BE49-F238E27FC236}">
                  <a16:creationId xmlns:a16="http://schemas.microsoft.com/office/drawing/2014/main" id="{378CC6BB-701B-9159-1400-CE0D6E559D17}"/>
                </a:ext>
              </a:extLst>
            </p:cNvPr>
            <p:cNvCxnSpPr>
              <a:cxnSpLocks/>
            </p:cNvCxnSpPr>
            <p:nvPr/>
          </p:nvCxnSpPr>
          <p:spPr>
            <a:xfrm flipV="1">
              <a:off x="11815339"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90" name="Gerade Verbindung 289">
              <a:extLst>
                <a:ext uri="{FF2B5EF4-FFF2-40B4-BE49-F238E27FC236}">
                  <a16:creationId xmlns:a16="http://schemas.microsoft.com/office/drawing/2014/main" id="{D7C13E54-55B0-8968-11A8-6A759672E013}"/>
                </a:ext>
              </a:extLst>
            </p:cNvPr>
            <p:cNvCxnSpPr>
              <a:cxnSpLocks/>
            </p:cNvCxnSpPr>
            <p:nvPr/>
          </p:nvCxnSpPr>
          <p:spPr>
            <a:xfrm flipV="1">
              <a:off x="11844652"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91" name="Gerade Verbindung 290">
              <a:extLst>
                <a:ext uri="{FF2B5EF4-FFF2-40B4-BE49-F238E27FC236}">
                  <a16:creationId xmlns:a16="http://schemas.microsoft.com/office/drawing/2014/main" id="{24228936-3C40-E7B6-BAAC-3B41CE50C95B}"/>
                </a:ext>
              </a:extLst>
            </p:cNvPr>
            <p:cNvCxnSpPr>
              <a:cxnSpLocks/>
            </p:cNvCxnSpPr>
            <p:nvPr/>
          </p:nvCxnSpPr>
          <p:spPr>
            <a:xfrm flipV="1">
              <a:off x="11873965"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92" name="Gerade Verbindung 291">
              <a:extLst>
                <a:ext uri="{FF2B5EF4-FFF2-40B4-BE49-F238E27FC236}">
                  <a16:creationId xmlns:a16="http://schemas.microsoft.com/office/drawing/2014/main" id="{D23AFE88-614D-AD94-9DD6-716A9328DFD0}"/>
                </a:ext>
              </a:extLst>
            </p:cNvPr>
            <p:cNvCxnSpPr>
              <a:cxnSpLocks/>
            </p:cNvCxnSpPr>
            <p:nvPr/>
          </p:nvCxnSpPr>
          <p:spPr>
            <a:xfrm flipV="1">
              <a:off x="11903278"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93" name="Gerade Verbindung 292">
              <a:extLst>
                <a:ext uri="{FF2B5EF4-FFF2-40B4-BE49-F238E27FC236}">
                  <a16:creationId xmlns:a16="http://schemas.microsoft.com/office/drawing/2014/main" id="{78512A6C-4C13-6EA0-25E0-70F8E435204F}"/>
                </a:ext>
              </a:extLst>
            </p:cNvPr>
            <p:cNvCxnSpPr>
              <a:cxnSpLocks/>
            </p:cNvCxnSpPr>
            <p:nvPr/>
          </p:nvCxnSpPr>
          <p:spPr>
            <a:xfrm flipV="1">
              <a:off x="11932591"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94" name="Gerade Verbindung 293">
              <a:extLst>
                <a:ext uri="{FF2B5EF4-FFF2-40B4-BE49-F238E27FC236}">
                  <a16:creationId xmlns:a16="http://schemas.microsoft.com/office/drawing/2014/main" id="{DF837675-1784-8F64-F1BA-B664BD4F658E}"/>
                </a:ext>
              </a:extLst>
            </p:cNvPr>
            <p:cNvCxnSpPr>
              <a:cxnSpLocks/>
            </p:cNvCxnSpPr>
            <p:nvPr/>
          </p:nvCxnSpPr>
          <p:spPr>
            <a:xfrm flipV="1">
              <a:off x="11961904"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95" name="Gerade Verbindung 294">
              <a:extLst>
                <a:ext uri="{FF2B5EF4-FFF2-40B4-BE49-F238E27FC236}">
                  <a16:creationId xmlns:a16="http://schemas.microsoft.com/office/drawing/2014/main" id="{328D2481-FA60-0A60-CDC9-A097046E037F}"/>
                </a:ext>
              </a:extLst>
            </p:cNvPr>
            <p:cNvCxnSpPr>
              <a:cxnSpLocks/>
            </p:cNvCxnSpPr>
            <p:nvPr/>
          </p:nvCxnSpPr>
          <p:spPr>
            <a:xfrm flipV="1">
              <a:off x="11991217"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96" name="Gerade Verbindung 295">
              <a:extLst>
                <a:ext uri="{FF2B5EF4-FFF2-40B4-BE49-F238E27FC236}">
                  <a16:creationId xmlns:a16="http://schemas.microsoft.com/office/drawing/2014/main" id="{E3CEF252-A96F-8D67-3B11-DD1764FFACB9}"/>
                </a:ext>
              </a:extLst>
            </p:cNvPr>
            <p:cNvCxnSpPr>
              <a:cxnSpLocks/>
            </p:cNvCxnSpPr>
            <p:nvPr/>
          </p:nvCxnSpPr>
          <p:spPr>
            <a:xfrm flipV="1">
              <a:off x="12020530"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97" name="Gerade Verbindung 296">
              <a:extLst>
                <a:ext uri="{FF2B5EF4-FFF2-40B4-BE49-F238E27FC236}">
                  <a16:creationId xmlns:a16="http://schemas.microsoft.com/office/drawing/2014/main" id="{688A1A51-DC92-C86C-AFA6-13A6B59280CE}"/>
                </a:ext>
              </a:extLst>
            </p:cNvPr>
            <p:cNvCxnSpPr>
              <a:cxnSpLocks/>
            </p:cNvCxnSpPr>
            <p:nvPr/>
          </p:nvCxnSpPr>
          <p:spPr>
            <a:xfrm flipV="1">
              <a:off x="12049843"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98" name="Gerade Verbindung 297">
              <a:extLst>
                <a:ext uri="{FF2B5EF4-FFF2-40B4-BE49-F238E27FC236}">
                  <a16:creationId xmlns:a16="http://schemas.microsoft.com/office/drawing/2014/main" id="{FEEC43F6-282F-6A7C-0209-DD85A317B73B}"/>
                </a:ext>
              </a:extLst>
            </p:cNvPr>
            <p:cNvCxnSpPr>
              <a:cxnSpLocks/>
            </p:cNvCxnSpPr>
            <p:nvPr/>
          </p:nvCxnSpPr>
          <p:spPr>
            <a:xfrm flipV="1">
              <a:off x="12079156"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99" name="Gerade Verbindung 298">
              <a:extLst>
                <a:ext uri="{FF2B5EF4-FFF2-40B4-BE49-F238E27FC236}">
                  <a16:creationId xmlns:a16="http://schemas.microsoft.com/office/drawing/2014/main" id="{ED2FE7C8-2D24-AF63-8757-B059F0FD19D7}"/>
                </a:ext>
              </a:extLst>
            </p:cNvPr>
            <p:cNvCxnSpPr>
              <a:cxnSpLocks/>
            </p:cNvCxnSpPr>
            <p:nvPr/>
          </p:nvCxnSpPr>
          <p:spPr>
            <a:xfrm flipV="1">
              <a:off x="12108469"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0" name="Gerade Verbindung 299">
              <a:extLst>
                <a:ext uri="{FF2B5EF4-FFF2-40B4-BE49-F238E27FC236}">
                  <a16:creationId xmlns:a16="http://schemas.microsoft.com/office/drawing/2014/main" id="{25FFD381-FED1-8879-E4CF-E98A2E4B1632}"/>
                </a:ext>
              </a:extLst>
            </p:cNvPr>
            <p:cNvCxnSpPr>
              <a:cxnSpLocks/>
            </p:cNvCxnSpPr>
            <p:nvPr/>
          </p:nvCxnSpPr>
          <p:spPr>
            <a:xfrm flipV="1">
              <a:off x="12137782"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1" name="Gerade Verbindung 300">
              <a:extLst>
                <a:ext uri="{FF2B5EF4-FFF2-40B4-BE49-F238E27FC236}">
                  <a16:creationId xmlns:a16="http://schemas.microsoft.com/office/drawing/2014/main" id="{201E4EA7-3532-6E31-1E49-EAF5B7D11ECC}"/>
                </a:ext>
              </a:extLst>
            </p:cNvPr>
            <p:cNvCxnSpPr>
              <a:cxnSpLocks/>
            </p:cNvCxnSpPr>
            <p:nvPr/>
          </p:nvCxnSpPr>
          <p:spPr>
            <a:xfrm flipV="1">
              <a:off x="12167095"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2" name="Gerade Verbindung 301">
              <a:extLst>
                <a:ext uri="{FF2B5EF4-FFF2-40B4-BE49-F238E27FC236}">
                  <a16:creationId xmlns:a16="http://schemas.microsoft.com/office/drawing/2014/main" id="{3D7E18C7-62EC-5B64-3797-306839EFF1AD}"/>
                </a:ext>
              </a:extLst>
            </p:cNvPr>
            <p:cNvCxnSpPr>
              <a:cxnSpLocks/>
            </p:cNvCxnSpPr>
            <p:nvPr/>
          </p:nvCxnSpPr>
          <p:spPr>
            <a:xfrm flipV="1">
              <a:off x="12196408"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3" name="Gerade Verbindung 302">
              <a:extLst>
                <a:ext uri="{FF2B5EF4-FFF2-40B4-BE49-F238E27FC236}">
                  <a16:creationId xmlns:a16="http://schemas.microsoft.com/office/drawing/2014/main" id="{C78B1BCD-AA06-03C1-EE2A-D13934BE0103}"/>
                </a:ext>
              </a:extLst>
            </p:cNvPr>
            <p:cNvCxnSpPr>
              <a:cxnSpLocks/>
            </p:cNvCxnSpPr>
            <p:nvPr/>
          </p:nvCxnSpPr>
          <p:spPr>
            <a:xfrm flipV="1">
              <a:off x="12225721"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4" name="Gerade Verbindung 303">
              <a:extLst>
                <a:ext uri="{FF2B5EF4-FFF2-40B4-BE49-F238E27FC236}">
                  <a16:creationId xmlns:a16="http://schemas.microsoft.com/office/drawing/2014/main" id="{6DD79FD4-9BC1-3AB1-C743-9545BE197477}"/>
                </a:ext>
              </a:extLst>
            </p:cNvPr>
            <p:cNvCxnSpPr>
              <a:cxnSpLocks/>
            </p:cNvCxnSpPr>
            <p:nvPr/>
          </p:nvCxnSpPr>
          <p:spPr>
            <a:xfrm flipV="1">
              <a:off x="12255034"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5" name="Gerade Verbindung 304">
              <a:extLst>
                <a:ext uri="{FF2B5EF4-FFF2-40B4-BE49-F238E27FC236}">
                  <a16:creationId xmlns:a16="http://schemas.microsoft.com/office/drawing/2014/main" id="{93AAEE19-366F-D8E8-8C17-A9F5E8608B69}"/>
                </a:ext>
              </a:extLst>
            </p:cNvPr>
            <p:cNvCxnSpPr>
              <a:cxnSpLocks/>
            </p:cNvCxnSpPr>
            <p:nvPr/>
          </p:nvCxnSpPr>
          <p:spPr>
            <a:xfrm flipV="1">
              <a:off x="12284347"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6" name="Gerade Verbindung 305">
              <a:extLst>
                <a:ext uri="{FF2B5EF4-FFF2-40B4-BE49-F238E27FC236}">
                  <a16:creationId xmlns:a16="http://schemas.microsoft.com/office/drawing/2014/main" id="{D3F0770F-18AB-1DCF-84C7-78A9B0A2A3D9}"/>
                </a:ext>
              </a:extLst>
            </p:cNvPr>
            <p:cNvCxnSpPr>
              <a:cxnSpLocks/>
            </p:cNvCxnSpPr>
            <p:nvPr/>
          </p:nvCxnSpPr>
          <p:spPr>
            <a:xfrm flipV="1">
              <a:off x="12313660"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7" name="Gerade Verbindung 306">
              <a:extLst>
                <a:ext uri="{FF2B5EF4-FFF2-40B4-BE49-F238E27FC236}">
                  <a16:creationId xmlns:a16="http://schemas.microsoft.com/office/drawing/2014/main" id="{05D6DE41-75B7-556C-52BC-0533089F0353}"/>
                </a:ext>
              </a:extLst>
            </p:cNvPr>
            <p:cNvCxnSpPr>
              <a:cxnSpLocks/>
            </p:cNvCxnSpPr>
            <p:nvPr/>
          </p:nvCxnSpPr>
          <p:spPr>
            <a:xfrm flipV="1">
              <a:off x="12342973"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8" name="Gerade Verbindung 307">
              <a:extLst>
                <a:ext uri="{FF2B5EF4-FFF2-40B4-BE49-F238E27FC236}">
                  <a16:creationId xmlns:a16="http://schemas.microsoft.com/office/drawing/2014/main" id="{92D12246-1E3A-1393-131B-AD01A826A56E}"/>
                </a:ext>
              </a:extLst>
            </p:cNvPr>
            <p:cNvCxnSpPr>
              <a:cxnSpLocks/>
            </p:cNvCxnSpPr>
            <p:nvPr/>
          </p:nvCxnSpPr>
          <p:spPr>
            <a:xfrm flipV="1">
              <a:off x="12372286"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9" name="Gerade Verbindung 308">
              <a:extLst>
                <a:ext uri="{FF2B5EF4-FFF2-40B4-BE49-F238E27FC236}">
                  <a16:creationId xmlns:a16="http://schemas.microsoft.com/office/drawing/2014/main" id="{D7B4AC9A-DC30-CEDF-A870-F74869A6CEDC}"/>
                </a:ext>
              </a:extLst>
            </p:cNvPr>
            <p:cNvCxnSpPr>
              <a:cxnSpLocks/>
            </p:cNvCxnSpPr>
            <p:nvPr/>
          </p:nvCxnSpPr>
          <p:spPr>
            <a:xfrm flipV="1">
              <a:off x="12401599"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10" name="Gerade Verbindung 309">
              <a:extLst>
                <a:ext uri="{FF2B5EF4-FFF2-40B4-BE49-F238E27FC236}">
                  <a16:creationId xmlns:a16="http://schemas.microsoft.com/office/drawing/2014/main" id="{399AB571-4C9F-E011-899C-3AD427B92763}"/>
                </a:ext>
              </a:extLst>
            </p:cNvPr>
            <p:cNvCxnSpPr>
              <a:cxnSpLocks/>
            </p:cNvCxnSpPr>
            <p:nvPr/>
          </p:nvCxnSpPr>
          <p:spPr>
            <a:xfrm flipV="1">
              <a:off x="12430912"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11" name="Gerade Verbindung 310">
              <a:extLst>
                <a:ext uri="{FF2B5EF4-FFF2-40B4-BE49-F238E27FC236}">
                  <a16:creationId xmlns:a16="http://schemas.microsoft.com/office/drawing/2014/main" id="{5D716E2F-5CD2-9B30-665F-29B0ADEB2346}"/>
                </a:ext>
              </a:extLst>
            </p:cNvPr>
            <p:cNvCxnSpPr>
              <a:cxnSpLocks/>
            </p:cNvCxnSpPr>
            <p:nvPr/>
          </p:nvCxnSpPr>
          <p:spPr>
            <a:xfrm flipV="1">
              <a:off x="12460225"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12" name="Gerade Verbindung 311">
              <a:extLst>
                <a:ext uri="{FF2B5EF4-FFF2-40B4-BE49-F238E27FC236}">
                  <a16:creationId xmlns:a16="http://schemas.microsoft.com/office/drawing/2014/main" id="{C8107D2C-197D-5BA9-946E-9EBBF848C613}"/>
                </a:ext>
              </a:extLst>
            </p:cNvPr>
            <p:cNvCxnSpPr>
              <a:cxnSpLocks/>
            </p:cNvCxnSpPr>
            <p:nvPr/>
          </p:nvCxnSpPr>
          <p:spPr>
            <a:xfrm flipV="1">
              <a:off x="12489538"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13" name="Gerade Verbindung 312">
              <a:extLst>
                <a:ext uri="{FF2B5EF4-FFF2-40B4-BE49-F238E27FC236}">
                  <a16:creationId xmlns:a16="http://schemas.microsoft.com/office/drawing/2014/main" id="{4AC0CAE0-9489-1CDE-AB37-389FEDBEB13D}"/>
                </a:ext>
              </a:extLst>
            </p:cNvPr>
            <p:cNvCxnSpPr>
              <a:cxnSpLocks/>
            </p:cNvCxnSpPr>
            <p:nvPr/>
          </p:nvCxnSpPr>
          <p:spPr>
            <a:xfrm flipV="1">
              <a:off x="12518851"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14" name="Gerade Verbindung 313">
              <a:extLst>
                <a:ext uri="{FF2B5EF4-FFF2-40B4-BE49-F238E27FC236}">
                  <a16:creationId xmlns:a16="http://schemas.microsoft.com/office/drawing/2014/main" id="{0F7C551C-F1B7-0CE2-CD04-46C6E3D00308}"/>
                </a:ext>
              </a:extLst>
            </p:cNvPr>
            <p:cNvCxnSpPr>
              <a:cxnSpLocks/>
            </p:cNvCxnSpPr>
            <p:nvPr/>
          </p:nvCxnSpPr>
          <p:spPr>
            <a:xfrm flipV="1">
              <a:off x="12548164"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15" name="Gerade Verbindung 314">
              <a:extLst>
                <a:ext uri="{FF2B5EF4-FFF2-40B4-BE49-F238E27FC236}">
                  <a16:creationId xmlns:a16="http://schemas.microsoft.com/office/drawing/2014/main" id="{8BAB37C4-AC96-53FC-1736-3F1DD31C9A20}"/>
                </a:ext>
              </a:extLst>
            </p:cNvPr>
            <p:cNvCxnSpPr>
              <a:cxnSpLocks/>
            </p:cNvCxnSpPr>
            <p:nvPr/>
          </p:nvCxnSpPr>
          <p:spPr>
            <a:xfrm flipV="1">
              <a:off x="12577477"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16" name="Gerade Verbindung 315">
              <a:extLst>
                <a:ext uri="{FF2B5EF4-FFF2-40B4-BE49-F238E27FC236}">
                  <a16:creationId xmlns:a16="http://schemas.microsoft.com/office/drawing/2014/main" id="{9A5FCF82-3CBD-1D51-EF59-C92947CDAF7A}"/>
                </a:ext>
              </a:extLst>
            </p:cNvPr>
            <p:cNvCxnSpPr>
              <a:cxnSpLocks/>
            </p:cNvCxnSpPr>
            <p:nvPr/>
          </p:nvCxnSpPr>
          <p:spPr>
            <a:xfrm flipV="1">
              <a:off x="12606790"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17" name="Gerade Verbindung 316">
              <a:extLst>
                <a:ext uri="{FF2B5EF4-FFF2-40B4-BE49-F238E27FC236}">
                  <a16:creationId xmlns:a16="http://schemas.microsoft.com/office/drawing/2014/main" id="{2BE04D90-1B75-61B6-CC6D-C0841A8BE6CA}"/>
                </a:ext>
              </a:extLst>
            </p:cNvPr>
            <p:cNvCxnSpPr>
              <a:cxnSpLocks/>
            </p:cNvCxnSpPr>
            <p:nvPr/>
          </p:nvCxnSpPr>
          <p:spPr>
            <a:xfrm flipV="1">
              <a:off x="12636103"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18" name="Gerade Verbindung 317">
              <a:extLst>
                <a:ext uri="{FF2B5EF4-FFF2-40B4-BE49-F238E27FC236}">
                  <a16:creationId xmlns:a16="http://schemas.microsoft.com/office/drawing/2014/main" id="{3DD12705-968E-C7F9-5144-C4685F884181}"/>
                </a:ext>
              </a:extLst>
            </p:cNvPr>
            <p:cNvCxnSpPr>
              <a:cxnSpLocks/>
            </p:cNvCxnSpPr>
            <p:nvPr/>
          </p:nvCxnSpPr>
          <p:spPr>
            <a:xfrm flipV="1">
              <a:off x="12665416"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19" name="Gerade Verbindung 318">
              <a:extLst>
                <a:ext uri="{FF2B5EF4-FFF2-40B4-BE49-F238E27FC236}">
                  <a16:creationId xmlns:a16="http://schemas.microsoft.com/office/drawing/2014/main" id="{3837E06B-DA75-35A5-D86C-04406DFD8714}"/>
                </a:ext>
              </a:extLst>
            </p:cNvPr>
            <p:cNvCxnSpPr>
              <a:cxnSpLocks/>
            </p:cNvCxnSpPr>
            <p:nvPr/>
          </p:nvCxnSpPr>
          <p:spPr>
            <a:xfrm flipV="1">
              <a:off x="12694729"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20" name="Gerade Verbindung 319">
              <a:extLst>
                <a:ext uri="{FF2B5EF4-FFF2-40B4-BE49-F238E27FC236}">
                  <a16:creationId xmlns:a16="http://schemas.microsoft.com/office/drawing/2014/main" id="{D7397134-CD89-FAE5-2BD2-30CFC4D9C005}"/>
                </a:ext>
              </a:extLst>
            </p:cNvPr>
            <p:cNvCxnSpPr>
              <a:cxnSpLocks/>
            </p:cNvCxnSpPr>
            <p:nvPr/>
          </p:nvCxnSpPr>
          <p:spPr>
            <a:xfrm flipV="1">
              <a:off x="12724042"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21" name="Gerade Verbindung 320">
              <a:extLst>
                <a:ext uri="{FF2B5EF4-FFF2-40B4-BE49-F238E27FC236}">
                  <a16:creationId xmlns:a16="http://schemas.microsoft.com/office/drawing/2014/main" id="{86AF3B7B-504A-1EE0-5A36-AF3A7FAC18C5}"/>
                </a:ext>
              </a:extLst>
            </p:cNvPr>
            <p:cNvCxnSpPr>
              <a:cxnSpLocks/>
            </p:cNvCxnSpPr>
            <p:nvPr/>
          </p:nvCxnSpPr>
          <p:spPr>
            <a:xfrm flipV="1">
              <a:off x="12753355"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22" name="Gerade Verbindung 321">
              <a:extLst>
                <a:ext uri="{FF2B5EF4-FFF2-40B4-BE49-F238E27FC236}">
                  <a16:creationId xmlns:a16="http://schemas.microsoft.com/office/drawing/2014/main" id="{B01F8F4F-9542-189A-E7BE-C69560218F67}"/>
                </a:ext>
              </a:extLst>
            </p:cNvPr>
            <p:cNvCxnSpPr>
              <a:cxnSpLocks/>
            </p:cNvCxnSpPr>
            <p:nvPr/>
          </p:nvCxnSpPr>
          <p:spPr>
            <a:xfrm flipV="1">
              <a:off x="12782668"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23" name="Gerade Verbindung 322">
              <a:extLst>
                <a:ext uri="{FF2B5EF4-FFF2-40B4-BE49-F238E27FC236}">
                  <a16:creationId xmlns:a16="http://schemas.microsoft.com/office/drawing/2014/main" id="{43FE0134-BE6D-0452-E5B5-C24EA858AEB2}"/>
                </a:ext>
              </a:extLst>
            </p:cNvPr>
            <p:cNvCxnSpPr>
              <a:cxnSpLocks/>
            </p:cNvCxnSpPr>
            <p:nvPr/>
          </p:nvCxnSpPr>
          <p:spPr>
            <a:xfrm flipV="1">
              <a:off x="12811981"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24" name="Gerade Verbindung 323">
              <a:extLst>
                <a:ext uri="{FF2B5EF4-FFF2-40B4-BE49-F238E27FC236}">
                  <a16:creationId xmlns:a16="http://schemas.microsoft.com/office/drawing/2014/main" id="{762D319D-50D4-E630-FBFD-28E8F99D339F}"/>
                </a:ext>
              </a:extLst>
            </p:cNvPr>
            <p:cNvCxnSpPr>
              <a:cxnSpLocks/>
            </p:cNvCxnSpPr>
            <p:nvPr/>
          </p:nvCxnSpPr>
          <p:spPr>
            <a:xfrm flipV="1">
              <a:off x="12841294"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25" name="Gerade Verbindung 324">
              <a:extLst>
                <a:ext uri="{FF2B5EF4-FFF2-40B4-BE49-F238E27FC236}">
                  <a16:creationId xmlns:a16="http://schemas.microsoft.com/office/drawing/2014/main" id="{320664FA-0EA7-49D4-81EC-1FE80DF03CC5}"/>
                </a:ext>
              </a:extLst>
            </p:cNvPr>
            <p:cNvCxnSpPr>
              <a:cxnSpLocks/>
            </p:cNvCxnSpPr>
            <p:nvPr/>
          </p:nvCxnSpPr>
          <p:spPr>
            <a:xfrm flipV="1">
              <a:off x="12870607"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26" name="Gerade Verbindung 325">
              <a:extLst>
                <a:ext uri="{FF2B5EF4-FFF2-40B4-BE49-F238E27FC236}">
                  <a16:creationId xmlns:a16="http://schemas.microsoft.com/office/drawing/2014/main" id="{435046C9-54AD-3ED9-08AE-C0F3F8A50A57}"/>
                </a:ext>
              </a:extLst>
            </p:cNvPr>
            <p:cNvCxnSpPr>
              <a:cxnSpLocks/>
            </p:cNvCxnSpPr>
            <p:nvPr/>
          </p:nvCxnSpPr>
          <p:spPr>
            <a:xfrm flipV="1">
              <a:off x="12899920"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27" name="Gerade Verbindung 326">
              <a:extLst>
                <a:ext uri="{FF2B5EF4-FFF2-40B4-BE49-F238E27FC236}">
                  <a16:creationId xmlns:a16="http://schemas.microsoft.com/office/drawing/2014/main" id="{BC5D8B0F-00FD-E885-3E5F-9A3553E9A1C2}"/>
                </a:ext>
              </a:extLst>
            </p:cNvPr>
            <p:cNvCxnSpPr>
              <a:cxnSpLocks/>
            </p:cNvCxnSpPr>
            <p:nvPr/>
          </p:nvCxnSpPr>
          <p:spPr>
            <a:xfrm flipV="1">
              <a:off x="12929233"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28" name="Gerade Verbindung 327">
              <a:extLst>
                <a:ext uri="{FF2B5EF4-FFF2-40B4-BE49-F238E27FC236}">
                  <a16:creationId xmlns:a16="http://schemas.microsoft.com/office/drawing/2014/main" id="{06D9C9C1-34D8-E339-079A-787F216EF7AF}"/>
                </a:ext>
              </a:extLst>
            </p:cNvPr>
            <p:cNvCxnSpPr>
              <a:cxnSpLocks/>
            </p:cNvCxnSpPr>
            <p:nvPr/>
          </p:nvCxnSpPr>
          <p:spPr>
            <a:xfrm flipV="1">
              <a:off x="12958546"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29" name="Gerade Verbindung 328">
              <a:extLst>
                <a:ext uri="{FF2B5EF4-FFF2-40B4-BE49-F238E27FC236}">
                  <a16:creationId xmlns:a16="http://schemas.microsoft.com/office/drawing/2014/main" id="{7E2A711C-3EA9-414C-8805-D6AB95C23278}"/>
                </a:ext>
              </a:extLst>
            </p:cNvPr>
            <p:cNvCxnSpPr>
              <a:cxnSpLocks/>
            </p:cNvCxnSpPr>
            <p:nvPr/>
          </p:nvCxnSpPr>
          <p:spPr>
            <a:xfrm flipV="1">
              <a:off x="12987859"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500" name="Gruppieren 499">
            <a:extLst>
              <a:ext uri="{FF2B5EF4-FFF2-40B4-BE49-F238E27FC236}">
                <a16:creationId xmlns:a16="http://schemas.microsoft.com/office/drawing/2014/main" id="{7DEB3740-1F37-1D41-6256-B23E72E7F8CE}"/>
              </a:ext>
            </a:extLst>
          </p:cNvPr>
          <p:cNvGrpSpPr/>
          <p:nvPr/>
        </p:nvGrpSpPr>
        <p:grpSpPr>
          <a:xfrm>
            <a:off x="2700523" y="5418729"/>
            <a:ext cx="1099873" cy="73790"/>
            <a:chOff x="10496254" y="4897031"/>
            <a:chExt cx="1099873" cy="73790"/>
          </a:xfrm>
        </p:grpSpPr>
        <p:cxnSp>
          <p:nvCxnSpPr>
            <p:cNvPr id="501" name="Gerade Verbindung 500">
              <a:extLst>
                <a:ext uri="{FF2B5EF4-FFF2-40B4-BE49-F238E27FC236}">
                  <a16:creationId xmlns:a16="http://schemas.microsoft.com/office/drawing/2014/main" id="{D9597315-D76D-AB6E-813B-9B4592B53BD8}"/>
                </a:ext>
              </a:extLst>
            </p:cNvPr>
            <p:cNvCxnSpPr>
              <a:cxnSpLocks/>
            </p:cNvCxnSpPr>
            <p:nvPr/>
          </p:nvCxnSpPr>
          <p:spPr>
            <a:xfrm flipV="1">
              <a:off x="10496254"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2" name="Gerade Verbindung 501">
              <a:extLst>
                <a:ext uri="{FF2B5EF4-FFF2-40B4-BE49-F238E27FC236}">
                  <a16:creationId xmlns:a16="http://schemas.microsoft.com/office/drawing/2014/main" id="{EA9FEB35-802B-66EF-8E07-97FCDDB3ACB2}"/>
                </a:ext>
              </a:extLst>
            </p:cNvPr>
            <p:cNvCxnSpPr>
              <a:cxnSpLocks/>
            </p:cNvCxnSpPr>
            <p:nvPr/>
          </p:nvCxnSpPr>
          <p:spPr>
            <a:xfrm flipV="1">
              <a:off x="10525567"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3" name="Gerade Verbindung 502">
              <a:extLst>
                <a:ext uri="{FF2B5EF4-FFF2-40B4-BE49-F238E27FC236}">
                  <a16:creationId xmlns:a16="http://schemas.microsoft.com/office/drawing/2014/main" id="{5B2AC153-2DE8-911E-00BB-F41AE49E8BDB}"/>
                </a:ext>
              </a:extLst>
            </p:cNvPr>
            <p:cNvCxnSpPr>
              <a:cxnSpLocks/>
            </p:cNvCxnSpPr>
            <p:nvPr/>
          </p:nvCxnSpPr>
          <p:spPr>
            <a:xfrm flipV="1">
              <a:off x="10554880"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4" name="Gerade Verbindung 503">
              <a:extLst>
                <a:ext uri="{FF2B5EF4-FFF2-40B4-BE49-F238E27FC236}">
                  <a16:creationId xmlns:a16="http://schemas.microsoft.com/office/drawing/2014/main" id="{E9DD6A61-DEE2-C9F7-16E3-E8681B379C32}"/>
                </a:ext>
              </a:extLst>
            </p:cNvPr>
            <p:cNvCxnSpPr>
              <a:cxnSpLocks/>
            </p:cNvCxnSpPr>
            <p:nvPr/>
          </p:nvCxnSpPr>
          <p:spPr>
            <a:xfrm flipV="1">
              <a:off x="10584193"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5" name="Gerade Verbindung 504">
              <a:extLst>
                <a:ext uri="{FF2B5EF4-FFF2-40B4-BE49-F238E27FC236}">
                  <a16:creationId xmlns:a16="http://schemas.microsoft.com/office/drawing/2014/main" id="{5852AF06-9AF6-9782-A748-F0CDDECB249C}"/>
                </a:ext>
              </a:extLst>
            </p:cNvPr>
            <p:cNvCxnSpPr>
              <a:cxnSpLocks/>
            </p:cNvCxnSpPr>
            <p:nvPr/>
          </p:nvCxnSpPr>
          <p:spPr>
            <a:xfrm flipV="1">
              <a:off x="10613506"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6" name="Gerade Verbindung 505">
              <a:extLst>
                <a:ext uri="{FF2B5EF4-FFF2-40B4-BE49-F238E27FC236}">
                  <a16:creationId xmlns:a16="http://schemas.microsoft.com/office/drawing/2014/main" id="{F9DA1C0D-7DF7-7581-3D12-BEEE11052A0E}"/>
                </a:ext>
              </a:extLst>
            </p:cNvPr>
            <p:cNvCxnSpPr>
              <a:cxnSpLocks/>
            </p:cNvCxnSpPr>
            <p:nvPr/>
          </p:nvCxnSpPr>
          <p:spPr>
            <a:xfrm flipV="1">
              <a:off x="10642819"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7" name="Gerade Verbindung 506">
              <a:extLst>
                <a:ext uri="{FF2B5EF4-FFF2-40B4-BE49-F238E27FC236}">
                  <a16:creationId xmlns:a16="http://schemas.microsoft.com/office/drawing/2014/main" id="{145C5BDC-4CFA-48EC-1260-F24D23378DE4}"/>
                </a:ext>
              </a:extLst>
            </p:cNvPr>
            <p:cNvCxnSpPr>
              <a:cxnSpLocks/>
            </p:cNvCxnSpPr>
            <p:nvPr/>
          </p:nvCxnSpPr>
          <p:spPr>
            <a:xfrm flipV="1">
              <a:off x="10672132"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8" name="Gerade Verbindung 507">
              <a:extLst>
                <a:ext uri="{FF2B5EF4-FFF2-40B4-BE49-F238E27FC236}">
                  <a16:creationId xmlns:a16="http://schemas.microsoft.com/office/drawing/2014/main" id="{B9C7CD79-A9CA-09C9-CCB9-A03583A760AC}"/>
                </a:ext>
              </a:extLst>
            </p:cNvPr>
            <p:cNvCxnSpPr>
              <a:cxnSpLocks/>
            </p:cNvCxnSpPr>
            <p:nvPr/>
          </p:nvCxnSpPr>
          <p:spPr>
            <a:xfrm flipV="1">
              <a:off x="10701445"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9" name="Gerade Verbindung 508">
              <a:extLst>
                <a:ext uri="{FF2B5EF4-FFF2-40B4-BE49-F238E27FC236}">
                  <a16:creationId xmlns:a16="http://schemas.microsoft.com/office/drawing/2014/main" id="{C7C21FAE-F079-DBD4-F4A0-6EF01A770793}"/>
                </a:ext>
              </a:extLst>
            </p:cNvPr>
            <p:cNvCxnSpPr>
              <a:cxnSpLocks/>
            </p:cNvCxnSpPr>
            <p:nvPr/>
          </p:nvCxnSpPr>
          <p:spPr>
            <a:xfrm flipV="1">
              <a:off x="10730758"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10" name="Gerade Verbindung 509">
              <a:extLst>
                <a:ext uri="{FF2B5EF4-FFF2-40B4-BE49-F238E27FC236}">
                  <a16:creationId xmlns:a16="http://schemas.microsoft.com/office/drawing/2014/main" id="{E05B94A2-4CBB-6FA6-779A-96BF556A607C}"/>
                </a:ext>
              </a:extLst>
            </p:cNvPr>
            <p:cNvCxnSpPr>
              <a:cxnSpLocks/>
            </p:cNvCxnSpPr>
            <p:nvPr/>
          </p:nvCxnSpPr>
          <p:spPr>
            <a:xfrm flipV="1">
              <a:off x="10760071"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11" name="Gerade Verbindung 510">
              <a:extLst>
                <a:ext uri="{FF2B5EF4-FFF2-40B4-BE49-F238E27FC236}">
                  <a16:creationId xmlns:a16="http://schemas.microsoft.com/office/drawing/2014/main" id="{05CF05EE-C055-8513-E479-FD9454FE1955}"/>
                </a:ext>
              </a:extLst>
            </p:cNvPr>
            <p:cNvCxnSpPr>
              <a:cxnSpLocks/>
            </p:cNvCxnSpPr>
            <p:nvPr/>
          </p:nvCxnSpPr>
          <p:spPr>
            <a:xfrm flipV="1">
              <a:off x="10789384"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12" name="Gerade Verbindung 511">
              <a:extLst>
                <a:ext uri="{FF2B5EF4-FFF2-40B4-BE49-F238E27FC236}">
                  <a16:creationId xmlns:a16="http://schemas.microsoft.com/office/drawing/2014/main" id="{E565CE43-E7E5-840D-FA5C-CB3EE7725C83}"/>
                </a:ext>
              </a:extLst>
            </p:cNvPr>
            <p:cNvCxnSpPr>
              <a:cxnSpLocks/>
            </p:cNvCxnSpPr>
            <p:nvPr/>
          </p:nvCxnSpPr>
          <p:spPr>
            <a:xfrm flipV="1">
              <a:off x="10818697"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13" name="Gerade Verbindung 512">
              <a:extLst>
                <a:ext uri="{FF2B5EF4-FFF2-40B4-BE49-F238E27FC236}">
                  <a16:creationId xmlns:a16="http://schemas.microsoft.com/office/drawing/2014/main" id="{0593C8E4-8317-9C59-A81C-67BE31DDAE4E}"/>
                </a:ext>
              </a:extLst>
            </p:cNvPr>
            <p:cNvCxnSpPr>
              <a:cxnSpLocks/>
            </p:cNvCxnSpPr>
            <p:nvPr/>
          </p:nvCxnSpPr>
          <p:spPr>
            <a:xfrm flipV="1">
              <a:off x="10848010"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14" name="Gerade Verbindung 513">
              <a:extLst>
                <a:ext uri="{FF2B5EF4-FFF2-40B4-BE49-F238E27FC236}">
                  <a16:creationId xmlns:a16="http://schemas.microsoft.com/office/drawing/2014/main" id="{55D00595-0EAB-92EE-FB13-21C8EE1C412B}"/>
                </a:ext>
              </a:extLst>
            </p:cNvPr>
            <p:cNvCxnSpPr>
              <a:cxnSpLocks/>
            </p:cNvCxnSpPr>
            <p:nvPr/>
          </p:nvCxnSpPr>
          <p:spPr>
            <a:xfrm flipV="1">
              <a:off x="10877323"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15" name="Gerade Verbindung 514">
              <a:extLst>
                <a:ext uri="{FF2B5EF4-FFF2-40B4-BE49-F238E27FC236}">
                  <a16:creationId xmlns:a16="http://schemas.microsoft.com/office/drawing/2014/main" id="{38B25C99-3C85-520E-D973-F3050E28A240}"/>
                </a:ext>
              </a:extLst>
            </p:cNvPr>
            <p:cNvCxnSpPr>
              <a:cxnSpLocks/>
            </p:cNvCxnSpPr>
            <p:nvPr/>
          </p:nvCxnSpPr>
          <p:spPr>
            <a:xfrm flipV="1">
              <a:off x="10906636"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16" name="Gerade Verbindung 515">
              <a:extLst>
                <a:ext uri="{FF2B5EF4-FFF2-40B4-BE49-F238E27FC236}">
                  <a16:creationId xmlns:a16="http://schemas.microsoft.com/office/drawing/2014/main" id="{DA1BB38B-5CAC-49E1-A659-1F48BA0CD4CF}"/>
                </a:ext>
              </a:extLst>
            </p:cNvPr>
            <p:cNvCxnSpPr>
              <a:cxnSpLocks/>
            </p:cNvCxnSpPr>
            <p:nvPr/>
          </p:nvCxnSpPr>
          <p:spPr>
            <a:xfrm flipV="1">
              <a:off x="10935949"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17" name="Gerade Verbindung 516">
              <a:extLst>
                <a:ext uri="{FF2B5EF4-FFF2-40B4-BE49-F238E27FC236}">
                  <a16:creationId xmlns:a16="http://schemas.microsoft.com/office/drawing/2014/main" id="{BE734A78-3AAF-B396-5F2A-5D9C0FF86E7D}"/>
                </a:ext>
              </a:extLst>
            </p:cNvPr>
            <p:cNvCxnSpPr>
              <a:cxnSpLocks/>
            </p:cNvCxnSpPr>
            <p:nvPr/>
          </p:nvCxnSpPr>
          <p:spPr>
            <a:xfrm flipV="1">
              <a:off x="10965262"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18" name="Gerade Verbindung 517">
              <a:extLst>
                <a:ext uri="{FF2B5EF4-FFF2-40B4-BE49-F238E27FC236}">
                  <a16:creationId xmlns:a16="http://schemas.microsoft.com/office/drawing/2014/main" id="{2BAF51A9-26ED-14C0-CBEA-F184DACFD796}"/>
                </a:ext>
              </a:extLst>
            </p:cNvPr>
            <p:cNvCxnSpPr>
              <a:cxnSpLocks/>
            </p:cNvCxnSpPr>
            <p:nvPr/>
          </p:nvCxnSpPr>
          <p:spPr>
            <a:xfrm flipV="1">
              <a:off x="10994575"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19" name="Gerade Verbindung 518">
              <a:extLst>
                <a:ext uri="{FF2B5EF4-FFF2-40B4-BE49-F238E27FC236}">
                  <a16:creationId xmlns:a16="http://schemas.microsoft.com/office/drawing/2014/main" id="{1FF38E65-559D-B986-7F1B-51FE58F9D329}"/>
                </a:ext>
              </a:extLst>
            </p:cNvPr>
            <p:cNvCxnSpPr>
              <a:cxnSpLocks/>
            </p:cNvCxnSpPr>
            <p:nvPr/>
          </p:nvCxnSpPr>
          <p:spPr>
            <a:xfrm flipV="1">
              <a:off x="11023888"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20" name="Gerade Verbindung 519">
              <a:extLst>
                <a:ext uri="{FF2B5EF4-FFF2-40B4-BE49-F238E27FC236}">
                  <a16:creationId xmlns:a16="http://schemas.microsoft.com/office/drawing/2014/main" id="{712E9F0D-F286-AC28-7EE8-515064E9BBE7}"/>
                </a:ext>
              </a:extLst>
            </p:cNvPr>
            <p:cNvCxnSpPr>
              <a:cxnSpLocks/>
            </p:cNvCxnSpPr>
            <p:nvPr/>
          </p:nvCxnSpPr>
          <p:spPr>
            <a:xfrm flipV="1">
              <a:off x="11053201"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21" name="Gerade Verbindung 520">
              <a:extLst>
                <a:ext uri="{FF2B5EF4-FFF2-40B4-BE49-F238E27FC236}">
                  <a16:creationId xmlns:a16="http://schemas.microsoft.com/office/drawing/2014/main" id="{4438E929-BDDF-7A0D-42C9-1190786EE674}"/>
                </a:ext>
              </a:extLst>
            </p:cNvPr>
            <p:cNvCxnSpPr>
              <a:cxnSpLocks/>
            </p:cNvCxnSpPr>
            <p:nvPr/>
          </p:nvCxnSpPr>
          <p:spPr>
            <a:xfrm flipV="1">
              <a:off x="11082514"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22" name="Gerade Verbindung 521">
              <a:extLst>
                <a:ext uri="{FF2B5EF4-FFF2-40B4-BE49-F238E27FC236}">
                  <a16:creationId xmlns:a16="http://schemas.microsoft.com/office/drawing/2014/main" id="{1F825C54-2BA1-F20E-7652-0217626F91DE}"/>
                </a:ext>
              </a:extLst>
            </p:cNvPr>
            <p:cNvCxnSpPr>
              <a:cxnSpLocks/>
            </p:cNvCxnSpPr>
            <p:nvPr/>
          </p:nvCxnSpPr>
          <p:spPr>
            <a:xfrm flipV="1">
              <a:off x="11111827"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23" name="Gerade Verbindung 522">
              <a:extLst>
                <a:ext uri="{FF2B5EF4-FFF2-40B4-BE49-F238E27FC236}">
                  <a16:creationId xmlns:a16="http://schemas.microsoft.com/office/drawing/2014/main" id="{D5977906-DDB9-13EF-7290-9A4F9A3EF206}"/>
                </a:ext>
              </a:extLst>
            </p:cNvPr>
            <p:cNvCxnSpPr>
              <a:cxnSpLocks/>
            </p:cNvCxnSpPr>
            <p:nvPr/>
          </p:nvCxnSpPr>
          <p:spPr>
            <a:xfrm flipV="1">
              <a:off x="11141140"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24" name="Gerade Verbindung 523">
              <a:extLst>
                <a:ext uri="{FF2B5EF4-FFF2-40B4-BE49-F238E27FC236}">
                  <a16:creationId xmlns:a16="http://schemas.microsoft.com/office/drawing/2014/main" id="{5264147D-3952-B80A-5C99-2650E8237340}"/>
                </a:ext>
              </a:extLst>
            </p:cNvPr>
            <p:cNvCxnSpPr>
              <a:cxnSpLocks/>
            </p:cNvCxnSpPr>
            <p:nvPr/>
          </p:nvCxnSpPr>
          <p:spPr>
            <a:xfrm flipV="1">
              <a:off x="11170453"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25" name="Gerade Verbindung 524">
              <a:extLst>
                <a:ext uri="{FF2B5EF4-FFF2-40B4-BE49-F238E27FC236}">
                  <a16:creationId xmlns:a16="http://schemas.microsoft.com/office/drawing/2014/main" id="{A1080144-CE2A-3A80-32BE-97F1CAAC081C}"/>
                </a:ext>
              </a:extLst>
            </p:cNvPr>
            <p:cNvCxnSpPr>
              <a:cxnSpLocks/>
            </p:cNvCxnSpPr>
            <p:nvPr/>
          </p:nvCxnSpPr>
          <p:spPr>
            <a:xfrm flipV="1">
              <a:off x="11199766"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26" name="Gerade Verbindung 525">
              <a:extLst>
                <a:ext uri="{FF2B5EF4-FFF2-40B4-BE49-F238E27FC236}">
                  <a16:creationId xmlns:a16="http://schemas.microsoft.com/office/drawing/2014/main" id="{8A99EEC3-4FEF-15B2-AE2A-4BEFF2A00125}"/>
                </a:ext>
              </a:extLst>
            </p:cNvPr>
            <p:cNvCxnSpPr>
              <a:cxnSpLocks/>
            </p:cNvCxnSpPr>
            <p:nvPr/>
          </p:nvCxnSpPr>
          <p:spPr>
            <a:xfrm flipV="1">
              <a:off x="11229079"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27" name="Gerade Verbindung 526">
              <a:extLst>
                <a:ext uri="{FF2B5EF4-FFF2-40B4-BE49-F238E27FC236}">
                  <a16:creationId xmlns:a16="http://schemas.microsoft.com/office/drawing/2014/main" id="{DF1B66D8-70B9-2CF8-0CCA-8A574BF0E15C}"/>
                </a:ext>
              </a:extLst>
            </p:cNvPr>
            <p:cNvCxnSpPr>
              <a:cxnSpLocks/>
            </p:cNvCxnSpPr>
            <p:nvPr/>
          </p:nvCxnSpPr>
          <p:spPr>
            <a:xfrm flipV="1">
              <a:off x="11258392"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28" name="Gerade Verbindung 527">
              <a:extLst>
                <a:ext uri="{FF2B5EF4-FFF2-40B4-BE49-F238E27FC236}">
                  <a16:creationId xmlns:a16="http://schemas.microsoft.com/office/drawing/2014/main" id="{8BF29CF4-37E5-343C-DA57-C748F01DDAA1}"/>
                </a:ext>
              </a:extLst>
            </p:cNvPr>
            <p:cNvCxnSpPr>
              <a:cxnSpLocks/>
            </p:cNvCxnSpPr>
            <p:nvPr/>
          </p:nvCxnSpPr>
          <p:spPr>
            <a:xfrm flipV="1">
              <a:off x="11287705"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29" name="Gerade Verbindung 528">
              <a:extLst>
                <a:ext uri="{FF2B5EF4-FFF2-40B4-BE49-F238E27FC236}">
                  <a16:creationId xmlns:a16="http://schemas.microsoft.com/office/drawing/2014/main" id="{F298232A-AB03-FC44-7E00-84D79BEE9CA4}"/>
                </a:ext>
              </a:extLst>
            </p:cNvPr>
            <p:cNvCxnSpPr>
              <a:cxnSpLocks/>
            </p:cNvCxnSpPr>
            <p:nvPr/>
          </p:nvCxnSpPr>
          <p:spPr>
            <a:xfrm flipV="1">
              <a:off x="11317018"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30" name="Gerade Verbindung 529">
              <a:extLst>
                <a:ext uri="{FF2B5EF4-FFF2-40B4-BE49-F238E27FC236}">
                  <a16:creationId xmlns:a16="http://schemas.microsoft.com/office/drawing/2014/main" id="{063CC325-C7EB-5F48-BB9D-B08EF621DA84}"/>
                </a:ext>
              </a:extLst>
            </p:cNvPr>
            <p:cNvCxnSpPr>
              <a:cxnSpLocks/>
            </p:cNvCxnSpPr>
            <p:nvPr/>
          </p:nvCxnSpPr>
          <p:spPr>
            <a:xfrm flipV="1">
              <a:off x="11346331"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31" name="Gerade Verbindung 530">
              <a:extLst>
                <a:ext uri="{FF2B5EF4-FFF2-40B4-BE49-F238E27FC236}">
                  <a16:creationId xmlns:a16="http://schemas.microsoft.com/office/drawing/2014/main" id="{EEF3340B-E982-CBAA-3AE3-F587787754EA}"/>
                </a:ext>
              </a:extLst>
            </p:cNvPr>
            <p:cNvCxnSpPr>
              <a:cxnSpLocks/>
            </p:cNvCxnSpPr>
            <p:nvPr/>
          </p:nvCxnSpPr>
          <p:spPr>
            <a:xfrm flipV="1">
              <a:off x="11375644"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32" name="Gerade Verbindung 531">
              <a:extLst>
                <a:ext uri="{FF2B5EF4-FFF2-40B4-BE49-F238E27FC236}">
                  <a16:creationId xmlns:a16="http://schemas.microsoft.com/office/drawing/2014/main" id="{3EF68766-58B2-B80F-F068-DF0F148DCF1A}"/>
                </a:ext>
              </a:extLst>
            </p:cNvPr>
            <p:cNvCxnSpPr>
              <a:cxnSpLocks/>
            </p:cNvCxnSpPr>
            <p:nvPr/>
          </p:nvCxnSpPr>
          <p:spPr>
            <a:xfrm flipV="1">
              <a:off x="11404957"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33" name="Gerade Verbindung 532">
              <a:extLst>
                <a:ext uri="{FF2B5EF4-FFF2-40B4-BE49-F238E27FC236}">
                  <a16:creationId xmlns:a16="http://schemas.microsoft.com/office/drawing/2014/main" id="{E12A0F88-4C14-1FC4-1925-80C017076590}"/>
                </a:ext>
              </a:extLst>
            </p:cNvPr>
            <p:cNvCxnSpPr>
              <a:cxnSpLocks/>
            </p:cNvCxnSpPr>
            <p:nvPr/>
          </p:nvCxnSpPr>
          <p:spPr>
            <a:xfrm flipV="1">
              <a:off x="11434270"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34" name="Gerade Verbindung 533">
              <a:extLst>
                <a:ext uri="{FF2B5EF4-FFF2-40B4-BE49-F238E27FC236}">
                  <a16:creationId xmlns:a16="http://schemas.microsoft.com/office/drawing/2014/main" id="{46802414-8DE7-3FF0-BF78-8B0C2C6BF9EB}"/>
                </a:ext>
              </a:extLst>
            </p:cNvPr>
            <p:cNvCxnSpPr>
              <a:cxnSpLocks/>
            </p:cNvCxnSpPr>
            <p:nvPr/>
          </p:nvCxnSpPr>
          <p:spPr>
            <a:xfrm flipV="1">
              <a:off x="11463583"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35" name="Gerade Verbindung 534">
              <a:extLst>
                <a:ext uri="{FF2B5EF4-FFF2-40B4-BE49-F238E27FC236}">
                  <a16:creationId xmlns:a16="http://schemas.microsoft.com/office/drawing/2014/main" id="{56992452-B834-C1C1-5ADB-C80E8708D954}"/>
                </a:ext>
              </a:extLst>
            </p:cNvPr>
            <p:cNvCxnSpPr>
              <a:cxnSpLocks/>
            </p:cNvCxnSpPr>
            <p:nvPr/>
          </p:nvCxnSpPr>
          <p:spPr>
            <a:xfrm flipV="1">
              <a:off x="11492896"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36" name="Gerade Verbindung 535">
              <a:extLst>
                <a:ext uri="{FF2B5EF4-FFF2-40B4-BE49-F238E27FC236}">
                  <a16:creationId xmlns:a16="http://schemas.microsoft.com/office/drawing/2014/main" id="{4551F848-D998-D611-C259-822231B64B51}"/>
                </a:ext>
              </a:extLst>
            </p:cNvPr>
            <p:cNvCxnSpPr>
              <a:cxnSpLocks/>
            </p:cNvCxnSpPr>
            <p:nvPr/>
          </p:nvCxnSpPr>
          <p:spPr>
            <a:xfrm flipV="1">
              <a:off x="11522209"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37" name="Gerade Verbindung 536">
              <a:extLst>
                <a:ext uri="{FF2B5EF4-FFF2-40B4-BE49-F238E27FC236}">
                  <a16:creationId xmlns:a16="http://schemas.microsoft.com/office/drawing/2014/main" id="{290DB581-8C8E-4C6C-87AB-07884F065134}"/>
                </a:ext>
              </a:extLst>
            </p:cNvPr>
            <p:cNvCxnSpPr>
              <a:cxnSpLocks/>
            </p:cNvCxnSpPr>
            <p:nvPr/>
          </p:nvCxnSpPr>
          <p:spPr>
            <a:xfrm flipV="1">
              <a:off x="11551522"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88" name="Stern mit 5 Zacken 87">
            <a:extLst>
              <a:ext uri="{FF2B5EF4-FFF2-40B4-BE49-F238E27FC236}">
                <a16:creationId xmlns:a16="http://schemas.microsoft.com/office/drawing/2014/main" id="{7EF568CE-93D8-6A2F-C482-E8432B614511}"/>
              </a:ext>
            </a:extLst>
          </p:cNvPr>
          <p:cNvSpPr/>
          <p:nvPr/>
        </p:nvSpPr>
        <p:spPr>
          <a:xfrm>
            <a:off x="2627789" y="5362317"/>
            <a:ext cx="162000" cy="162000"/>
          </a:xfrm>
          <a:prstGeom prst="star5">
            <a:avLst/>
          </a:prstGeom>
          <a:solidFill>
            <a:schemeClr val="accent3"/>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557" name="Gruppieren 556">
            <a:extLst>
              <a:ext uri="{FF2B5EF4-FFF2-40B4-BE49-F238E27FC236}">
                <a16:creationId xmlns:a16="http://schemas.microsoft.com/office/drawing/2014/main" id="{B353BDB4-ECE2-B82A-E86D-8E6B9F6E5849}"/>
              </a:ext>
            </a:extLst>
          </p:cNvPr>
          <p:cNvGrpSpPr/>
          <p:nvPr/>
        </p:nvGrpSpPr>
        <p:grpSpPr>
          <a:xfrm>
            <a:off x="1771857" y="5484344"/>
            <a:ext cx="3031520" cy="162000"/>
            <a:chOff x="1771857" y="5484344"/>
            <a:chExt cx="3031520" cy="162000"/>
          </a:xfrm>
        </p:grpSpPr>
        <p:sp>
          <p:nvSpPr>
            <p:cNvPr id="81" name="Rechteck 80">
              <a:extLst>
                <a:ext uri="{FF2B5EF4-FFF2-40B4-BE49-F238E27FC236}">
                  <a16:creationId xmlns:a16="http://schemas.microsoft.com/office/drawing/2014/main" id="{A2B6083A-A31A-9364-D9F7-3443E8F0E780}"/>
                </a:ext>
              </a:extLst>
            </p:cNvPr>
            <p:cNvSpPr/>
            <p:nvPr/>
          </p:nvSpPr>
          <p:spPr>
            <a:xfrm>
              <a:off x="1863690" y="5545516"/>
              <a:ext cx="2880000" cy="72000"/>
            </a:xfrm>
            <a:prstGeom prst="rect">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1" name="Oval 90">
              <a:extLst>
                <a:ext uri="{FF2B5EF4-FFF2-40B4-BE49-F238E27FC236}">
                  <a16:creationId xmlns:a16="http://schemas.microsoft.com/office/drawing/2014/main" id="{E99A99DC-E547-174F-712A-44D12FCE500F}"/>
                </a:ext>
              </a:extLst>
            </p:cNvPr>
            <p:cNvSpPr/>
            <p:nvPr/>
          </p:nvSpPr>
          <p:spPr>
            <a:xfrm>
              <a:off x="4702577" y="5531116"/>
              <a:ext cx="100800" cy="1008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5" name="Parallelogramm 94">
              <a:extLst>
                <a:ext uri="{FF2B5EF4-FFF2-40B4-BE49-F238E27FC236}">
                  <a16:creationId xmlns:a16="http://schemas.microsoft.com/office/drawing/2014/main" id="{05DF03B4-52B6-803A-E78F-90CBC5F001F6}"/>
                </a:ext>
              </a:extLst>
            </p:cNvPr>
            <p:cNvSpPr/>
            <p:nvPr/>
          </p:nvSpPr>
          <p:spPr>
            <a:xfrm>
              <a:off x="1771857" y="5545516"/>
              <a:ext cx="1404000" cy="72000"/>
            </a:xfrm>
            <a:prstGeom prst="parallelogram">
              <a:avLst>
                <a:gd name="adj" fmla="val 86418"/>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32" name="Gruppieren 431">
              <a:extLst>
                <a:ext uri="{FF2B5EF4-FFF2-40B4-BE49-F238E27FC236}">
                  <a16:creationId xmlns:a16="http://schemas.microsoft.com/office/drawing/2014/main" id="{C510FD35-3D0B-B02F-D420-5EFFE1B77F23}"/>
                </a:ext>
              </a:extLst>
            </p:cNvPr>
            <p:cNvGrpSpPr/>
            <p:nvPr/>
          </p:nvGrpSpPr>
          <p:grpSpPr>
            <a:xfrm>
              <a:off x="3149136" y="5546507"/>
              <a:ext cx="1627507" cy="73790"/>
              <a:chOff x="10496254" y="4897031"/>
              <a:chExt cx="1627507" cy="73790"/>
            </a:xfrm>
          </p:grpSpPr>
          <p:cxnSp>
            <p:nvCxnSpPr>
              <p:cNvPr id="433" name="Gerade Verbindung 432">
                <a:extLst>
                  <a:ext uri="{FF2B5EF4-FFF2-40B4-BE49-F238E27FC236}">
                    <a16:creationId xmlns:a16="http://schemas.microsoft.com/office/drawing/2014/main" id="{4433CA03-3FE2-CFD1-8695-AD4DF961EE52}"/>
                  </a:ext>
                </a:extLst>
              </p:cNvPr>
              <p:cNvCxnSpPr>
                <a:cxnSpLocks/>
              </p:cNvCxnSpPr>
              <p:nvPr/>
            </p:nvCxnSpPr>
            <p:spPr>
              <a:xfrm flipV="1">
                <a:off x="10496254"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34" name="Gerade Verbindung 433">
                <a:extLst>
                  <a:ext uri="{FF2B5EF4-FFF2-40B4-BE49-F238E27FC236}">
                    <a16:creationId xmlns:a16="http://schemas.microsoft.com/office/drawing/2014/main" id="{E020B6CD-E35F-3FA8-5F78-38944CFE35BB}"/>
                  </a:ext>
                </a:extLst>
              </p:cNvPr>
              <p:cNvCxnSpPr>
                <a:cxnSpLocks/>
              </p:cNvCxnSpPr>
              <p:nvPr/>
            </p:nvCxnSpPr>
            <p:spPr>
              <a:xfrm flipV="1">
                <a:off x="10525567"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35" name="Gerade Verbindung 434">
                <a:extLst>
                  <a:ext uri="{FF2B5EF4-FFF2-40B4-BE49-F238E27FC236}">
                    <a16:creationId xmlns:a16="http://schemas.microsoft.com/office/drawing/2014/main" id="{CCE48C57-CBB8-681C-1EBF-B2394BB64900}"/>
                  </a:ext>
                </a:extLst>
              </p:cNvPr>
              <p:cNvCxnSpPr>
                <a:cxnSpLocks/>
              </p:cNvCxnSpPr>
              <p:nvPr/>
            </p:nvCxnSpPr>
            <p:spPr>
              <a:xfrm flipV="1">
                <a:off x="10554880"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36" name="Gerade Verbindung 435">
                <a:extLst>
                  <a:ext uri="{FF2B5EF4-FFF2-40B4-BE49-F238E27FC236}">
                    <a16:creationId xmlns:a16="http://schemas.microsoft.com/office/drawing/2014/main" id="{3E336389-303E-3C92-B92B-C615873F8F4B}"/>
                  </a:ext>
                </a:extLst>
              </p:cNvPr>
              <p:cNvCxnSpPr>
                <a:cxnSpLocks/>
              </p:cNvCxnSpPr>
              <p:nvPr/>
            </p:nvCxnSpPr>
            <p:spPr>
              <a:xfrm flipV="1">
                <a:off x="10584193"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37" name="Gerade Verbindung 436">
                <a:extLst>
                  <a:ext uri="{FF2B5EF4-FFF2-40B4-BE49-F238E27FC236}">
                    <a16:creationId xmlns:a16="http://schemas.microsoft.com/office/drawing/2014/main" id="{971B86BC-4C86-D3E4-F595-5576D2427933}"/>
                  </a:ext>
                </a:extLst>
              </p:cNvPr>
              <p:cNvCxnSpPr>
                <a:cxnSpLocks/>
              </p:cNvCxnSpPr>
              <p:nvPr/>
            </p:nvCxnSpPr>
            <p:spPr>
              <a:xfrm flipV="1">
                <a:off x="10613506"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38" name="Gerade Verbindung 437">
                <a:extLst>
                  <a:ext uri="{FF2B5EF4-FFF2-40B4-BE49-F238E27FC236}">
                    <a16:creationId xmlns:a16="http://schemas.microsoft.com/office/drawing/2014/main" id="{A5DF73F7-CC76-6BAA-4F08-3CD2BDF441DC}"/>
                  </a:ext>
                </a:extLst>
              </p:cNvPr>
              <p:cNvCxnSpPr>
                <a:cxnSpLocks/>
              </p:cNvCxnSpPr>
              <p:nvPr/>
            </p:nvCxnSpPr>
            <p:spPr>
              <a:xfrm flipV="1">
                <a:off x="10642819"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39" name="Gerade Verbindung 438">
                <a:extLst>
                  <a:ext uri="{FF2B5EF4-FFF2-40B4-BE49-F238E27FC236}">
                    <a16:creationId xmlns:a16="http://schemas.microsoft.com/office/drawing/2014/main" id="{805FC45F-9E51-EEC2-C1CF-9F4C3457819D}"/>
                  </a:ext>
                </a:extLst>
              </p:cNvPr>
              <p:cNvCxnSpPr>
                <a:cxnSpLocks/>
              </p:cNvCxnSpPr>
              <p:nvPr/>
            </p:nvCxnSpPr>
            <p:spPr>
              <a:xfrm flipV="1">
                <a:off x="10672132"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40" name="Gerade Verbindung 439">
                <a:extLst>
                  <a:ext uri="{FF2B5EF4-FFF2-40B4-BE49-F238E27FC236}">
                    <a16:creationId xmlns:a16="http://schemas.microsoft.com/office/drawing/2014/main" id="{0ECB2B8D-87BA-5AEA-616F-C1E7FC66D3B2}"/>
                  </a:ext>
                </a:extLst>
              </p:cNvPr>
              <p:cNvCxnSpPr>
                <a:cxnSpLocks/>
              </p:cNvCxnSpPr>
              <p:nvPr/>
            </p:nvCxnSpPr>
            <p:spPr>
              <a:xfrm flipV="1">
                <a:off x="10701445"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41" name="Gerade Verbindung 440">
                <a:extLst>
                  <a:ext uri="{FF2B5EF4-FFF2-40B4-BE49-F238E27FC236}">
                    <a16:creationId xmlns:a16="http://schemas.microsoft.com/office/drawing/2014/main" id="{4A5C16EA-80B5-064E-543A-E8300E82F372}"/>
                  </a:ext>
                </a:extLst>
              </p:cNvPr>
              <p:cNvCxnSpPr>
                <a:cxnSpLocks/>
              </p:cNvCxnSpPr>
              <p:nvPr/>
            </p:nvCxnSpPr>
            <p:spPr>
              <a:xfrm flipV="1">
                <a:off x="10730758"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42" name="Gerade Verbindung 441">
                <a:extLst>
                  <a:ext uri="{FF2B5EF4-FFF2-40B4-BE49-F238E27FC236}">
                    <a16:creationId xmlns:a16="http://schemas.microsoft.com/office/drawing/2014/main" id="{3E19C1EE-A76F-F74C-C16C-84B5E4B17259}"/>
                  </a:ext>
                </a:extLst>
              </p:cNvPr>
              <p:cNvCxnSpPr>
                <a:cxnSpLocks/>
              </p:cNvCxnSpPr>
              <p:nvPr/>
            </p:nvCxnSpPr>
            <p:spPr>
              <a:xfrm flipV="1">
                <a:off x="10760071"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43" name="Gerade Verbindung 442">
                <a:extLst>
                  <a:ext uri="{FF2B5EF4-FFF2-40B4-BE49-F238E27FC236}">
                    <a16:creationId xmlns:a16="http://schemas.microsoft.com/office/drawing/2014/main" id="{181D910D-7A6F-E704-B50E-ABD36C01D7E5}"/>
                  </a:ext>
                </a:extLst>
              </p:cNvPr>
              <p:cNvCxnSpPr>
                <a:cxnSpLocks/>
              </p:cNvCxnSpPr>
              <p:nvPr/>
            </p:nvCxnSpPr>
            <p:spPr>
              <a:xfrm flipV="1">
                <a:off x="10789384"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44" name="Gerade Verbindung 443">
                <a:extLst>
                  <a:ext uri="{FF2B5EF4-FFF2-40B4-BE49-F238E27FC236}">
                    <a16:creationId xmlns:a16="http://schemas.microsoft.com/office/drawing/2014/main" id="{564BF706-BBF7-C638-9E68-117BC961D9F1}"/>
                  </a:ext>
                </a:extLst>
              </p:cNvPr>
              <p:cNvCxnSpPr>
                <a:cxnSpLocks/>
              </p:cNvCxnSpPr>
              <p:nvPr/>
            </p:nvCxnSpPr>
            <p:spPr>
              <a:xfrm flipV="1">
                <a:off x="10818697"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45" name="Gerade Verbindung 444">
                <a:extLst>
                  <a:ext uri="{FF2B5EF4-FFF2-40B4-BE49-F238E27FC236}">
                    <a16:creationId xmlns:a16="http://schemas.microsoft.com/office/drawing/2014/main" id="{A6AAAD6C-E812-B714-E1B6-F2CACE7A049C}"/>
                  </a:ext>
                </a:extLst>
              </p:cNvPr>
              <p:cNvCxnSpPr>
                <a:cxnSpLocks/>
              </p:cNvCxnSpPr>
              <p:nvPr/>
            </p:nvCxnSpPr>
            <p:spPr>
              <a:xfrm flipV="1">
                <a:off x="10848010"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46" name="Gerade Verbindung 445">
                <a:extLst>
                  <a:ext uri="{FF2B5EF4-FFF2-40B4-BE49-F238E27FC236}">
                    <a16:creationId xmlns:a16="http://schemas.microsoft.com/office/drawing/2014/main" id="{7C9113BB-EA95-D2BF-B1D2-65BF57FC8475}"/>
                  </a:ext>
                </a:extLst>
              </p:cNvPr>
              <p:cNvCxnSpPr>
                <a:cxnSpLocks/>
              </p:cNvCxnSpPr>
              <p:nvPr/>
            </p:nvCxnSpPr>
            <p:spPr>
              <a:xfrm flipV="1">
                <a:off x="10877323"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47" name="Gerade Verbindung 446">
                <a:extLst>
                  <a:ext uri="{FF2B5EF4-FFF2-40B4-BE49-F238E27FC236}">
                    <a16:creationId xmlns:a16="http://schemas.microsoft.com/office/drawing/2014/main" id="{67878B1B-4A61-21C4-650D-140DF8578F9F}"/>
                  </a:ext>
                </a:extLst>
              </p:cNvPr>
              <p:cNvCxnSpPr>
                <a:cxnSpLocks/>
              </p:cNvCxnSpPr>
              <p:nvPr/>
            </p:nvCxnSpPr>
            <p:spPr>
              <a:xfrm flipV="1">
                <a:off x="10906636"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48" name="Gerade Verbindung 447">
                <a:extLst>
                  <a:ext uri="{FF2B5EF4-FFF2-40B4-BE49-F238E27FC236}">
                    <a16:creationId xmlns:a16="http://schemas.microsoft.com/office/drawing/2014/main" id="{7499B47D-9428-9E32-7DD8-87502117FC2C}"/>
                  </a:ext>
                </a:extLst>
              </p:cNvPr>
              <p:cNvCxnSpPr>
                <a:cxnSpLocks/>
              </p:cNvCxnSpPr>
              <p:nvPr/>
            </p:nvCxnSpPr>
            <p:spPr>
              <a:xfrm flipV="1">
                <a:off x="10935949"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49" name="Gerade Verbindung 448">
                <a:extLst>
                  <a:ext uri="{FF2B5EF4-FFF2-40B4-BE49-F238E27FC236}">
                    <a16:creationId xmlns:a16="http://schemas.microsoft.com/office/drawing/2014/main" id="{B9456FA6-C41E-0FF1-D0B0-4810D73F12B5}"/>
                  </a:ext>
                </a:extLst>
              </p:cNvPr>
              <p:cNvCxnSpPr>
                <a:cxnSpLocks/>
              </p:cNvCxnSpPr>
              <p:nvPr/>
            </p:nvCxnSpPr>
            <p:spPr>
              <a:xfrm flipV="1">
                <a:off x="10965262"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50" name="Gerade Verbindung 449">
                <a:extLst>
                  <a:ext uri="{FF2B5EF4-FFF2-40B4-BE49-F238E27FC236}">
                    <a16:creationId xmlns:a16="http://schemas.microsoft.com/office/drawing/2014/main" id="{0BA15277-245B-0EED-02E5-4B6207484003}"/>
                  </a:ext>
                </a:extLst>
              </p:cNvPr>
              <p:cNvCxnSpPr>
                <a:cxnSpLocks/>
              </p:cNvCxnSpPr>
              <p:nvPr/>
            </p:nvCxnSpPr>
            <p:spPr>
              <a:xfrm flipV="1">
                <a:off x="10994575"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51" name="Gerade Verbindung 450">
                <a:extLst>
                  <a:ext uri="{FF2B5EF4-FFF2-40B4-BE49-F238E27FC236}">
                    <a16:creationId xmlns:a16="http://schemas.microsoft.com/office/drawing/2014/main" id="{1BDAD58B-20BC-E6AD-F3FA-35EDEDCF9965}"/>
                  </a:ext>
                </a:extLst>
              </p:cNvPr>
              <p:cNvCxnSpPr>
                <a:cxnSpLocks/>
              </p:cNvCxnSpPr>
              <p:nvPr/>
            </p:nvCxnSpPr>
            <p:spPr>
              <a:xfrm flipV="1">
                <a:off x="11023888"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52" name="Gerade Verbindung 451">
                <a:extLst>
                  <a:ext uri="{FF2B5EF4-FFF2-40B4-BE49-F238E27FC236}">
                    <a16:creationId xmlns:a16="http://schemas.microsoft.com/office/drawing/2014/main" id="{C22422F6-D363-6598-A287-84E65B988338}"/>
                  </a:ext>
                </a:extLst>
              </p:cNvPr>
              <p:cNvCxnSpPr>
                <a:cxnSpLocks/>
              </p:cNvCxnSpPr>
              <p:nvPr/>
            </p:nvCxnSpPr>
            <p:spPr>
              <a:xfrm flipV="1">
                <a:off x="11053201"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53" name="Gerade Verbindung 452">
                <a:extLst>
                  <a:ext uri="{FF2B5EF4-FFF2-40B4-BE49-F238E27FC236}">
                    <a16:creationId xmlns:a16="http://schemas.microsoft.com/office/drawing/2014/main" id="{97A0CA72-BF55-BC72-CDD7-6464A505DC3D}"/>
                  </a:ext>
                </a:extLst>
              </p:cNvPr>
              <p:cNvCxnSpPr>
                <a:cxnSpLocks/>
              </p:cNvCxnSpPr>
              <p:nvPr/>
            </p:nvCxnSpPr>
            <p:spPr>
              <a:xfrm flipV="1">
                <a:off x="11082514"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54" name="Gerade Verbindung 453">
                <a:extLst>
                  <a:ext uri="{FF2B5EF4-FFF2-40B4-BE49-F238E27FC236}">
                    <a16:creationId xmlns:a16="http://schemas.microsoft.com/office/drawing/2014/main" id="{6848F1C0-FFB6-8D1E-69DF-B6F35CEE39FB}"/>
                  </a:ext>
                </a:extLst>
              </p:cNvPr>
              <p:cNvCxnSpPr>
                <a:cxnSpLocks/>
              </p:cNvCxnSpPr>
              <p:nvPr/>
            </p:nvCxnSpPr>
            <p:spPr>
              <a:xfrm flipV="1">
                <a:off x="11111827"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55" name="Gerade Verbindung 454">
                <a:extLst>
                  <a:ext uri="{FF2B5EF4-FFF2-40B4-BE49-F238E27FC236}">
                    <a16:creationId xmlns:a16="http://schemas.microsoft.com/office/drawing/2014/main" id="{D6962514-2EFC-5EE5-201E-DB9098E302DD}"/>
                  </a:ext>
                </a:extLst>
              </p:cNvPr>
              <p:cNvCxnSpPr>
                <a:cxnSpLocks/>
              </p:cNvCxnSpPr>
              <p:nvPr/>
            </p:nvCxnSpPr>
            <p:spPr>
              <a:xfrm flipV="1">
                <a:off x="11141140"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56" name="Gerade Verbindung 455">
                <a:extLst>
                  <a:ext uri="{FF2B5EF4-FFF2-40B4-BE49-F238E27FC236}">
                    <a16:creationId xmlns:a16="http://schemas.microsoft.com/office/drawing/2014/main" id="{A05376B7-7757-3C88-30A4-E8CD56B5958C}"/>
                  </a:ext>
                </a:extLst>
              </p:cNvPr>
              <p:cNvCxnSpPr>
                <a:cxnSpLocks/>
              </p:cNvCxnSpPr>
              <p:nvPr/>
            </p:nvCxnSpPr>
            <p:spPr>
              <a:xfrm flipV="1">
                <a:off x="11170453"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57" name="Gerade Verbindung 456">
                <a:extLst>
                  <a:ext uri="{FF2B5EF4-FFF2-40B4-BE49-F238E27FC236}">
                    <a16:creationId xmlns:a16="http://schemas.microsoft.com/office/drawing/2014/main" id="{275545BF-789E-C526-FF9A-BAD4067736FC}"/>
                  </a:ext>
                </a:extLst>
              </p:cNvPr>
              <p:cNvCxnSpPr>
                <a:cxnSpLocks/>
              </p:cNvCxnSpPr>
              <p:nvPr/>
            </p:nvCxnSpPr>
            <p:spPr>
              <a:xfrm flipV="1">
                <a:off x="11199766"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58" name="Gerade Verbindung 457">
                <a:extLst>
                  <a:ext uri="{FF2B5EF4-FFF2-40B4-BE49-F238E27FC236}">
                    <a16:creationId xmlns:a16="http://schemas.microsoft.com/office/drawing/2014/main" id="{776184B6-AB87-1197-E921-9414D5ED84C4}"/>
                  </a:ext>
                </a:extLst>
              </p:cNvPr>
              <p:cNvCxnSpPr>
                <a:cxnSpLocks/>
              </p:cNvCxnSpPr>
              <p:nvPr/>
            </p:nvCxnSpPr>
            <p:spPr>
              <a:xfrm flipV="1">
                <a:off x="11229079"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59" name="Gerade Verbindung 458">
                <a:extLst>
                  <a:ext uri="{FF2B5EF4-FFF2-40B4-BE49-F238E27FC236}">
                    <a16:creationId xmlns:a16="http://schemas.microsoft.com/office/drawing/2014/main" id="{196FC1AD-1834-616A-4249-2C5AA37981BC}"/>
                  </a:ext>
                </a:extLst>
              </p:cNvPr>
              <p:cNvCxnSpPr>
                <a:cxnSpLocks/>
              </p:cNvCxnSpPr>
              <p:nvPr/>
            </p:nvCxnSpPr>
            <p:spPr>
              <a:xfrm flipV="1">
                <a:off x="11258392"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60" name="Gerade Verbindung 459">
                <a:extLst>
                  <a:ext uri="{FF2B5EF4-FFF2-40B4-BE49-F238E27FC236}">
                    <a16:creationId xmlns:a16="http://schemas.microsoft.com/office/drawing/2014/main" id="{9DEEED39-ECB3-7FCB-8C8D-A34F37834AAF}"/>
                  </a:ext>
                </a:extLst>
              </p:cNvPr>
              <p:cNvCxnSpPr>
                <a:cxnSpLocks/>
              </p:cNvCxnSpPr>
              <p:nvPr/>
            </p:nvCxnSpPr>
            <p:spPr>
              <a:xfrm flipV="1">
                <a:off x="11287705"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61" name="Gerade Verbindung 460">
                <a:extLst>
                  <a:ext uri="{FF2B5EF4-FFF2-40B4-BE49-F238E27FC236}">
                    <a16:creationId xmlns:a16="http://schemas.microsoft.com/office/drawing/2014/main" id="{074263B2-4741-8381-D430-5326C89CFF96}"/>
                  </a:ext>
                </a:extLst>
              </p:cNvPr>
              <p:cNvCxnSpPr>
                <a:cxnSpLocks/>
              </p:cNvCxnSpPr>
              <p:nvPr/>
            </p:nvCxnSpPr>
            <p:spPr>
              <a:xfrm flipV="1">
                <a:off x="11317018"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62" name="Gerade Verbindung 461">
                <a:extLst>
                  <a:ext uri="{FF2B5EF4-FFF2-40B4-BE49-F238E27FC236}">
                    <a16:creationId xmlns:a16="http://schemas.microsoft.com/office/drawing/2014/main" id="{C21E7180-F67F-1D72-4EFF-E5F5B173896D}"/>
                  </a:ext>
                </a:extLst>
              </p:cNvPr>
              <p:cNvCxnSpPr>
                <a:cxnSpLocks/>
              </p:cNvCxnSpPr>
              <p:nvPr/>
            </p:nvCxnSpPr>
            <p:spPr>
              <a:xfrm flipV="1">
                <a:off x="11346331"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63" name="Gerade Verbindung 462">
                <a:extLst>
                  <a:ext uri="{FF2B5EF4-FFF2-40B4-BE49-F238E27FC236}">
                    <a16:creationId xmlns:a16="http://schemas.microsoft.com/office/drawing/2014/main" id="{DE5F8CF8-8913-83ED-3AC2-0187E5986C34}"/>
                  </a:ext>
                </a:extLst>
              </p:cNvPr>
              <p:cNvCxnSpPr>
                <a:cxnSpLocks/>
              </p:cNvCxnSpPr>
              <p:nvPr/>
            </p:nvCxnSpPr>
            <p:spPr>
              <a:xfrm flipV="1">
                <a:off x="11375644"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64" name="Gerade Verbindung 463">
                <a:extLst>
                  <a:ext uri="{FF2B5EF4-FFF2-40B4-BE49-F238E27FC236}">
                    <a16:creationId xmlns:a16="http://schemas.microsoft.com/office/drawing/2014/main" id="{80363A86-7E82-0D1F-6728-0D37C1D4A074}"/>
                  </a:ext>
                </a:extLst>
              </p:cNvPr>
              <p:cNvCxnSpPr>
                <a:cxnSpLocks/>
              </p:cNvCxnSpPr>
              <p:nvPr/>
            </p:nvCxnSpPr>
            <p:spPr>
              <a:xfrm flipV="1">
                <a:off x="11404957"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65" name="Gerade Verbindung 464">
                <a:extLst>
                  <a:ext uri="{FF2B5EF4-FFF2-40B4-BE49-F238E27FC236}">
                    <a16:creationId xmlns:a16="http://schemas.microsoft.com/office/drawing/2014/main" id="{AF6D08FB-F38C-43A9-165C-1CE5A2FC4846}"/>
                  </a:ext>
                </a:extLst>
              </p:cNvPr>
              <p:cNvCxnSpPr>
                <a:cxnSpLocks/>
              </p:cNvCxnSpPr>
              <p:nvPr/>
            </p:nvCxnSpPr>
            <p:spPr>
              <a:xfrm flipV="1">
                <a:off x="11434270"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66" name="Gerade Verbindung 465">
                <a:extLst>
                  <a:ext uri="{FF2B5EF4-FFF2-40B4-BE49-F238E27FC236}">
                    <a16:creationId xmlns:a16="http://schemas.microsoft.com/office/drawing/2014/main" id="{A74DC0DB-8AA1-A013-7821-E26D49CC202F}"/>
                  </a:ext>
                </a:extLst>
              </p:cNvPr>
              <p:cNvCxnSpPr>
                <a:cxnSpLocks/>
              </p:cNvCxnSpPr>
              <p:nvPr/>
            </p:nvCxnSpPr>
            <p:spPr>
              <a:xfrm flipV="1">
                <a:off x="11463583"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67" name="Gerade Verbindung 466">
                <a:extLst>
                  <a:ext uri="{FF2B5EF4-FFF2-40B4-BE49-F238E27FC236}">
                    <a16:creationId xmlns:a16="http://schemas.microsoft.com/office/drawing/2014/main" id="{333C19E4-9977-3944-F4BB-BD7E16FDD6A2}"/>
                  </a:ext>
                </a:extLst>
              </p:cNvPr>
              <p:cNvCxnSpPr>
                <a:cxnSpLocks/>
              </p:cNvCxnSpPr>
              <p:nvPr/>
            </p:nvCxnSpPr>
            <p:spPr>
              <a:xfrm flipV="1">
                <a:off x="11492896"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68" name="Gerade Verbindung 467">
                <a:extLst>
                  <a:ext uri="{FF2B5EF4-FFF2-40B4-BE49-F238E27FC236}">
                    <a16:creationId xmlns:a16="http://schemas.microsoft.com/office/drawing/2014/main" id="{A9DEC079-4840-D56E-C3A5-148B32079CD5}"/>
                  </a:ext>
                </a:extLst>
              </p:cNvPr>
              <p:cNvCxnSpPr>
                <a:cxnSpLocks/>
              </p:cNvCxnSpPr>
              <p:nvPr/>
            </p:nvCxnSpPr>
            <p:spPr>
              <a:xfrm flipV="1">
                <a:off x="11522209"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69" name="Gerade Verbindung 468">
                <a:extLst>
                  <a:ext uri="{FF2B5EF4-FFF2-40B4-BE49-F238E27FC236}">
                    <a16:creationId xmlns:a16="http://schemas.microsoft.com/office/drawing/2014/main" id="{F60316DA-ACD3-0F8C-BAB2-32F1070A7DD6}"/>
                  </a:ext>
                </a:extLst>
              </p:cNvPr>
              <p:cNvCxnSpPr>
                <a:cxnSpLocks/>
              </p:cNvCxnSpPr>
              <p:nvPr/>
            </p:nvCxnSpPr>
            <p:spPr>
              <a:xfrm flipV="1">
                <a:off x="11551522"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70" name="Gerade Verbindung 469">
                <a:extLst>
                  <a:ext uri="{FF2B5EF4-FFF2-40B4-BE49-F238E27FC236}">
                    <a16:creationId xmlns:a16="http://schemas.microsoft.com/office/drawing/2014/main" id="{041B1806-0CA7-AE01-7696-02DEA626029F}"/>
                  </a:ext>
                </a:extLst>
              </p:cNvPr>
              <p:cNvCxnSpPr>
                <a:cxnSpLocks/>
              </p:cNvCxnSpPr>
              <p:nvPr/>
            </p:nvCxnSpPr>
            <p:spPr>
              <a:xfrm flipV="1">
                <a:off x="11580835"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71" name="Gerade Verbindung 470">
                <a:extLst>
                  <a:ext uri="{FF2B5EF4-FFF2-40B4-BE49-F238E27FC236}">
                    <a16:creationId xmlns:a16="http://schemas.microsoft.com/office/drawing/2014/main" id="{28DA1A2A-CA72-471C-1EFB-4F9A5D38FC5C}"/>
                  </a:ext>
                </a:extLst>
              </p:cNvPr>
              <p:cNvCxnSpPr>
                <a:cxnSpLocks/>
              </p:cNvCxnSpPr>
              <p:nvPr/>
            </p:nvCxnSpPr>
            <p:spPr>
              <a:xfrm flipV="1">
                <a:off x="11610148"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72" name="Gerade Verbindung 471">
                <a:extLst>
                  <a:ext uri="{FF2B5EF4-FFF2-40B4-BE49-F238E27FC236}">
                    <a16:creationId xmlns:a16="http://schemas.microsoft.com/office/drawing/2014/main" id="{F80D6430-6713-ACB7-6497-830A046389B9}"/>
                  </a:ext>
                </a:extLst>
              </p:cNvPr>
              <p:cNvCxnSpPr>
                <a:cxnSpLocks/>
              </p:cNvCxnSpPr>
              <p:nvPr/>
            </p:nvCxnSpPr>
            <p:spPr>
              <a:xfrm flipV="1">
                <a:off x="11639461"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73" name="Gerade Verbindung 472">
                <a:extLst>
                  <a:ext uri="{FF2B5EF4-FFF2-40B4-BE49-F238E27FC236}">
                    <a16:creationId xmlns:a16="http://schemas.microsoft.com/office/drawing/2014/main" id="{6AAE21DB-F614-F29F-6184-0291CD40A8A5}"/>
                  </a:ext>
                </a:extLst>
              </p:cNvPr>
              <p:cNvCxnSpPr>
                <a:cxnSpLocks/>
              </p:cNvCxnSpPr>
              <p:nvPr/>
            </p:nvCxnSpPr>
            <p:spPr>
              <a:xfrm flipV="1">
                <a:off x="11668774"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74" name="Gerade Verbindung 473">
                <a:extLst>
                  <a:ext uri="{FF2B5EF4-FFF2-40B4-BE49-F238E27FC236}">
                    <a16:creationId xmlns:a16="http://schemas.microsoft.com/office/drawing/2014/main" id="{86FA1C07-AF97-192E-9EA0-CFD164F0CE6C}"/>
                  </a:ext>
                </a:extLst>
              </p:cNvPr>
              <p:cNvCxnSpPr>
                <a:cxnSpLocks/>
              </p:cNvCxnSpPr>
              <p:nvPr/>
            </p:nvCxnSpPr>
            <p:spPr>
              <a:xfrm flipV="1">
                <a:off x="11698087"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75" name="Gerade Verbindung 474">
                <a:extLst>
                  <a:ext uri="{FF2B5EF4-FFF2-40B4-BE49-F238E27FC236}">
                    <a16:creationId xmlns:a16="http://schemas.microsoft.com/office/drawing/2014/main" id="{91335AB8-7F10-9815-DD21-CC9E7D5F8EDE}"/>
                  </a:ext>
                </a:extLst>
              </p:cNvPr>
              <p:cNvCxnSpPr>
                <a:cxnSpLocks/>
              </p:cNvCxnSpPr>
              <p:nvPr/>
            </p:nvCxnSpPr>
            <p:spPr>
              <a:xfrm flipV="1">
                <a:off x="11727400"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76" name="Gerade Verbindung 475">
                <a:extLst>
                  <a:ext uri="{FF2B5EF4-FFF2-40B4-BE49-F238E27FC236}">
                    <a16:creationId xmlns:a16="http://schemas.microsoft.com/office/drawing/2014/main" id="{C8C730AA-8FB2-2619-4D94-1285397010F9}"/>
                  </a:ext>
                </a:extLst>
              </p:cNvPr>
              <p:cNvCxnSpPr>
                <a:cxnSpLocks/>
              </p:cNvCxnSpPr>
              <p:nvPr/>
            </p:nvCxnSpPr>
            <p:spPr>
              <a:xfrm flipV="1">
                <a:off x="11756713"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77" name="Gerade Verbindung 476">
                <a:extLst>
                  <a:ext uri="{FF2B5EF4-FFF2-40B4-BE49-F238E27FC236}">
                    <a16:creationId xmlns:a16="http://schemas.microsoft.com/office/drawing/2014/main" id="{4568D1A0-6102-4941-DB93-69B434C944C3}"/>
                  </a:ext>
                </a:extLst>
              </p:cNvPr>
              <p:cNvCxnSpPr>
                <a:cxnSpLocks/>
              </p:cNvCxnSpPr>
              <p:nvPr/>
            </p:nvCxnSpPr>
            <p:spPr>
              <a:xfrm flipV="1">
                <a:off x="11786026"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78" name="Gerade Verbindung 477">
                <a:extLst>
                  <a:ext uri="{FF2B5EF4-FFF2-40B4-BE49-F238E27FC236}">
                    <a16:creationId xmlns:a16="http://schemas.microsoft.com/office/drawing/2014/main" id="{35453EEA-2730-DDDD-25E3-026B8423A5DD}"/>
                  </a:ext>
                </a:extLst>
              </p:cNvPr>
              <p:cNvCxnSpPr>
                <a:cxnSpLocks/>
              </p:cNvCxnSpPr>
              <p:nvPr/>
            </p:nvCxnSpPr>
            <p:spPr>
              <a:xfrm flipV="1">
                <a:off x="11815339"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79" name="Gerade Verbindung 478">
                <a:extLst>
                  <a:ext uri="{FF2B5EF4-FFF2-40B4-BE49-F238E27FC236}">
                    <a16:creationId xmlns:a16="http://schemas.microsoft.com/office/drawing/2014/main" id="{02A6FE8C-C621-C93E-9749-9C9771955D62}"/>
                  </a:ext>
                </a:extLst>
              </p:cNvPr>
              <p:cNvCxnSpPr>
                <a:cxnSpLocks/>
              </p:cNvCxnSpPr>
              <p:nvPr/>
            </p:nvCxnSpPr>
            <p:spPr>
              <a:xfrm flipV="1">
                <a:off x="11844652"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80" name="Gerade Verbindung 479">
                <a:extLst>
                  <a:ext uri="{FF2B5EF4-FFF2-40B4-BE49-F238E27FC236}">
                    <a16:creationId xmlns:a16="http://schemas.microsoft.com/office/drawing/2014/main" id="{A04A9CDA-AECF-62C1-F4CF-819A7ED65AD4}"/>
                  </a:ext>
                </a:extLst>
              </p:cNvPr>
              <p:cNvCxnSpPr>
                <a:cxnSpLocks/>
              </p:cNvCxnSpPr>
              <p:nvPr/>
            </p:nvCxnSpPr>
            <p:spPr>
              <a:xfrm flipV="1">
                <a:off x="11873965"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81" name="Gerade Verbindung 480">
                <a:extLst>
                  <a:ext uri="{FF2B5EF4-FFF2-40B4-BE49-F238E27FC236}">
                    <a16:creationId xmlns:a16="http://schemas.microsoft.com/office/drawing/2014/main" id="{C948028F-867C-5A5D-5C76-69CB2529DF48}"/>
                  </a:ext>
                </a:extLst>
              </p:cNvPr>
              <p:cNvCxnSpPr>
                <a:cxnSpLocks/>
              </p:cNvCxnSpPr>
              <p:nvPr/>
            </p:nvCxnSpPr>
            <p:spPr>
              <a:xfrm flipV="1">
                <a:off x="11903278"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82" name="Gerade Verbindung 481">
                <a:extLst>
                  <a:ext uri="{FF2B5EF4-FFF2-40B4-BE49-F238E27FC236}">
                    <a16:creationId xmlns:a16="http://schemas.microsoft.com/office/drawing/2014/main" id="{5CEF98DF-40CE-DA22-DAA1-D675A86F3F72}"/>
                  </a:ext>
                </a:extLst>
              </p:cNvPr>
              <p:cNvCxnSpPr>
                <a:cxnSpLocks/>
              </p:cNvCxnSpPr>
              <p:nvPr/>
            </p:nvCxnSpPr>
            <p:spPr>
              <a:xfrm flipV="1">
                <a:off x="11932591"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83" name="Gerade Verbindung 482">
                <a:extLst>
                  <a:ext uri="{FF2B5EF4-FFF2-40B4-BE49-F238E27FC236}">
                    <a16:creationId xmlns:a16="http://schemas.microsoft.com/office/drawing/2014/main" id="{AC9D74FD-56CB-F86F-2C52-74B7F6C4CA48}"/>
                  </a:ext>
                </a:extLst>
              </p:cNvPr>
              <p:cNvCxnSpPr>
                <a:cxnSpLocks/>
              </p:cNvCxnSpPr>
              <p:nvPr/>
            </p:nvCxnSpPr>
            <p:spPr>
              <a:xfrm flipV="1">
                <a:off x="11961904"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84" name="Gerade Verbindung 483">
                <a:extLst>
                  <a:ext uri="{FF2B5EF4-FFF2-40B4-BE49-F238E27FC236}">
                    <a16:creationId xmlns:a16="http://schemas.microsoft.com/office/drawing/2014/main" id="{2CEB2706-76C1-057D-8F18-50621599BF17}"/>
                  </a:ext>
                </a:extLst>
              </p:cNvPr>
              <p:cNvCxnSpPr>
                <a:cxnSpLocks/>
              </p:cNvCxnSpPr>
              <p:nvPr/>
            </p:nvCxnSpPr>
            <p:spPr>
              <a:xfrm flipV="1">
                <a:off x="11991217"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85" name="Gerade Verbindung 484">
                <a:extLst>
                  <a:ext uri="{FF2B5EF4-FFF2-40B4-BE49-F238E27FC236}">
                    <a16:creationId xmlns:a16="http://schemas.microsoft.com/office/drawing/2014/main" id="{ACAAAE29-F684-6DB7-CF03-A92C3D6667BF}"/>
                  </a:ext>
                </a:extLst>
              </p:cNvPr>
              <p:cNvCxnSpPr>
                <a:cxnSpLocks/>
              </p:cNvCxnSpPr>
              <p:nvPr/>
            </p:nvCxnSpPr>
            <p:spPr>
              <a:xfrm flipV="1">
                <a:off x="12020530"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86" name="Gerade Verbindung 485">
                <a:extLst>
                  <a:ext uri="{FF2B5EF4-FFF2-40B4-BE49-F238E27FC236}">
                    <a16:creationId xmlns:a16="http://schemas.microsoft.com/office/drawing/2014/main" id="{CB4D791D-93DF-6564-494D-EB28F4BB1ADC}"/>
                  </a:ext>
                </a:extLst>
              </p:cNvPr>
              <p:cNvCxnSpPr>
                <a:cxnSpLocks/>
              </p:cNvCxnSpPr>
              <p:nvPr/>
            </p:nvCxnSpPr>
            <p:spPr>
              <a:xfrm flipV="1">
                <a:off x="12049843"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87" name="Gerade Verbindung 486">
                <a:extLst>
                  <a:ext uri="{FF2B5EF4-FFF2-40B4-BE49-F238E27FC236}">
                    <a16:creationId xmlns:a16="http://schemas.microsoft.com/office/drawing/2014/main" id="{93FD2BCF-DCFD-6000-2806-AF83FAF7C9F2}"/>
                  </a:ext>
                </a:extLst>
              </p:cNvPr>
              <p:cNvCxnSpPr>
                <a:cxnSpLocks/>
              </p:cNvCxnSpPr>
              <p:nvPr/>
            </p:nvCxnSpPr>
            <p:spPr>
              <a:xfrm flipV="1">
                <a:off x="12079156"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96" name="Stern mit 5 Zacken 95">
              <a:extLst>
                <a:ext uri="{FF2B5EF4-FFF2-40B4-BE49-F238E27FC236}">
                  <a16:creationId xmlns:a16="http://schemas.microsoft.com/office/drawing/2014/main" id="{6F7369F2-1A11-22B7-7BFE-FD3299398E97}"/>
                </a:ext>
              </a:extLst>
            </p:cNvPr>
            <p:cNvSpPr/>
            <p:nvPr/>
          </p:nvSpPr>
          <p:spPr>
            <a:xfrm>
              <a:off x="3052265" y="5484344"/>
              <a:ext cx="162000" cy="162000"/>
            </a:xfrm>
            <a:prstGeom prst="star5">
              <a:avLst/>
            </a:prstGeom>
            <a:solidFill>
              <a:schemeClr val="accent3"/>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558" name="Gruppieren 557">
            <a:extLst>
              <a:ext uri="{FF2B5EF4-FFF2-40B4-BE49-F238E27FC236}">
                <a16:creationId xmlns:a16="http://schemas.microsoft.com/office/drawing/2014/main" id="{9BCA5528-3143-A4D8-1C17-E5C6D0BC0F00}"/>
              </a:ext>
            </a:extLst>
          </p:cNvPr>
          <p:cNvGrpSpPr/>
          <p:nvPr/>
        </p:nvGrpSpPr>
        <p:grpSpPr>
          <a:xfrm>
            <a:off x="1771857" y="5603196"/>
            <a:ext cx="4026788" cy="162000"/>
            <a:chOff x="1771857" y="5603196"/>
            <a:chExt cx="4026788" cy="162000"/>
          </a:xfrm>
        </p:grpSpPr>
        <p:sp>
          <p:nvSpPr>
            <p:cNvPr id="82" name="Rechteck 81">
              <a:extLst>
                <a:ext uri="{FF2B5EF4-FFF2-40B4-BE49-F238E27FC236}">
                  <a16:creationId xmlns:a16="http://schemas.microsoft.com/office/drawing/2014/main" id="{9875112E-7D2D-0470-06FA-0CF0FA5DDAA2}"/>
                </a:ext>
              </a:extLst>
            </p:cNvPr>
            <p:cNvSpPr/>
            <p:nvPr/>
          </p:nvSpPr>
          <p:spPr>
            <a:xfrm>
              <a:off x="1863778" y="5664497"/>
              <a:ext cx="3888000" cy="72000"/>
            </a:xfrm>
            <a:prstGeom prst="rect">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Oval 91">
              <a:extLst>
                <a:ext uri="{FF2B5EF4-FFF2-40B4-BE49-F238E27FC236}">
                  <a16:creationId xmlns:a16="http://schemas.microsoft.com/office/drawing/2014/main" id="{09F599FF-71FE-3E66-FCC7-93B2F0F54C60}"/>
                </a:ext>
              </a:extLst>
            </p:cNvPr>
            <p:cNvSpPr/>
            <p:nvPr/>
          </p:nvSpPr>
          <p:spPr>
            <a:xfrm>
              <a:off x="5697845" y="5650097"/>
              <a:ext cx="100800" cy="1008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8" name="Parallelogramm 97">
              <a:extLst>
                <a:ext uri="{FF2B5EF4-FFF2-40B4-BE49-F238E27FC236}">
                  <a16:creationId xmlns:a16="http://schemas.microsoft.com/office/drawing/2014/main" id="{6744C123-3150-828A-5072-312FD4494CA6}"/>
                </a:ext>
              </a:extLst>
            </p:cNvPr>
            <p:cNvSpPr/>
            <p:nvPr/>
          </p:nvSpPr>
          <p:spPr>
            <a:xfrm>
              <a:off x="1771857" y="5664497"/>
              <a:ext cx="2052000" cy="72000"/>
            </a:xfrm>
            <a:prstGeom prst="parallelogram">
              <a:avLst>
                <a:gd name="adj" fmla="val 86418"/>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45" name="Gruppieren 344">
              <a:extLst>
                <a:ext uri="{FF2B5EF4-FFF2-40B4-BE49-F238E27FC236}">
                  <a16:creationId xmlns:a16="http://schemas.microsoft.com/office/drawing/2014/main" id="{9D925E4D-2E08-A285-F750-8A9D97CC0C4D}"/>
                </a:ext>
              </a:extLst>
            </p:cNvPr>
            <p:cNvGrpSpPr/>
            <p:nvPr/>
          </p:nvGrpSpPr>
          <p:grpSpPr>
            <a:xfrm>
              <a:off x="3796918" y="5662867"/>
              <a:ext cx="1979263" cy="73790"/>
              <a:chOff x="10496254" y="4897031"/>
              <a:chExt cx="1979263" cy="73790"/>
            </a:xfrm>
          </p:grpSpPr>
          <p:cxnSp>
            <p:nvCxnSpPr>
              <p:cNvPr id="346" name="Gerade Verbindung 345">
                <a:extLst>
                  <a:ext uri="{FF2B5EF4-FFF2-40B4-BE49-F238E27FC236}">
                    <a16:creationId xmlns:a16="http://schemas.microsoft.com/office/drawing/2014/main" id="{AA0F49D9-BA8C-C30E-B9D3-46DA7F025AAD}"/>
                  </a:ext>
                </a:extLst>
              </p:cNvPr>
              <p:cNvCxnSpPr>
                <a:cxnSpLocks/>
              </p:cNvCxnSpPr>
              <p:nvPr/>
            </p:nvCxnSpPr>
            <p:spPr>
              <a:xfrm flipV="1">
                <a:off x="10496254"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47" name="Gerade Verbindung 346">
                <a:extLst>
                  <a:ext uri="{FF2B5EF4-FFF2-40B4-BE49-F238E27FC236}">
                    <a16:creationId xmlns:a16="http://schemas.microsoft.com/office/drawing/2014/main" id="{A8BE6425-7AC9-8874-178E-9CEB0A793DE1}"/>
                  </a:ext>
                </a:extLst>
              </p:cNvPr>
              <p:cNvCxnSpPr>
                <a:cxnSpLocks/>
              </p:cNvCxnSpPr>
              <p:nvPr/>
            </p:nvCxnSpPr>
            <p:spPr>
              <a:xfrm flipV="1">
                <a:off x="10525567"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48" name="Gerade Verbindung 347">
                <a:extLst>
                  <a:ext uri="{FF2B5EF4-FFF2-40B4-BE49-F238E27FC236}">
                    <a16:creationId xmlns:a16="http://schemas.microsoft.com/office/drawing/2014/main" id="{70FE6C61-36B4-C383-6A2B-407F57A5E3AF}"/>
                  </a:ext>
                </a:extLst>
              </p:cNvPr>
              <p:cNvCxnSpPr>
                <a:cxnSpLocks/>
              </p:cNvCxnSpPr>
              <p:nvPr/>
            </p:nvCxnSpPr>
            <p:spPr>
              <a:xfrm flipV="1">
                <a:off x="10554880"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49" name="Gerade Verbindung 348">
                <a:extLst>
                  <a:ext uri="{FF2B5EF4-FFF2-40B4-BE49-F238E27FC236}">
                    <a16:creationId xmlns:a16="http://schemas.microsoft.com/office/drawing/2014/main" id="{F6F3063D-25B8-CDB4-CDF5-3FF5A763C4ED}"/>
                  </a:ext>
                </a:extLst>
              </p:cNvPr>
              <p:cNvCxnSpPr>
                <a:cxnSpLocks/>
              </p:cNvCxnSpPr>
              <p:nvPr/>
            </p:nvCxnSpPr>
            <p:spPr>
              <a:xfrm flipV="1">
                <a:off x="10584193"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50" name="Gerade Verbindung 349">
                <a:extLst>
                  <a:ext uri="{FF2B5EF4-FFF2-40B4-BE49-F238E27FC236}">
                    <a16:creationId xmlns:a16="http://schemas.microsoft.com/office/drawing/2014/main" id="{C6B52587-37D0-048C-6634-6B7DD0E4B3CE}"/>
                  </a:ext>
                </a:extLst>
              </p:cNvPr>
              <p:cNvCxnSpPr>
                <a:cxnSpLocks/>
              </p:cNvCxnSpPr>
              <p:nvPr/>
            </p:nvCxnSpPr>
            <p:spPr>
              <a:xfrm flipV="1">
                <a:off x="10613506"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51" name="Gerade Verbindung 350">
                <a:extLst>
                  <a:ext uri="{FF2B5EF4-FFF2-40B4-BE49-F238E27FC236}">
                    <a16:creationId xmlns:a16="http://schemas.microsoft.com/office/drawing/2014/main" id="{42C56C5C-B65E-74DD-1122-E9C5E6F20927}"/>
                  </a:ext>
                </a:extLst>
              </p:cNvPr>
              <p:cNvCxnSpPr>
                <a:cxnSpLocks/>
              </p:cNvCxnSpPr>
              <p:nvPr/>
            </p:nvCxnSpPr>
            <p:spPr>
              <a:xfrm flipV="1">
                <a:off x="10642819"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52" name="Gerade Verbindung 351">
                <a:extLst>
                  <a:ext uri="{FF2B5EF4-FFF2-40B4-BE49-F238E27FC236}">
                    <a16:creationId xmlns:a16="http://schemas.microsoft.com/office/drawing/2014/main" id="{1F1D64DD-8617-403D-6029-CE48550CA5BF}"/>
                  </a:ext>
                </a:extLst>
              </p:cNvPr>
              <p:cNvCxnSpPr>
                <a:cxnSpLocks/>
              </p:cNvCxnSpPr>
              <p:nvPr/>
            </p:nvCxnSpPr>
            <p:spPr>
              <a:xfrm flipV="1">
                <a:off x="10672132"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53" name="Gerade Verbindung 352">
                <a:extLst>
                  <a:ext uri="{FF2B5EF4-FFF2-40B4-BE49-F238E27FC236}">
                    <a16:creationId xmlns:a16="http://schemas.microsoft.com/office/drawing/2014/main" id="{7E1E919B-45CC-36C8-87E5-F1D8BB568E4C}"/>
                  </a:ext>
                </a:extLst>
              </p:cNvPr>
              <p:cNvCxnSpPr>
                <a:cxnSpLocks/>
              </p:cNvCxnSpPr>
              <p:nvPr/>
            </p:nvCxnSpPr>
            <p:spPr>
              <a:xfrm flipV="1">
                <a:off x="10701445"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54" name="Gerade Verbindung 353">
                <a:extLst>
                  <a:ext uri="{FF2B5EF4-FFF2-40B4-BE49-F238E27FC236}">
                    <a16:creationId xmlns:a16="http://schemas.microsoft.com/office/drawing/2014/main" id="{5EB0C366-0ACE-2E3B-533F-3D860B33EC6C}"/>
                  </a:ext>
                </a:extLst>
              </p:cNvPr>
              <p:cNvCxnSpPr>
                <a:cxnSpLocks/>
              </p:cNvCxnSpPr>
              <p:nvPr/>
            </p:nvCxnSpPr>
            <p:spPr>
              <a:xfrm flipV="1">
                <a:off x="10730758"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55" name="Gerade Verbindung 354">
                <a:extLst>
                  <a:ext uri="{FF2B5EF4-FFF2-40B4-BE49-F238E27FC236}">
                    <a16:creationId xmlns:a16="http://schemas.microsoft.com/office/drawing/2014/main" id="{AB7183C4-5F2C-BBA9-D35D-092E83FDBFAC}"/>
                  </a:ext>
                </a:extLst>
              </p:cNvPr>
              <p:cNvCxnSpPr>
                <a:cxnSpLocks/>
              </p:cNvCxnSpPr>
              <p:nvPr/>
            </p:nvCxnSpPr>
            <p:spPr>
              <a:xfrm flipV="1">
                <a:off x="10760071"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56" name="Gerade Verbindung 355">
                <a:extLst>
                  <a:ext uri="{FF2B5EF4-FFF2-40B4-BE49-F238E27FC236}">
                    <a16:creationId xmlns:a16="http://schemas.microsoft.com/office/drawing/2014/main" id="{48D7FE9E-0038-FDCD-5E46-9B3571D719A0}"/>
                  </a:ext>
                </a:extLst>
              </p:cNvPr>
              <p:cNvCxnSpPr>
                <a:cxnSpLocks/>
              </p:cNvCxnSpPr>
              <p:nvPr/>
            </p:nvCxnSpPr>
            <p:spPr>
              <a:xfrm flipV="1">
                <a:off x="10789384"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57" name="Gerade Verbindung 356">
                <a:extLst>
                  <a:ext uri="{FF2B5EF4-FFF2-40B4-BE49-F238E27FC236}">
                    <a16:creationId xmlns:a16="http://schemas.microsoft.com/office/drawing/2014/main" id="{CEBE7544-DA1F-0A78-91EB-B09A7ADCFCAD}"/>
                  </a:ext>
                </a:extLst>
              </p:cNvPr>
              <p:cNvCxnSpPr>
                <a:cxnSpLocks/>
              </p:cNvCxnSpPr>
              <p:nvPr/>
            </p:nvCxnSpPr>
            <p:spPr>
              <a:xfrm flipV="1">
                <a:off x="10818697"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58" name="Gerade Verbindung 357">
                <a:extLst>
                  <a:ext uri="{FF2B5EF4-FFF2-40B4-BE49-F238E27FC236}">
                    <a16:creationId xmlns:a16="http://schemas.microsoft.com/office/drawing/2014/main" id="{3DEE2140-A4F8-BDEA-FC77-887AA6453A8E}"/>
                  </a:ext>
                </a:extLst>
              </p:cNvPr>
              <p:cNvCxnSpPr>
                <a:cxnSpLocks/>
              </p:cNvCxnSpPr>
              <p:nvPr/>
            </p:nvCxnSpPr>
            <p:spPr>
              <a:xfrm flipV="1">
                <a:off x="10848010"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59" name="Gerade Verbindung 358">
                <a:extLst>
                  <a:ext uri="{FF2B5EF4-FFF2-40B4-BE49-F238E27FC236}">
                    <a16:creationId xmlns:a16="http://schemas.microsoft.com/office/drawing/2014/main" id="{6DBB9DC6-672C-0A76-85BC-82489433F786}"/>
                  </a:ext>
                </a:extLst>
              </p:cNvPr>
              <p:cNvCxnSpPr>
                <a:cxnSpLocks/>
              </p:cNvCxnSpPr>
              <p:nvPr/>
            </p:nvCxnSpPr>
            <p:spPr>
              <a:xfrm flipV="1">
                <a:off x="10877323"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60" name="Gerade Verbindung 359">
                <a:extLst>
                  <a:ext uri="{FF2B5EF4-FFF2-40B4-BE49-F238E27FC236}">
                    <a16:creationId xmlns:a16="http://schemas.microsoft.com/office/drawing/2014/main" id="{7038B96C-23DE-78CA-5852-F525262CA4EB}"/>
                  </a:ext>
                </a:extLst>
              </p:cNvPr>
              <p:cNvCxnSpPr>
                <a:cxnSpLocks/>
              </p:cNvCxnSpPr>
              <p:nvPr/>
            </p:nvCxnSpPr>
            <p:spPr>
              <a:xfrm flipV="1">
                <a:off x="10906636"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61" name="Gerade Verbindung 360">
                <a:extLst>
                  <a:ext uri="{FF2B5EF4-FFF2-40B4-BE49-F238E27FC236}">
                    <a16:creationId xmlns:a16="http://schemas.microsoft.com/office/drawing/2014/main" id="{39005743-51AD-52F3-6F56-FE497120E88E}"/>
                  </a:ext>
                </a:extLst>
              </p:cNvPr>
              <p:cNvCxnSpPr>
                <a:cxnSpLocks/>
              </p:cNvCxnSpPr>
              <p:nvPr/>
            </p:nvCxnSpPr>
            <p:spPr>
              <a:xfrm flipV="1">
                <a:off x="10935949"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62" name="Gerade Verbindung 361">
                <a:extLst>
                  <a:ext uri="{FF2B5EF4-FFF2-40B4-BE49-F238E27FC236}">
                    <a16:creationId xmlns:a16="http://schemas.microsoft.com/office/drawing/2014/main" id="{33FA8B5C-4DFF-59EC-7BFC-920B055CF6F8}"/>
                  </a:ext>
                </a:extLst>
              </p:cNvPr>
              <p:cNvCxnSpPr>
                <a:cxnSpLocks/>
              </p:cNvCxnSpPr>
              <p:nvPr/>
            </p:nvCxnSpPr>
            <p:spPr>
              <a:xfrm flipV="1">
                <a:off x="10965262"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63" name="Gerade Verbindung 362">
                <a:extLst>
                  <a:ext uri="{FF2B5EF4-FFF2-40B4-BE49-F238E27FC236}">
                    <a16:creationId xmlns:a16="http://schemas.microsoft.com/office/drawing/2014/main" id="{DAFB0384-41B6-D858-D44F-B04A531527D4}"/>
                  </a:ext>
                </a:extLst>
              </p:cNvPr>
              <p:cNvCxnSpPr>
                <a:cxnSpLocks/>
              </p:cNvCxnSpPr>
              <p:nvPr/>
            </p:nvCxnSpPr>
            <p:spPr>
              <a:xfrm flipV="1">
                <a:off x="10994575"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64" name="Gerade Verbindung 363">
                <a:extLst>
                  <a:ext uri="{FF2B5EF4-FFF2-40B4-BE49-F238E27FC236}">
                    <a16:creationId xmlns:a16="http://schemas.microsoft.com/office/drawing/2014/main" id="{E5C8036D-E039-6FB6-BE57-22CC740F0FE3}"/>
                  </a:ext>
                </a:extLst>
              </p:cNvPr>
              <p:cNvCxnSpPr>
                <a:cxnSpLocks/>
              </p:cNvCxnSpPr>
              <p:nvPr/>
            </p:nvCxnSpPr>
            <p:spPr>
              <a:xfrm flipV="1">
                <a:off x="11023888"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65" name="Gerade Verbindung 364">
                <a:extLst>
                  <a:ext uri="{FF2B5EF4-FFF2-40B4-BE49-F238E27FC236}">
                    <a16:creationId xmlns:a16="http://schemas.microsoft.com/office/drawing/2014/main" id="{DFB389AF-6CDC-69F2-F594-F01CBCD52525}"/>
                  </a:ext>
                </a:extLst>
              </p:cNvPr>
              <p:cNvCxnSpPr>
                <a:cxnSpLocks/>
              </p:cNvCxnSpPr>
              <p:nvPr/>
            </p:nvCxnSpPr>
            <p:spPr>
              <a:xfrm flipV="1">
                <a:off x="11053201"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66" name="Gerade Verbindung 365">
                <a:extLst>
                  <a:ext uri="{FF2B5EF4-FFF2-40B4-BE49-F238E27FC236}">
                    <a16:creationId xmlns:a16="http://schemas.microsoft.com/office/drawing/2014/main" id="{6A664096-DFE6-75C2-8E2B-ADBA12CF08A9}"/>
                  </a:ext>
                </a:extLst>
              </p:cNvPr>
              <p:cNvCxnSpPr>
                <a:cxnSpLocks/>
              </p:cNvCxnSpPr>
              <p:nvPr/>
            </p:nvCxnSpPr>
            <p:spPr>
              <a:xfrm flipV="1">
                <a:off x="11082514"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67" name="Gerade Verbindung 366">
                <a:extLst>
                  <a:ext uri="{FF2B5EF4-FFF2-40B4-BE49-F238E27FC236}">
                    <a16:creationId xmlns:a16="http://schemas.microsoft.com/office/drawing/2014/main" id="{FCF9B709-0F3B-0141-C935-C098BDEE1FFA}"/>
                  </a:ext>
                </a:extLst>
              </p:cNvPr>
              <p:cNvCxnSpPr>
                <a:cxnSpLocks/>
              </p:cNvCxnSpPr>
              <p:nvPr/>
            </p:nvCxnSpPr>
            <p:spPr>
              <a:xfrm flipV="1">
                <a:off x="11111827"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68" name="Gerade Verbindung 367">
                <a:extLst>
                  <a:ext uri="{FF2B5EF4-FFF2-40B4-BE49-F238E27FC236}">
                    <a16:creationId xmlns:a16="http://schemas.microsoft.com/office/drawing/2014/main" id="{79F164D7-4B1A-1770-477F-23F5040CC5EF}"/>
                  </a:ext>
                </a:extLst>
              </p:cNvPr>
              <p:cNvCxnSpPr>
                <a:cxnSpLocks/>
              </p:cNvCxnSpPr>
              <p:nvPr/>
            </p:nvCxnSpPr>
            <p:spPr>
              <a:xfrm flipV="1">
                <a:off x="11141140"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69" name="Gerade Verbindung 368">
                <a:extLst>
                  <a:ext uri="{FF2B5EF4-FFF2-40B4-BE49-F238E27FC236}">
                    <a16:creationId xmlns:a16="http://schemas.microsoft.com/office/drawing/2014/main" id="{F258314F-9764-4364-0395-4BEF2272436E}"/>
                  </a:ext>
                </a:extLst>
              </p:cNvPr>
              <p:cNvCxnSpPr>
                <a:cxnSpLocks/>
              </p:cNvCxnSpPr>
              <p:nvPr/>
            </p:nvCxnSpPr>
            <p:spPr>
              <a:xfrm flipV="1">
                <a:off x="11170453"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70" name="Gerade Verbindung 369">
                <a:extLst>
                  <a:ext uri="{FF2B5EF4-FFF2-40B4-BE49-F238E27FC236}">
                    <a16:creationId xmlns:a16="http://schemas.microsoft.com/office/drawing/2014/main" id="{DC03B00D-10EF-1566-3F47-F4475010BF79}"/>
                  </a:ext>
                </a:extLst>
              </p:cNvPr>
              <p:cNvCxnSpPr>
                <a:cxnSpLocks/>
              </p:cNvCxnSpPr>
              <p:nvPr/>
            </p:nvCxnSpPr>
            <p:spPr>
              <a:xfrm flipV="1">
                <a:off x="11199766"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71" name="Gerade Verbindung 370">
                <a:extLst>
                  <a:ext uri="{FF2B5EF4-FFF2-40B4-BE49-F238E27FC236}">
                    <a16:creationId xmlns:a16="http://schemas.microsoft.com/office/drawing/2014/main" id="{2D3505E0-382F-B165-B00E-7842624DC066}"/>
                  </a:ext>
                </a:extLst>
              </p:cNvPr>
              <p:cNvCxnSpPr>
                <a:cxnSpLocks/>
              </p:cNvCxnSpPr>
              <p:nvPr/>
            </p:nvCxnSpPr>
            <p:spPr>
              <a:xfrm flipV="1">
                <a:off x="11229079"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72" name="Gerade Verbindung 371">
                <a:extLst>
                  <a:ext uri="{FF2B5EF4-FFF2-40B4-BE49-F238E27FC236}">
                    <a16:creationId xmlns:a16="http://schemas.microsoft.com/office/drawing/2014/main" id="{7B0C5DEF-1153-D7A1-6FBE-54D5386B38B1}"/>
                  </a:ext>
                </a:extLst>
              </p:cNvPr>
              <p:cNvCxnSpPr>
                <a:cxnSpLocks/>
              </p:cNvCxnSpPr>
              <p:nvPr/>
            </p:nvCxnSpPr>
            <p:spPr>
              <a:xfrm flipV="1">
                <a:off x="11258392"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73" name="Gerade Verbindung 372">
                <a:extLst>
                  <a:ext uri="{FF2B5EF4-FFF2-40B4-BE49-F238E27FC236}">
                    <a16:creationId xmlns:a16="http://schemas.microsoft.com/office/drawing/2014/main" id="{57A5C158-AAD7-19D8-D60F-304E45801A51}"/>
                  </a:ext>
                </a:extLst>
              </p:cNvPr>
              <p:cNvCxnSpPr>
                <a:cxnSpLocks/>
              </p:cNvCxnSpPr>
              <p:nvPr/>
            </p:nvCxnSpPr>
            <p:spPr>
              <a:xfrm flipV="1">
                <a:off x="11287705"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74" name="Gerade Verbindung 373">
                <a:extLst>
                  <a:ext uri="{FF2B5EF4-FFF2-40B4-BE49-F238E27FC236}">
                    <a16:creationId xmlns:a16="http://schemas.microsoft.com/office/drawing/2014/main" id="{73FFA9F7-AB64-9365-5592-EBADF80B91B9}"/>
                  </a:ext>
                </a:extLst>
              </p:cNvPr>
              <p:cNvCxnSpPr>
                <a:cxnSpLocks/>
              </p:cNvCxnSpPr>
              <p:nvPr/>
            </p:nvCxnSpPr>
            <p:spPr>
              <a:xfrm flipV="1">
                <a:off x="11317018"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75" name="Gerade Verbindung 374">
                <a:extLst>
                  <a:ext uri="{FF2B5EF4-FFF2-40B4-BE49-F238E27FC236}">
                    <a16:creationId xmlns:a16="http://schemas.microsoft.com/office/drawing/2014/main" id="{496C9F02-8243-E3A9-66C4-8253ACBA57F8}"/>
                  </a:ext>
                </a:extLst>
              </p:cNvPr>
              <p:cNvCxnSpPr>
                <a:cxnSpLocks/>
              </p:cNvCxnSpPr>
              <p:nvPr/>
            </p:nvCxnSpPr>
            <p:spPr>
              <a:xfrm flipV="1">
                <a:off x="11346331"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76" name="Gerade Verbindung 375">
                <a:extLst>
                  <a:ext uri="{FF2B5EF4-FFF2-40B4-BE49-F238E27FC236}">
                    <a16:creationId xmlns:a16="http://schemas.microsoft.com/office/drawing/2014/main" id="{FC00F0B5-1AB1-C8BB-D647-4042171CC77D}"/>
                  </a:ext>
                </a:extLst>
              </p:cNvPr>
              <p:cNvCxnSpPr>
                <a:cxnSpLocks/>
              </p:cNvCxnSpPr>
              <p:nvPr/>
            </p:nvCxnSpPr>
            <p:spPr>
              <a:xfrm flipV="1">
                <a:off x="11375644"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77" name="Gerade Verbindung 376">
                <a:extLst>
                  <a:ext uri="{FF2B5EF4-FFF2-40B4-BE49-F238E27FC236}">
                    <a16:creationId xmlns:a16="http://schemas.microsoft.com/office/drawing/2014/main" id="{F57A222F-6FD0-E780-A57A-73AC933236C2}"/>
                  </a:ext>
                </a:extLst>
              </p:cNvPr>
              <p:cNvCxnSpPr>
                <a:cxnSpLocks/>
              </p:cNvCxnSpPr>
              <p:nvPr/>
            </p:nvCxnSpPr>
            <p:spPr>
              <a:xfrm flipV="1">
                <a:off x="11404957"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78" name="Gerade Verbindung 377">
                <a:extLst>
                  <a:ext uri="{FF2B5EF4-FFF2-40B4-BE49-F238E27FC236}">
                    <a16:creationId xmlns:a16="http://schemas.microsoft.com/office/drawing/2014/main" id="{75DF36D5-B4A1-DD72-FB9C-23DECC425F54}"/>
                  </a:ext>
                </a:extLst>
              </p:cNvPr>
              <p:cNvCxnSpPr>
                <a:cxnSpLocks/>
              </p:cNvCxnSpPr>
              <p:nvPr/>
            </p:nvCxnSpPr>
            <p:spPr>
              <a:xfrm flipV="1">
                <a:off x="11434270"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79" name="Gerade Verbindung 378">
                <a:extLst>
                  <a:ext uri="{FF2B5EF4-FFF2-40B4-BE49-F238E27FC236}">
                    <a16:creationId xmlns:a16="http://schemas.microsoft.com/office/drawing/2014/main" id="{99252CB3-DB01-96B9-0064-2870093B3715}"/>
                  </a:ext>
                </a:extLst>
              </p:cNvPr>
              <p:cNvCxnSpPr>
                <a:cxnSpLocks/>
              </p:cNvCxnSpPr>
              <p:nvPr/>
            </p:nvCxnSpPr>
            <p:spPr>
              <a:xfrm flipV="1">
                <a:off x="11463583"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80" name="Gerade Verbindung 379">
                <a:extLst>
                  <a:ext uri="{FF2B5EF4-FFF2-40B4-BE49-F238E27FC236}">
                    <a16:creationId xmlns:a16="http://schemas.microsoft.com/office/drawing/2014/main" id="{973B0E41-4BC0-844C-D2EB-F02CFDA41313}"/>
                  </a:ext>
                </a:extLst>
              </p:cNvPr>
              <p:cNvCxnSpPr>
                <a:cxnSpLocks/>
              </p:cNvCxnSpPr>
              <p:nvPr/>
            </p:nvCxnSpPr>
            <p:spPr>
              <a:xfrm flipV="1">
                <a:off x="11492896"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81" name="Gerade Verbindung 380">
                <a:extLst>
                  <a:ext uri="{FF2B5EF4-FFF2-40B4-BE49-F238E27FC236}">
                    <a16:creationId xmlns:a16="http://schemas.microsoft.com/office/drawing/2014/main" id="{E4759DBA-DAD6-0A33-BB76-49AED4C6A024}"/>
                  </a:ext>
                </a:extLst>
              </p:cNvPr>
              <p:cNvCxnSpPr>
                <a:cxnSpLocks/>
              </p:cNvCxnSpPr>
              <p:nvPr/>
            </p:nvCxnSpPr>
            <p:spPr>
              <a:xfrm flipV="1">
                <a:off x="11522209"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82" name="Gerade Verbindung 381">
                <a:extLst>
                  <a:ext uri="{FF2B5EF4-FFF2-40B4-BE49-F238E27FC236}">
                    <a16:creationId xmlns:a16="http://schemas.microsoft.com/office/drawing/2014/main" id="{0446C7B8-C2A9-7ABD-2573-A404A89447EE}"/>
                  </a:ext>
                </a:extLst>
              </p:cNvPr>
              <p:cNvCxnSpPr>
                <a:cxnSpLocks/>
              </p:cNvCxnSpPr>
              <p:nvPr/>
            </p:nvCxnSpPr>
            <p:spPr>
              <a:xfrm flipV="1">
                <a:off x="11551522"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83" name="Gerade Verbindung 382">
                <a:extLst>
                  <a:ext uri="{FF2B5EF4-FFF2-40B4-BE49-F238E27FC236}">
                    <a16:creationId xmlns:a16="http://schemas.microsoft.com/office/drawing/2014/main" id="{93FF7521-B367-BDCE-40D5-9E6E3EF3EB30}"/>
                  </a:ext>
                </a:extLst>
              </p:cNvPr>
              <p:cNvCxnSpPr>
                <a:cxnSpLocks/>
              </p:cNvCxnSpPr>
              <p:nvPr/>
            </p:nvCxnSpPr>
            <p:spPr>
              <a:xfrm flipV="1">
                <a:off x="11580835"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84" name="Gerade Verbindung 383">
                <a:extLst>
                  <a:ext uri="{FF2B5EF4-FFF2-40B4-BE49-F238E27FC236}">
                    <a16:creationId xmlns:a16="http://schemas.microsoft.com/office/drawing/2014/main" id="{AD2D95BF-A48A-E380-F329-A0AD611A453D}"/>
                  </a:ext>
                </a:extLst>
              </p:cNvPr>
              <p:cNvCxnSpPr>
                <a:cxnSpLocks/>
              </p:cNvCxnSpPr>
              <p:nvPr/>
            </p:nvCxnSpPr>
            <p:spPr>
              <a:xfrm flipV="1">
                <a:off x="11610148"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85" name="Gerade Verbindung 384">
                <a:extLst>
                  <a:ext uri="{FF2B5EF4-FFF2-40B4-BE49-F238E27FC236}">
                    <a16:creationId xmlns:a16="http://schemas.microsoft.com/office/drawing/2014/main" id="{A64AB8D9-8C18-B212-B6D7-B9539A5A0E6B}"/>
                  </a:ext>
                </a:extLst>
              </p:cNvPr>
              <p:cNvCxnSpPr>
                <a:cxnSpLocks/>
              </p:cNvCxnSpPr>
              <p:nvPr/>
            </p:nvCxnSpPr>
            <p:spPr>
              <a:xfrm flipV="1">
                <a:off x="11639461"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86" name="Gerade Verbindung 385">
                <a:extLst>
                  <a:ext uri="{FF2B5EF4-FFF2-40B4-BE49-F238E27FC236}">
                    <a16:creationId xmlns:a16="http://schemas.microsoft.com/office/drawing/2014/main" id="{377BB2A6-806A-C106-A2D0-4559F191CCEB}"/>
                  </a:ext>
                </a:extLst>
              </p:cNvPr>
              <p:cNvCxnSpPr>
                <a:cxnSpLocks/>
              </p:cNvCxnSpPr>
              <p:nvPr/>
            </p:nvCxnSpPr>
            <p:spPr>
              <a:xfrm flipV="1">
                <a:off x="11668774"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87" name="Gerade Verbindung 386">
                <a:extLst>
                  <a:ext uri="{FF2B5EF4-FFF2-40B4-BE49-F238E27FC236}">
                    <a16:creationId xmlns:a16="http://schemas.microsoft.com/office/drawing/2014/main" id="{56D4242F-E804-0EE2-2746-199972C39258}"/>
                  </a:ext>
                </a:extLst>
              </p:cNvPr>
              <p:cNvCxnSpPr>
                <a:cxnSpLocks/>
              </p:cNvCxnSpPr>
              <p:nvPr/>
            </p:nvCxnSpPr>
            <p:spPr>
              <a:xfrm flipV="1">
                <a:off x="11698087"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88" name="Gerade Verbindung 387">
                <a:extLst>
                  <a:ext uri="{FF2B5EF4-FFF2-40B4-BE49-F238E27FC236}">
                    <a16:creationId xmlns:a16="http://schemas.microsoft.com/office/drawing/2014/main" id="{556E289B-4E86-4B34-CC17-ED76358F2D8A}"/>
                  </a:ext>
                </a:extLst>
              </p:cNvPr>
              <p:cNvCxnSpPr>
                <a:cxnSpLocks/>
              </p:cNvCxnSpPr>
              <p:nvPr/>
            </p:nvCxnSpPr>
            <p:spPr>
              <a:xfrm flipV="1">
                <a:off x="11727400"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89" name="Gerade Verbindung 388">
                <a:extLst>
                  <a:ext uri="{FF2B5EF4-FFF2-40B4-BE49-F238E27FC236}">
                    <a16:creationId xmlns:a16="http://schemas.microsoft.com/office/drawing/2014/main" id="{AFBD470D-F003-03EC-D578-E7DB475918C1}"/>
                  </a:ext>
                </a:extLst>
              </p:cNvPr>
              <p:cNvCxnSpPr>
                <a:cxnSpLocks/>
              </p:cNvCxnSpPr>
              <p:nvPr/>
            </p:nvCxnSpPr>
            <p:spPr>
              <a:xfrm flipV="1">
                <a:off x="11756713"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90" name="Gerade Verbindung 389">
                <a:extLst>
                  <a:ext uri="{FF2B5EF4-FFF2-40B4-BE49-F238E27FC236}">
                    <a16:creationId xmlns:a16="http://schemas.microsoft.com/office/drawing/2014/main" id="{1AF42408-73C7-5D09-F7D3-BA7A16459B00}"/>
                  </a:ext>
                </a:extLst>
              </p:cNvPr>
              <p:cNvCxnSpPr>
                <a:cxnSpLocks/>
              </p:cNvCxnSpPr>
              <p:nvPr/>
            </p:nvCxnSpPr>
            <p:spPr>
              <a:xfrm flipV="1">
                <a:off x="11786026"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91" name="Gerade Verbindung 390">
                <a:extLst>
                  <a:ext uri="{FF2B5EF4-FFF2-40B4-BE49-F238E27FC236}">
                    <a16:creationId xmlns:a16="http://schemas.microsoft.com/office/drawing/2014/main" id="{066B3DE5-08F0-34ED-C86F-8A7E731355CE}"/>
                  </a:ext>
                </a:extLst>
              </p:cNvPr>
              <p:cNvCxnSpPr>
                <a:cxnSpLocks/>
              </p:cNvCxnSpPr>
              <p:nvPr/>
            </p:nvCxnSpPr>
            <p:spPr>
              <a:xfrm flipV="1">
                <a:off x="11815339"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92" name="Gerade Verbindung 391">
                <a:extLst>
                  <a:ext uri="{FF2B5EF4-FFF2-40B4-BE49-F238E27FC236}">
                    <a16:creationId xmlns:a16="http://schemas.microsoft.com/office/drawing/2014/main" id="{7E04E95A-0A66-30CC-5EF9-B343E232B75F}"/>
                  </a:ext>
                </a:extLst>
              </p:cNvPr>
              <p:cNvCxnSpPr>
                <a:cxnSpLocks/>
              </p:cNvCxnSpPr>
              <p:nvPr/>
            </p:nvCxnSpPr>
            <p:spPr>
              <a:xfrm flipV="1">
                <a:off x="11844652"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93" name="Gerade Verbindung 392">
                <a:extLst>
                  <a:ext uri="{FF2B5EF4-FFF2-40B4-BE49-F238E27FC236}">
                    <a16:creationId xmlns:a16="http://schemas.microsoft.com/office/drawing/2014/main" id="{44E05118-A1F7-2B1C-F68F-72592E352718}"/>
                  </a:ext>
                </a:extLst>
              </p:cNvPr>
              <p:cNvCxnSpPr>
                <a:cxnSpLocks/>
              </p:cNvCxnSpPr>
              <p:nvPr/>
            </p:nvCxnSpPr>
            <p:spPr>
              <a:xfrm flipV="1">
                <a:off x="11873965"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94" name="Gerade Verbindung 393">
                <a:extLst>
                  <a:ext uri="{FF2B5EF4-FFF2-40B4-BE49-F238E27FC236}">
                    <a16:creationId xmlns:a16="http://schemas.microsoft.com/office/drawing/2014/main" id="{77A8739A-5D76-A5E4-290C-ABCD38AB666A}"/>
                  </a:ext>
                </a:extLst>
              </p:cNvPr>
              <p:cNvCxnSpPr>
                <a:cxnSpLocks/>
              </p:cNvCxnSpPr>
              <p:nvPr/>
            </p:nvCxnSpPr>
            <p:spPr>
              <a:xfrm flipV="1">
                <a:off x="11903278"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95" name="Gerade Verbindung 394">
                <a:extLst>
                  <a:ext uri="{FF2B5EF4-FFF2-40B4-BE49-F238E27FC236}">
                    <a16:creationId xmlns:a16="http://schemas.microsoft.com/office/drawing/2014/main" id="{3C58FC86-D515-2DEF-AAD5-CB666306F993}"/>
                  </a:ext>
                </a:extLst>
              </p:cNvPr>
              <p:cNvCxnSpPr>
                <a:cxnSpLocks/>
              </p:cNvCxnSpPr>
              <p:nvPr/>
            </p:nvCxnSpPr>
            <p:spPr>
              <a:xfrm flipV="1">
                <a:off x="11932591"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96" name="Gerade Verbindung 395">
                <a:extLst>
                  <a:ext uri="{FF2B5EF4-FFF2-40B4-BE49-F238E27FC236}">
                    <a16:creationId xmlns:a16="http://schemas.microsoft.com/office/drawing/2014/main" id="{AF35CC34-4A76-FDAE-2956-1163533AB739}"/>
                  </a:ext>
                </a:extLst>
              </p:cNvPr>
              <p:cNvCxnSpPr>
                <a:cxnSpLocks/>
              </p:cNvCxnSpPr>
              <p:nvPr/>
            </p:nvCxnSpPr>
            <p:spPr>
              <a:xfrm flipV="1">
                <a:off x="11961904"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97" name="Gerade Verbindung 396">
                <a:extLst>
                  <a:ext uri="{FF2B5EF4-FFF2-40B4-BE49-F238E27FC236}">
                    <a16:creationId xmlns:a16="http://schemas.microsoft.com/office/drawing/2014/main" id="{0CF43607-D6DD-20BE-E7EE-BD9E09C33EB8}"/>
                  </a:ext>
                </a:extLst>
              </p:cNvPr>
              <p:cNvCxnSpPr>
                <a:cxnSpLocks/>
              </p:cNvCxnSpPr>
              <p:nvPr/>
            </p:nvCxnSpPr>
            <p:spPr>
              <a:xfrm flipV="1">
                <a:off x="11991217"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98" name="Gerade Verbindung 397">
                <a:extLst>
                  <a:ext uri="{FF2B5EF4-FFF2-40B4-BE49-F238E27FC236}">
                    <a16:creationId xmlns:a16="http://schemas.microsoft.com/office/drawing/2014/main" id="{52E32FF1-53A1-4390-6779-7529A1AEF9E6}"/>
                  </a:ext>
                </a:extLst>
              </p:cNvPr>
              <p:cNvCxnSpPr>
                <a:cxnSpLocks/>
              </p:cNvCxnSpPr>
              <p:nvPr/>
            </p:nvCxnSpPr>
            <p:spPr>
              <a:xfrm flipV="1">
                <a:off x="12020530"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99" name="Gerade Verbindung 398">
                <a:extLst>
                  <a:ext uri="{FF2B5EF4-FFF2-40B4-BE49-F238E27FC236}">
                    <a16:creationId xmlns:a16="http://schemas.microsoft.com/office/drawing/2014/main" id="{5B7EC340-B55E-E2F2-42E6-0F810FE32E21}"/>
                  </a:ext>
                </a:extLst>
              </p:cNvPr>
              <p:cNvCxnSpPr>
                <a:cxnSpLocks/>
              </p:cNvCxnSpPr>
              <p:nvPr/>
            </p:nvCxnSpPr>
            <p:spPr>
              <a:xfrm flipV="1">
                <a:off x="12049843"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00" name="Gerade Verbindung 399">
                <a:extLst>
                  <a:ext uri="{FF2B5EF4-FFF2-40B4-BE49-F238E27FC236}">
                    <a16:creationId xmlns:a16="http://schemas.microsoft.com/office/drawing/2014/main" id="{447FC9B7-D3B1-FC6B-0829-01F344FCEBCE}"/>
                  </a:ext>
                </a:extLst>
              </p:cNvPr>
              <p:cNvCxnSpPr>
                <a:cxnSpLocks/>
              </p:cNvCxnSpPr>
              <p:nvPr/>
            </p:nvCxnSpPr>
            <p:spPr>
              <a:xfrm flipV="1">
                <a:off x="12079156"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01" name="Gerade Verbindung 400">
                <a:extLst>
                  <a:ext uri="{FF2B5EF4-FFF2-40B4-BE49-F238E27FC236}">
                    <a16:creationId xmlns:a16="http://schemas.microsoft.com/office/drawing/2014/main" id="{11A2A90D-FE77-0963-8CF0-9CC65B9DC354}"/>
                  </a:ext>
                </a:extLst>
              </p:cNvPr>
              <p:cNvCxnSpPr>
                <a:cxnSpLocks/>
              </p:cNvCxnSpPr>
              <p:nvPr/>
            </p:nvCxnSpPr>
            <p:spPr>
              <a:xfrm flipV="1">
                <a:off x="12108469"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02" name="Gerade Verbindung 401">
                <a:extLst>
                  <a:ext uri="{FF2B5EF4-FFF2-40B4-BE49-F238E27FC236}">
                    <a16:creationId xmlns:a16="http://schemas.microsoft.com/office/drawing/2014/main" id="{D730511A-56C8-6000-608B-F532863935AA}"/>
                  </a:ext>
                </a:extLst>
              </p:cNvPr>
              <p:cNvCxnSpPr>
                <a:cxnSpLocks/>
              </p:cNvCxnSpPr>
              <p:nvPr/>
            </p:nvCxnSpPr>
            <p:spPr>
              <a:xfrm flipV="1">
                <a:off x="12137782"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03" name="Gerade Verbindung 402">
                <a:extLst>
                  <a:ext uri="{FF2B5EF4-FFF2-40B4-BE49-F238E27FC236}">
                    <a16:creationId xmlns:a16="http://schemas.microsoft.com/office/drawing/2014/main" id="{8C33EC9E-6698-2840-F88E-FBD121A3F54B}"/>
                  </a:ext>
                </a:extLst>
              </p:cNvPr>
              <p:cNvCxnSpPr>
                <a:cxnSpLocks/>
              </p:cNvCxnSpPr>
              <p:nvPr/>
            </p:nvCxnSpPr>
            <p:spPr>
              <a:xfrm flipV="1">
                <a:off x="12167095"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04" name="Gerade Verbindung 403">
                <a:extLst>
                  <a:ext uri="{FF2B5EF4-FFF2-40B4-BE49-F238E27FC236}">
                    <a16:creationId xmlns:a16="http://schemas.microsoft.com/office/drawing/2014/main" id="{254A0490-270E-5118-638F-3869E185E20E}"/>
                  </a:ext>
                </a:extLst>
              </p:cNvPr>
              <p:cNvCxnSpPr>
                <a:cxnSpLocks/>
              </p:cNvCxnSpPr>
              <p:nvPr/>
            </p:nvCxnSpPr>
            <p:spPr>
              <a:xfrm flipV="1">
                <a:off x="12196408"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05" name="Gerade Verbindung 404">
                <a:extLst>
                  <a:ext uri="{FF2B5EF4-FFF2-40B4-BE49-F238E27FC236}">
                    <a16:creationId xmlns:a16="http://schemas.microsoft.com/office/drawing/2014/main" id="{C4FAC2D3-6F11-9B85-39DE-6CCD6EF913D2}"/>
                  </a:ext>
                </a:extLst>
              </p:cNvPr>
              <p:cNvCxnSpPr>
                <a:cxnSpLocks/>
              </p:cNvCxnSpPr>
              <p:nvPr/>
            </p:nvCxnSpPr>
            <p:spPr>
              <a:xfrm flipV="1">
                <a:off x="12225721"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06" name="Gerade Verbindung 405">
                <a:extLst>
                  <a:ext uri="{FF2B5EF4-FFF2-40B4-BE49-F238E27FC236}">
                    <a16:creationId xmlns:a16="http://schemas.microsoft.com/office/drawing/2014/main" id="{7FA950B1-53D1-8A05-4092-671C2E763A72}"/>
                  </a:ext>
                </a:extLst>
              </p:cNvPr>
              <p:cNvCxnSpPr>
                <a:cxnSpLocks/>
              </p:cNvCxnSpPr>
              <p:nvPr/>
            </p:nvCxnSpPr>
            <p:spPr>
              <a:xfrm flipV="1">
                <a:off x="12255034"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07" name="Gerade Verbindung 406">
                <a:extLst>
                  <a:ext uri="{FF2B5EF4-FFF2-40B4-BE49-F238E27FC236}">
                    <a16:creationId xmlns:a16="http://schemas.microsoft.com/office/drawing/2014/main" id="{CF725456-75A0-C414-5653-B80EF280440F}"/>
                  </a:ext>
                </a:extLst>
              </p:cNvPr>
              <p:cNvCxnSpPr>
                <a:cxnSpLocks/>
              </p:cNvCxnSpPr>
              <p:nvPr/>
            </p:nvCxnSpPr>
            <p:spPr>
              <a:xfrm flipV="1">
                <a:off x="12284347"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08" name="Gerade Verbindung 407">
                <a:extLst>
                  <a:ext uri="{FF2B5EF4-FFF2-40B4-BE49-F238E27FC236}">
                    <a16:creationId xmlns:a16="http://schemas.microsoft.com/office/drawing/2014/main" id="{AEFD511B-0C85-4CED-B376-B3F547BF2E7F}"/>
                  </a:ext>
                </a:extLst>
              </p:cNvPr>
              <p:cNvCxnSpPr>
                <a:cxnSpLocks/>
              </p:cNvCxnSpPr>
              <p:nvPr/>
            </p:nvCxnSpPr>
            <p:spPr>
              <a:xfrm flipV="1">
                <a:off x="12313660"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09" name="Gerade Verbindung 408">
                <a:extLst>
                  <a:ext uri="{FF2B5EF4-FFF2-40B4-BE49-F238E27FC236}">
                    <a16:creationId xmlns:a16="http://schemas.microsoft.com/office/drawing/2014/main" id="{BB805105-3F8C-8A88-E236-939E4A69316C}"/>
                  </a:ext>
                </a:extLst>
              </p:cNvPr>
              <p:cNvCxnSpPr>
                <a:cxnSpLocks/>
              </p:cNvCxnSpPr>
              <p:nvPr/>
            </p:nvCxnSpPr>
            <p:spPr>
              <a:xfrm flipV="1">
                <a:off x="12342973"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10" name="Gerade Verbindung 409">
                <a:extLst>
                  <a:ext uri="{FF2B5EF4-FFF2-40B4-BE49-F238E27FC236}">
                    <a16:creationId xmlns:a16="http://schemas.microsoft.com/office/drawing/2014/main" id="{AE0DE5C8-248F-61AE-4A5C-3A1E23C9EC73}"/>
                  </a:ext>
                </a:extLst>
              </p:cNvPr>
              <p:cNvCxnSpPr>
                <a:cxnSpLocks/>
              </p:cNvCxnSpPr>
              <p:nvPr/>
            </p:nvCxnSpPr>
            <p:spPr>
              <a:xfrm flipV="1">
                <a:off x="12372286"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11" name="Gerade Verbindung 410">
                <a:extLst>
                  <a:ext uri="{FF2B5EF4-FFF2-40B4-BE49-F238E27FC236}">
                    <a16:creationId xmlns:a16="http://schemas.microsoft.com/office/drawing/2014/main" id="{184F3ED9-E267-E68C-63B6-40ACB0AA71FD}"/>
                  </a:ext>
                </a:extLst>
              </p:cNvPr>
              <p:cNvCxnSpPr>
                <a:cxnSpLocks/>
              </p:cNvCxnSpPr>
              <p:nvPr/>
            </p:nvCxnSpPr>
            <p:spPr>
              <a:xfrm flipV="1">
                <a:off x="12401599"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12" name="Gerade Verbindung 411">
                <a:extLst>
                  <a:ext uri="{FF2B5EF4-FFF2-40B4-BE49-F238E27FC236}">
                    <a16:creationId xmlns:a16="http://schemas.microsoft.com/office/drawing/2014/main" id="{9F43C023-D0E4-C9D9-EC02-D416139B6CE4}"/>
                  </a:ext>
                </a:extLst>
              </p:cNvPr>
              <p:cNvCxnSpPr>
                <a:cxnSpLocks/>
              </p:cNvCxnSpPr>
              <p:nvPr/>
            </p:nvCxnSpPr>
            <p:spPr>
              <a:xfrm flipV="1">
                <a:off x="12430912" y="4897031"/>
                <a:ext cx="44605" cy="7379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99" name="Stern mit 5 Zacken 98">
              <a:extLst>
                <a:ext uri="{FF2B5EF4-FFF2-40B4-BE49-F238E27FC236}">
                  <a16:creationId xmlns:a16="http://schemas.microsoft.com/office/drawing/2014/main" id="{1C7D6FFF-0B24-E86C-2AFB-FF2CD3E18D3E}"/>
                </a:ext>
              </a:extLst>
            </p:cNvPr>
            <p:cNvSpPr/>
            <p:nvPr/>
          </p:nvSpPr>
          <p:spPr>
            <a:xfrm>
              <a:off x="3678609" y="5603196"/>
              <a:ext cx="162000" cy="162000"/>
            </a:xfrm>
            <a:prstGeom prst="star5">
              <a:avLst/>
            </a:prstGeom>
            <a:solidFill>
              <a:schemeClr val="accent3"/>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01" name="Stern mit 5 Zacken 100">
            <a:extLst>
              <a:ext uri="{FF2B5EF4-FFF2-40B4-BE49-F238E27FC236}">
                <a16:creationId xmlns:a16="http://schemas.microsoft.com/office/drawing/2014/main" id="{1298E597-94BE-26F2-3958-C4337549624C}"/>
              </a:ext>
            </a:extLst>
          </p:cNvPr>
          <p:cNvSpPr/>
          <p:nvPr/>
        </p:nvSpPr>
        <p:spPr>
          <a:xfrm>
            <a:off x="4097423" y="5725223"/>
            <a:ext cx="162000" cy="162000"/>
          </a:xfrm>
          <a:prstGeom prst="star5">
            <a:avLst/>
          </a:prstGeom>
          <a:solidFill>
            <a:schemeClr val="accent3"/>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2" name="Parallelogramm 101">
            <a:extLst>
              <a:ext uri="{FF2B5EF4-FFF2-40B4-BE49-F238E27FC236}">
                <a16:creationId xmlns:a16="http://schemas.microsoft.com/office/drawing/2014/main" id="{67102571-0961-9A68-3B62-1C5232E453FA}"/>
              </a:ext>
            </a:extLst>
          </p:cNvPr>
          <p:cNvSpPr/>
          <p:nvPr/>
        </p:nvSpPr>
        <p:spPr>
          <a:xfrm>
            <a:off x="1771857" y="5911824"/>
            <a:ext cx="3024000" cy="72000"/>
          </a:xfrm>
          <a:prstGeom prst="parallelogram">
            <a:avLst>
              <a:gd name="adj" fmla="val 86418"/>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3" name="Stern mit 5 Zacken 102">
            <a:extLst>
              <a:ext uri="{FF2B5EF4-FFF2-40B4-BE49-F238E27FC236}">
                <a16:creationId xmlns:a16="http://schemas.microsoft.com/office/drawing/2014/main" id="{550A46CF-EBBA-20AB-9402-F9EBF0BECC8F}"/>
              </a:ext>
            </a:extLst>
          </p:cNvPr>
          <p:cNvSpPr/>
          <p:nvPr/>
        </p:nvSpPr>
        <p:spPr>
          <a:xfrm>
            <a:off x="4677831" y="5850424"/>
            <a:ext cx="162000" cy="162000"/>
          </a:xfrm>
          <a:prstGeom prst="star5">
            <a:avLst/>
          </a:prstGeom>
          <a:solidFill>
            <a:schemeClr val="accent3"/>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1559705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rafik 26">
            <a:extLst>
              <a:ext uri="{FF2B5EF4-FFF2-40B4-BE49-F238E27FC236}">
                <a16:creationId xmlns:a16="http://schemas.microsoft.com/office/drawing/2014/main" id="{3C625B41-6017-DCD9-B36E-8E09DE36AA38}"/>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69242"/>
          <a:stretch/>
        </p:blipFill>
        <p:spPr>
          <a:xfrm>
            <a:off x="186972" y="3558199"/>
            <a:ext cx="5814623" cy="2530337"/>
          </a:xfrm>
          <a:prstGeom prst="rect">
            <a:avLst/>
          </a:prstGeom>
        </p:spPr>
      </p:pic>
      <p:sp>
        <p:nvSpPr>
          <p:cNvPr id="3" name="Title 2">
            <a:extLst>
              <a:ext uri="{FF2B5EF4-FFF2-40B4-BE49-F238E27FC236}">
                <a16:creationId xmlns:a16="http://schemas.microsoft.com/office/drawing/2014/main" id="{28BC74F2-4AC5-EDA6-ED44-3FD5FE835B2E}"/>
              </a:ext>
            </a:extLst>
          </p:cNvPr>
          <p:cNvSpPr>
            <a:spLocks noGrp="1"/>
          </p:cNvSpPr>
          <p:nvPr>
            <p:ph type="title"/>
          </p:nvPr>
        </p:nvSpPr>
        <p:spPr/>
        <p:txBody>
          <a:bodyPr/>
          <a:lstStyle/>
          <a:p>
            <a:r>
              <a:rPr lang="en-US" err="1"/>
              <a:t>iwCLL</a:t>
            </a:r>
            <a:r>
              <a:rPr lang="en-US"/>
              <a:t> response and MRD stopping rules</a:t>
            </a:r>
          </a:p>
        </p:txBody>
      </p:sp>
      <p:sp>
        <p:nvSpPr>
          <p:cNvPr id="5" name="Footer Placeholder 3">
            <a:extLst>
              <a:ext uri="{FF2B5EF4-FFF2-40B4-BE49-F238E27FC236}">
                <a16:creationId xmlns:a16="http://schemas.microsoft.com/office/drawing/2014/main" id="{8578C6F3-67DC-5184-5F4E-65E531250B64}"/>
              </a:ext>
            </a:extLst>
          </p:cNvPr>
          <p:cNvSpPr>
            <a:spLocks noGrp="1"/>
          </p:cNvSpPr>
          <p:nvPr>
            <p:ph type="ftr" sz="quarter" idx="13"/>
          </p:nvPr>
        </p:nvSpPr>
        <p:spPr/>
        <p:txBody>
          <a:bodyPr/>
          <a:lstStyle/>
          <a:p>
            <a:r>
              <a:rPr lang="en-GB" b="1">
                <a:sym typeface="Wingdings" pitchFamily="2" charset="2"/>
              </a:rPr>
              <a:t>BM, </a:t>
            </a:r>
            <a:r>
              <a:rPr lang="en-GB">
                <a:sym typeface="Wingdings" pitchFamily="2" charset="2"/>
              </a:rPr>
              <a:t>bone marrow; </a:t>
            </a:r>
            <a:r>
              <a:rPr lang="en-GB" b="1">
                <a:sym typeface="Wingdings" pitchFamily="2" charset="2"/>
              </a:rPr>
              <a:t>CI</a:t>
            </a:r>
            <a:r>
              <a:rPr lang="en-GB">
                <a:sym typeface="Wingdings" pitchFamily="2" charset="2"/>
              </a:rPr>
              <a:t>, confidence interval; </a:t>
            </a:r>
            <a:r>
              <a:rPr lang="en-GB" b="1">
                <a:sym typeface="Wingdings" pitchFamily="2" charset="2"/>
              </a:rPr>
              <a:t>CR, </a:t>
            </a:r>
            <a:r>
              <a:rPr lang="en-GB">
                <a:sym typeface="Wingdings" pitchFamily="2" charset="2"/>
              </a:rPr>
              <a:t>complete response; </a:t>
            </a:r>
            <a:r>
              <a:rPr lang="en-GB" b="1" err="1">
                <a:sym typeface="Wingdings" pitchFamily="2" charset="2"/>
              </a:rPr>
              <a:t>CRi</a:t>
            </a:r>
            <a:r>
              <a:rPr lang="en-GB" b="1">
                <a:sym typeface="Wingdings" pitchFamily="2" charset="2"/>
              </a:rPr>
              <a:t>, </a:t>
            </a:r>
            <a:r>
              <a:rPr lang="en-GB">
                <a:sym typeface="Wingdings" pitchFamily="2" charset="2"/>
              </a:rPr>
              <a:t>CR with incomplete count recovery; </a:t>
            </a:r>
            <a:r>
              <a:rPr lang="en-GB" b="1">
                <a:sym typeface="Wingdings" pitchFamily="2" charset="2"/>
              </a:rPr>
              <a:t>FCR, </a:t>
            </a:r>
            <a:r>
              <a:rPr lang="en-GB">
                <a:sym typeface="Wingdings" pitchFamily="2" charset="2"/>
              </a:rPr>
              <a:t>fludarabine, cyclophosphamide, rituximab; </a:t>
            </a:r>
            <a:r>
              <a:rPr lang="en-GB" b="1">
                <a:sym typeface="Wingdings" pitchFamily="2" charset="2"/>
              </a:rPr>
              <a:t>IGHV, </a:t>
            </a:r>
            <a:r>
              <a:rPr lang="en-GB">
                <a:sym typeface="Wingdings" pitchFamily="2" charset="2"/>
              </a:rPr>
              <a:t>immunoglobulin heavy-chain variable region; </a:t>
            </a:r>
            <a:r>
              <a:rPr lang="en-GB" b="1">
                <a:sym typeface="Wingdings" pitchFamily="2" charset="2"/>
              </a:rPr>
              <a:t>I+V, </a:t>
            </a:r>
            <a:r>
              <a:rPr lang="en-GB">
                <a:sym typeface="Wingdings" pitchFamily="2" charset="2"/>
              </a:rPr>
              <a:t>ibrutinib plus </a:t>
            </a:r>
            <a:r>
              <a:rPr lang="en-GB" err="1">
                <a:sym typeface="Wingdings" pitchFamily="2" charset="2"/>
              </a:rPr>
              <a:t>venetoclax</a:t>
            </a:r>
            <a:r>
              <a:rPr lang="en-GB">
                <a:sym typeface="Wingdings" pitchFamily="2" charset="2"/>
              </a:rPr>
              <a:t>; </a:t>
            </a:r>
            <a:r>
              <a:rPr lang="en-GB" b="1" err="1">
                <a:sym typeface="Wingdings" pitchFamily="2" charset="2"/>
              </a:rPr>
              <a:t>iwCLL</a:t>
            </a:r>
            <a:r>
              <a:rPr lang="en-GB" b="1">
                <a:sym typeface="Wingdings" pitchFamily="2" charset="2"/>
              </a:rPr>
              <a:t>, </a:t>
            </a:r>
            <a:r>
              <a:rPr lang="en-GB">
                <a:sym typeface="Wingdings" pitchFamily="2" charset="2"/>
              </a:rPr>
              <a:t>international workshop on CLL; </a:t>
            </a:r>
            <a:r>
              <a:rPr lang="en-GB" b="1">
                <a:sym typeface="Wingdings" pitchFamily="2" charset="2"/>
              </a:rPr>
              <a:t>MRD, </a:t>
            </a:r>
            <a:r>
              <a:rPr lang="en-GB">
                <a:sym typeface="Wingdings" pitchFamily="2" charset="2"/>
              </a:rPr>
              <a:t>minimal residual disease; </a:t>
            </a:r>
            <a:r>
              <a:rPr lang="en-GB" b="1">
                <a:sym typeface="Wingdings" pitchFamily="2" charset="2"/>
              </a:rPr>
              <a:t>NE</a:t>
            </a:r>
            <a:r>
              <a:rPr lang="en-GB">
                <a:sym typeface="Wingdings" pitchFamily="2" charset="2"/>
              </a:rPr>
              <a:t>, not evaluable; </a:t>
            </a:r>
            <a:r>
              <a:rPr lang="en-GB" b="1" err="1">
                <a:sym typeface="Wingdings" pitchFamily="2" charset="2"/>
              </a:rPr>
              <a:t>uMRD</a:t>
            </a:r>
            <a:r>
              <a:rPr lang="en-GB" b="1">
                <a:sym typeface="Wingdings" pitchFamily="2" charset="2"/>
              </a:rPr>
              <a:t>, </a:t>
            </a:r>
            <a:r>
              <a:rPr lang="en-GB">
                <a:sym typeface="Wingdings" pitchFamily="2" charset="2"/>
              </a:rPr>
              <a:t>undetectable MRD.</a:t>
            </a:r>
            <a:endParaRPr lang="en-GB" b="1"/>
          </a:p>
          <a:p>
            <a:r>
              <a:rPr lang="en-GB" b="1"/>
              <a:t>Hillmen et al, Abstract #631 presented at ASH 2023. </a:t>
            </a:r>
            <a:endParaRPr lang="en-GB"/>
          </a:p>
        </p:txBody>
      </p:sp>
      <p:graphicFrame>
        <p:nvGraphicFramePr>
          <p:cNvPr id="7" name="Table 6">
            <a:extLst>
              <a:ext uri="{FF2B5EF4-FFF2-40B4-BE49-F238E27FC236}">
                <a16:creationId xmlns:a16="http://schemas.microsoft.com/office/drawing/2014/main" id="{A29DB9BB-A6B2-6D79-068E-0D1EDAABCAB9}"/>
              </a:ext>
            </a:extLst>
          </p:cNvPr>
          <p:cNvGraphicFramePr>
            <a:graphicFrameLocks noGrp="1"/>
          </p:cNvGraphicFramePr>
          <p:nvPr>
            <p:extLst>
              <p:ext uri="{D42A27DB-BD31-4B8C-83A1-F6EECF244321}">
                <p14:modId xmlns:p14="http://schemas.microsoft.com/office/powerpoint/2010/main" val="907178540"/>
              </p:ext>
            </p:extLst>
          </p:nvPr>
        </p:nvGraphicFramePr>
        <p:xfrm>
          <a:off x="416532" y="1778034"/>
          <a:ext cx="5438480" cy="1097280"/>
        </p:xfrm>
        <a:graphic>
          <a:graphicData uri="http://schemas.openxmlformats.org/drawingml/2006/table">
            <a:tbl>
              <a:tblPr firstRow="1" bandRow="1">
                <a:tableStyleId>{5C22544A-7EE6-4342-B048-85BDC9FD1C3A}</a:tableStyleId>
              </a:tblPr>
              <a:tblGrid>
                <a:gridCol w="555925">
                  <a:extLst>
                    <a:ext uri="{9D8B030D-6E8A-4147-A177-3AD203B41FA5}">
                      <a16:colId xmlns:a16="http://schemas.microsoft.com/office/drawing/2014/main" val="1078174593"/>
                    </a:ext>
                  </a:extLst>
                </a:gridCol>
                <a:gridCol w="976511">
                  <a:extLst>
                    <a:ext uri="{9D8B030D-6E8A-4147-A177-3AD203B41FA5}">
                      <a16:colId xmlns:a16="http://schemas.microsoft.com/office/drawing/2014/main" val="3250572155"/>
                    </a:ext>
                  </a:extLst>
                </a:gridCol>
                <a:gridCol w="976511">
                  <a:extLst>
                    <a:ext uri="{9D8B030D-6E8A-4147-A177-3AD203B41FA5}">
                      <a16:colId xmlns:a16="http://schemas.microsoft.com/office/drawing/2014/main" val="3952385749"/>
                    </a:ext>
                  </a:extLst>
                </a:gridCol>
                <a:gridCol w="976511">
                  <a:extLst>
                    <a:ext uri="{9D8B030D-6E8A-4147-A177-3AD203B41FA5}">
                      <a16:colId xmlns:a16="http://schemas.microsoft.com/office/drawing/2014/main" val="461450816"/>
                    </a:ext>
                  </a:extLst>
                </a:gridCol>
                <a:gridCol w="976511">
                  <a:extLst>
                    <a:ext uri="{9D8B030D-6E8A-4147-A177-3AD203B41FA5}">
                      <a16:colId xmlns:a16="http://schemas.microsoft.com/office/drawing/2014/main" val="3098767991"/>
                    </a:ext>
                  </a:extLst>
                </a:gridCol>
                <a:gridCol w="976511">
                  <a:extLst>
                    <a:ext uri="{9D8B030D-6E8A-4147-A177-3AD203B41FA5}">
                      <a16:colId xmlns:a16="http://schemas.microsoft.com/office/drawing/2014/main" val="3760104247"/>
                    </a:ext>
                  </a:extLst>
                </a:gridCol>
              </a:tblGrid>
              <a:tr h="142312">
                <a:tc rowSpan="2">
                  <a:txBody>
                    <a:bodyPr/>
                    <a:lstStyle/>
                    <a:p>
                      <a:endParaRPr lang="en-US" sz="1200"/>
                    </a:p>
                    <a:p>
                      <a:r>
                        <a:rPr lang="en-US" sz="1200"/>
                        <a:t>%</a:t>
                      </a:r>
                    </a:p>
                  </a:txBody>
                  <a:tcPr/>
                </a:tc>
                <a:tc gridSpan="2">
                  <a:txBody>
                    <a:bodyPr/>
                    <a:lstStyle/>
                    <a:p>
                      <a:pPr algn="ctr"/>
                      <a:r>
                        <a:rPr lang="en-US" sz="1200" b="1"/>
                        <a:t>CR/</a:t>
                      </a:r>
                      <a:r>
                        <a:rPr lang="en-US" sz="1200" b="1" err="1"/>
                        <a:t>CRi</a:t>
                      </a:r>
                      <a:endParaRPr lang="en-US" sz="1200" b="1"/>
                    </a:p>
                  </a:txBody>
                  <a:tcPr/>
                </a:tc>
                <a:tc hMerge="1">
                  <a:txBody>
                    <a:bodyPr/>
                    <a:lstStyle/>
                    <a:p>
                      <a:pPr algn="ctr"/>
                      <a:endParaRPr lang="en-US" sz="1200" b="0"/>
                    </a:p>
                  </a:txBody>
                  <a:tcPr/>
                </a:tc>
                <a:tc gridSpan="2">
                  <a:txBody>
                    <a:bodyPr/>
                    <a:lstStyle/>
                    <a:p>
                      <a:pPr algn="ctr"/>
                      <a:r>
                        <a:rPr lang="en-US" sz="1200" b="1"/>
                        <a:t>Overall response</a:t>
                      </a:r>
                    </a:p>
                  </a:txBody>
                  <a:tcPr/>
                </a:tc>
                <a:tc hMerge="1">
                  <a:txBody>
                    <a:bodyPr/>
                    <a:lstStyle/>
                    <a:p>
                      <a:pPr algn="ctr"/>
                      <a:endParaRPr lang="en-US" sz="1200" b="0"/>
                    </a:p>
                  </a:txBody>
                  <a:tcPr/>
                </a:tc>
                <a:tc>
                  <a:txBody>
                    <a:bodyPr/>
                    <a:lstStyle/>
                    <a:p>
                      <a:pPr algn="ctr"/>
                      <a:r>
                        <a:rPr lang="en-US" sz="1200" b="1"/>
                        <a:t>BM </a:t>
                      </a:r>
                      <a:r>
                        <a:rPr lang="en-US" sz="1200" b="1" err="1"/>
                        <a:t>uMRD</a:t>
                      </a:r>
                      <a:endParaRPr lang="en-US" sz="1200" b="1"/>
                    </a:p>
                  </a:txBody>
                  <a:tcPr/>
                </a:tc>
                <a:extLst>
                  <a:ext uri="{0D108BD9-81ED-4DB2-BD59-A6C34878D82A}">
                    <a16:rowId xmlns:a16="http://schemas.microsoft.com/office/drawing/2014/main" val="3852472227"/>
                  </a:ext>
                </a:extLst>
              </a:tr>
              <a:tr h="142312">
                <a:tc vMerge="1">
                  <a:txBody>
                    <a:bodyPr/>
                    <a:lstStyle/>
                    <a:p>
                      <a:pPr marL="0" algn="l" defTabSz="914400" rtl="0" eaLnBrk="1" latinLnBrk="0" hangingPunct="1"/>
                      <a:endParaRPr lang="en-US" sz="1200" b="1" kern="1200">
                        <a:solidFill>
                          <a:schemeClr val="lt1"/>
                        </a:solidFill>
                        <a:latin typeface="+mn-lt"/>
                        <a:ea typeface="+mn-ea"/>
                        <a:cs typeface="+mn-cs"/>
                      </a:endParaRPr>
                    </a:p>
                  </a:txBody>
                  <a:tcPr>
                    <a:solidFill>
                      <a:schemeClr val="accent1"/>
                    </a:solidFill>
                  </a:tcPr>
                </a:tc>
                <a:tc>
                  <a:txBody>
                    <a:bodyPr/>
                    <a:lstStyle/>
                    <a:p>
                      <a:pPr marL="0" algn="ctr" defTabSz="914400" rtl="0" eaLnBrk="1" latinLnBrk="0" hangingPunct="1"/>
                      <a:r>
                        <a:rPr lang="en-US" sz="1200" b="0" kern="1200">
                          <a:solidFill>
                            <a:schemeClr val="lt1"/>
                          </a:solidFill>
                          <a:latin typeface="+mn-lt"/>
                          <a:ea typeface="+mn-ea"/>
                          <a:cs typeface="+mn-cs"/>
                        </a:rPr>
                        <a:t>9 months</a:t>
                      </a:r>
                    </a:p>
                  </a:txBody>
                  <a:tcPr>
                    <a:solidFill>
                      <a:schemeClr val="accent1"/>
                    </a:solidFill>
                  </a:tcPr>
                </a:tc>
                <a:tc>
                  <a:txBody>
                    <a:bodyPr/>
                    <a:lstStyle/>
                    <a:p>
                      <a:pPr marL="0" algn="ctr" defTabSz="914400" rtl="0" eaLnBrk="1" latinLnBrk="0" hangingPunct="1"/>
                      <a:r>
                        <a:rPr lang="en-US" sz="1200" b="0" kern="1200">
                          <a:solidFill>
                            <a:schemeClr val="lt1"/>
                          </a:solidFill>
                          <a:latin typeface="+mn-lt"/>
                          <a:ea typeface="+mn-ea"/>
                          <a:cs typeface="+mn-cs"/>
                        </a:rPr>
                        <a:t>Any time</a:t>
                      </a:r>
                    </a:p>
                  </a:txBody>
                  <a:tcPr>
                    <a:solidFill>
                      <a:schemeClr val="accent1"/>
                    </a:solidFill>
                  </a:tcPr>
                </a:tc>
                <a:tc>
                  <a:txBody>
                    <a:bodyPr/>
                    <a:lstStyle/>
                    <a:p>
                      <a:pPr marL="0" algn="ctr" defTabSz="914400" rtl="0" eaLnBrk="1" latinLnBrk="0" hangingPunct="1"/>
                      <a:r>
                        <a:rPr lang="en-US" sz="1200" b="0" kern="1200">
                          <a:solidFill>
                            <a:schemeClr val="lt1"/>
                          </a:solidFill>
                          <a:latin typeface="+mn-lt"/>
                          <a:ea typeface="+mn-ea"/>
                          <a:cs typeface="+mn-cs"/>
                        </a:rPr>
                        <a:t>9 months</a:t>
                      </a:r>
                    </a:p>
                  </a:txBody>
                  <a:tcPr>
                    <a:solidFill>
                      <a:schemeClr val="accent1"/>
                    </a:solidFill>
                  </a:tcPr>
                </a:tc>
                <a:tc>
                  <a:txBody>
                    <a:bodyPr/>
                    <a:lstStyle/>
                    <a:p>
                      <a:pPr marL="0" algn="ctr" defTabSz="914400" rtl="0" eaLnBrk="1" latinLnBrk="0" hangingPunct="1"/>
                      <a:r>
                        <a:rPr lang="en-US" sz="1200" b="0" kern="1200">
                          <a:solidFill>
                            <a:schemeClr val="lt1"/>
                          </a:solidFill>
                          <a:latin typeface="+mn-lt"/>
                          <a:ea typeface="+mn-ea"/>
                          <a:cs typeface="+mn-cs"/>
                        </a:rPr>
                        <a:t>Any time</a:t>
                      </a:r>
                    </a:p>
                  </a:txBody>
                  <a:tcPr>
                    <a:solidFill>
                      <a:schemeClr val="accent1"/>
                    </a:solidFill>
                  </a:tcPr>
                </a:tc>
                <a:tc>
                  <a:txBody>
                    <a:bodyPr/>
                    <a:lstStyle/>
                    <a:p>
                      <a:pPr marL="0" algn="ctr" defTabSz="914400" rtl="0" eaLnBrk="1" latinLnBrk="0" hangingPunct="1"/>
                      <a:r>
                        <a:rPr lang="en-US" sz="1200" b="0" kern="1200">
                          <a:solidFill>
                            <a:schemeClr val="lt1"/>
                          </a:solidFill>
                          <a:latin typeface="+mn-lt"/>
                          <a:ea typeface="+mn-ea"/>
                          <a:cs typeface="+mn-cs"/>
                        </a:rPr>
                        <a:t>Any time</a:t>
                      </a:r>
                    </a:p>
                  </a:txBody>
                  <a:tcPr>
                    <a:solidFill>
                      <a:schemeClr val="accent1"/>
                    </a:solidFill>
                  </a:tcPr>
                </a:tc>
                <a:extLst>
                  <a:ext uri="{0D108BD9-81ED-4DB2-BD59-A6C34878D82A}">
                    <a16:rowId xmlns:a16="http://schemas.microsoft.com/office/drawing/2014/main" val="2309841648"/>
                  </a:ext>
                </a:extLst>
              </a:tr>
              <a:tr h="142312">
                <a:tc>
                  <a:txBody>
                    <a:bodyPr/>
                    <a:lstStyle/>
                    <a:p>
                      <a:r>
                        <a:rPr lang="en-US" sz="1200" b="1"/>
                        <a:t>FCR</a:t>
                      </a:r>
                    </a:p>
                  </a:txBody>
                  <a:tcPr/>
                </a:tc>
                <a:tc>
                  <a:txBody>
                    <a:bodyPr/>
                    <a:lstStyle/>
                    <a:p>
                      <a:pPr algn="ctr"/>
                      <a:r>
                        <a:rPr lang="en-US" sz="1200"/>
                        <a:t>49</a:t>
                      </a:r>
                    </a:p>
                  </a:txBody>
                  <a:tcPr/>
                </a:tc>
                <a:tc>
                  <a:txBody>
                    <a:bodyPr/>
                    <a:lstStyle/>
                    <a:p>
                      <a:pPr algn="ctr"/>
                      <a:r>
                        <a:rPr lang="en-US" sz="1200"/>
                        <a:t>71.5</a:t>
                      </a:r>
                    </a:p>
                  </a:txBody>
                  <a:tcPr/>
                </a:tc>
                <a:tc>
                  <a:txBody>
                    <a:bodyPr/>
                    <a:lstStyle/>
                    <a:p>
                      <a:pPr algn="ctr"/>
                      <a:r>
                        <a:rPr lang="en-US" sz="1200"/>
                        <a:t>76.4</a:t>
                      </a:r>
                    </a:p>
                  </a:txBody>
                  <a:tcPr/>
                </a:tc>
                <a:tc>
                  <a:txBody>
                    <a:bodyPr/>
                    <a:lstStyle/>
                    <a:p>
                      <a:pPr algn="ctr"/>
                      <a:r>
                        <a:rPr lang="en-US" sz="1200"/>
                        <a:t>83.7</a:t>
                      </a:r>
                    </a:p>
                  </a:txBody>
                  <a:tcPr/>
                </a:tc>
                <a:tc>
                  <a:txBody>
                    <a:bodyPr/>
                    <a:lstStyle/>
                    <a:p>
                      <a:pPr algn="ctr"/>
                      <a:r>
                        <a:rPr lang="en-US" sz="1200"/>
                        <a:t>40.3</a:t>
                      </a:r>
                    </a:p>
                  </a:txBody>
                  <a:tcPr/>
                </a:tc>
                <a:extLst>
                  <a:ext uri="{0D108BD9-81ED-4DB2-BD59-A6C34878D82A}">
                    <a16:rowId xmlns:a16="http://schemas.microsoft.com/office/drawing/2014/main" val="2453241703"/>
                  </a:ext>
                </a:extLst>
              </a:tr>
              <a:tr h="142312">
                <a:tc>
                  <a:txBody>
                    <a:bodyPr/>
                    <a:lstStyle/>
                    <a:p>
                      <a:r>
                        <a:rPr lang="en-US" sz="1200" b="1"/>
                        <a:t>I+V</a:t>
                      </a:r>
                    </a:p>
                  </a:txBody>
                  <a:tcPr/>
                </a:tc>
                <a:tc>
                  <a:txBody>
                    <a:bodyPr/>
                    <a:lstStyle/>
                    <a:p>
                      <a:pPr algn="ctr"/>
                      <a:r>
                        <a:rPr lang="en-US" sz="1200"/>
                        <a:t>59.2</a:t>
                      </a:r>
                    </a:p>
                  </a:txBody>
                  <a:tcPr/>
                </a:tc>
                <a:tc>
                  <a:txBody>
                    <a:bodyPr/>
                    <a:lstStyle/>
                    <a:p>
                      <a:pPr algn="ctr"/>
                      <a:r>
                        <a:rPr lang="en-US" sz="1200"/>
                        <a:t>92.3</a:t>
                      </a:r>
                    </a:p>
                  </a:txBody>
                  <a:tcPr/>
                </a:tc>
                <a:tc>
                  <a:txBody>
                    <a:bodyPr/>
                    <a:lstStyle/>
                    <a:p>
                      <a:pPr algn="ctr"/>
                      <a:r>
                        <a:rPr lang="en-US" sz="1200"/>
                        <a:t>86.5</a:t>
                      </a:r>
                    </a:p>
                  </a:txBody>
                  <a:tcPr/>
                </a:tc>
                <a:tc>
                  <a:txBody>
                    <a:bodyPr/>
                    <a:lstStyle/>
                    <a:p>
                      <a:pPr algn="ctr"/>
                      <a:r>
                        <a:rPr lang="en-US" sz="1200"/>
                        <a:t>95.4</a:t>
                      </a:r>
                    </a:p>
                  </a:txBody>
                  <a:tcPr/>
                </a:tc>
                <a:tc>
                  <a:txBody>
                    <a:bodyPr/>
                    <a:lstStyle/>
                    <a:p>
                      <a:pPr algn="ctr"/>
                      <a:r>
                        <a:rPr lang="en-US" sz="1200"/>
                        <a:t>61.9</a:t>
                      </a:r>
                    </a:p>
                  </a:txBody>
                  <a:tcPr/>
                </a:tc>
                <a:extLst>
                  <a:ext uri="{0D108BD9-81ED-4DB2-BD59-A6C34878D82A}">
                    <a16:rowId xmlns:a16="http://schemas.microsoft.com/office/drawing/2014/main" val="499011741"/>
                  </a:ext>
                </a:extLst>
              </a:tr>
            </a:tbl>
          </a:graphicData>
        </a:graphic>
      </p:graphicFrame>
      <p:sp>
        <p:nvSpPr>
          <p:cNvPr id="4" name="Text Placeholder 4">
            <a:extLst>
              <a:ext uri="{FF2B5EF4-FFF2-40B4-BE49-F238E27FC236}">
                <a16:creationId xmlns:a16="http://schemas.microsoft.com/office/drawing/2014/main" id="{C4A1C5C7-5357-6485-08BF-0E2C6E99ADB4}"/>
              </a:ext>
            </a:extLst>
          </p:cNvPr>
          <p:cNvSpPr txBox="1">
            <a:spLocks/>
          </p:cNvSpPr>
          <p:nvPr/>
        </p:nvSpPr>
        <p:spPr>
          <a:xfrm>
            <a:off x="416533" y="1280567"/>
            <a:ext cx="11367480" cy="647700"/>
          </a:xfrm>
          <a:prstGeom prst="rect">
            <a:avLst/>
          </a:prstGeom>
        </p:spPr>
        <p:txBody>
          <a:bodyPr vert="horz" lIns="0" tIns="0" rIns="0" bIns="0" rtlCol="0" anchor="ctr" anchorCtr="0">
            <a:normAutofit/>
          </a:bodyPr>
          <a:lstStyle>
            <a:lvl1pPr marL="0" indent="0" algn="l" defTabSz="914400" rtl="0" eaLnBrk="1" latinLnBrk="0" hangingPunct="1">
              <a:lnSpc>
                <a:spcPct val="90000"/>
              </a:lnSpc>
              <a:spcBef>
                <a:spcPts val="0"/>
              </a:spcBef>
              <a:buClr>
                <a:schemeClr val="accent2"/>
              </a:buClr>
              <a:buFont typeface="Arial" panose="020B0604020202020204" pitchFamily="34" charset="0"/>
              <a:buNone/>
              <a:defRPr sz="18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2"/>
              </a:buClr>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2"/>
              </a:buClr>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2"/>
              </a:buClr>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err="1"/>
              <a:t>iwCLL</a:t>
            </a:r>
            <a:r>
              <a:rPr lang="en-US"/>
              <a:t> responses</a:t>
            </a:r>
          </a:p>
        </p:txBody>
      </p:sp>
      <p:sp>
        <p:nvSpPr>
          <p:cNvPr id="12" name="Textfeld 11">
            <a:extLst>
              <a:ext uri="{FF2B5EF4-FFF2-40B4-BE49-F238E27FC236}">
                <a16:creationId xmlns:a16="http://schemas.microsoft.com/office/drawing/2014/main" id="{6A61DEED-5A93-3595-9667-67A9D57BCE1E}"/>
              </a:ext>
            </a:extLst>
          </p:cNvPr>
          <p:cNvSpPr txBox="1"/>
          <p:nvPr/>
        </p:nvSpPr>
        <p:spPr>
          <a:xfrm>
            <a:off x="771994" y="2911116"/>
            <a:ext cx="1331624" cy="461665"/>
          </a:xfrm>
          <a:prstGeom prst="rect">
            <a:avLst/>
          </a:prstGeom>
          <a:noFill/>
        </p:spPr>
        <p:txBody>
          <a:bodyPr wrap="square" rtlCol="0">
            <a:spAutoFit/>
          </a:bodyPr>
          <a:lstStyle/>
          <a:p>
            <a:pPr algn="ctr"/>
            <a:r>
              <a:rPr lang="de-DE" sz="1200"/>
              <a:t>Odds </a:t>
            </a:r>
            <a:r>
              <a:rPr lang="de-DE" sz="1200" err="1"/>
              <a:t>ratio</a:t>
            </a:r>
            <a:r>
              <a:rPr lang="de-DE" sz="1200"/>
              <a:t>: 1.51</a:t>
            </a:r>
          </a:p>
          <a:p>
            <a:pPr algn="ctr"/>
            <a:r>
              <a:rPr lang="de-DE" sz="1200" i="1"/>
              <a:t>P</a:t>
            </a:r>
            <a:r>
              <a:rPr lang="de-DE" sz="1200"/>
              <a:t>&lt;0.05</a:t>
            </a:r>
          </a:p>
        </p:txBody>
      </p:sp>
      <p:sp>
        <p:nvSpPr>
          <p:cNvPr id="13" name="Textfeld 12">
            <a:extLst>
              <a:ext uri="{FF2B5EF4-FFF2-40B4-BE49-F238E27FC236}">
                <a16:creationId xmlns:a16="http://schemas.microsoft.com/office/drawing/2014/main" id="{7755A057-77C9-3E90-F5E1-FD14C59D6AE1}"/>
              </a:ext>
            </a:extLst>
          </p:cNvPr>
          <p:cNvSpPr txBox="1"/>
          <p:nvPr/>
        </p:nvSpPr>
        <p:spPr>
          <a:xfrm>
            <a:off x="2713220" y="2911116"/>
            <a:ext cx="1331624" cy="461665"/>
          </a:xfrm>
          <a:prstGeom prst="rect">
            <a:avLst/>
          </a:prstGeom>
          <a:noFill/>
        </p:spPr>
        <p:txBody>
          <a:bodyPr wrap="square" rtlCol="0">
            <a:spAutoFit/>
          </a:bodyPr>
          <a:lstStyle/>
          <a:p>
            <a:pPr algn="ctr"/>
            <a:r>
              <a:rPr lang="de-DE" sz="1200"/>
              <a:t>Odds </a:t>
            </a:r>
            <a:r>
              <a:rPr lang="de-DE" sz="1200" err="1"/>
              <a:t>ratio</a:t>
            </a:r>
            <a:r>
              <a:rPr lang="de-DE" sz="1200"/>
              <a:t>: 2.0</a:t>
            </a:r>
          </a:p>
          <a:p>
            <a:pPr algn="ctr"/>
            <a:r>
              <a:rPr lang="de-DE" sz="1200" i="1"/>
              <a:t>P</a:t>
            </a:r>
            <a:r>
              <a:rPr lang="de-DE" sz="1200"/>
              <a:t>&lt;0.005</a:t>
            </a:r>
          </a:p>
        </p:txBody>
      </p:sp>
      <p:sp>
        <p:nvSpPr>
          <p:cNvPr id="14" name="Textfeld 13">
            <a:extLst>
              <a:ext uri="{FF2B5EF4-FFF2-40B4-BE49-F238E27FC236}">
                <a16:creationId xmlns:a16="http://schemas.microsoft.com/office/drawing/2014/main" id="{85B3E510-D294-388C-3E1A-5F8C5D58ADC1}"/>
              </a:ext>
            </a:extLst>
          </p:cNvPr>
          <p:cNvSpPr txBox="1"/>
          <p:nvPr/>
        </p:nvSpPr>
        <p:spPr>
          <a:xfrm>
            <a:off x="1089313" y="3602882"/>
            <a:ext cx="3920463" cy="276999"/>
          </a:xfrm>
          <a:prstGeom prst="rect">
            <a:avLst/>
          </a:prstGeom>
          <a:noFill/>
        </p:spPr>
        <p:txBody>
          <a:bodyPr wrap="square" rtlCol="0">
            <a:spAutoFit/>
          </a:bodyPr>
          <a:lstStyle/>
          <a:p>
            <a:r>
              <a:rPr lang="de-DE" sz="1200"/>
              <a:t>Time </a:t>
            </a:r>
            <a:r>
              <a:rPr lang="de-DE" sz="1200" err="1"/>
              <a:t>to</a:t>
            </a:r>
            <a:r>
              <a:rPr lang="de-DE" sz="1200"/>
              <a:t> </a:t>
            </a:r>
            <a:r>
              <a:rPr lang="de-DE" sz="1200" err="1"/>
              <a:t>attaining</a:t>
            </a:r>
            <a:r>
              <a:rPr lang="de-DE" sz="1200"/>
              <a:t> MRD </a:t>
            </a:r>
            <a:r>
              <a:rPr lang="de-DE" sz="1200" err="1"/>
              <a:t>stopping</a:t>
            </a:r>
            <a:r>
              <a:rPr lang="de-DE" sz="1200"/>
              <a:t> </a:t>
            </a:r>
            <a:r>
              <a:rPr lang="de-DE" sz="1200" err="1"/>
              <a:t>rules</a:t>
            </a:r>
            <a:r>
              <a:rPr lang="de-DE" sz="1200"/>
              <a:t> in I+V </a:t>
            </a:r>
            <a:r>
              <a:rPr lang="de-DE" sz="1200" err="1"/>
              <a:t>group</a:t>
            </a:r>
            <a:endParaRPr lang="de-DE" sz="1200"/>
          </a:p>
        </p:txBody>
      </p:sp>
      <p:sp>
        <p:nvSpPr>
          <p:cNvPr id="15" name="Textfeld 14">
            <a:extLst>
              <a:ext uri="{FF2B5EF4-FFF2-40B4-BE49-F238E27FC236}">
                <a16:creationId xmlns:a16="http://schemas.microsoft.com/office/drawing/2014/main" id="{92E0069D-D7C5-55F8-481F-8C3821CD8459}"/>
              </a:ext>
            </a:extLst>
          </p:cNvPr>
          <p:cNvSpPr txBox="1"/>
          <p:nvPr/>
        </p:nvSpPr>
        <p:spPr>
          <a:xfrm rot="16200000">
            <a:off x="-616192" y="4494692"/>
            <a:ext cx="2375941" cy="461665"/>
          </a:xfrm>
          <a:prstGeom prst="rect">
            <a:avLst/>
          </a:prstGeom>
          <a:noFill/>
        </p:spPr>
        <p:txBody>
          <a:bodyPr wrap="square" rtlCol="0">
            <a:spAutoFit/>
          </a:bodyPr>
          <a:lstStyle/>
          <a:p>
            <a:pPr algn="ctr"/>
            <a:r>
              <a:rPr lang="de-DE" sz="1200" b="1" err="1"/>
              <a:t>Stopping</a:t>
            </a:r>
            <a:r>
              <a:rPr lang="de-DE" sz="1200" b="1"/>
              <a:t> </a:t>
            </a:r>
            <a:r>
              <a:rPr lang="de-DE" sz="1200" b="1" err="1"/>
              <a:t>treatment</a:t>
            </a:r>
            <a:r>
              <a:rPr lang="de-DE" sz="1200" b="1"/>
              <a:t> due </a:t>
            </a:r>
            <a:r>
              <a:rPr lang="de-DE" sz="1200" b="1" err="1"/>
              <a:t>to</a:t>
            </a:r>
            <a:r>
              <a:rPr lang="de-DE" sz="1200" b="1"/>
              <a:t> MRD </a:t>
            </a:r>
            <a:r>
              <a:rPr lang="de-DE" sz="1200" b="1" err="1"/>
              <a:t>stopping</a:t>
            </a:r>
            <a:r>
              <a:rPr lang="de-DE" sz="1200" b="1"/>
              <a:t> </a:t>
            </a:r>
            <a:r>
              <a:rPr lang="de-DE" sz="1200" b="1" err="1"/>
              <a:t>rules</a:t>
            </a:r>
            <a:r>
              <a:rPr lang="de-DE" sz="1200" b="1"/>
              <a:t>, %</a:t>
            </a:r>
          </a:p>
        </p:txBody>
      </p:sp>
      <p:sp>
        <p:nvSpPr>
          <p:cNvPr id="16" name="Textfeld 15">
            <a:extLst>
              <a:ext uri="{FF2B5EF4-FFF2-40B4-BE49-F238E27FC236}">
                <a16:creationId xmlns:a16="http://schemas.microsoft.com/office/drawing/2014/main" id="{5232858F-87D2-B2B4-F9C0-55A4CE2E31B7}"/>
              </a:ext>
            </a:extLst>
          </p:cNvPr>
          <p:cNvSpPr txBox="1"/>
          <p:nvPr/>
        </p:nvSpPr>
        <p:spPr>
          <a:xfrm>
            <a:off x="672860" y="3550494"/>
            <a:ext cx="383068" cy="246221"/>
          </a:xfrm>
          <a:prstGeom prst="rect">
            <a:avLst/>
          </a:prstGeom>
          <a:noFill/>
        </p:spPr>
        <p:txBody>
          <a:bodyPr wrap="square" rIns="0" rtlCol="0">
            <a:spAutoFit/>
          </a:bodyPr>
          <a:lstStyle/>
          <a:p>
            <a:pPr algn="r"/>
            <a:r>
              <a:rPr lang="de-DE" sz="1000"/>
              <a:t>100</a:t>
            </a:r>
          </a:p>
        </p:txBody>
      </p:sp>
      <p:sp>
        <p:nvSpPr>
          <p:cNvPr id="17" name="Textfeld 16">
            <a:extLst>
              <a:ext uri="{FF2B5EF4-FFF2-40B4-BE49-F238E27FC236}">
                <a16:creationId xmlns:a16="http://schemas.microsoft.com/office/drawing/2014/main" id="{04A02CCD-C8C9-FD17-E74B-8DC1BC7BBD93}"/>
              </a:ext>
            </a:extLst>
          </p:cNvPr>
          <p:cNvSpPr txBox="1"/>
          <p:nvPr/>
        </p:nvSpPr>
        <p:spPr>
          <a:xfrm>
            <a:off x="672860" y="3753215"/>
            <a:ext cx="383068" cy="246221"/>
          </a:xfrm>
          <a:prstGeom prst="rect">
            <a:avLst/>
          </a:prstGeom>
          <a:noFill/>
        </p:spPr>
        <p:txBody>
          <a:bodyPr wrap="square" rIns="0" rtlCol="0">
            <a:spAutoFit/>
          </a:bodyPr>
          <a:lstStyle/>
          <a:p>
            <a:pPr algn="r"/>
            <a:r>
              <a:rPr lang="de-DE" sz="1000"/>
              <a:t>90</a:t>
            </a:r>
          </a:p>
        </p:txBody>
      </p:sp>
      <p:sp>
        <p:nvSpPr>
          <p:cNvPr id="18" name="Textfeld 17">
            <a:extLst>
              <a:ext uri="{FF2B5EF4-FFF2-40B4-BE49-F238E27FC236}">
                <a16:creationId xmlns:a16="http://schemas.microsoft.com/office/drawing/2014/main" id="{3101BA16-E833-260C-4F4D-5C1BAE1128F8}"/>
              </a:ext>
            </a:extLst>
          </p:cNvPr>
          <p:cNvSpPr txBox="1"/>
          <p:nvPr/>
        </p:nvSpPr>
        <p:spPr>
          <a:xfrm>
            <a:off x="672860" y="3962549"/>
            <a:ext cx="383068" cy="246221"/>
          </a:xfrm>
          <a:prstGeom prst="rect">
            <a:avLst/>
          </a:prstGeom>
          <a:noFill/>
        </p:spPr>
        <p:txBody>
          <a:bodyPr wrap="square" rIns="0" rtlCol="0">
            <a:spAutoFit/>
          </a:bodyPr>
          <a:lstStyle/>
          <a:p>
            <a:pPr algn="r"/>
            <a:r>
              <a:rPr lang="de-DE" sz="1000"/>
              <a:t>80</a:t>
            </a:r>
          </a:p>
        </p:txBody>
      </p:sp>
      <p:sp>
        <p:nvSpPr>
          <p:cNvPr id="19" name="Textfeld 18">
            <a:extLst>
              <a:ext uri="{FF2B5EF4-FFF2-40B4-BE49-F238E27FC236}">
                <a16:creationId xmlns:a16="http://schemas.microsoft.com/office/drawing/2014/main" id="{20C03CCD-AC1F-052C-44AA-9350C7E5928D}"/>
              </a:ext>
            </a:extLst>
          </p:cNvPr>
          <p:cNvSpPr txBox="1"/>
          <p:nvPr/>
        </p:nvSpPr>
        <p:spPr>
          <a:xfrm>
            <a:off x="672860" y="4160956"/>
            <a:ext cx="383068" cy="246221"/>
          </a:xfrm>
          <a:prstGeom prst="rect">
            <a:avLst/>
          </a:prstGeom>
          <a:noFill/>
        </p:spPr>
        <p:txBody>
          <a:bodyPr wrap="square" rIns="0" rtlCol="0">
            <a:spAutoFit/>
          </a:bodyPr>
          <a:lstStyle/>
          <a:p>
            <a:pPr algn="r"/>
            <a:r>
              <a:rPr lang="de-DE" sz="1000"/>
              <a:t>70</a:t>
            </a:r>
          </a:p>
        </p:txBody>
      </p:sp>
      <p:sp>
        <p:nvSpPr>
          <p:cNvPr id="20" name="Textfeld 19">
            <a:extLst>
              <a:ext uri="{FF2B5EF4-FFF2-40B4-BE49-F238E27FC236}">
                <a16:creationId xmlns:a16="http://schemas.microsoft.com/office/drawing/2014/main" id="{99CBE157-FB19-DE64-DBF5-09E8647A0B01}"/>
              </a:ext>
            </a:extLst>
          </p:cNvPr>
          <p:cNvSpPr txBox="1"/>
          <p:nvPr/>
        </p:nvSpPr>
        <p:spPr>
          <a:xfrm>
            <a:off x="672860" y="4372303"/>
            <a:ext cx="383068" cy="246221"/>
          </a:xfrm>
          <a:prstGeom prst="rect">
            <a:avLst/>
          </a:prstGeom>
          <a:noFill/>
        </p:spPr>
        <p:txBody>
          <a:bodyPr wrap="square" rIns="0" rtlCol="0">
            <a:spAutoFit/>
          </a:bodyPr>
          <a:lstStyle/>
          <a:p>
            <a:pPr algn="r"/>
            <a:r>
              <a:rPr lang="de-DE" sz="1000"/>
              <a:t>60</a:t>
            </a:r>
          </a:p>
        </p:txBody>
      </p:sp>
      <p:sp>
        <p:nvSpPr>
          <p:cNvPr id="21" name="Textfeld 20">
            <a:extLst>
              <a:ext uri="{FF2B5EF4-FFF2-40B4-BE49-F238E27FC236}">
                <a16:creationId xmlns:a16="http://schemas.microsoft.com/office/drawing/2014/main" id="{9C3D4DA0-15A3-7BB0-A475-C79C8FC0EEDC}"/>
              </a:ext>
            </a:extLst>
          </p:cNvPr>
          <p:cNvSpPr txBox="1"/>
          <p:nvPr/>
        </p:nvSpPr>
        <p:spPr>
          <a:xfrm>
            <a:off x="672860" y="4579337"/>
            <a:ext cx="383068" cy="246221"/>
          </a:xfrm>
          <a:prstGeom prst="rect">
            <a:avLst/>
          </a:prstGeom>
          <a:noFill/>
        </p:spPr>
        <p:txBody>
          <a:bodyPr wrap="square" rIns="0" rtlCol="0">
            <a:spAutoFit/>
          </a:bodyPr>
          <a:lstStyle/>
          <a:p>
            <a:pPr algn="r"/>
            <a:r>
              <a:rPr lang="de-DE" sz="1000"/>
              <a:t>50</a:t>
            </a:r>
          </a:p>
        </p:txBody>
      </p:sp>
      <p:sp>
        <p:nvSpPr>
          <p:cNvPr id="22" name="Textfeld 21">
            <a:extLst>
              <a:ext uri="{FF2B5EF4-FFF2-40B4-BE49-F238E27FC236}">
                <a16:creationId xmlns:a16="http://schemas.microsoft.com/office/drawing/2014/main" id="{72A1D884-A291-9E2F-53B8-9CCD18910DE3}"/>
              </a:ext>
            </a:extLst>
          </p:cNvPr>
          <p:cNvSpPr txBox="1"/>
          <p:nvPr/>
        </p:nvSpPr>
        <p:spPr>
          <a:xfrm>
            <a:off x="672860" y="4777745"/>
            <a:ext cx="383068" cy="246221"/>
          </a:xfrm>
          <a:prstGeom prst="rect">
            <a:avLst/>
          </a:prstGeom>
          <a:noFill/>
        </p:spPr>
        <p:txBody>
          <a:bodyPr wrap="square" rIns="0" rtlCol="0">
            <a:spAutoFit/>
          </a:bodyPr>
          <a:lstStyle/>
          <a:p>
            <a:pPr algn="r"/>
            <a:r>
              <a:rPr lang="de-DE" sz="1000"/>
              <a:t>40</a:t>
            </a:r>
          </a:p>
        </p:txBody>
      </p:sp>
      <p:sp>
        <p:nvSpPr>
          <p:cNvPr id="23" name="Textfeld 22">
            <a:extLst>
              <a:ext uri="{FF2B5EF4-FFF2-40B4-BE49-F238E27FC236}">
                <a16:creationId xmlns:a16="http://schemas.microsoft.com/office/drawing/2014/main" id="{79FF1025-8C48-DFC6-350E-B07AABB3D8C2}"/>
              </a:ext>
            </a:extLst>
          </p:cNvPr>
          <p:cNvSpPr txBox="1"/>
          <p:nvPr/>
        </p:nvSpPr>
        <p:spPr>
          <a:xfrm>
            <a:off x="672860" y="4980466"/>
            <a:ext cx="383068" cy="246221"/>
          </a:xfrm>
          <a:prstGeom prst="rect">
            <a:avLst/>
          </a:prstGeom>
          <a:noFill/>
        </p:spPr>
        <p:txBody>
          <a:bodyPr wrap="square" rIns="0" rtlCol="0">
            <a:spAutoFit/>
          </a:bodyPr>
          <a:lstStyle/>
          <a:p>
            <a:pPr algn="r"/>
            <a:r>
              <a:rPr lang="de-DE" sz="1000"/>
              <a:t>30</a:t>
            </a:r>
          </a:p>
        </p:txBody>
      </p:sp>
      <p:sp>
        <p:nvSpPr>
          <p:cNvPr id="24" name="Textfeld 23">
            <a:extLst>
              <a:ext uri="{FF2B5EF4-FFF2-40B4-BE49-F238E27FC236}">
                <a16:creationId xmlns:a16="http://schemas.microsoft.com/office/drawing/2014/main" id="{852DDF3E-EAE9-40CE-3CA2-8FF8FDFAC7EA}"/>
              </a:ext>
            </a:extLst>
          </p:cNvPr>
          <p:cNvSpPr txBox="1"/>
          <p:nvPr/>
        </p:nvSpPr>
        <p:spPr>
          <a:xfrm>
            <a:off x="672860" y="5183186"/>
            <a:ext cx="383068" cy="246221"/>
          </a:xfrm>
          <a:prstGeom prst="rect">
            <a:avLst/>
          </a:prstGeom>
          <a:noFill/>
        </p:spPr>
        <p:txBody>
          <a:bodyPr wrap="square" rIns="0" rtlCol="0">
            <a:spAutoFit/>
          </a:bodyPr>
          <a:lstStyle/>
          <a:p>
            <a:pPr algn="r"/>
            <a:r>
              <a:rPr lang="de-DE" sz="1000"/>
              <a:t>20</a:t>
            </a:r>
          </a:p>
        </p:txBody>
      </p:sp>
      <p:sp>
        <p:nvSpPr>
          <p:cNvPr id="25" name="Textfeld 24">
            <a:extLst>
              <a:ext uri="{FF2B5EF4-FFF2-40B4-BE49-F238E27FC236}">
                <a16:creationId xmlns:a16="http://schemas.microsoft.com/office/drawing/2014/main" id="{486B7BD5-22AF-99EC-EF00-CC6CAF7BE2A3}"/>
              </a:ext>
            </a:extLst>
          </p:cNvPr>
          <p:cNvSpPr txBox="1"/>
          <p:nvPr/>
        </p:nvSpPr>
        <p:spPr>
          <a:xfrm>
            <a:off x="672860" y="5394533"/>
            <a:ext cx="383068" cy="246221"/>
          </a:xfrm>
          <a:prstGeom prst="rect">
            <a:avLst/>
          </a:prstGeom>
          <a:noFill/>
        </p:spPr>
        <p:txBody>
          <a:bodyPr wrap="square" rIns="0" rtlCol="0">
            <a:spAutoFit/>
          </a:bodyPr>
          <a:lstStyle/>
          <a:p>
            <a:pPr algn="r"/>
            <a:r>
              <a:rPr lang="de-DE" sz="1000"/>
              <a:t>10</a:t>
            </a:r>
          </a:p>
        </p:txBody>
      </p:sp>
      <p:sp>
        <p:nvSpPr>
          <p:cNvPr id="26" name="Textfeld 25">
            <a:extLst>
              <a:ext uri="{FF2B5EF4-FFF2-40B4-BE49-F238E27FC236}">
                <a16:creationId xmlns:a16="http://schemas.microsoft.com/office/drawing/2014/main" id="{C08F4C3E-A8A0-B6FC-9028-7FE630A411BB}"/>
              </a:ext>
            </a:extLst>
          </p:cNvPr>
          <p:cNvSpPr txBox="1"/>
          <p:nvPr/>
        </p:nvSpPr>
        <p:spPr>
          <a:xfrm>
            <a:off x="672860" y="5626535"/>
            <a:ext cx="383068" cy="246221"/>
          </a:xfrm>
          <a:prstGeom prst="rect">
            <a:avLst/>
          </a:prstGeom>
          <a:noFill/>
        </p:spPr>
        <p:txBody>
          <a:bodyPr wrap="square" rIns="0" rtlCol="0">
            <a:spAutoFit/>
          </a:bodyPr>
          <a:lstStyle/>
          <a:p>
            <a:pPr algn="r"/>
            <a:r>
              <a:rPr lang="de-DE" sz="1000"/>
              <a:t>0</a:t>
            </a:r>
          </a:p>
        </p:txBody>
      </p:sp>
      <p:sp>
        <p:nvSpPr>
          <p:cNvPr id="28" name="Textfeld 27">
            <a:extLst>
              <a:ext uri="{FF2B5EF4-FFF2-40B4-BE49-F238E27FC236}">
                <a16:creationId xmlns:a16="http://schemas.microsoft.com/office/drawing/2014/main" id="{329F0E95-FDCF-A048-9726-ED34062E9E9D}"/>
              </a:ext>
            </a:extLst>
          </p:cNvPr>
          <p:cNvSpPr txBox="1"/>
          <p:nvPr/>
        </p:nvSpPr>
        <p:spPr>
          <a:xfrm>
            <a:off x="1422498" y="5749647"/>
            <a:ext cx="305429" cy="246221"/>
          </a:xfrm>
          <a:prstGeom prst="rect">
            <a:avLst/>
          </a:prstGeom>
          <a:noFill/>
        </p:spPr>
        <p:txBody>
          <a:bodyPr wrap="square" rIns="0" rtlCol="0">
            <a:spAutoFit/>
          </a:bodyPr>
          <a:lstStyle/>
          <a:p>
            <a:pPr algn="ctr"/>
            <a:r>
              <a:rPr lang="de-DE" sz="1000"/>
              <a:t>12</a:t>
            </a:r>
          </a:p>
        </p:txBody>
      </p:sp>
      <p:sp>
        <p:nvSpPr>
          <p:cNvPr id="29" name="Textfeld 28">
            <a:extLst>
              <a:ext uri="{FF2B5EF4-FFF2-40B4-BE49-F238E27FC236}">
                <a16:creationId xmlns:a16="http://schemas.microsoft.com/office/drawing/2014/main" id="{CF333B81-4F67-34ED-7042-E55443470592}"/>
              </a:ext>
            </a:extLst>
          </p:cNvPr>
          <p:cNvSpPr txBox="1"/>
          <p:nvPr/>
        </p:nvSpPr>
        <p:spPr>
          <a:xfrm>
            <a:off x="1906025" y="5749647"/>
            <a:ext cx="305429" cy="246221"/>
          </a:xfrm>
          <a:prstGeom prst="rect">
            <a:avLst/>
          </a:prstGeom>
          <a:noFill/>
        </p:spPr>
        <p:txBody>
          <a:bodyPr wrap="square" rIns="0" rtlCol="0">
            <a:spAutoFit/>
          </a:bodyPr>
          <a:lstStyle/>
          <a:p>
            <a:pPr algn="ctr"/>
            <a:r>
              <a:rPr lang="de-DE" sz="1000"/>
              <a:t>24</a:t>
            </a:r>
          </a:p>
        </p:txBody>
      </p:sp>
      <p:sp>
        <p:nvSpPr>
          <p:cNvPr id="30" name="Textfeld 29">
            <a:extLst>
              <a:ext uri="{FF2B5EF4-FFF2-40B4-BE49-F238E27FC236}">
                <a16:creationId xmlns:a16="http://schemas.microsoft.com/office/drawing/2014/main" id="{994125FB-0170-567A-BC6E-D06FC0D13A96}"/>
              </a:ext>
            </a:extLst>
          </p:cNvPr>
          <p:cNvSpPr txBox="1"/>
          <p:nvPr/>
        </p:nvSpPr>
        <p:spPr>
          <a:xfrm>
            <a:off x="2381632" y="5749647"/>
            <a:ext cx="305429" cy="246221"/>
          </a:xfrm>
          <a:prstGeom prst="rect">
            <a:avLst/>
          </a:prstGeom>
          <a:noFill/>
        </p:spPr>
        <p:txBody>
          <a:bodyPr wrap="square" rIns="0" rtlCol="0">
            <a:spAutoFit/>
          </a:bodyPr>
          <a:lstStyle/>
          <a:p>
            <a:pPr algn="ctr"/>
            <a:r>
              <a:rPr lang="de-DE" sz="1000"/>
              <a:t>36</a:t>
            </a:r>
          </a:p>
        </p:txBody>
      </p:sp>
      <p:sp>
        <p:nvSpPr>
          <p:cNvPr id="31" name="Textfeld 30">
            <a:extLst>
              <a:ext uri="{FF2B5EF4-FFF2-40B4-BE49-F238E27FC236}">
                <a16:creationId xmlns:a16="http://schemas.microsoft.com/office/drawing/2014/main" id="{E7CDE046-D29A-849F-F8BE-C29081CE711E}"/>
              </a:ext>
            </a:extLst>
          </p:cNvPr>
          <p:cNvSpPr txBox="1"/>
          <p:nvPr/>
        </p:nvSpPr>
        <p:spPr>
          <a:xfrm>
            <a:off x="2857239" y="5749647"/>
            <a:ext cx="305429" cy="246221"/>
          </a:xfrm>
          <a:prstGeom prst="rect">
            <a:avLst/>
          </a:prstGeom>
          <a:noFill/>
        </p:spPr>
        <p:txBody>
          <a:bodyPr wrap="square" rIns="0" rtlCol="0">
            <a:spAutoFit/>
          </a:bodyPr>
          <a:lstStyle/>
          <a:p>
            <a:pPr algn="ctr"/>
            <a:r>
              <a:rPr lang="de-DE" sz="1000"/>
              <a:t>48</a:t>
            </a:r>
          </a:p>
        </p:txBody>
      </p:sp>
      <p:sp>
        <p:nvSpPr>
          <p:cNvPr id="32" name="Textfeld 31">
            <a:extLst>
              <a:ext uri="{FF2B5EF4-FFF2-40B4-BE49-F238E27FC236}">
                <a16:creationId xmlns:a16="http://schemas.microsoft.com/office/drawing/2014/main" id="{5D83CE69-FE44-89D1-6348-E3E2FC18C9AF}"/>
              </a:ext>
            </a:extLst>
          </p:cNvPr>
          <p:cNvSpPr txBox="1"/>
          <p:nvPr/>
        </p:nvSpPr>
        <p:spPr>
          <a:xfrm>
            <a:off x="3337478" y="5749647"/>
            <a:ext cx="305429" cy="246221"/>
          </a:xfrm>
          <a:prstGeom prst="rect">
            <a:avLst/>
          </a:prstGeom>
          <a:noFill/>
        </p:spPr>
        <p:txBody>
          <a:bodyPr wrap="square" rIns="0" rtlCol="0">
            <a:spAutoFit/>
          </a:bodyPr>
          <a:lstStyle/>
          <a:p>
            <a:pPr algn="ctr"/>
            <a:r>
              <a:rPr lang="de-DE" sz="1000"/>
              <a:t>60</a:t>
            </a:r>
          </a:p>
        </p:txBody>
      </p:sp>
      <p:sp>
        <p:nvSpPr>
          <p:cNvPr id="33" name="Textfeld 32">
            <a:extLst>
              <a:ext uri="{FF2B5EF4-FFF2-40B4-BE49-F238E27FC236}">
                <a16:creationId xmlns:a16="http://schemas.microsoft.com/office/drawing/2014/main" id="{C919F77D-FF00-5CB9-5F0C-1D7AED8E523F}"/>
              </a:ext>
            </a:extLst>
          </p:cNvPr>
          <p:cNvSpPr txBox="1"/>
          <p:nvPr/>
        </p:nvSpPr>
        <p:spPr>
          <a:xfrm>
            <a:off x="3819775" y="5749647"/>
            <a:ext cx="305429" cy="246221"/>
          </a:xfrm>
          <a:prstGeom prst="rect">
            <a:avLst/>
          </a:prstGeom>
          <a:noFill/>
        </p:spPr>
        <p:txBody>
          <a:bodyPr wrap="square" rIns="0" rtlCol="0">
            <a:spAutoFit/>
          </a:bodyPr>
          <a:lstStyle/>
          <a:p>
            <a:pPr algn="ctr"/>
            <a:r>
              <a:rPr lang="de-DE" sz="1000"/>
              <a:t>72</a:t>
            </a:r>
          </a:p>
        </p:txBody>
      </p:sp>
      <p:cxnSp>
        <p:nvCxnSpPr>
          <p:cNvPr id="35" name="Gerade Verbindung 34">
            <a:extLst>
              <a:ext uri="{FF2B5EF4-FFF2-40B4-BE49-F238E27FC236}">
                <a16:creationId xmlns:a16="http://schemas.microsoft.com/office/drawing/2014/main" id="{373690CC-3321-0A48-FD8A-F1EE6F085510}"/>
              </a:ext>
            </a:extLst>
          </p:cNvPr>
          <p:cNvCxnSpPr>
            <a:cxnSpLocks/>
          </p:cNvCxnSpPr>
          <p:nvPr/>
        </p:nvCxnSpPr>
        <p:spPr>
          <a:xfrm>
            <a:off x="1121434" y="3623094"/>
            <a:ext cx="0" cy="2168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6">
            <a:extLst>
              <a:ext uri="{FF2B5EF4-FFF2-40B4-BE49-F238E27FC236}">
                <a16:creationId xmlns:a16="http://schemas.microsoft.com/office/drawing/2014/main" id="{89A4AA18-45F4-73F4-7F50-9484E8DE1078}"/>
              </a:ext>
            </a:extLst>
          </p:cNvPr>
          <p:cNvCxnSpPr>
            <a:cxnSpLocks/>
          </p:cNvCxnSpPr>
          <p:nvPr/>
        </p:nvCxnSpPr>
        <p:spPr>
          <a:xfrm flipH="1">
            <a:off x="1069966" y="5749647"/>
            <a:ext cx="303649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0" name="Gruppieren 49">
            <a:extLst>
              <a:ext uri="{FF2B5EF4-FFF2-40B4-BE49-F238E27FC236}">
                <a16:creationId xmlns:a16="http://schemas.microsoft.com/office/drawing/2014/main" id="{68C0B7FF-02E4-B3C8-DE92-54191E0F4F54}"/>
              </a:ext>
            </a:extLst>
          </p:cNvPr>
          <p:cNvGrpSpPr/>
          <p:nvPr/>
        </p:nvGrpSpPr>
        <p:grpSpPr>
          <a:xfrm>
            <a:off x="1069966" y="3654768"/>
            <a:ext cx="45719" cy="1888764"/>
            <a:chOff x="1069966" y="3654768"/>
            <a:chExt cx="3051489" cy="1888764"/>
          </a:xfrm>
        </p:grpSpPr>
        <p:cxnSp>
          <p:nvCxnSpPr>
            <p:cNvPr id="40" name="Gerade Verbindung 39">
              <a:extLst>
                <a:ext uri="{FF2B5EF4-FFF2-40B4-BE49-F238E27FC236}">
                  <a16:creationId xmlns:a16="http://schemas.microsoft.com/office/drawing/2014/main" id="{D047EC0B-CBF8-107E-BB67-DE04BE5FE42C}"/>
                </a:ext>
              </a:extLst>
            </p:cNvPr>
            <p:cNvCxnSpPr>
              <a:cxnSpLocks/>
            </p:cNvCxnSpPr>
            <p:nvPr/>
          </p:nvCxnSpPr>
          <p:spPr>
            <a:xfrm flipH="1">
              <a:off x="1069966" y="5543532"/>
              <a:ext cx="303649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40">
              <a:extLst>
                <a:ext uri="{FF2B5EF4-FFF2-40B4-BE49-F238E27FC236}">
                  <a16:creationId xmlns:a16="http://schemas.microsoft.com/office/drawing/2014/main" id="{CA2C4C50-D339-6DB1-E3BA-754A33461FE5}"/>
                </a:ext>
              </a:extLst>
            </p:cNvPr>
            <p:cNvCxnSpPr>
              <a:cxnSpLocks/>
            </p:cNvCxnSpPr>
            <p:nvPr/>
          </p:nvCxnSpPr>
          <p:spPr>
            <a:xfrm flipH="1">
              <a:off x="1069966" y="5333670"/>
              <a:ext cx="303649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41">
              <a:extLst>
                <a:ext uri="{FF2B5EF4-FFF2-40B4-BE49-F238E27FC236}">
                  <a16:creationId xmlns:a16="http://schemas.microsoft.com/office/drawing/2014/main" id="{3EDB9DC0-E863-46FE-5586-C61B64F0120F}"/>
                </a:ext>
              </a:extLst>
            </p:cNvPr>
            <p:cNvCxnSpPr>
              <a:cxnSpLocks/>
            </p:cNvCxnSpPr>
            <p:nvPr/>
          </p:nvCxnSpPr>
          <p:spPr>
            <a:xfrm flipH="1">
              <a:off x="1069966" y="5127555"/>
              <a:ext cx="303649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42">
              <a:extLst>
                <a:ext uri="{FF2B5EF4-FFF2-40B4-BE49-F238E27FC236}">
                  <a16:creationId xmlns:a16="http://schemas.microsoft.com/office/drawing/2014/main" id="{D1AE0C5C-DC0D-AA3D-6699-6C1803B92ECB}"/>
                </a:ext>
              </a:extLst>
            </p:cNvPr>
            <p:cNvCxnSpPr>
              <a:cxnSpLocks/>
            </p:cNvCxnSpPr>
            <p:nvPr/>
          </p:nvCxnSpPr>
          <p:spPr>
            <a:xfrm flipH="1">
              <a:off x="1069966" y="4917692"/>
              <a:ext cx="303649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43">
              <a:extLst>
                <a:ext uri="{FF2B5EF4-FFF2-40B4-BE49-F238E27FC236}">
                  <a16:creationId xmlns:a16="http://schemas.microsoft.com/office/drawing/2014/main" id="{A6EED823-B601-5BFE-51A3-4D07D606BEDB}"/>
                </a:ext>
              </a:extLst>
            </p:cNvPr>
            <p:cNvCxnSpPr>
              <a:cxnSpLocks/>
            </p:cNvCxnSpPr>
            <p:nvPr/>
          </p:nvCxnSpPr>
          <p:spPr>
            <a:xfrm flipH="1">
              <a:off x="1084957" y="4707829"/>
              <a:ext cx="303649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44">
              <a:extLst>
                <a:ext uri="{FF2B5EF4-FFF2-40B4-BE49-F238E27FC236}">
                  <a16:creationId xmlns:a16="http://schemas.microsoft.com/office/drawing/2014/main" id="{7B88CDEA-6F6D-B8B0-019C-CDABA32F0C62}"/>
                </a:ext>
              </a:extLst>
            </p:cNvPr>
            <p:cNvCxnSpPr>
              <a:cxnSpLocks/>
            </p:cNvCxnSpPr>
            <p:nvPr/>
          </p:nvCxnSpPr>
          <p:spPr>
            <a:xfrm flipH="1">
              <a:off x="1084957" y="4501714"/>
              <a:ext cx="303649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45">
              <a:extLst>
                <a:ext uri="{FF2B5EF4-FFF2-40B4-BE49-F238E27FC236}">
                  <a16:creationId xmlns:a16="http://schemas.microsoft.com/office/drawing/2014/main" id="{DA20930E-D8B1-1C4E-3FD7-3C3734B18F80}"/>
                </a:ext>
              </a:extLst>
            </p:cNvPr>
            <p:cNvCxnSpPr>
              <a:cxnSpLocks/>
            </p:cNvCxnSpPr>
            <p:nvPr/>
          </p:nvCxnSpPr>
          <p:spPr>
            <a:xfrm flipH="1">
              <a:off x="1084957" y="4288104"/>
              <a:ext cx="303649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46">
              <a:extLst>
                <a:ext uri="{FF2B5EF4-FFF2-40B4-BE49-F238E27FC236}">
                  <a16:creationId xmlns:a16="http://schemas.microsoft.com/office/drawing/2014/main" id="{18D0E026-C1E9-F26F-FDEA-096FB3040544}"/>
                </a:ext>
              </a:extLst>
            </p:cNvPr>
            <p:cNvCxnSpPr>
              <a:cxnSpLocks/>
            </p:cNvCxnSpPr>
            <p:nvPr/>
          </p:nvCxnSpPr>
          <p:spPr>
            <a:xfrm flipH="1">
              <a:off x="1084957" y="4074494"/>
              <a:ext cx="303649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47">
              <a:extLst>
                <a:ext uri="{FF2B5EF4-FFF2-40B4-BE49-F238E27FC236}">
                  <a16:creationId xmlns:a16="http://schemas.microsoft.com/office/drawing/2014/main" id="{F10DE0DC-C1D9-ED5F-BFD5-6DBE9410915E}"/>
                </a:ext>
              </a:extLst>
            </p:cNvPr>
            <p:cNvCxnSpPr>
              <a:cxnSpLocks/>
            </p:cNvCxnSpPr>
            <p:nvPr/>
          </p:nvCxnSpPr>
          <p:spPr>
            <a:xfrm flipH="1">
              <a:off x="1084957" y="3864631"/>
              <a:ext cx="303649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48">
              <a:extLst>
                <a:ext uri="{FF2B5EF4-FFF2-40B4-BE49-F238E27FC236}">
                  <a16:creationId xmlns:a16="http://schemas.microsoft.com/office/drawing/2014/main" id="{75C724C7-ED23-BA5B-9829-5AB1FB646278}"/>
                </a:ext>
              </a:extLst>
            </p:cNvPr>
            <p:cNvCxnSpPr>
              <a:cxnSpLocks/>
            </p:cNvCxnSpPr>
            <p:nvPr/>
          </p:nvCxnSpPr>
          <p:spPr>
            <a:xfrm flipH="1">
              <a:off x="1084957" y="3654768"/>
              <a:ext cx="303649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1" name="Gruppieren 60">
            <a:extLst>
              <a:ext uri="{FF2B5EF4-FFF2-40B4-BE49-F238E27FC236}">
                <a16:creationId xmlns:a16="http://schemas.microsoft.com/office/drawing/2014/main" id="{D5CCD349-8195-3C81-EE78-CCC0ADD7295D}"/>
              </a:ext>
            </a:extLst>
          </p:cNvPr>
          <p:cNvGrpSpPr/>
          <p:nvPr/>
        </p:nvGrpSpPr>
        <p:grpSpPr>
          <a:xfrm>
            <a:off x="1616110" y="5745480"/>
            <a:ext cx="2390931" cy="45719"/>
            <a:chOff x="1616110" y="3623094"/>
            <a:chExt cx="2390931" cy="2168106"/>
          </a:xfrm>
        </p:grpSpPr>
        <p:cxnSp>
          <p:nvCxnSpPr>
            <p:cNvPr id="54" name="Gerade Verbindung 53">
              <a:extLst>
                <a:ext uri="{FF2B5EF4-FFF2-40B4-BE49-F238E27FC236}">
                  <a16:creationId xmlns:a16="http://schemas.microsoft.com/office/drawing/2014/main" id="{677E0639-A4E2-967B-5D99-9A194BEC51D1}"/>
                </a:ext>
              </a:extLst>
            </p:cNvPr>
            <p:cNvCxnSpPr>
              <a:cxnSpLocks/>
            </p:cNvCxnSpPr>
            <p:nvPr/>
          </p:nvCxnSpPr>
          <p:spPr>
            <a:xfrm>
              <a:off x="1616110" y="3623094"/>
              <a:ext cx="0" cy="2168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54">
              <a:extLst>
                <a:ext uri="{FF2B5EF4-FFF2-40B4-BE49-F238E27FC236}">
                  <a16:creationId xmlns:a16="http://schemas.microsoft.com/office/drawing/2014/main" id="{0F59DE04-5596-4474-C8DC-DD010ED58068}"/>
                </a:ext>
              </a:extLst>
            </p:cNvPr>
            <p:cNvCxnSpPr>
              <a:cxnSpLocks/>
            </p:cNvCxnSpPr>
            <p:nvPr/>
          </p:nvCxnSpPr>
          <p:spPr>
            <a:xfrm>
              <a:off x="2095795" y="3623094"/>
              <a:ext cx="0" cy="2168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55">
              <a:extLst>
                <a:ext uri="{FF2B5EF4-FFF2-40B4-BE49-F238E27FC236}">
                  <a16:creationId xmlns:a16="http://schemas.microsoft.com/office/drawing/2014/main" id="{CAE12BCA-FD5C-D074-E995-8DE4B32DE5D7}"/>
                </a:ext>
              </a:extLst>
            </p:cNvPr>
            <p:cNvCxnSpPr>
              <a:cxnSpLocks/>
            </p:cNvCxnSpPr>
            <p:nvPr/>
          </p:nvCxnSpPr>
          <p:spPr>
            <a:xfrm>
              <a:off x="2575480" y="3623094"/>
              <a:ext cx="0" cy="2168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56">
              <a:extLst>
                <a:ext uri="{FF2B5EF4-FFF2-40B4-BE49-F238E27FC236}">
                  <a16:creationId xmlns:a16="http://schemas.microsoft.com/office/drawing/2014/main" id="{30328D84-CD85-4283-0C96-EEDF9D73426A}"/>
                </a:ext>
              </a:extLst>
            </p:cNvPr>
            <p:cNvCxnSpPr>
              <a:cxnSpLocks/>
            </p:cNvCxnSpPr>
            <p:nvPr/>
          </p:nvCxnSpPr>
          <p:spPr>
            <a:xfrm>
              <a:off x="3051418" y="3623094"/>
              <a:ext cx="0" cy="2168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57">
              <a:extLst>
                <a:ext uri="{FF2B5EF4-FFF2-40B4-BE49-F238E27FC236}">
                  <a16:creationId xmlns:a16="http://schemas.microsoft.com/office/drawing/2014/main" id="{BC867107-F320-BC89-E9C4-439BE50C8F48}"/>
                </a:ext>
              </a:extLst>
            </p:cNvPr>
            <p:cNvCxnSpPr>
              <a:cxnSpLocks/>
            </p:cNvCxnSpPr>
            <p:nvPr/>
          </p:nvCxnSpPr>
          <p:spPr>
            <a:xfrm>
              <a:off x="3527356" y="3623094"/>
              <a:ext cx="0" cy="2168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58">
              <a:extLst>
                <a:ext uri="{FF2B5EF4-FFF2-40B4-BE49-F238E27FC236}">
                  <a16:creationId xmlns:a16="http://schemas.microsoft.com/office/drawing/2014/main" id="{D7DD901C-8FDD-5229-DBC6-051D80719699}"/>
                </a:ext>
              </a:extLst>
            </p:cNvPr>
            <p:cNvCxnSpPr>
              <a:cxnSpLocks/>
            </p:cNvCxnSpPr>
            <p:nvPr/>
          </p:nvCxnSpPr>
          <p:spPr>
            <a:xfrm>
              <a:off x="4007041" y="3623094"/>
              <a:ext cx="0" cy="21681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0" name="Textfeld 59">
            <a:extLst>
              <a:ext uri="{FF2B5EF4-FFF2-40B4-BE49-F238E27FC236}">
                <a16:creationId xmlns:a16="http://schemas.microsoft.com/office/drawing/2014/main" id="{9CD1ADE0-6A86-C7B7-A295-1AB4D3AF3D8B}"/>
              </a:ext>
            </a:extLst>
          </p:cNvPr>
          <p:cNvSpPr txBox="1"/>
          <p:nvPr/>
        </p:nvSpPr>
        <p:spPr>
          <a:xfrm>
            <a:off x="928607" y="5749647"/>
            <a:ext cx="305429" cy="246221"/>
          </a:xfrm>
          <a:prstGeom prst="rect">
            <a:avLst/>
          </a:prstGeom>
          <a:noFill/>
        </p:spPr>
        <p:txBody>
          <a:bodyPr wrap="square" rIns="0" rtlCol="0">
            <a:spAutoFit/>
          </a:bodyPr>
          <a:lstStyle/>
          <a:p>
            <a:pPr algn="ctr"/>
            <a:r>
              <a:rPr lang="de-DE" sz="1000"/>
              <a:t>0</a:t>
            </a:r>
          </a:p>
        </p:txBody>
      </p:sp>
      <p:sp>
        <p:nvSpPr>
          <p:cNvPr id="62" name="Textfeld 61">
            <a:extLst>
              <a:ext uri="{FF2B5EF4-FFF2-40B4-BE49-F238E27FC236}">
                <a16:creationId xmlns:a16="http://schemas.microsoft.com/office/drawing/2014/main" id="{6BCA230F-C9C9-13E7-E71F-6654C7F70A89}"/>
              </a:ext>
            </a:extLst>
          </p:cNvPr>
          <p:cNvSpPr txBox="1"/>
          <p:nvPr/>
        </p:nvSpPr>
        <p:spPr>
          <a:xfrm>
            <a:off x="1115460" y="5915847"/>
            <a:ext cx="3009738" cy="276999"/>
          </a:xfrm>
          <a:prstGeom prst="rect">
            <a:avLst/>
          </a:prstGeom>
          <a:noFill/>
        </p:spPr>
        <p:txBody>
          <a:bodyPr wrap="square" rtlCol="0">
            <a:spAutoFit/>
          </a:bodyPr>
          <a:lstStyle/>
          <a:p>
            <a:pPr algn="ctr"/>
            <a:r>
              <a:rPr lang="de-DE" sz="1200" b="1" err="1"/>
              <a:t>Months</a:t>
            </a:r>
            <a:r>
              <a:rPr lang="de-DE" sz="1200" b="1"/>
              <a:t> </a:t>
            </a:r>
            <a:r>
              <a:rPr lang="de-DE" sz="1200" b="1" err="1"/>
              <a:t>from</a:t>
            </a:r>
            <a:r>
              <a:rPr lang="de-DE" sz="1200" b="1"/>
              <a:t> </a:t>
            </a:r>
            <a:r>
              <a:rPr lang="de-DE" sz="1200" b="1" err="1"/>
              <a:t>starting</a:t>
            </a:r>
            <a:r>
              <a:rPr lang="de-DE" sz="1200" b="1"/>
              <a:t> </a:t>
            </a:r>
            <a:r>
              <a:rPr lang="de-DE" sz="1200" b="1" err="1"/>
              <a:t>treatment</a:t>
            </a:r>
            <a:endParaRPr lang="de-DE" sz="1200" b="1"/>
          </a:p>
        </p:txBody>
      </p:sp>
      <p:sp>
        <p:nvSpPr>
          <p:cNvPr id="63" name="Textfeld 62">
            <a:extLst>
              <a:ext uri="{FF2B5EF4-FFF2-40B4-BE49-F238E27FC236}">
                <a16:creationId xmlns:a16="http://schemas.microsoft.com/office/drawing/2014/main" id="{73449EBF-CD50-3CFD-15D1-B91D3A2B8DBD}"/>
              </a:ext>
            </a:extLst>
          </p:cNvPr>
          <p:cNvSpPr txBox="1"/>
          <p:nvPr/>
        </p:nvSpPr>
        <p:spPr>
          <a:xfrm>
            <a:off x="4200803" y="4053860"/>
            <a:ext cx="1218174" cy="276999"/>
          </a:xfrm>
          <a:prstGeom prst="rect">
            <a:avLst/>
          </a:prstGeom>
          <a:noFill/>
        </p:spPr>
        <p:txBody>
          <a:bodyPr wrap="square" rtlCol="0">
            <a:spAutoFit/>
          </a:bodyPr>
          <a:lstStyle/>
          <a:p>
            <a:r>
              <a:rPr lang="de-DE" sz="1200"/>
              <a:t>72.9% (51 </a:t>
            </a:r>
            <a:r>
              <a:rPr lang="de-DE" sz="1200" err="1"/>
              <a:t>mo</a:t>
            </a:r>
            <a:r>
              <a:rPr lang="de-DE" sz="1200"/>
              <a:t>)</a:t>
            </a:r>
          </a:p>
        </p:txBody>
      </p:sp>
      <p:sp>
        <p:nvSpPr>
          <p:cNvPr id="64" name="Textfeld 63">
            <a:extLst>
              <a:ext uri="{FF2B5EF4-FFF2-40B4-BE49-F238E27FC236}">
                <a16:creationId xmlns:a16="http://schemas.microsoft.com/office/drawing/2014/main" id="{759B8500-AC04-8AEA-154E-A87EFE9E6950}"/>
              </a:ext>
            </a:extLst>
          </p:cNvPr>
          <p:cNvSpPr txBox="1"/>
          <p:nvPr/>
        </p:nvSpPr>
        <p:spPr>
          <a:xfrm>
            <a:off x="4200802" y="4276101"/>
            <a:ext cx="1406169" cy="276999"/>
          </a:xfrm>
          <a:prstGeom prst="rect">
            <a:avLst/>
          </a:prstGeom>
          <a:noFill/>
        </p:spPr>
        <p:txBody>
          <a:bodyPr wrap="square" rtlCol="0">
            <a:spAutoFit/>
          </a:bodyPr>
          <a:lstStyle/>
          <a:p>
            <a:r>
              <a:rPr lang="de-DE" sz="1200"/>
              <a:t>63.1% (39 </a:t>
            </a:r>
            <a:r>
              <a:rPr lang="de-DE" sz="1200" err="1"/>
              <a:t>mo</a:t>
            </a:r>
            <a:r>
              <a:rPr lang="de-DE" sz="1200"/>
              <a:t>)</a:t>
            </a:r>
          </a:p>
        </p:txBody>
      </p:sp>
      <p:sp>
        <p:nvSpPr>
          <p:cNvPr id="65" name="Textfeld 64">
            <a:extLst>
              <a:ext uri="{FF2B5EF4-FFF2-40B4-BE49-F238E27FC236}">
                <a16:creationId xmlns:a16="http://schemas.microsoft.com/office/drawing/2014/main" id="{7737D1B9-2D4B-2FF4-1A75-0ED157F728B9}"/>
              </a:ext>
            </a:extLst>
          </p:cNvPr>
          <p:cNvSpPr txBox="1"/>
          <p:nvPr/>
        </p:nvSpPr>
        <p:spPr>
          <a:xfrm>
            <a:off x="4200802" y="4546982"/>
            <a:ext cx="1406169" cy="276999"/>
          </a:xfrm>
          <a:prstGeom prst="rect">
            <a:avLst/>
          </a:prstGeom>
          <a:noFill/>
        </p:spPr>
        <p:txBody>
          <a:bodyPr wrap="square" rtlCol="0">
            <a:spAutoFit/>
          </a:bodyPr>
          <a:lstStyle/>
          <a:p>
            <a:r>
              <a:rPr lang="de-DE" sz="1200"/>
              <a:t>49.9% (27 </a:t>
            </a:r>
            <a:r>
              <a:rPr lang="de-DE" sz="1200" err="1"/>
              <a:t>mo</a:t>
            </a:r>
            <a:r>
              <a:rPr lang="de-DE" sz="1200"/>
              <a:t>)</a:t>
            </a:r>
          </a:p>
        </p:txBody>
      </p:sp>
      <p:cxnSp>
        <p:nvCxnSpPr>
          <p:cNvPr id="67" name="Gerade Verbindung mit Pfeil 66">
            <a:extLst>
              <a:ext uri="{FF2B5EF4-FFF2-40B4-BE49-F238E27FC236}">
                <a16:creationId xmlns:a16="http://schemas.microsoft.com/office/drawing/2014/main" id="{44E3BBBF-B31C-4045-553B-4EABBD66E244}"/>
              </a:ext>
            </a:extLst>
          </p:cNvPr>
          <p:cNvCxnSpPr/>
          <p:nvPr/>
        </p:nvCxnSpPr>
        <p:spPr>
          <a:xfrm>
            <a:off x="3616377" y="4192359"/>
            <a:ext cx="595859" cy="0"/>
          </a:xfrm>
          <a:prstGeom prst="straightConnector1">
            <a:avLst/>
          </a:prstGeom>
          <a:ln w="19050">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8" name="Gerade Verbindung mit Pfeil 67">
            <a:extLst>
              <a:ext uri="{FF2B5EF4-FFF2-40B4-BE49-F238E27FC236}">
                <a16:creationId xmlns:a16="http://schemas.microsoft.com/office/drawing/2014/main" id="{C0949F31-1E49-959A-6435-3368DAFF49AD}"/>
              </a:ext>
            </a:extLst>
          </p:cNvPr>
          <p:cNvCxnSpPr>
            <a:cxnSpLocks/>
          </p:cNvCxnSpPr>
          <p:nvPr/>
        </p:nvCxnSpPr>
        <p:spPr>
          <a:xfrm>
            <a:off x="3051418" y="4394727"/>
            <a:ext cx="1160818" cy="0"/>
          </a:xfrm>
          <a:prstGeom prst="straightConnector1">
            <a:avLst/>
          </a:prstGeom>
          <a:ln w="19050">
            <a:solidFill>
              <a:schemeClr val="accent5"/>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9" name="Gerade Verbindung mit Pfeil 68">
            <a:extLst>
              <a:ext uri="{FF2B5EF4-FFF2-40B4-BE49-F238E27FC236}">
                <a16:creationId xmlns:a16="http://schemas.microsoft.com/office/drawing/2014/main" id="{27198C84-B5C3-837A-CA15-4B7E5CAF453D}"/>
              </a:ext>
            </a:extLst>
          </p:cNvPr>
          <p:cNvCxnSpPr>
            <a:cxnSpLocks/>
          </p:cNvCxnSpPr>
          <p:nvPr/>
        </p:nvCxnSpPr>
        <p:spPr>
          <a:xfrm>
            <a:off x="2575480" y="4672044"/>
            <a:ext cx="1636756" cy="0"/>
          </a:xfrm>
          <a:prstGeom prst="straightConnector1">
            <a:avLst/>
          </a:prstGeom>
          <a:ln w="19050">
            <a:solidFill>
              <a:schemeClr val="accent2"/>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5" name="Gerade Verbindung 74">
            <a:extLst>
              <a:ext uri="{FF2B5EF4-FFF2-40B4-BE49-F238E27FC236}">
                <a16:creationId xmlns:a16="http://schemas.microsoft.com/office/drawing/2014/main" id="{4B15FF05-E49A-223C-332C-69E4A18D625B}"/>
              </a:ext>
            </a:extLst>
          </p:cNvPr>
          <p:cNvCxnSpPr/>
          <p:nvPr/>
        </p:nvCxnSpPr>
        <p:spPr>
          <a:xfrm>
            <a:off x="3601388" y="5673776"/>
            <a:ext cx="30854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6" name="Textfeld 75">
            <a:extLst>
              <a:ext uri="{FF2B5EF4-FFF2-40B4-BE49-F238E27FC236}">
                <a16:creationId xmlns:a16="http://schemas.microsoft.com/office/drawing/2014/main" id="{40F32FB6-A254-D84C-F30B-38C4D054FFEA}"/>
              </a:ext>
            </a:extLst>
          </p:cNvPr>
          <p:cNvSpPr txBox="1"/>
          <p:nvPr/>
        </p:nvSpPr>
        <p:spPr>
          <a:xfrm>
            <a:off x="3872364" y="5564831"/>
            <a:ext cx="344959" cy="215444"/>
          </a:xfrm>
          <a:prstGeom prst="rect">
            <a:avLst/>
          </a:prstGeom>
          <a:noFill/>
        </p:spPr>
        <p:txBody>
          <a:bodyPr wrap="square" rtlCol="0">
            <a:spAutoFit/>
          </a:bodyPr>
          <a:lstStyle/>
          <a:p>
            <a:r>
              <a:rPr lang="de-DE" sz="800"/>
              <a:t>I+V</a:t>
            </a:r>
          </a:p>
        </p:txBody>
      </p:sp>
      <p:cxnSp>
        <p:nvCxnSpPr>
          <p:cNvPr id="77" name="Gerade Verbindung 76">
            <a:extLst>
              <a:ext uri="{FF2B5EF4-FFF2-40B4-BE49-F238E27FC236}">
                <a16:creationId xmlns:a16="http://schemas.microsoft.com/office/drawing/2014/main" id="{93E51D2B-8A65-1D14-48E0-96AE07A9F596}"/>
              </a:ext>
            </a:extLst>
          </p:cNvPr>
          <p:cNvCxnSpPr>
            <a:cxnSpLocks/>
          </p:cNvCxnSpPr>
          <p:nvPr/>
        </p:nvCxnSpPr>
        <p:spPr>
          <a:xfrm>
            <a:off x="7144098" y="1814920"/>
            <a:ext cx="0" cy="18398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Gerade Verbindung 78">
            <a:extLst>
              <a:ext uri="{FF2B5EF4-FFF2-40B4-BE49-F238E27FC236}">
                <a16:creationId xmlns:a16="http://schemas.microsoft.com/office/drawing/2014/main" id="{E9E4D290-39AB-DCDC-2955-8AB786234A4A}"/>
              </a:ext>
            </a:extLst>
          </p:cNvPr>
          <p:cNvCxnSpPr>
            <a:cxnSpLocks/>
          </p:cNvCxnSpPr>
          <p:nvPr/>
        </p:nvCxnSpPr>
        <p:spPr>
          <a:xfrm flipH="1">
            <a:off x="7095972" y="3625251"/>
            <a:ext cx="25499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2" name="Gruppieren 91">
            <a:extLst>
              <a:ext uri="{FF2B5EF4-FFF2-40B4-BE49-F238E27FC236}">
                <a16:creationId xmlns:a16="http://schemas.microsoft.com/office/drawing/2014/main" id="{FFBBC690-D11C-0D67-FA61-129F6FA6D010}"/>
              </a:ext>
            </a:extLst>
          </p:cNvPr>
          <p:cNvGrpSpPr/>
          <p:nvPr/>
        </p:nvGrpSpPr>
        <p:grpSpPr>
          <a:xfrm>
            <a:off x="7095972" y="1866930"/>
            <a:ext cx="45719" cy="1567197"/>
            <a:chOff x="7095972" y="1866930"/>
            <a:chExt cx="2549917" cy="1567197"/>
          </a:xfrm>
        </p:grpSpPr>
        <p:cxnSp>
          <p:nvCxnSpPr>
            <p:cNvPr id="82" name="Gerade Verbindung 81">
              <a:extLst>
                <a:ext uri="{FF2B5EF4-FFF2-40B4-BE49-F238E27FC236}">
                  <a16:creationId xmlns:a16="http://schemas.microsoft.com/office/drawing/2014/main" id="{1A1AB397-A788-2E01-64FB-EDA25BECDAA3}"/>
                </a:ext>
              </a:extLst>
            </p:cNvPr>
            <p:cNvCxnSpPr>
              <a:cxnSpLocks/>
            </p:cNvCxnSpPr>
            <p:nvPr/>
          </p:nvCxnSpPr>
          <p:spPr>
            <a:xfrm flipH="1">
              <a:off x="7095972" y="3434127"/>
              <a:ext cx="25499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Gerade Verbindung 82">
              <a:extLst>
                <a:ext uri="{FF2B5EF4-FFF2-40B4-BE49-F238E27FC236}">
                  <a16:creationId xmlns:a16="http://schemas.microsoft.com/office/drawing/2014/main" id="{971A642F-E176-3EF3-3E70-B862A8CCDB81}"/>
                </a:ext>
              </a:extLst>
            </p:cNvPr>
            <p:cNvCxnSpPr>
              <a:cxnSpLocks/>
            </p:cNvCxnSpPr>
            <p:nvPr/>
          </p:nvCxnSpPr>
          <p:spPr>
            <a:xfrm flipH="1">
              <a:off x="7095972" y="3257992"/>
              <a:ext cx="25499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Gerade Verbindung 83">
              <a:extLst>
                <a:ext uri="{FF2B5EF4-FFF2-40B4-BE49-F238E27FC236}">
                  <a16:creationId xmlns:a16="http://schemas.microsoft.com/office/drawing/2014/main" id="{952DAAF3-689C-CFC6-40B1-CCF1887F1112}"/>
                </a:ext>
              </a:extLst>
            </p:cNvPr>
            <p:cNvCxnSpPr>
              <a:cxnSpLocks/>
            </p:cNvCxnSpPr>
            <p:nvPr/>
          </p:nvCxnSpPr>
          <p:spPr>
            <a:xfrm flipH="1">
              <a:off x="7095972" y="3081857"/>
              <a:ext cx="25499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Gerade Verbindung 84">
              <a:extLst>
                <a:ext uri="{FF2B5EF4-FFF2-40B4-BE49-F238E27FC236}">
                  <a16:creationId xmlns:a16="http://schemas.microsoft.com/office/drawing/2014/main" id="{AD3191AA-08D8-9C6D-5AFE-757A5636B543}"/>
                </a:ext>
              </a:extLst>
            </p:cNvPr>
            <p:cNvCxnSpPr>
              <a:cxnSpLocks/>
            </p:cNvCxnSpPr>
            <p:nvPr/>
          </p:nvCxnSpPr>
          <p:spPr>
            <a:xfrm flipH="1">
              <a:off x="7095972" y="2912494"/>
              <a:ext cx="25499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Gerade Verbindung 85">
              <a:extLst>
                <a:ext uri="{FF2B5EF4-FFF2-40B4-BE49-F238E27FC236}">
                  <a16:creationId xmlns:a16="http://schemas.microsoft.com/office/drawing/2014/main" id="{14FC85D1-3854-FE7D-E23B-724CEF61C89F}"/>
                </a:ext>
              </a:extLst>
            </p:cNvPr>
            <p:cNvCxnSpPr>
              <a:cxnSpLocks/>
            </p:cNvCxnSpPr>
            <p:nvPr/>
          </p:nvCxnSpPr>
          <p:spPr>
            <a:xfrm flipH="1">
              <a:off x="7095972" y="2736360"/>
              <a:ext cx="25499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Gerade Verbindung 86">
              <a:extLst>
                <a:ext uri="{FF2B5EF4-FFF2-40B4-BE49-F238E27FC236}">
                  <a16:creationId xmlns:a16="http://schemas.microsoft.com/office/drawing/2014/main" id="{E78E52FA-6CDC-8A48-9B80-55A18297728A}"/>
                </a:ext>
              </a:extLst>
            </p:cNvPr>
            <p:cNvCxnSpPr>
              <a:cxnSpLocks/>
            </p:cNvCxnSpPr>
            <p:nvPr/>
          </p:nvCxnSpPr>
          <p:spPr>
            <a:xfrm flipH="1">
              <a:off x="7095972" y="2567721"/>
              <a:ext cx="25499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Gerade Verbindung 87">
              <a:extLst>
                <a:ext uri="{FF2B5EF4-FFF2-40B4-BE49-F238E27FC236}">
                  <a16:creationId xmlns:a16="http://schemas.microsoft.com/office/drawing/2014/main" id="{CE59EEA1-9004-B449-F963-734F8710BDC7}"/>
                </a:ext>
              </a:extLst>
            </p:cNvPr>
            <p:cNvCxnSpPr>
              <a:cxnSpLocks/>
            </p:cNvCxnSpPr>
            <p:nvPr/>
          </p:nvCxnSpPr>
          <p:spPr>
            <a:xfrm flipH="1">
              <a:off x="7095972" y="2387839"/>
              <a:ext cx="25499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Gerade Verbindung 88">
              <a:extLst>
                <a:ext uri="{FF2B5EF4-FFF2-40B4-BE49-F238E27FC236}">
                  <a16:creationId xmlns:a16="http://schemas.microsoft.com/office/drawing/2014/main" id="{A55A9BFE-D8A4-C52F-E198-B5B025E75354}"/>
                </a:ext>
              </a:extLst>
            </p:cNvPr>
            <p:cNvCxnSpPr>
              <a:cxnSpLocks/>
            </p:cNvCxnSpPr>
            <p:nvPr/>
          </p:nvCxnSpPr>
          <p:spPr>
            <a:xfrm flipH="1">
              <a:off x="7095972" y="2211704"/>
              <a:ext cx="25499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Gerade Verbindung 89">
              <a:extLst>
                <a:ext uri="{FF2B5EF4-FFF2-40B4-BE49-F238E27FC236}">
                  <a16:creationId xmlns:a16="http://schemas.microsoft.com/office/drawing/2014/main" id="{A0EEE522-B963-4CB7-0474-DC55F415A973}"/>
                </a:ext>
              </a:extLst>
            </p:cNvPr>
            <p:cNvCxnSpPr>
              <a:cxnSpLocks/>
            </p:cNvCxnSpPr>
            <p:nvPr/>
          </p:nvCxnSpPr>
          <p:spPr>
            <a:xfrm flipH="1">
              <a:off x="7095972" y="2039317"/>
              <a:ext cx="25499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Gerade Verbindung 90">
              <a:extLst>
                <a:ext uri="{FF2B5EF4-FFF2-40B4-BE49-F238E27FC236}">
                  <a16:creationId xmlns:a16="http://schemas.microsoft.com/office/drawing/2014/main" id="{F3C084F1-C4AF-CD32-9999-E40DA292AFDB}"/>
                </a:ext>
              </a:extLst>
            </p:cNvPr>
            <p:cNvCxnSpPr>
              <a:cxnSpLocks/>
            </p:cNvCxnSpPr>
            <p:nvPr/>
          </p:nvCxnSpPr>
          <p:spPr>
            <a:xfrm flipH="1">
              <a:off x="7095972" y="1866930"/>
              <a:ext cx="25499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3" name="Textfeld 92">
            <a:extLst>
              <a:ext uri="{FF2B5EF4-FFF2-40B4-BE49-F238E27FC236}">
                <a16:creationId xmlns:a16="http://schemas.microsoft.com/office/drawing/2014/main" id="{F9187D25-B0BD-D0E0-37D0-99D9FA6397D9}"/>
              </a:ext>
            </a:extLst>
          </p:cNvPr>
          <p:cNvSpPr txBox="1"/>
          <p:nvPr/>
        </p:nvSpPr>
        <p:spPr>
          <a:xfrm>
            <a:off x="6682990" y="1737571"/>
            <a:ext cx="383068" cy="246221"/>
          </a:xfrm>
          <a:prstGeom prst="rect">
            <a:avLst/>
          </a:prstGeom>
          <a:noFill/>
        </p:spPr>
        <p:txBody>
          <a:bodyPr wrap="square" rIns="0" rtlCol="0">
            <a:spAutoFit/>
          </a:bodyPr>
          <a:lstStyle/>
          <a:p>
            <a:pPr algn="r"/>
            <a:r>
              <a:rPr lang="de-DE" sz="1000"/>
              <a:t>100</a:t>
            </a:r>
          </a:p>
        </p:txBody>
      </p:sp>
      <p:sp>
        <p:nvSpPr>
          <p:cNvPr id="94" name="Textfeld 93">
            <a:extLst>
              <a:ext uri="{FF2B5EF4-FFF2-40B4-BE49-F238E27FC236}">
                <a16:creationId xmlns:a16="http://schemas.microsoft.com/office/drawing/2014/main" id="{FA6A0562-5031-A3C2-9EEF-7132ED80FF41}"/>
              </a:ext>
            </a:extLst>
          </p:cNvPr>
          <p:cNvSpPr txBox="1"/>
          <p:nvPr/>
        </p:nvSpPr>
        <p:spPr>
          <a:xfrm>
            <a:off x="6682990" y="1921201"/>
            <a:ext cx="383068" cy="246221"/>
          </a:xfrm>
          <a:prstGeom prst="rect">
            <a:avLst/>
          </a:prstGeom>
          <a:noFill/>
        </p:spPr>
        <p:txBody>
          <a:bodyPr wrap="square" rIns="0" rtlCol="0">
            <a:spAutoFit/>
          </a:bodyPr>
          <a:lstStyle/>
          <a:p>
            <a:pPr algn="r"/>
            <a:r>
              <a:rPr lang="de-DE" sz="1000"/>
              <a:t>90</a:t>
            </a:r>
          </a:p>
        </p:txBody>
      </p:sp>
      <p:sp>
        <p:nvSpPr>
          <p:cNvPr id="95" name="Textfeld 94">
            <a:extLst>
              <a:ext uri="{FF2B5EF4-FFF2-40B4-BE49-F238E27FC236}">
                <a16:creationId xmlns:a16="http://schemas.microsoft.com/office/drawing/2014/main" id="{35185805-1E87-C558-2427-B0926EE5759D}"/>
              </a:ext>
            </a:extLst>
          </p:cNvPr>
          <p:cNvSpPr txBox="1"/>
          <p:nvPr/>
        </p:nvSpPr>
        <p:spPr>
          <a:xfrm>
            <a:off x="6682990" y="2089841"/>
            <a:ext cx="383068" cy="246221"/>
          </a:xfrm>
          <a:prstGeom prst="rect">
            <a:avLst/>
          </a:prstGeom>
          <a:noFill/>
        </p:spPr>
        <p:txBody>
          <a:bodyPr wrap="square" rIns="0" rtlCol="0">
            <a:spAutoFit/>
          </a:bodyPr>
          <a:lstStyle/>
          <a:p>
            <a:pPr algn="r"/>
            <a:r>
              <a:rPr lang="de-DE" sz="1000"/>
              <a:t>80</a:t>
            </a:r>
          </a:p>
        </p:txBody>
      </p:sp>
      <p:sp>
        <p:nvSpPr>
          <p:cNvPr id="96" name="Textfeld 95">
            <a:extLst>
              <a:ext uri="{FF2B5EF4-FFF2-40B4-BE49-F238E27FC236}">
                <a16:creationId xmlns:a16="http://schemas.microsoft.com/office/drawing/2014/main" id="{1C986A93-FA50-9271-877C-B99BD1AFF978}"/>
              </a:ext>
            </a:extLst>
          </p:cNvPr>
          <p:cNvSpPr txBox="1"/>
          <p:nvPr/>
        </p:nvSpPr>
        <p:spPr>
          <a:xfrm>
            <a:off x="6682990" y="2265976"/>
            <a:ext cx="383068" cy="246221"/>
          </a:xfrm>
          <a:prstGeom prst="rect">
            <a:avLst/>
          </a:prstGeom>
          <a:noFill/>
        </p:spPr>
        <p:txBody>
          <a:bodyPr wrap="square" rIns="0" rtlCol="0">
            <a:spAutoFit/>
          </a:bodyPr>
          <a:lstStyle/>
          <a:p>
            <a:pPr algn="r"/>
            <a:r>
              <a:rPr lang="de-DE" sz="1000"/>
              <a:t>70</a:t>
            </a:r>
          </a:p>
        </p:txBody>
      </p:sp>
      <p:sp>
        <p:nvSpPr>
          <p:cNvPr id="97" name="Textfeld 96">
            <a:extLst>
              <a:ext uri="{FF2B5EF4-FFF2-40B4-BE49-F238E27FC236}">
                <a16:creationId xmlns:a16="http://schemas.microsoft.com/office/drawing/2014/main" id="{85025A59-219C-73E4-6B97-4F15FC7EF6C9}"/>
              </a:ext>
            </a:extLst>
          </p:cNvPr>
          <p:cNvSpPr txBox="1"/>
          <p:nvPr/>
        </p:nvSpPr>
        <p:spPr>
          <a:xfrm>
            <a:off x="6682990" y="2445858"/>
            <a:ext cx="383068" cy="246221"/>
          </a:xfrm>
          <a:prstGeom prst="rect">
            <a:avLst/>
          </a:prstGeom>
          <a:noFill/>
        </p:spPr>
        <p:txBody>
          <a:bodyPr wrap="square" rIns="0" rtlCol="0">
            <a:spAutoFit/>
          </a:bodyPr>
          <a:lstStyle/>
          <a:p>
            <a:pPr algn="r"/>
            <a:r>
              <a:rPr lang="de-DE" sz="1000"/>
              <a:t>60</a:t>
            </a:r>
          </a:p>
        </p:txBody>
      </p:sp>
      <p:sp>
        <p:nvSpPr>
          <p:cNvPr id="98" name="Textfeld 97">
            <a:extLst>
              <a:ext uri="{FF2B5EF4-FFF2-40B4-BE49-F238E27FC236}">
                <a16:creationId xmlns:a16="http://schemas.microsoft.com/office/drawing/2014/main" id="{3FA06201-0EFB-BEE5-CF83-E1146C00EF27}"/>
              </a:ext>
            </a:extLst>
          </p:cNvPr>
          <p:cNvSpPr txBox="1"/>
          <p:nvPr/>
        </p:nvSpPr>
        <p:spPr>
          <a:xfrm>
            <a:off x="6682990" y="2610750"/>
            <a:ext cx="383068" cy="246221"/>
          </a:xfrm>
          <a:prstGeom prst="rect">
            <a:avLst/>
          </a:prstGeom>
          <a:noFill/>
        </p:spPr>
        <p:txBody>
          <a:bodyPr wrap="square" rIns="0" rtlCol="0">
            <a:spAutoFit/>
          </a:bodyPr>
          <a:lstStyle/>
          <a:p>
            <a:pPr algn="r"/>
            <a:r>
              <a:rPr lang="de-DE" sz="1000"/>
              <a:t>50</a:t>
            </a:r>
          </a:p>
        </p:txBody>
      </p:sp>
      <p:sp>
        <p:nvSpPr>
          <p:cNvPr id="99" name="Textfeld 98">
            <a:extLst>
              <a:ext uri="{FF2B5EF4-FFF2-40B4-BE49-F238E27FC236}">
                <a16:creationId xmlns:a16="http://schemas.microsoft.com/office/drawing/2014/main" id="{F9FAC466-75A1-D8D7-810B-6392FC116117}"/>
              </a:ext>
            </a:extLst>
          </p:cNvPr>
          <p:cNvSpPr txBox="1"/>
          <p:nvPr/>
        </p:nvSpPr>
        <p:spPr>
          <a:xfrm>
            <a:off x="6682990" y="2783137"/>
            <a:ext cx="383068" cy="246221"/>
          </a:xfrm>
          <a:prstGeom prst="rect">
            <a:avLst/>
          </a:prstGeom>
          <a:noFill/>
        </p:spPr>
        <p:txBody>
          <a:bodyPr wrap="square" rIns="0" rtlCol="0">
            <a:spAutoFit/>
          </a:bodyPr>
          <a:lstStyle/>
          <a:p>
            <a:pPr algn="r"/>
            <a:r>
              <a:rPr lang="de-DE" sz="1000"/>
              <a:t>40</a:t>
            </a:r>
          </a:p>
        </p:txBody>
      </p:sp>
      <p:sp>
        <p:nvSpPr>
          <p:cNvPr id="100" name="Textfeld 99">
            <a:extLst>
              <a:ext uri="{FF2B5EF4-FFF2-40B4-BE49-F238E27FC236}">
                <a16:creationId xmlns:a16="http://schemas.microsoft.com/office/drawing/2014/main" id="{E4D83AA3-A93B-4C18-9175-87405CC09A87}"/>
              </a:ext>
            </a:extLst>
          </p:cNvPr>
          <p:cNvSpPr txBox="1"/>
          <p:nvPr/>
        </p:nvSpPr>
        <p:spPr>
          <a:xfrm>
            <a:off x="6682990" y="2959271"/>
            <a:ext cx="383068" cy="246221"/>
          </a:xfrm>
          <a:prstGeom prst="rect">
            <a:avLst/>
          </a:prstGeom>
          <a:noFill/>
        </p:spPr>
        <p:txBody>
          <a:bodyPr wrap="square" rIns="0" rtlCol="0">
            <a:spAutoFit/>
          </a:bodyPr>
          <a:lstStyle/>
          <a:p>
            <a:pPr algn="r"/>
            <a:r>
              <a:rPr lang="de-DE" sz="1000"/>
              <a:t>30</a:t>
            </a:r>
          </a:p>
        </p:txBody>
      </p:sp>
      <p:sp>
        <p:nvSpPr>
          <p:cNvPr id="101" name="Textfeld 100">
            <a:extLst>
              <a:ext uri="{FF2B5EF4-FFF2-40B4-BE49-F238E27FC236}">
                <a16:creationId xmlns:a16="http://schemas.microsoft.com/office/drawing/2014/main" id="{31B14AC7-A6AF-4196-67D3-17689845B7F4}"/>
              </a:ext>
            </a:extLst>
          </p:cNvPr>
          <p:cNvSpPr txBox="1"/>
          <p:nvPr/>
        </p:nvSpPr>
        <p:spPr>
          <a:xfrm>
            <a:off x="6682990" y="3131658"/>
            <a:ext cx="383068" cy="246221"/>
          </a:xfrm>
          <a:prstGeom prst="rect">
            <a:avLst/>
          </a:prstGeom>
          <a:noFill/>
        </p:spPr>
        <p:txBody>
          <a:bodyPr wrap="square" rIns="0" rtlCol="0">
            <a:spAutoFit/>
          </a:bodyPr>
          <a:lstStyle/>
          <a:p>
            <a:pPr algn="r"/>
            <a:r>
              <a:rPr lang="de-DE" sz="1000"/>
              <a:t>20</a:t>
            </a:r>
          </a:p>
        </p:txBody>
      </p:sp>
      <p:sp>
        <p:nvSpPr>
          <p:cNvPr id="102" name="Textfeld 101">
            <a:extLst>
              <a:ext uri="{FF2B5EF4-FFF2-40B4-BE49-F238E27FC236}">
                <a16:creationId xmlns:a16="http://schemas.microsoft.com/office/drawing/2014/main" id="{2184D505-7270-7CD4-1A43-B1389814047F}"/>
              </a:ext>
            </a:extLst>
          </p:cNvPr>
          <p:cNvSpPr txBox="1"/>
          <p:nvPr/>
        </p:nvSpPr>
        <p:spPr>
          <a:xfrm>
            <a:off x="6682990" y="3307792"/>
            <a:ext cx="383068" cy="246221"/>
          </a:xfrm>
          <a:prstGeom prst="rect">
            <a:avLst/>
          </a:prstGeom>
          <a:noFill/>
        </p:spPr>
        <p:txBody>
          <a:bodyPr wrap="square" rIns="0" rtlCol="0">
            <a:spAutoFit/>
          </a:bodyPr>
          <a:lstStyle/>
          <a:p>
            <a:pPr algn="r"/>
            <a:r>
              <a:rPr lang="de-DE" sz="1000"/>
              <a:t>10</a:t>
            </a:r>
          </a:p>
        </p:txBody>
      </p:sp>
      <p:sp>
        <p:nvSpPr>
          <p:cNvPr id="103" name="Textfeld 102">
            <a:extLst>
              <a:ext uri="{FF2B5EF4-FFF2-40B4-BE49-F238E27FC236}">
                <a16:creationId xmlns:a16="http://schemas.microsoft.com/office/drawing/2014/main" id="{CE7539E4-CD44-CE21-9A01-FF3AE5EA5EBB}"/>
              </a:ext>
            </a:extLst>
          </p:cNvPr>
          <p:cNvSpPr txBox="1"/>
          <p:nvPr/>
        </p:nvSpPr>
        <p:spPr>
          <a:xfrm>
            <a:off x="6682990" y="3483927"/>
            <a:ext cx="383068" cy="246221"/>
          </a:xfrm>
          <a:prstGeom prst="rect">
            <a:avLst/>
          </a:prstGeom>
          <a:noFill/>
        </p:spPr>
        <p:txBody>
          <a:bodyPr wrap="square" rIns="0" rtlCol="0">
            <a:spAutoFit/>
          </a:bodyPr>
          <a:lstStyle/>
          <a:p>
            <a:pPr algn="r"/>
            <a:r>
              <a:rPr lang="de-DE" sz="1000"/>
              <a:t>0</a:t>
            </a:r>
          </a:p>
        </p:txBody>
      </p:sp>
      <p:sp>
        <p:nvSpPr>
          <p:cNvPr id="104" name="Textfeld 103">
            <a:extLst>
              <a:ext uri="{FF2B5EF4-FFF2-40B4-BE49-F238E27FC236}">
                <a16:creationId xmlns:a16="http://schemas.microsoft.com/office/drawing/2014/main" id="{55F7ED23-2C80-32BD-5163-567B28ACA480}"/>
              </a:ext>
            </a:extLst>
          </p:cNvPr>
          <p:cNvSpPr txBox="1"/>
          <p:nvPr/>
        </p:nvSpPr>
        <p:spPr>
          <a:xfrm rot="16200000">
            <a:off x="5450692" y="2601172"/>
            <a:ext cx="2375941" cy="400110"/>
          </a:xfrm>
          <a:prstGeom prst="rect">
            <a:avLst/>
          </a:prstGeom>
          <a:noFill/>
        </p:spPr>
        <p:txBody>
          <a:bodyPr wrap="square" rtlCol="0">
            <a:spAutoFit/>
          </a:bodyPr>
          <a:lstStyle/>
          <a:p>
            <a:pPr algn="ctr"/>
            <a:r>
              <a:rPr lang="de-DE" sz="1000" b="1" err="1"/>
              <a:t>Stopping</a:t>
            </a:r>
            <a:r>
              <a:rPr lang="de-DE" sz="1000" b="1"/>
              <a:t> </a:t>
            </a:r>
            <a:r>
              <a:rPr lang="de-DE" sz="1000" b="1" err="1"/>
              <a:t>treatment</a:t>
            </a:r>
            <a:r>
              <a:rPr lang="de-DE" sz="1000" b="1"/>
              <a:t> due </a:t>
            </a:r>
            <a:r>
              <a:rPr lang="de-DE" sz="1000" b="1" err="1"/>
              <a:t>to</a:t>
            </a:r>
            <a:r>
              <a:rPr lang="de-DE" sz="1000" b="1"/>
              <a:t> MRD </a:t>
            </a:r>
            <a:r>
              <a:rPr lang="de-DE" sz="1000" b="1" err="1"/>
              <a:t>stopping</a:t>
            </a:r>
            <a:r>
              <a:rPr lang="de-DE" sz="1000" b="1"/>
              <a:t> </a:t>
            </a:r>
            <a:r>
              <a:rPr lang="de-DE" sz="1000" b="1" err="1"/>
              <a:t>rules</a:t>
            </a:r>
            <a:r>
              <a:rPr lang="de-DE" sz="1000" b="1"/>
              <a:t>, %</a:t>
            </a:r>
          </a:p>
        </p:txBody>
      </p:sp>
      <p:sp>
        <p:nvSpPr>
          <p:cNvPr id="105" name="Textfeld 104">
            <a:extLst>
              <a:ext uri="{FF2B5EF4-FFF2-40B4-BE49-F238E27FC236}">
                <a16:creationId xmlns:a16="http://schemas.microsoft.com/office/drawing/2014/main" id="{6FF25AC9-D4EF-08DA-1E3B-2A801A48CBD3}"/>
              </a:ext>
            </a:extLst>
          </p:cNvPr>
          <p:cNvSpPr txBox="1"/>
          <p:nvPr/>
        </p:nvSpPr>
        <p:spPr>
          <a:xfrm>
            <a:off x="6806168" y="3733964"/>
            <a:ext cx="3009738" cy="246221"/>
          </a:xfrm>
          <a:prstGeom prst="rect">
            <a:avLst/>
          </a:prstGeom>
          <a:noFill/>
        </p:spPr>
        <p:txBody>
          <a:bodyPr wrap="square" rtlCol="0">
            <a:spAutoFit/>
          </a:bodyPr>
          <a:lstStyle/>
          <a:p>
            <a:pPr algn="ctr"/>
            <a:r>
              <a:rPr lang="de-DE" sz="1000" b="1" err="1"/>
              <a:t>Months</a:t>
            </a:r>
            <a:r>
              <a:rPr lang="de-DE" sz="1000" b="1"/>
              <a:t> </a:t>
            </a:r>
            <a:r>
              <a:rPr lang="de-DE" sz="1000" b="1" err="1"/>
              <a:t>from</a:t>
            </a:r>
            <a:r>
              <a:rPr lang="de-DE" sz="1000" b="1"/>
              <a:t> </a:t>
            </a:r>
            <a:r>
              <a:rPr lang="de-DE" sz="1000" b="1" err="1"/>
              <a:t>starting</a:t>
            </a:r>
            <a:r>
              <a:rPr lang="de-DE" sz="1000" b="1"/>
              <a:t> </a:t>
            </a:r>
            <a:r>
              <a:rPr lang="de-DE" sz="1000" b="1" err="1"/>
              <a:t>treatment</a:t>
            </a:r>
            <a:endParaRPr lang="de-DE" sz="1000" b="1"/>
          </a:p>
        </p:txBody>
      </p:sp>
      <p:grpSp>
        <p:nvGrpSpPr>
          <p:cNvPr id="112" name="Gruppieren 111">
            <a:extLst>
              <a:ext uri="{FF2B5EF4-FFF2-40B4-BE49-F238E27FC236}">
                <a16:creationId xmlns:a16="http://schemas.microsoft.com/office/drawing/2014/main" id="{997C6C26-245E-1DD3-7766-AD406827F61F}"/>
              </a:ext>
            </a:extLst>
          </p:cNvPr>
          <p:cNvGrpSpPr/>
          <p:nvPr/>
        </p:nvGrpSpPr>
        <p:grpSpPr>
          <a:xfrm>
            <a:off x="7537590" y="3616544"/>
            <a:ext cx="1952468" cy="45719"/>
            <a:chOff x="7537590" y="1814920"/>
            <a:chExt cx="1952468" cy="1839848"/>
          </a:xfrm>
        </p:grpSpPr>
        <p:cxnSp>
          <p:nvCxnSpPr>
            <p:cNvPr id="106" name="Gerade Verbindung 105">
              <a:extLst>
                <a:ext uri="{FF2B5EF4-FFF2-40B4-BE49-F238E27FC236}">
                  <a16:creationId xmlns:a16="http://schemas.microsoft.com/office/drawing/2014/main" id="{D3A04ED2-614F-A50C-22CB-CC6F125F1011}"/>
                </a:ext>
              </a:extLst>
            </p:cNvPr>
            <p:cNvCxnSpPr>
              <a:cxnSpLocks/>
            </p:cNvCxnSpPr>
            <p:nvPr/>
          </p:nvCxnSpPr>
          <p:spPr>
            <a:xfrm>
              <a:off x="7537590" y="1814920"/>
              <a:ext cx="0" cy="18398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Gerade Verbindung 106">
              <a:extLst>
                <a:ext uri="{FF2B5EF4-FFF2-40B4-BE49-F238E27FC236}">
                  <a16:creationId xmlns:a16="http://schemas.microsoft.com/office/drawing/2014/main" id="{3EC1F839-F54E-CB26-35BB-467437EC5F7C}"/>
                </a:ext>
              </a:extLst>
            </p:cNvPr>
            <p:cNvCxnSpPr>
              <a:cxnSpLocks/>
            </p:cNvCxnSpPr>
            <p:nvPr/>
          </p:nvCxnSpPr>
          <p:spPr>
            <a:xfrm>
              <a:off x="7923587" y="1814920"/>
              <a:ext cx="0" cy="18398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Gerade Verbindung 107">
              <a:extLst>
                <a:ext uri="{FF2B5EF4-FFF2-40B4-BE49-F238E27FC236}">
                  <a16:creationId xmlns:a16="http://schemas.microsoft.com/office/drawing/2014/main" id="{654529D5-8BEF-0ED7-EBAE-07AB39115A08}"/>
                </a:ext>
              </a:extLst>
            </p:cNvPr>
            <p:cNvCxnSpPr>
              <a:cxnSpLocks/>
            </p:cNvCxnSpPr>
            <p:nvPr/>
          </p:nvCxnSpPr>
          <p:spPr>
            <a:xfrm>
              <a:off x="8317078" y="1814920"/>
              <a:ext cx="0" cy="18398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Gerade Verbindung 108">
              <a:extLst>
                <a:ext uri="{FF2B5EF4-FFF2-40B4-BE49-F238E27FC236}">
                  <a16:creationId xmlns:a16="http://schemas.microsoft.com/office/drawing/2014/main" id="{6BDC3ECA-1CFE-B434-49FF-7236982D66F3}"/>
                </a:ext>
              </a:extLst>
            </p:cNvPr>
            <p:cNvCxnSpPr>
              <a:cxnSpLocks/>
            </p:cNvCxnSpPr>
            <p:nvPr/>
          </p:nvCxnSpPr>
          <p:spPr>
            <a:xfrm>
              <a:off x="8710570" y="1814920"/>
              <a:ext cx="0" cy="18398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Gerade Verbindung 109">
              <a:extLst>
                <a:ext uri="{FF2B5EF4-FFF2-40B4-BE49-F238E27FC236}">
                  <a16:creationId xmlns:a16="http://schemas.microsoft.com/office/drawing/2014/main" id="{FCCF6CC6-4F3E-65C2-8456-31188DF057D6}"/>
                </a:ext>
              </a:extLst>
            </p:cNvPr>
            <p:cNvCxnSpPr>
              <a:cxnSpLocks/>
            </p:cNvCxnSpPr>
            <p:nvPr/>
          </p:nvCxnSpPr>
          <p:spPr>
            <a:xfrm>
              <a:off x="9104062" y="1814920"/>
              <a:ext cx="0" cy="18398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Gerade Verbindung 110">
              <a:extLst>
                <a:ext uri="{FF2B5EF4-FFF2-40B4-BE49-F238E27FC236}">
                  <a16:creationId xmlns:a16="http://schemas.microsoft.com/office/drawing/2014/main" id="{9F358B74-DDD8-B5A6-3D71-F58EFF61E304}"/>
                </a:ext>
              </a:extLst>
            </p:cNvPr>
            <p:cNvCxnSpPr>
              <a:cxnSpLocks/>
            </p:cNvCxnSpPr>
            <p:nvPr/>
          </p:nvCxnSpPr>
          <p:spPr>
            <a:xfrm>
              <a:off x="9490058" y="1814920"/>
              <a:ext cx="0" cy="18398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3" name="Textfeld 112">
            <a:extLst>
              <a:ext uri="{FF2B5EF4-FFF2-40B4-BE49-F238E27FC236}">
                <a16:creationId xmlns:a16="http://schemas.microsoft.com/office/drawing/2014/main" id="{3BB19EA6-C3ED-F83F-068F-41184A387ADD}"/>
              </a:ext>
            </a:extLst>
          </p:cNvPr>
          <p:cNvSpPr txBox="1"/>
          <p:nvPr/>
        </p:nvSpPr>
        <p:spPr>
          <a:xfrm>
            <a:off x="6976301" y="3611341"/>
            <a:ext cx="251613" cy="246221"/>
          </a:xfrm>
          <a:prstGeom prst="rect">
            <a:avLst/>
          </a:prstGeom>
          <a:noFill/>
        </p:spPr>
        <p:txBody>
          <a:bodyPr wrap="square" rIns="0" rtlCol="0">
            <a:spAutoFit/>
          </a:bodyPr>
          <a:lstStyle/>
          <a:p>
            <a:pPr algn="ctr"/>
            <a:r>
              <a:rPr lang="de-DE" sz="1000"/>
              <a:t>0</a:t>
            </a:r>
          </a:p>
        </p:txBody>
      </p:sp>
      <p:sp>
        <p:nvSpPr>
          <p:cNvPr id="114" name="Textfeld 113">
            <a:extLst>
              <a:ext uri="{FF2B5EF4-FFF2-40B4-BE49-F238E27FC236}">
                <a16:creationId xmlns:a16="http://schemas.microsoft.com/office/drawing/2014/main" id="{58B454C2-50F8-ECC9-1D9E-C5DB2F9B9AC8}"/>
              </a:ext>
            </a:extLst>
          </p:cNvPr>
          <p:cNvSpPr txBox="1"/>
          <p:nvPr/>
        </p:nvSpPr>
        <p:spPr>
          <a:xfrm>
            <a:off x="7366046" y="3611341"/>
            <a:ext cx="251613" cy="246221"/>
          </a:xfrm>
          <a:prstGeom prst="rect">
            <a:avLst/>
          </a:prstGeom>
          <a:noFill/>
        </p:spPr>
        <p:txBody>
          <a:bodyPr wrap="square" rIns="0" rtlCol="0">
            <a:spAutoFit/>
          </a:bodyPr>
          <a:lstStyle/>
          <a:p>
            <a:pPr algn="ctr"/>
            <a:r>
              <a:rPr lang="de-DE" sz="1000"/>
              <a:t>12</a:t>
            </a:r>
          </a:p>
        </p:txBody>
      </p:sp>
      <p:sp>
        <p:nvSpPr>
          <p:cNvPr id="115" name="Textfeld 114">
            <a:extLst>
              <a:ext uri="{FF2B5EF4-FFF2-40B4-BE49-F238E27FC236}">
                <a16:creationId xmlns:a16="http://schemas.microsoft.com/office/drawing/2014/main" id="{E93D558F-8358-FF8C-11DE-F686EF0DF4DA}"/>
              </a:ext>
            </a:extLst>
          </p:cNvPr>
          <p:cNvSpPr txBox="1"/>
          <p:nvPr/>
        </p:nvSpPr>
        <p:spPr>
          <a:xfrm>
            <a:off x="7755790" y="3611341"/>
            <a:ext cx="251613" cy="246221"/>
          </a:xfrm>
          <a:prstGeom prst="rect">
            <a:avLst/>
          </a:prstGeom>
          <a:noFill/>
        </p:spPr>
        <p:txBody>
          <a:bodyPr wrap="square" rIns="0" rtlCol="0">
            <a:spAutoFit/>
          </a:bodyPr>
          <a:lstStyle/>
          <a:p>
            <a:pPr algn="ctr"/>
            <a:r>
              <a:rPr lang="de-DE" sz="1000"/>
              <a:t>24</a:t>
            </a:r>
          </a:p>
        </p:txBody>
      </p:sp>
      <p:sp>
        <p:nvSpPr>
          <p:cNvPr id="116" name="Textfeld 115">
            <a:extLst>
              <a:ext uri="{FF2B5EF4-FFF2-40B4-BE49-F238E27FC236}">
                <a16:creationId xmlns:a16="http://schemas.microsoft.com/office/drawing/2014/main" id="{B902878A-3F33-A353-D5E1-5CA96361A7D1}"/>
              </a:ext>
            </a:extLst>
          </p:cNvPr>
          <p:cNvSpPr txBox="1"/>
          <p:nvPr/>
        </p:nvSpPr>
        <p:spPr>
          <a:xfrm>
            <a:off x="8145534" y="3611341"/>
            <a:ext cx="251613" cy="246221"/>
          </a:xfrm>
          <a:prstGeom prst="rect">
            <a:avLst/>
          </a:prstGeom>
          <a:noFill/>
        </p:spPr>
        <p:txBody>
          <a:bodyPr wrap="square" rIns="0" rtlCol="0">
            <a:spAutoFit/>
          </a:bodyPr>
          <a:lstStyle/>
          <a:p>
            <a:pPr algn="ctr"/>
            <a:r>
              <a:rPr lang="de-DE" sz="1000"/>
              <a:t>36</a:t>
            </a:r>
          </a:p>
        </p:txBody>
      </p:sp>
      <p:sp>
        <p:nvSpPr>
          <p:cNvPr id="117" name="Textfeld 116">
            <a:extLst>
              <a:ext uri="{FF2B5EF4-FFF2-40B4-BE49-F238E27FC236}">
                <a16:creationId xmlns:a16="http://schemas.microsoft.com/office/drawing/2014/main" id="{DEC3951E-3197-FC32-B45A-8E0DCE2352B2}"/>
              </a:ext>
            </a:extLst>
          </p:cNvPr>
          <p:cNvSpPr txBox="1"/>
          <p:nvPr/>
        </p:nvSpPr>
        <p:spPr>
          <a:xfrm>
            <a:off x="8539026" y="3611341"/>
            <a:ext cx="251613" cy="246221"/>
          </a:xfrm>
          <a:prstGeom prst="rect">
            <a:avLst/>
          </a:prstGeom>
          <a:noFill/>
        </p:spPr>
        <p:txBody>
          <a:bodyPr wrap="square" rIns="0" rtlCol="0">
            <a:spAutoFit/>
          </a:bodyPr>
          <a:lstStyle/>
          <a:p>
            <a:pPr algn="ctr"/>
            <a:r>
              <a:rPr lang="de-DE" sz="1000"/>
              <a:t>48</a:t>
            </a:r>
          </a:p>
        </p:txBody>
      </p:sp>
      <p:sp>
        <p:nvSpPr>
          <p:cNvPr id="118" name="Textfeld 117">
            <a:extLst>
              <a:ext uri="{FF2B5EF4-FFF2-40B4-BE49-F238E27FC236}">
                <a16:creationId xmlns:a16="http://schemas.microsoft.com/office/drawing/2014/main" id="{F859CE2B-807B-7863-86E9-0CB72CC8A1D9}"/>
              </a:ext>
            </a:extLst>
          </p:cNvPr>
          <p:cNvSpPr txBox="1"/>
          <p:nvPr/>
        </p:nvSpPr>
        <p:spPr>
          <a:xfrm>
            <a:off x="8928770" y="3611341"/>
            <a:ext cx="251613" cy="246221"/>
          </a:xfrm>
          <a:prstGeom prst="rect">
            <a:avLst/>
          </a:prstGeom>
          <a:noFill/>
        </p:spPr>
        <p:txBody>
          <a:bodyPr wrap="square" rIns="0" rtlCol="0">
            <a:spAutoFit/>
          </a:bodyPr>
          <a:lstStyle/>
          <a:p>
            <a:pPr algn="ctr"/>
            <a:r>
              <a:rPr lang="de-DE" sz="1000"/>
              <a:t>60</a:t>
            </a:r>
          </a:p>
        </p:txBody>
      </p:sp>
      <p:sp>
        <p:nvSpPr>
          <p:cNvPr id="119" name="Textfeld 118">
            <a:extLst>
              <a:ext uri="{FF2B5EF4-FFF2-40B4-BE49-F238E27FC236}">
                <a16:creationId xmlns:a16="http://schemas.microsoft.com/office/drawing/2014/main" id="{5802A2D7-2B9C-318C-9926-B602A106C332}"/>
              </a:ext>
            </a:extLst>
          </p:cNvPr>
          <p:cNvSpPr txBox="1"/>
          <p:nvPr/>
        </p:nvSpPr>
        <p:spPr>
          <a:xfrm>
            <a:off x="9322262" y="3611341"/>
            <a:ext cx="251613" cy="246221"/>
          </a:xfrm>
          <a:prstGeom prst="rect">
            <a:avLst/>
          </a:prstGeom>
          <a:noFill/>
        </p:spPr>
        <p:txBody>
          <a:bodyPr wrap="square" rIns="0" rtlCol="0">
            <a:spAutoFit/>
          </a:bodyPr>
          <a:lstStyle/>
          <a:p>
            <a:pPr algn="ctr"/>
            <a:r>
              <a:rPr lang="de-DE" sz="1000"/>
              <a:t>72</a:t>
            </a:r>
          </a:p>
        </p:txBody>
      </p:sp>
      <p:sp>
        <p:nvSpPr>
          <p:cNvPr id="120" name="Textfeld 119">
            <a:extLst>
              <a:ext uri="{FF2B5EF4-FFF2-40B4-BE49-F238E27FC236}">
                <a16:creationId xmlns:a16="http://schemas.microsoft.com/office/drawing/2014/main" id="{899304D0-F5C3-72B1-4795-834E31FA04BE}"/>
              </a:ext>
            </a:extLst>
          </p:cNvPr>
          <p:cNvSpPr txBox="1"/>
          <p:nvPr/>
        </p:nvSpPr>
        <p:spPr>
          <a:xfrm>
            <a:off x="7943548" y="3244578"/>
            <a:ext cx="1378714" cy="215444"/>
          </a:xfrm>
          <a:prstGeom prst="rect">
            <a:avLst/>
          </a:prstGeom>
          <a:noFill/>
        </p:spPr>
        <p:txBody>
          <a:bodyPr wrap="square" rtlCol="0">
            <a:spAutoFit/>
          </a:bodyPr>
          <a:lstStyle/>
          <a:p>
            <a:r>
              <a:rPr lang="de-DE" sz="800"/>
              <a:t>I+V: 24 (95% CI, 24-35)</a:t>
            </a:r>
          </a:p>
        </p:txBody>
      </p:sp>
      <p:sp>
        <p:nvSpPr>
          <p:cNvPr id="121" name="Textfeld 120">
            <a:extLst>
              <a:ext uri="{FF2B5EF4-FFF2-40B4-BE49-F238E27FC236}">
                <a16:creationId xmlns:a16="http://schemas.microsoft.com/office/drawing/2014/main" id="{F1A9F572-8DE2-90FD-FB45-973D5888BA10}"/>
              </a:ext>
            </a:extLst>
          </p:cNvPr>
          <p:cNvSpPr txBox="1"/>
          <p:nvPr/>
        </p:nvSpPr>
        <p:spPr>
          <a:xfrm>
            <a:off x="9398058" y="3425197"/>
            <a:ext cx="423123" cy="215444"/>
          </a:xfrm>
          <a:prstGeom prst="rect">
            <a:avLst/>
          </a:prstGeom>
          <a:noFill/>
        </p:spPr>
        <p:txBody>
          <a:bodyPr wrap="square" rtlCol="0">
            <a:spAutoFit/>
          </a:bodyPr>
          <a:lstStyle/>
          <a:p>
            <a:r>
              <a:rPr lang="de-DE" sz="800"/>
              <a:t>I+V</a:t>
            </a:r>
          </a:p>
        </p:txBody>
      </p:sp>
      <p:cxnSp>
        <p:nvCxnSpPr>
          <p:cNvPr id="122" name="Gerade Verbindung 121">
            <a:extLst>
              <a:ext uri="{FF2B5EF4-FFF2-40B4-BE49-F238E27FC236}">
                <a16:creationId xmlns:a16="http://schemas.microsoft.com/office/drawing/2014/main" id="{3ABE7E43-C279-8D42-D7A5-BE8E9BC0CB06}"/>
              </a:ext>
            </a:extLst>
          </p:cNvPr>
          <p:cNvCxnSpPr/>
          <p:nvPr/>
        </p:nvCxnSpPr>
        <p:spPr>
          <a:xfrm>
            <a:off x="9146129" y="3532919"/>
            <a:ext cx="30854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3" name="Textfeld 122">
            <a:extLst>
              <a:ext uri="{FF2B5EF4-FFF2-40B4-BE49-F238E27FC236}">
                <a16:creationId xmlns:a16="http://schemas.microsoft.com/office/drawing/2014/main" id="{0E71941C-DB5C-FA9B-673F-7DCED5738EC8}"/>
              </a:ext>
            </a:extLst>
          </p:cNvPr>
          <p:cNvSpPr txBox="1"/>
          <p:nvPr/>
        </p:nvSpPr>
        <p:spPr>
          <a:xfrm>
            <a:off x="7141691" y="1819365"/>
            <a:ext cx="1674517" cy="246221"/>
          </a:xfrm>
          <a:prstGeom prst="rect">
            <a:avLst/>
          </a:prstGeom>
          <a:noFill/>
        </p:spPr>
        <p:txBody>
          <a:bodyPr wrap="square" rtlCol="0">
            <a:spAutoFit/>
          </a:bodyPr>
          <a:lstStyle/>
          <a:p>
            <a:r>
              <a:rPr lang="de-DE" sz="1000"/>
              <a:t>IGHV </a:t>
            </a:r>
            <a:r>
              <a:rPr lang="de-DE" sz="1000" err="1"/>
              <a:t>unmutated</a:t>
            </a:r>
            <a:r>
              <a:rPr lang="de-DE" sz="1000"/>
              <a:t> (</a:t>
            </a:r>
            <a:r>
              <a:rPr lang="de-DE" sz="1000" err="1"/>
              <a:t>n</a:t>
            </a:r>
            <a:r>
              <a:rPr lang="de-DE" sz="1000"/>
              <a:t>=122)</a:t>
            </a:r>
          </a:p>
        </p:txBody>
      </p:sp>
      <p:sp>
        <p:nvSpPr>
          <p:cNvPr id="124" name="Textfeld 123">
            <a:extLst>
              <a:ext uri="{FF2B5EF4-FFF2-40B4-BE49-F238E27FC236}">
                <a16:creationId xmlns:a16="http://schemas.microsoft.com/office/drawing/2014/main" id="{92392994-AF1C-980F-6BCA-454C6E51A538}"/>
              </a:ext>
            </a:extLst>
          </p:cNvPr>
          <p:cNvSpPr txBox="1"/>
          <p:nvPr/>
        </p:nvSpPr>
        <p:spPr>
          <a:xfrm>
            <a:off x="9240821" y="2006688"/>
            <a:ext cx="642894" cy="276999"/>
          </a:xfrm>
          <a:prstGeom prst="rect">
            <a:avLst/>
          </a:prstGeom>
          <a:noFill/>
        </p:spPr>
        <p:txBody>
          <a:bodyPr wrap="square" rtlCol="0">
            <a:spAutoFit/>
          </a:bodyPr>
          <a:lstStyle/>
          <a:p>
            <a:r>
              <a:rPr lang="de-DE" sz="1200"/>
              <a:t>83.0%</a:t>
            </a:r>
          </a:p>
        </p:txBody>
      </p:sp>
      <p:sp>
        <p:nvSpPr>
          <p:cNvPr id="125" name="Textfeld 124">
            <a:extLst>
              <a:ext uri="{FF2B5EF4-FFF2-40B4-BE49-F238E27FC236}">
                <a16:creationId xmlns:a16="http://schemas.microsoft.com/office/drawing/2014/main" id="{195CE332-62D3-9997-B190-0E85E9D70170}"/>
              </a:ext>
            </a:extLst>
          </p:cNvPr>
          <p:cNvSpPr txBox="1"/>
          <p:nvPr/>
        </p:nvSpPr>
        <p:spPr>
          <a:xfrm>
            <a:off x="9240821" y="2183467"/>
            <a:ext cx="642894" cy="276999"/>
          </a:xfrm>
          <a:prstGeom prst="rect">
            <a:avLst/>
          </a:prstGeom>
          <a:noFill/>
        </p:spPr>
        <p:txBody>
          <a:bodyPr wrap="square" rtlCol="0">
            <a:spAutoFit/>
          </a:bodyPr>
          <a:lstStyle/>
          <a:p>
            <a:r>
              <a:rPr lang="de-DE" sz="1200"/>
              <a:t>73.7%</a:t>
            </a:r>
          </a:p>
        </p:txBody>
      </p:sp>
      <p:sp>
        <p:nvSpPr>
          <p:cNvPr id="126" name="Textfeld 125">
            <a:extLst>
              <a:ext uri="{FF2B5EF4-FFF2-40B4-BE49-F238E27FC236}">
                <a16:creationId xmlns:a16="http://schemas.microsoft.com/office/drawing/2014/main" id="{DCFBC1DF-C048-1001-84B1-7E441766BF97}"/>
              </a:ext>
            </a:extLst>
          </p:cNvPr>
          <p:cNvSpPr txBox="1"/>
          <p:nvPr/>
        </p:nvSpPr>
        <p:spPr>
          <a:xfrm>
            <a:off x="9237053" y="2472703"/>
            <a:ext cx="679946" cy="276999"/>
          </a:xfrm>
          <a:prstGeom prst="rect">
            <a:avLst/>
          </a:prstGeom>
          <a:noFill/>
        </p:spPr>
        <p:txBody>
          <a:bodyPr wrap="square" rtlCol="0">
            <a:spAutoFit/>
          </a:bodyPr>
          <a:lstStyle/>
          <a:p>
            <a:r>
              <a:rPr lang="de-DE" sz="1200"/>
              <a:t>57.0%</a:t>
            </a:r>
          </a:p>
        </p:txBody>
      </p:sp>
      <p:cxnSp>
        <p:nvCxnSpPr>
          <p:cNvPr id="127" name="Gerade Verbindung mit Pfeil 126">
            <a:extLst>
              <a:ext uri="{FF2B5EF4-FFF2-40B4-BE49-F238E27FC236}">
                <a16:creationId xmlns:a16="http://schemas.microsoft.com/office/drawing/2014/main" id="{E33C43DC-8112-1E4E-03CD-B5B303CF912B}"/>
              </a:ext>
            </a:extLst>
          </p:cNvPr>
          <p:cNvCxnSpPr>
            <a:cxnSpLocks/>
          </p:cNvCxnSpPr>
          <p:nvPr/>
        </p:nvCxnSpPr>
        <p:spPr>
          <a:xfrm>
            <a:off x="8664832" y="2303599"/>
            <a:ext cx="617835" cy="0"/>
          </a:xfrm>
          <a:prstGeom prst="straightConnector1">
            <a:avLst/>
          </a:prstGeom>
          <a:ln w="19050">
            <a:solidFill>
              <a:schemeClr val="accent5"/>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8" name="Gerade Verbindung mit Pfeil 127">
            <a:extLst>
              <a:ext uri="{FF2B5EF4-FFF2-40B4-BE49-F238E27FC236}">
                <a16:creationId xmlns:a16="http://schemas.microsoft.com/office/drawing/2014/main" id="{5518B2AF-E396-4240-8B05-CAAA4B08747E}"/>
              </a:ext>
            </a:extLst>
          </p:cNvPr>
          <p:cNvCxnSpPr>
            <a:cxnSpLocks/>
          </p:cNvCxnSpPr>
          <p:nvPr/>
        </p:nvCxnSpPr>
        <p:spPr>
          <a:xfrm>
            <a:off x="8311037" y="2598366"/>
            <a:ext cx="971630" cy="0"/>
          </a:xfrm>
          <a:prstGeom prst="straightConnector1">
            <a:avLst/>
          </a:prstGeom>
          <a:ln w="19050">
            <a:solidFill>
              <a:schemeClr val="accent2"/>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1" name="Gerade Verbindung 130">
            <a:extLst>
              <a:ext uri="{FF2B5EF4-FFF2-40B4-BE49-F238E27FC236}">
                <a16:creationId xmlns:a16="http://schemas.microsoft.com/office/drawing/2014/main" id="{3A301257-2D22-99D5-658E-923B7DDE3E81}"/>
              </a:ext>
            </a:extLst>
          </p:cNvPr>
          <p:cNvCxnSpPr>
            <a:cxnSpLocks/>
          </p:cNvCxnSpPr>
          <p:nvPr/>
        </p:nvCxnSpPr>
        <p:spPr>
          <a:xfrm>
            <a:off x="7144098" y="3988494"/>
            <a:ext cx="0" cy="18398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Gerade Verbindung 131">
            <a:extLst>
              <a:ext uri="{FF2B5EF4-FFF2-40B4-BE49-F238E27FC236}">
                <a16:creationId xmlns:a16="http://schemas.microsoft.com/office/drawing/2014/main" id="{2747F8FF-AC00-651A-7CEE-0B4F15BAAFBA}"/>
              </a:ext>
            </a:extLst>
          </p:cNvPr>
          <p:cNvCxnSpPr>
            <a:cxnSpLocks/>
          </p:cNvCxnSpPr>
          <p:nvPr/>
        </p:nvCxnSpPr>
        <p:spPr>
          <a:xfrm flipH="1">
            <a:off x="7095972" y="5798825"/>
            <a:ext cx="25499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3" name="Gruppieren 132">
            <a:extLst>
              <a:ext uri="{FF2B5EF4-FFF2-40B4-BE49-F238E27FC236}">
                <a16:creationId xmlns:a16="http://schemas.microsoft.com/office/drawing/2014/main" id="{06838311-981B-D4AE-CD86-DE545283555D}"/>
              </a:ext>
            </a:extLst>
          </p:cNvPr>
          <p:cNvGrpSpPr/>
          <p:nvPr/>
        </p:nvGrpSpPr>
        <p:grpSpPr>
          <a:xfrm>
            <a:off x="7095972" y="4040504"/>
            <a:ext cx="45719" cy="1567197"/>
            <a:chOff x="7095972" y="1866930"/>
            <a:chExt cx="2549917" cy="1567197"/>
          </a:xfrm>
        </p:grpSpPr>
        <p:cxnSp>
          <p:nvCxnSpPr>
            <p:cNvPr id="134" name="Gerade Verbindung 133">
              <a:extLst>
                <a:ext uri="{FF2B5EF4-FFF2-40B4-BE49-F238E27FC236}">
                  <a16:creationId xmlns:a16="http://schemas.microsoft.com/office/drawing/2014/main" id="{BEBC29BA-882B-EEDF-A36B-F1D0B45A0994}"/>
                </a:ext>
              </a:extLst>
            </p:cNvPr>
            <p:cNvCxnSpPr>
              <a:cxnSpLocks/>
            </p:cNvCxnSpPr>
            <p:nvPr/>
          </p:nvCxnSpPr>
          <p:spPr>
            <a:xfrm flipH="1">
              <a:off x="7095972" y="3434127"/>
              <a:ext cx="25499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Gerade Verbindung 134">
              <a:extLst>
                <a:ext uri="{FF2B5EF4-FFF2-40B4-BE49-F238E27FC236}">
                  <a16:creationId xmlns:a16="http://schemas.microsoft.com/office/drawing/2014/main" id="{70AEB658-63B5-8DDA-0213-E6EBD18547DE}"/>
                </a:ext>
              </a:extLst>
            </p:cNvPr>
            <p:cNvCxnSpPr>
              <a:cxnSpLocks/>
            </p:cNvCxnSpPr>
            <p:nvPr/>
          </p:nvCxnSpPr>
          <p:spPr>
            <a:xfrm flipH="1">
              <a:off x="7095972" y="3257992"/>
              <a:ext cx="25499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Gerade Verbindung 135">
              <a:extLst>
                <a:ext uri="{FF2B5EF4-FFF2-40B4-BE49-F238E27FC236}">
                  <a16:creationId xmlns:a16="http://schemas.microsoft.com/office/drawing/2014/main" id="{777881F3-B4E2-232E-FA07-C13C1B52E52A}"/>
                </a:ext>
              </a:extLst>
            </p:cNvPr>
            <p:cNvCxnSpPr>
              <a:cxnSpLocks/>
            </p:cNvCxnSpPr>
            <p:nvPr/>
          </p:nvCxnSpPr>
          <p:spPr>
            <a:xfrm flipH="1">
              <a:off x="7095972" y="3081857"/>
              <a:ext cx="25499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Gerade Verbindung 136">
              <a:extLst>
                <a:ext uri="{FF2B5EF4-FFF2-40B4-BE49-F238E27FC236}">
                  <a16:creationId xmlns:a16="http://schemas.microsoft.com/office/drawing/2014/main" id="{D8C17434-975F-EAEA-1C30-06795EE00456}"/>
                </a:ext>
              </a:extLst>
            </p:cNvPr>
            <p:cNvCxnSpPr>
              <a:cxnSpLocks/>
            </p:cNvCxnSpPr>
            <p:nvPr/>
          </p:nvCxnSpPr>
          <p:spPr>
            <a:xfrm flipH="1">
              <a:off x="7095972" y="2912494"/>
              <a:ext cx="25499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Gerade Verbindung 137">
              <a:extLst>
                <a:ext uri="{FF2B5EF4-FFF2-40B4-BE49-F238E27FC236}">
                  <a16:creationId xmlns:a16="http://schemas.microsoft.com/office/drawing/2014/main" id="{D78E942D-DF19-4F28-E7CB-DA71012E3C24}"/>
                </a:ext>
              </a:extLst>
            </p:cNvPr>
            <p:cNvCxnSpPr>
              <a:cxnSpLocks/>
            </p:cNvCxnSpPr>
            <p:nvPr/>
          </p:nvCxnSpPr>
          <p:spPr>
            <a:xfrm flipH="1">
              <a:off x="7095972" y="2736360"/>
              <a:ext cx="25499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Gerade Verbindung 138">
              <a:extLst>
                <a:ext uri="{FF2B5EF4-FFF2-40B4-BE49-F238E27FC236}">
                  <a16:creationId xmlns:a16="http://schemas.microsoft.com/office/drawing/2014/main" id="{D4ED0389-D7AF-0909-645E-50B4C91975BC}"/>
                </a:ext>
              </a:extLst>
            </p:cNvPr>
            <p:cNvCxnSpPr>
              <a:cxnSpLocks/>
            </p:cNvCxnSpPr>
            <p:nvPr/>
          </p:nvCxnSpPr>
          <p:spPr>
            <a:xfrm flipH="1">
              <a:off x="7095972" y="2567721"/>
              <a:ext cx="25499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Gerade Verbindung 139">
              <a:extLst>
                <a:ext uri="{FF2B5EF4-FFF2-40B4-BE49-F238E27FC236}">
                  <a16:creationId xmlns:a16="http://schemas.microsoft.com/office/drawing/2014/main" id="{7AC12AF3-8F9E-A423-FF28-FEB044D96956}"/>
                </a:ext>
              </a:extLst>
            </p:cNvPr>
            <p:cNvCxnSpPr>
              <a:cxnSpLocks/>
            </p:cNvCxnSpPr>
            <p:nvPr/>
          </p:nvCxnSpPr>
          <p:spPr>
            <a:xfrm flipH="1">
              <a:off x="7095972" y="2387839"/>
              <a:ext cx="25499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Gerade Verbindung 140">
              <a:extLst>
                <a:ext uri="{FF2B5EF4-FFF2-40B4-BE49-F238E27FC236}">
                  <a16:creationId xmlns:a16="http://schemas.microsoft.com/office/drawing/2014/main" id="{24745A09-F8F0-33DE-FEEE-502D89F05F68}"/>
                </a:ext>
              </a:extLst>
            </p:cNvPr>
            <p:cNvCxnSpPr>
              <a:cxnSpLocks/>
            </p:cNvCxnSpPr>
            <p:nvPr/>
          </p:nvCxnSpPr>
          <p:spPr>
            <a:xfrm flipH="1">
              <a:off x="7095972" y="2211704"/>
              <a:ext cx="25499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Gerade Verbindung 141">
              <a:extLst>
                <a:ext uri="{FF2B5EF4-FFF2-40B4-BE49-F238E27FC236}">
                  <a16:creationId xmlns:a16="http://schemas.microsoft.com/office/drawing/2014/main" id="{BF423139-00CF-B420-49F7-67B8114657DC}"/>
                </a:ext>
              </a:extLst>
            </p:cNvPr>
            <p:cNvCxnSpPr>
              <a:cxnSpLocks/>
            </p:cNvCxnSpPr>
            <p:nvPr/>
          </p:nvCxnSpPr>
          <p:spPr>
            <a:xfrm flipH="1">
              <a:off x="7095972" y="2039317"/>
              <a:ext cx="25499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Gerade Verbindung 142">
              <a:extLst>
                <a:ext uri="{FF2B5EF4-FFF2-40B4-BE49-F238E27FC236}">
                  <a16:creationId xmlns:a16="http://schemas.microsoft.com/office/drawing/2014/main" id="{AF7E82FB-9BD6-DA93-4472-65E3063E6ABD}"/>
                </a:ext>
              </a:extLst>
            </p:cNvPr>
            <p:cNvCxnSpPr>
              <a:cxnSpLocks/>
            </p:cNvCxnSpPr>
            <p:nvPr/>
          </p:nvCxnSpPr>
          <p:spPr>
            <a:xfrm flipH="1">
              <a:off x="7095972" y="1866930"/>
              <a:ext cx="25499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4" name="Textfeld 143">
            <a:extLst>
              <a:ext uri="{FF2B5EF4-FFF2-40B4-BE49-F238E27FC236}">
                <a16:creationId xmlns:a16="http://schemas.microsoft.com/office/drawing/2014/main" id="{4D791135-84DE-7870-4377-8B832BDE063E}"/>
              </a:ext>
            </a:extLst>
          </p:cNvPr>
          <p:cNvSpPr txBox="1"/>
          <p:nvPr/>
        </p:nvSpPr>
        <p:spPr>
          <a:xfrm>
            <a:off x="6682990" y="3911145"/>
            <a:ext cx="383068" cy="246221"/>
          </a:xfrm>
          <a:prstGeom prst="rect">
            <a:avLst/>
          </a:prstGeom>
          <a:noFill/>
        </p:spPr>
        <p:txBody>
          <a:bodyPr wrap="square" rIns="0" rtlCol="0">
            <a:spAutoFit/>
          </a:bodyPr>
          <a:lstStyle/>
          <a:p>
            <a:pPr algn="r"/>
            <a:r>
              <a:rPr lang="de-DE" sz="1000"/>
              <a:t>100</a:t>
            </a:r>
          </a:p>
        </p:txBody>
      </p:sp>
      <p:sp>
        <p:nvSpPr>
          <p:cNvPr id="145" name="Textfeld 144">
            <a:extLst>
              <a:ext uri="{FF2B5EF4-FFF2-40B4-BE49-F238E27FC236}">
                <a16:creationId xmlns:a16="http://schemas.microsoft.com/office/drawing/2014/main" id="{C5E6666A-79BD-0262-6BE9-5978F61CBAB0}"/>
              </a:ext>
            </a:extLst>
          </p:cNvPr>
          <p:cNvSpPr txBox="1"/>
          <p:nvPr/>
        </p:nvSpPr>
        <p:spPr>
          <a:xfrm>
            <a:off x="6682990" y="4094775"/>
            <a:ext cx="383068" cy="246221"/>
          </a:xfrm>
          <a:prstGeom prst="rect">
            <a:avLst/>
          </a:prstGeom>
          <a:noFill/>
        </p:spPr>
        <p:txBody>
          <a:bodyPr wrap="square" rIns="0" rtlCol="0">
            <a:spAutoFit/>
          </a:bodyPr>
          <a:lstStyle/>
          <a:p>
            <a:pPr algn="r"/>
            <a:r>
              <a:rPr lang="de-DE" sz="1000"/>
              <a:t>90</a:t>
            </a:r>
          </a:p>
        </p:txBody>
      </p:sp>
      <p:sp>
        <p:nvSpPr>
          <p:cNvPr id="146" name="Textfeld 145">
            <a:extLst>
              <a:ext uri="{FF2B5EF4-FFF2-40B4-BE49-F238E27FC236}">
                <a16:creationId xmlns:a16="http://schemas.microsoft.com/office/drawing/2014/main" id="{1B45F8EA-ED59-034B-C89A-5C4D6FD8AC49}"/>
              </a:ext>
            </a:extLst>
          </p:cNvPr>
          <p:cNvSpPr txBox="1"/>
          <p:nvPr/>
        </p:nvSpPr>
        <p:spPr>
          <a:xfrm>
            <a:off x="6682990" y="4263415"/>
            <a:ext cx="383068" cy="246221"/>
          </a:xfrm>
          <a:prstGeom prst="rect">
            <a:avLst/>
          </a:prstGeom>
          <a:noFill/>
        </p:spPr>
        <p:txBody>
          <a:bodyPr wrap="square" rIns="0" rtlCol="0">
            <a:spAutoFit/>
          </a:bodyPr>
          <a:lstStyle/>
          <a:p>
            <a:pPr algn="r"/>
            <a:r>
              <a:rPr lang="de-DE" sz="1000"/>
              <a:t>80</a:t>
            </a:r>
          </a:p>
        </p:txBody>
      </p:sp>
      <p:sp>
        <p:nvSpPr>
          <p:cNvPr id="147" name="Textfeld 146">
            <a:extLst>
              <a:ext uri="{FF2B5EF4-FFF2-40B4-BE49-F238E27FC236}">
                <a16:creationId xmlns:a16="http://schemas.microsoft.com/office/drawing/2014/main" id="{BCD8D5FD-C662-373A-E20C-860F1C513BC4}"/>
              </a:ext>
            </a:extLst>
          </p:cNvPr>
          <p:cNvSpPr txBox="1"/>
          <p:nvPr/>
        </p:nvSpPr>
        <p:spPr>
          <a:xfrm>
            <a:off x="6682990" y="4439550"/>
            <a:ext cx="383068" cy="246221"/>
          </a:xfrm>
          <a:prstGeom prst="rect">
            <a:avLst/>
          </a:prstGeom>
          <a:noFill/>
        </p:spPr>
        <p:txBody>
          <a:bodyPr wrap="square" rIns="0" rtlCol="0">
            <a:spAutoFit/>
          </a:bodyPr>
          <a:lstStyle/>
          <a:p>
            <a:pPr algn="r"/>
            <a:r>
              <a:rPr lang="de-DE" sz="1000"/>
              <a:t>70</a:t>
            </a:r>
          </a:p>
        </p:txBody>
      </p:sp>
      <p:sp>
        <p:nvSpPr>
          <p:cNvPr id="148" name="Textfeld 147">
            <a:extLst>
              <a:ext uri="{FF2B5EF4-FFF2-40B4-BE49-F238E27FC236}">
                <a16:creationId xmlns:a16="http://schemas.microsoft.com/office/drawing/2014/main" id="{071A09BB-ECC2-D6E0-91DD-B86ACB94064C}"/>
              </a:ext>
            </a:extLst>
          </p:cNvPr>
          <p:cNvSpPr txBox="1"/>
          <p:nvPr/>
        </p:nvSpPr>
        <p:spPr>
          <a:xfrm>
            <a:off x="6682990" y="4619432"/>
            <a:ext cx="383068" cy="246221"/>
          </a:xfrm>
          <a:prstGeom prst="rect">
            <a:avLst/>
          </a:prstGeom>
          <a:noFill/>
        </p:spPr>
        <p:txBody>
          <a:bodyPr wrap="square" rIns="0" rtlCol="0">
            <a:spAutoFit/>
          </a:bodyPr>
          <a:lstStyle/>
          <a:p>
            <a:pPr algn="r"/>
            <a:r>
              <a:rPr lang="de-DE" sz="1000"/>
              <a:t>60</a:t>
            </a:r>
          </a:p>
        </p:txBody>
      </p:sp>
      <p:sp>
        <p:nvSpPr>
          <p:cNvPr id="149" name="Textfeld 148">
            <a:extLst>
              <a:ext uri="{FF2B5EF4-FFF2-40B4-BE49-F238E27FC236}">
                <a16:creationId xmlns:a16="http://schemas.microsoft.com/office/drawing/2014/main" id="{48F086FD-4598-8966-DFF8-B8DD5D5942D8}"/>
              </a:ext>
            </a:extLst>
          </p:cNvPr>
          <p:cNvSpPr txBox="1"/>
          <p:nvPr/>
        </p:nvSpPr>
        <p:spPr>
          <a:xfrm>
            <a:off x="6682990" y="4784324"/>
            <a:ext cx="383068" cy="246221"/>
          </a:xfrm>
          <a:prstGeom prst="rect">
            <a:avLst/>
          </a:prstGeom>
          <a:noFill/>
        </p:spPr>
        <p:txBody>
          <a:bodyPr wrap="square" rIns="0" rtlCol="0">
            <a:spAutoFit/>
          </a:bodyPr>
          <a:lstStyle/>
          <a:p>
            <a:pPr algn="r"/>
            <a:r>
              <a:rPr lang="de-DE" sz="1000"/>
              <a:t>50</a:t>
            </a:r>
          </a:p>
        </p:txBody>
      </p:sp>
      <p:sp>
        <p:nvSpPr>
          <p:cNvPr id="150" name="Textfeld 149">
            <a:extLst>
              <a:ext uri="{FF2B5EF4-FFF2-40B4-BE49-F238E27FC236}">
                <a16:creationId xmlns:a16="http://schemas.microsoft.com/office/drawing/2014/main" id="{E72F0176-4509-09D1-2DD2-9984C6D7B821}"/>
              </a:ext>
            </a:extLst>
          </p:cNvPr>
          <p:cNvSpPr txBox="1"/>
          <p:nvPr/>
        </p:nvSpPr>
        <p:spPr>
          <a:xfrm>
            <a:off x="6682990" y="4956711"/>
            <a:ext cx="383068" cy="246221"/>
          </a:xfrm>
          <a:prstGeom prst="rect">
            <a:avLst/>
          </a:prstGeom>
          <a:noFill/>
        </p:spPr>
        <p:txBody>
          <a:bodyPr wrap="square" rIns="0" rtlCol="0">
            <a:spAutoFit/>
          </a:bodyPr>
          <a:lstStyle/>
          <a:p>
            <a:pPr algn="r"/>
            <a:r>
              <a:rPr lang="de-DE" sz="1000"/>
              <a:t>40</a:t>
            </a:r>
          </a:p>
        </p:txBody>
      </p:sp>
      <p:sp>
        <p:nvSpPr>
          <p:cNvPr id="151" name="Textfeld 150">
            <a:extLst>
              <a:ext uri="{FF2B5EF4-FFF2-40B4-BE49-F238E27FC236}">
                <a16:creationId xmlns:a16="http://schemas.microsoft.com/office/drawing/2014/main" id="{0CBED248-6770-6A76-5EA0-8E191349D4FB}"/>
              </a:ext>
            </a:extLst>
          </p:cNvPr>
          <p:cNvSpPr txBox="1"/>
          <p:nvPr/>
        </p:nvSpPr>
        <p:spPr>
          <a:xfrm>
            <a:off x="6682990" y="5132845"/>
            <a:ext cx="383068" cy="246221"/>
          </a:xfrm>
          <a:prstGeom prst="rect">
            <a:avLst/>
          </a:prstGeom>
          <a:noFill/>
        </p:spPr>
        <p:txBody>
          <a:bodyPr wrap="square" rIns="0" rtlCol="0">
            <a:spAutoFit/>
          </a:bodyPr>
          <a:lstStyle/>
          <a:p>
            <a:pPr algn="r"/>
            <a:r>
              <a:rPr lang="de-DE" sz="1000"/>
              <a:t>30</a:t>
            </a:r>
          </a:p>
        </p:txBody>
      </p:sp>
      <p:sp>
        <p:nvSpPr>
          <p:cNvPr id="152" name="Textfeld 151">
            <a:extLst>
              <a:ext uri="{FF2B5EF4-FFF2-40B4-BE49-F238E27FC236}">
                <a16:creationId xmlns:a16="http://schemas.microsoft.com/office/drawing/2014/main" id="{0CB60C7B-7144-5A34-2FE3-998653698D5B}"/>
              </a:ext>
            </a:extLst>
          </p:cNvPr>
          <p:cNvSpPr txBox="1"/>
          <p:nvPr/>
        </p:nvSpPr>
        <p:spPr>
          <a:xfrm>
            <a:off x="6682990" y="5305232"/>
            <a:ext cx="383068" cy="246221"/>
          </a:xfrm>
          <a:prstGeom prst="rect">
            <a:avLst/>
          </a:prstGeom>
          <a:noFill/>
        </p:spPr>
        <p:txBody>
          <a:bodyPr wrap="square" rIns="0" rtlCol="0">
            <a:spAutoFit/>
          </a:bodyPr>
          <a:lstStyle/>
          <a:p>
            <a:pPr algn="r"/>
            <a:r>
              <a:rPr lang="de-DE" sz="1000"/>
              <a:t>20</a:t>
            </a:r>
          </a:p>
        </p:txBody>
      </p:sp>
      <p:sp>
        <p:nvSpPr>
          <p:cNvPr id="153" name="Textfeld 152">
            <a:extLst>
              <a:ext uri="{FF2B5EF4-FFF2-40B4-BE49-F238E27FC236}">
                <a16:creationId xmlns:a16="http://schemas.microsoft.com/office/drawing/2014/main" id="{FB8FA2AF-0E9D-1666-A978-431E8CEF7D3C}"/>
              </a:ext>
            </a:extLst>
          </p:cNvPr>
          <p:cNvSpPr txBox="1"/>
          <p:nvPr/>
        </p:nvSpPr>
        <p:spPr>
          <a:xfrm>
            <a:off x="6682990" y="5481366"/>
            <a:ext cx="383068" cy="246221"/>
          </a:xfrm>
          <a:prstGeom prst="rect">
            <a:avLst/>
          </a:prstGeom>
          <a:noFill/>
        </p:spPr>
        <p:txBody>
          <a:bodyPr wrap="square" rIns="0" rtlCol="0">
            <a:spAutoFit/>
          </a:bodyPr>
          <a:lstStyle/>
          <a:p>
            <a:pPr algn="r"/>
            <a:r>
              <a:rPr lang="de-DE" sz="1000"/>
              <a:t>10</a:t>
            </a:r>
          </a:p>
        </p:txBody>
      </p:sp>
      <p:sp>
        <p:nvSpPr>
          <p:cNvPr id="154" name="Textfeld 153">
            <a:extLst>
              <a:ext uri="{FF2B5EF4-FFF2-40B4-BE49-F238E27FC236}">
                <a16:creationId xmlns:a16="http://schemas.microsoft.com/office/drawing/2014/main" id="{42655737-4CFE-4AB8-F010-923B8AC5A7B7}"/>
              </a:ext>
            </a:extLst>
          </p:cNvPr>
          <p:cNvSpPr txBox="1"/>
          <p:nvPr/>
        </p:nvSpPr>
        <p:spPr>
          <a:xfrm>
            <a:off x="6682990" y="5657501"/>
            <a:ext cx="383068" cy="246221"/>
          </a:xfrm>
          <a:prstGeom prst="rect">
            <a:avLst/>
          </a:prstGeom>
          <a:noFill/>
        </p:spPr>
        <p:txBody>
          <a:bodyPr wrap="square" rIns="0" rtlCol="0">
            <a:spAutoFit/>
          </a:bodyPr>
          <a:lstStyle/>
          <a:p>
            <a:pPr algn="r"/>
            <a:r>
              <a:rPr lang="de-DE" sz="1000"/>
              <a:t>0</a:t>
            </a:r>
          </a:p>
        </p:txBody>
      </p:sp>
      <p:sp>
        <p:nvSpPr>
          <p:cNvPr id="155" name="Textfeld 154">
            <a:extLst>
              <a:ext uri="{FF2B5EF4-FFF2-40B4-BE49-F238E27FC236}">
                <a16:creationId xmlns:a16="http://schemas.microsoft.com/office/drawing/2014/main" id="{B5E32CAB-FED6-3C8D-3C27-0B4FABE97A2C}"/>
              </a:ext>
            </a:extLst>
          </p:cNvPr>
          <p:cNvSpPr txBox="1"/>
          <p:nvPr/>
        </p:nvSpPr>
        <p:spPr>
          <a:xfrm rot="16200000">
            <a:off x="5450692" y="4774746"/>
            <a:ext cx="2375941" cy="400110"/>
          </a:xfrm>
          <a:prstGeom prst="rect">
            <a:avLst/>
          </a:prstGeom>
          <a:noFill/>
        </p:spPr>
        <p:txBody>
          <a:bodyPr wrap="square" rtlCol="0">
            <a:spAutoFit/>
          </a:bodyPr>
          <a:lstStyle/>
          <a:p>
            <a:pPr algn="ctr"/>
            <a:r>
              <a:rPr lang="de-DE" sz="1000" b="1" err="1"/>
              <a:t>Stopping</a:t>
            </a:r>
            <a:r>
              <a:rPr lang="de-DE" sz="1000" b="1"/>
              <a:t> </a:t>
            </a:r>
            <a:r>
              <a:rPr lang="de-DE" sz="1000" b="1" err="1"/>
              <a:t>treatment</a:t>
            </a:r>
            <a:r>
              <a:rPr lang="de-DE" sz="1000" b="1"/>
              <a:t> due </a:t>
            </a:r>
            <a:r>
              <a:rPr lang="de-DE" sz="1000" b="1" err="1"/>
              <a:t>to</a:t>
            </a:r>
            <a:r>
              <a:rPr lang="de-DE" sz="1000" b="1"/>
              <a:t> MRD </a:t>
            </a:r>
            <a:r>
              <a:rPr lang="de-DE" sz="1000" b="1" err="1"/>
              <a:t>stopping</a:t>
            </a:r>
            <a:r>
              <a:rPr lang="de-DE" sz="1000" b="1"/>
              <a:t> </a:t>
            </a:r>
            <a:r>
              <a:rPr lang="de-DE" sz="1000" b="1" err="1"/>
              <a:t>rules</a:t>
            </a:r>
            <a:r>
              <a:rPr lang="de-DE" sz="1000" b="1"/>
              <a:t>, %</a:t>
            </a:r>
          </a:p>
        </p:txBody>
      </p:sp>
      <p:sp>
        <p:nvSpPr>
          <p:cNvPr id="156" name="Textfeld 155">
            <a:extLst>
              <a:ext uri="{FF2B5EF4-FFF2-40B4-BE49-F238E27FC236}">
                <a16:creationId xmlns:a16="http://schemas.microsoft.com/office/drawing/2014/main" id="{63DE5AAB-F72B-E3EE-FA04-1D8C306FABC5}"/>
              </a:ext>
            </a:extLst>
          </p:cNvPr>
          <p:cNvSpPr txBox="1"/>
          <p:nvPr/>
        </p:nvSpPr>
        <p:spPr>
          <a:xfrm>
            <a:off x="6806168" y="5916737"/>
            <a:ext cx="3009738" cy="246221"/>
          </a:xfrm>
          <a:prstGeom prst="rect">
            <a:avLst/>
          </a:prstGeom>
          <a:noFill/>
        </p:spPr>
        <p:txBody>
          <a:bodyPr wrap="square" rtlCol="0">
            <a:spAutoFit/>
          </a:bodyPr>
          <a:lstStyle/>
          <a:p>
            <a:pPr algn="ctr"/>
            <a:r>
              <a:rPr lang="de-DE" sz="1000" b="1" err="1"/>
              <a:t>Months</a:t>
            </a:r>
            <a:r>
              <a:rPr lang="de-DE" sz="1000" b="1"/>
              <a:t> </a:t>
            </a:r>
            <a:r>
              <a:rPr lang="de-DE" sz="1000" b="1" err="1"/>
              <a:t>from</a:t>
            </a:r>
            <a:r>
              <a:rPr lang="de-DE" sz="1000" b="1"/>
              <a:t> </a:t>
            </a:r>
            <a:r>
              <a:rPr lang="de-DE" sz="1000" b="1" err="1"/>
              <a:t>starting</a:t>
            </a:r>
            <a:r>
              <a:rPr lang="de-DE" sz="1000" b="1"/>
              <a:t> </a:t>
            </a:r>
            <a:r>
              <a:rPr lang="de-DE" sz="1000" b="1" err="1"/>
              <a:t>treatment</a:t>
            </a:r>
            <a:endParaRPr lang="de-DE" sz="1000" b="1"/>
          </a:p>
        </p:txBody>
      </p:sp>
      <p:grpSp>
        <p:nvGrpSpPr>
          <p:cNvPr id="157" name="Gruppieren 156">
            <a:extLst>
              <a:ext uri="{FF2B5EF4-FFF2-40B4-BE49-F238E27FC236}">
                <a16:creationId xmlns:a16="http://schemas.microsoft.com/office/drawing/2014/main" id="{F70C5611-E6D4-3297-FC12-73155804EBC4}"/>
              </a:ext>
            </a:extLst>
          </p:cNvPr>
          <p:cNvGrpSpPr/>
          <p:nvPr/>
        </p:nvGrpSpPr>
        <p:grpSpPr>
          <a:xfrm>
            <a:off x="7537590" y="5790118"/>
            <a:ext cx="1952468" cy="45719"/>
            <a:chOff x="7537590" y="1814920"/>
            <a:chExt cx="1952468" cy="1839848"/>
          </a:xfrm>
        </p:grpSpPr>
        <p:cxnSp>
          <p:nvCxnSpPr>
            <p:cNvPr id="158" name="Gerade Verbindung 157">
              <a:extLst>
                <a:ext uri="{FF2B5EF4-FFF2-40B4-BE49-F238E27FC236}">
                  <a16:creationId xmlns:a16="http://schemas.microsoft.com/office/drawing/2014/main" id="{529649AB-587B-09A2-9C45-BC6CD9694CC7}"/>
                </a:ext>
              </a:extLst>
            </p:cNvPr>
            <p:cNvCxnSpPr>
              <a:cxnSpLocks/>
            </p:cNvCxnSpPr>
            <p:nvPr/>
          </p:nvCxnSpPr>
          <p:spPr>
            <a:xfrm>
              <a:off x="7537590" y="1814920"/>
              <a:ext cx="0" cy="18398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Gerade Verbindung 158">
              <a:extLst>
                <a:ext uri="{FF2B5EF4-FFF2-40B4-BE49-F238E27FC236}">
                  <a16:creationId xmlns:a16="http://schemas.microsoft.com/office/drawing/2014/main" id="{98FA29DB-3445-0E9C-3B8E-ED353A14C947}"/>
                </a:ext>
              </a:extLst>
            </p:cNvPr>
            <p:cNvCxnSpPr>
              <a:cxnSpLocks/>
            </p:cNvCxnSpPr>
            <p:nvPr/>
          </p:nvCxnSpPr>
          <p:spPr>
            <a:xfrm>
              <a:off x="7923587" y="1814920"/>
              <a:ext cx="0" cy="18398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Gerade Verbindung 159">
              <a:extLst>
                <a:ext uri="{FF2B5EF4-FFF2-40B4-BE49-F238E27FC236}">
                  <a16:creationId xmlns:a16="http://schemas.microsoft.com/office/drawing/2014/main" id="{0FE257DC-376D-FE23-34DA-5916F71B89B9}"/>
                </a:ext>
              </a:extLst>
            </p:cNvPr>
            <p:cNvCxnSpPr>
              <a:cxnSpLocks/>
            </p:cNvCxnSpPr>
            <p:nvPr/>
          </p:nvCxnSpPr>
          <p:spPr>
            <a:xfrm>
              <a:off x="8317078" y="1814920"/>
              <a:ext cx="0" cy="18398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Gerade Verbindung 160">
              <a:extLst>
                <a:ext uri="{FF2B5EF4-FFF2-40B4-BE49-F238E27FC236}">
                  <a16:creationId xmlns:a16="http://schemas.microsoft.com/office/drawing/2014/main" id="{7BC190A6-BB01-6DB6-74A6-0EBC1229EA6B}"/>
                </a:ext>
              </a:extLst>
            </p:cNvPr>
            <p:cNvCxnSpPr>
              <a:cxnSpLocks/>
            </p:cNvCxnSpPr>
            <p:nvPr/>
          </p:nvCxnSpPr>
          <p:spPr>
            <a:xfrm>
              <a:off x="8710570" y="1814920"/>
              <a:ext cx="0" cy="18398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Gerade Verbindung 161">
              <a:extLst>
                <a:ext uri="{FF2B5EF4-FFF2-40B4-BE49-F238E27FC236}">
                  <a16:creationId xmlns:a16="http://schemas.microsoft.com/office/drawing/2014/main" id="{4B493C04-86AE-D7EA-6C28-9AE7275C698A}"/>
                </a:ext>
              </a:extLst>
            </p:cNvPr>
            <p:cNvCxnSpPr>
              <a:cxnSpLocks/>
            </p:cNvCxnSpPr>
            <p:nvPr/>
          </p:nvCxnSpPr>
          <p:spPr>
            <a:xfrm>
              <a:off x="9104062" y="1814920"/>
              <a:ext cx="0" cy="18398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Gerade Verbindung 162">
              <a:extLst>
                <a:ext uri="{FF2B5EF4-FFF2-40B4-BE49-F238E27FC236}">
                  <a16:creationId xmlns:a16="http://schemas.microsoft.com/office/drawing/2014/main" id="{7F33B71F-7299-F43C-2415-E43E886C5B30}"/>
                </a:ext>
              </a:extLst>
            </p:cNvPr>
            <p:cNvCxnSpPr>
              <a:cxnSpLocks/>
            </p:cNvCxnSpPr>
            <p:nvPr/>
          </p:nvCxnSpPr>
          <p:spPr>
            <a:xfrm>
              <a:off x="9490058" y="1814920"/>
              <a:ext cx="0" cy="18398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4" name="Textfeld 163">
            <a:extLst>
              <a:ext uri="{FF2B5EF4-FFF2-40B4-BE49-F238E27FC236}">
                <a16:creationId xmlns:a16="http://schemas.microsoft.com/office/drawing/2014/main" id="{B4BAE034-54EC-6E12-FF39-BD991A554B51}"/>
              </a:ext>
            </a:extLst>
          </p:cNvPr>
          <p:cNvSpPr txBox="1"/>
          <p:nvPr/>
        </p:nvSpPr>
        <p:spPr>
          <a:xfrm>
            <a:off x="6976301" y="5784915"/>
            <a:ext cx="251613" cy="246221"/>
          </a:xfrm>
          <a:prstGeom prst="rect">
            <a:avLst/>
          </a:prstGeom>
          <a:noFill/>
        </p:spPr>
        <p:txBody>
          <a:bodyPr wrap="square" rIns="0" rtlCol="0">
            <a:spAutoFit/>
          </a:bodyPr>
          <a:lstStyle/>
          <a:p>
            <a:pPr algn="ctr"/>
            <a:r>
              <a:rPr lang="de-DE" sz="1000"/>
              <a:t>0</a:t>
            </a:r>
          </a:p>
        </p:txBody>
      </p:sp>
      <p:sp>
        <p:nvSpPr>
          <p:cNvPr id="165" name="Textfeld 164">
            <a:extLst>
              <a:ext uri="{FF2B5EF4-FFF2-40B4-BE49-F238E27FC236}">
                <a16:creationId xmlns:a16="http://schemas.microsoft.com/office/drawing/2014/main" id="{602B3D74-E613-ED92-1E4C-75E535D8D80C}"/>
              </a:ext>
            </a:extLst>
          </p:cNvPr>
          <p:cNvSpPr txBox="1"/>
          <p:nvPr/>
        </p:nvSpPr>
        <p:spPr>
          <a:xfrm>
            <a:off x="7366046" y="5784915"/>
            <a:ext cx="251613" cy="246221"/>
          </a:xfrm>
          <a:prstGeom prst="rect">
            <a:avLst/>
          </a:prstGeom>
          <a:noFill/>
        </p:spPr>
        <p:txBody>
          <a:bodyPr wrap="square" rIns="0" rtlCol="0">
            <a:spAutoFit/>
          </a:bodyPr>
          <a:lstStyle/>
          <a:p>
            <a:pPr algn="ctr"/>
            <a:r>
              <a:rPr lang="de-DE" sz="1000"/>
              <a:t>12</a:t>
            </a:r>
          </a:p>
        </p:txBody>
      </p:sp>
      <p:sp>
        <p:nvSpPr>
          <p:cNvPr id="166" name="Textfeld 165">
            <a:extLst>
              <a:ext uri="{FF2B5EF4-FFF2-40B4-BE49-F238E27FC236}">
                <a16:creationId xmlns:a16="http://schemas.microsoft.com/office/drawing/2014/main" id="{092BB7E0-4ABD-0EB7-06F6-249939B32814}"/>
              </a:ext>
            </a:extLst>
          </p:cNvPr>
          <p:cNvSpPr txBox="1"/>
          <p:nvPr/>
        </p:nvSpPr>
        <p:spPr>
          <a:xfrm>
            <a:off x="7755790" y="5784915"/>
            <a:ext cx="251613" cy="246221"/>
          </a:xfrm>
          <a:prstGeom prst="rect">
            <a:avLst/>
          </a:prstGeom>
          <a:noFill/>
        </p:spPr>
        <p:txBody>
          <a:bodyPr wrap="square" rIns="0" rtlCol="0">
            <a:spAutoFit/>
          </a:bodyPr>
          <a:lstStyle/>
          <a:p>
            <a:pPr algn="ctr"/>
            <a:r>
              <a:rPr lang="de-DE" sz="1000"/>
              <a:t>24</a:t>
            </a:r>
          </a:p>
        </p:txBody>
      </p:sp>
      <p:sp>
        <p:nvSpPr>
          <p:cNvPr id="167" name="Textfeld 166">
            <a:extLst>
              <a:ext uri="{FF2B5EF4-FFF2-40B4-BE49-F238E27FC236}">
                <a16:creationId xmlns:a16="http://schemas.microsoft.com/office/drawing/2014/main" id="{110D4EB2-7A1B-A80A-AF70-EE667BA920A5}"/>
              </a:ext>
            </a:extLst>
          </p:cNvPr>
          <p:cNvSpPr txBox="1"/>
          <p:nvPr/>
        </p:nvSpPr>
        <p:spPr>
          <a:xfrm>
            <a:off x="8145534" y="5784915"/>
            <a:ext cx="251613" cy="246221"/>
          </a:xfrm>
          <a:prstGeom prst="rect">
            <a:avLst/>
          </a:prstGeom>
          <a:noFill/>
        </p:spPr>
        <p:txBody>
          <a:bodyPr wrap="square" rIns="0" rtlCol="0">
            <a:spAutoFit/>
          </a:bodyPr>
          <a:lstStyle/>
          <a:p>
            <a:pPr algn="ctr"/>
            <a:r>
              <a:rPr lang="de-DE" sz="1000"/>
              <a:t>36</a:t>
            </a:r>
          </a:p>
        </p:txBody>
      </p:sp>
      <p:sp>
        <p:nvSpPr>
          <p:cNvPr id="168" name="Textfeld 167">
            <a:extLst>
              <a:ext uri="{FF2B5EF4-FFF2-40B4-BE49-F238E27FC236}">
                <a16:creationId xmlns:a16="http://schemas.microsoft.com/office/drawing/2014/main" id="{01370BE8-4C23-AA55-0F54-28D65F58007C}"/>
              </a:ext>
            </a:extLst>
          </p:cNvPr>
          <p:cNvSpPr txBox="1"/>
          <p:nvPr/>
        </p:nvSpPr>
        <p:spPr>
          <a:xfrm>
            <a:off x="8539026" y="5784915"/>
            <a:ext cx="251613" cy="246221"/>
          </a:xfrm>
          <a:prstGeom prst="rect">
            <a:avLst/>
          </a:prstGeom>
          <a:noFill/>
        </p:spPr>
        <p:txBody>
          <a:bodyPr wrap="square" rIns="0" rtlCol="0">
            <a:spAutoFit/>
          </a:bodyPr>
          <a:lstStyle/>
          <a:p>
            <a:pPr algn="ctr"/>
            <a:r>
              <a:rPr lang="de-DE" sz="1000"/>
              <a:t>48</a:t>
            </a:r>
          </a:p>
        </p:txBody>
      </p:sp>
      <p:sp>
        <p:nvSpPr>
          <p:cNvPr id="169" name="Textfeld 168">
            <a:extLst>
              <a:ext uri="{FF2B5EF4-FFF2-40B4-BE49-F238E27FC236}">
                <a16:creationId xmlns:a16="http://schemas.microsoft.com/office/drawing/2014/main" id="{CC763643-B7C8-41B6-F8CD-95F335CFE667}"/>
              </a:ext>
            </a:extLst>
          </p:cNvPr>
          <p:cNvSpPr txBox="1"/>
          <p:nvPr/>
        </p:nvSpPr>
        <p:spPr>
          <a:xfrm>
            <a:off x="8928770" y="5784915"/>
            <a:ext cx="251613" cy="246221"/>
          </a:xfrm>
          <a:prstGeom prst="rect">
            <a:avLst/>
          </a:prstGeom>
          <a:noFill/>
        </p:spPr>
        <p:txBody>
          <a:bodyPr wrap="square" rIns="0" rtlCol="0">
            <a:spAutoFit/>
          </a:bodyPr>
          <a:lstStyle/>
          <a:p>
            <a:pPr algn="ctr"/>
            <a:r>
              <a:rPr lang="de-DE" sz="1000"/>
              <a:t>60</a:t>
            </a:r>
          </a:p>
        </p:txBody>
      </p:sp>
      <p:sp>
        <p:nvSpPr>
          <p:cNvPr id="170" name="Textfeld 169">
            <a:extLst>
              <a:ext uri="{FF2B5EF4-FFF2-40B4-BE49-F238E27FC236}">
                <a16:creationId xmlns:a16="http://schemas.microsoft.com/office/drawing/2014/main" id="{C2F7DC74-0E79-70D1-7182-721297E94871}"/>
              </a:ext>
            </a:extLst>
          </p:cNvPr>
          <p:cNvSpPr txBox="1"/>
          <p:nvPr/>
        </p:nvSpPr>
        <p:spPr>
          <a:xfrm>
            <a:off x="9322262" y="5784915"/>
            <a:ext cx="251613" cy="246221"/>
          </a:xfrm>
          <a:prstGeom prst="rect">
            <a:avLst/>
          </a:prstGeom>
          <a:noFill/>
        </p:spPr>
        <p:txBody>
          <a:bodyPr wrap="square" rIns="0" rtlCol="0">
            <a:spAutoFit/>
          </a:bodyPr>
          <a:lstStyle/>
          <a:p>
            <a:pPr algn="ctr"/>
            <a:r>
              <a:rPr lang="de-DE" sz="1000"/>
              <a:t>72</a:t>
            </a:r>
          </a:p>
        </p:txBody>
      </p:sp>
      <p:sp>
        <p:nvSpPr>
          <p:cNvPr id="171" name="Textfeld 170">
            <a:extLst>
              <a:ext uri="{FF2B5EF4-FFF2-40B4-BE49-F238E27FC236}">
                <a16:creationId xmlns:a16="http://schemas.microsoft.com/office/drawing/2014/main" id="{89884FC0-7343-D6DC-2327-B235FA33076B}"/>
              </a:ext>
            </a:extLst>
          </p:cNvPr>
          <p:cNvSpPr txBox="1"/>
          <p:nvPr/>
        </p:nvSpPr>
        <p:spPr>
          <a:xfrm>
            <a:off x="7943548" y="5418152"/>
            <a:ext cx="1378714" cy="215444"/>
          </a:xfrm>
          <a:prstGeom prst="rect">
            <a:avLst/>
          </a:prstGeom>
          <a:noFill/>
        </p:spPr>
        <p:txBody>
          <a:bodyPr wrap="square" rtlCol="0">
            <a:spAutoFit/>
          </a:bodyPr>
          <a:lstStyle/>
          <a:p>
            <a:r>
              <a:rPr lang="de-DE" sz="800"/>
              <a:t>I+V: 44 (95% CI, 25-NE)</a:t>
            </a:r>
          </a:p>
        </p:txBody>
      </p:sp>
      <p:sp>
        <p:nvSpPr>
          <p:cNvPr id="172" name="Textfeld 171">
            <a:extLst>
              <a:ext uri="{FF2B5EF4-FFF2-40B4-BE49-F238E27FC236}">
                <a16:creationId xmlns:a16="http://schemas.microsoft.com/office/drawing/2014/main" id="{17404C74-6CD5-6DF8-04C4-8185E55A5738}"/>
              </a:ext>
            </a:extLst>
          </p:cNvPr>
          <p:cNvSpPr txBox="1"/>
          <p:nvPr/>
        </p:nvSpPr>
        <p:spPr>
          <a:xfrm>
            <a:off x="9398058" y="5598771"/>
            <a:ext cx="423123" cy="215444"/>
          </a:xfrm>
          <a:prstGeom prst="rect">
            <a:avLst/>
          </a:prstGeom>
          <a:noFill/>
        </p:spPr>
        <p:txBody>
          <a:bodyPr wrap="square" rtlCol="0">
            <a:spAutoFit/>
          </a:bodyPr>
          <a:lstStyle/>
          <a:p>
            <a:r>
              <a:rPr lang="de-DE" sz="800"/>
              <a:t>I+V</a:t>
            </a:r>
          </a:p>
        </p:txBody>
      </p:sp>
      <p:cxnSp>
        <p:nvCxnSpPr>
          <p:cNvPr id="173" name="Gerade Verbindung 172">
            <a:extLst>
              <a:ext uri="{FF2B5EF4-FFF2-40B4-BE49-F238E27FC236}">
                <a16:creationId xmlns:a16="http://schemas.microsoft.com/office/drawing/2014/main" id="{87446565-2FFB-C7B5-C504-BBBEB137A2AB}"/>
              </a:ext>
            </a:extLst>
          </p:cNvPr>
          <p:cNvCxnSpPr/>
          <p:nvPr/>
        </p:nvCxnSpPr>
        <p:spPr>
          <a:xfrm>
            <a:off x="9146129" y="5706493"/>
            <a:ext cx="30854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4" name="Textfeld 173">
            <a:extLst>
              <a:ext uri="{FF2B5EF4-FFF2-40B4-BE49-F238E27FC236}">
                <a16:creationId xmlns:a16="http://schemas.microsoft.com/office/drawing/2014/main" id="{177A1DBF-8D1E-CF98-5220-BE3FDA15B125}"/>
              </a:ext>
            </a:extLst>
          </p:cNvPr>
          <p:cNvSpPr txBox="1"/>
          <p:nvPr/>
        </p:nvSpPr>
        <p:spPr>
          <a:xfrm>
            <a:off x="7141691" y="3984976"/>
            <a:ext cx="1674517" cy="246221"/>
          </a:xfrm>
          <a:prstGeom prst="rect">
            <a:avLst/>
          </a:prstGeom>
          <a:noFill/>
        </p:spPr>
        <p:txBody>
          <a:bodyPr wrap="square" rtlCol="0">
            <a:spAutoFit/>
          </a:bodyPr>
          <a:lstStyle/>
          <a:p>
            <a:r>
              <a:rPr lang="de-DE" sz="1000"/>
              <a:t>IGHV </a:t>
            </a:r>
            <a:r>
              <a:rPr lang="de-DE" sz="1000" err="1"/>
              <a:t>mutated</a:t>
            </a:r>
            <a:r>
              <a:rPr lang="de-DE" sz="1000"/>
              <a:t> (</a:t>
            </a:r>
            <a:r>
              <a:rPr lang="de-DE" sz="1000" err="1"/>
              <a:t>n</a:t>
            </a:r>
            <a:r>
              <a:rPr lang="de-DE" sz="1000"/>
              <a:t>=90)</a:t>
            </a:r>
          </a:p>
        </p:txBody>
      </p:sp>
      <p:sp>
        <p:nvSpPr>
          <p:cNvPr id="175" name="Textfeld 174">
            <a:extLst>
              <a:ext uri="{FF2B5EF4-FFF2-40B4-BE49-F238E27FC236}">
                <a16:creationId xmlns:a16="http://schemas.microsoft.com/office/drawing/2014/main" id="{EC59D028-DCDC-DF3C-02F6-20E7727254FE}"/>
              </a:ext>
            </a:extLst>
          </p:cNvPr>
          <p:cNvSpPr txBox="1"/>
          <p:nvPr/>
        </p:nvSpPr>
        <p:spPr>
          <a:xfrm>
            <a:off x="9240821" y="4560426"/>
            <a:ext cx="642894" cy="276999"/>
          </a:xfrm>
          <a:prstGeom prst="rect">
            <a:avLst/>
          </a:prstGeom>
          <a:noFill/>
        </p:spPr>
        <p:txBody>
          <a:bodyPr wrap="square" rtlCol="0">
            <a:spAutoFit/>
          </a:bodyPr>
          <a:lstStyle/>
          <a:p>
            <a:r>
              <a:rPr lang="de-DE" sz="1200"/>
              <a:t>60.4%</a:t>
            </a:r>
          </a:p>
        </p:txBody>
      </p:sp>
      <p:sp>
        <p:nvSpPr>
          <p:cNvPr id="176" name="Textfeld 175">
            <a:extLst>
              <a:ext uri="{FF2B5EF4-FFF2-40B4-BE49-F238E27FC236}">
                <a16:creationId xmlns:a16="http://schemas.microsoft.com/office/drawing/2014/main" id="{53C73257-FF04-436A-6DE9-80B8E12535BF}"/>
              </a:ext>
            </a:extLst>
          </p:cNvPr>
          <p:cNvSpPr txBox="1"/>
          <p:nvPr/>
        </p:nvSpPr>
        <p:spPr>
          <a:xfrm>
            <a:off x="9240821" y="4745091"/>
            <a:ext cx="642894" cy="276999"/>
          </a:xfrm>
          <a:prstGeom prst="rect">
            <a:avLst/>
          </a:prstGeom>
          <a:noFill/>
        </p:spPr>
        <p:txBody>
          <a:bodyPr wrap="square" rtlCol="0">
            <a:spAutoFit/>
          </a:bodyPr>
          <a:lstStyle/>
          <a:p>
            <a:r>
              <a:rPr lang="de-DE" sz="1200"/>
              <a:t>49.0%</a:t>
            </a:r>
          </a:p>
        </p:txBody>
      </p:sp>
      <p:sp>
        <p:nvSpPr>
          <p:cNvPr id="177" name="Textfeld 176">
            <a:extLst>
              <a:ext uri="{FF2B5EF4-FFF2-40B4-BE49-F238E27FC236}">
                <a16:creationId xmlns:a16="http://schemas.microsoft.com/office/drawing/2014/main" id="{BEBA0C71-CA58-6C30-325F-E42B705CDCD5}"/>
              </a:ext>
            </a:extLst>
          </p:cNvPr>
          <p:cNvSpPr txBox="1"/>
          <p:nvPr/>
        </p:nvSpPr>
        <p:spPr>
          <a:xfrm>
            <a:off x="9237053" y="4956488"/>
            <a:ext cx="679946" cy="276999"/>
          </a:xfrm>
          <a:prstGeom prst="rect">
            <a:avLst/>
          </a:prstGeom>
          <a:noFill/>
        </p:spPr>
        <p:txBody>
          <a:bodyPr wrap="square" rtlCol="0">
            <a:spAutoFit/>
          </a:bodyPr>
          <a:lstStyle/>
          <a:p>
            <a:r>
              <a:rPr lang="de-DE" sz="1200"/>
              <a:t>39.5%</a:t>
            </a:r>
          </a:p>
        </p:txBody>
      </p:sp>
      <p:cxnSp>
        <p:nvCxnSpPr>
          <p:cNvPr id="178" name="Gerade Verbindung mit Pfeil 177">
            <a:extLst>
              <a:ext uri="{FF2B5EF4-FFF2-40B4-BE49-F238E27FC236}">
                <a16:creationId xmlns:a16="http://schemas.microsoft.com/office/drawing/2014/main" id="{83AE5321-517E-1973-8773-613DA8BDA667}"/>
              </a:ext>
            </a:extLst>
          </p:cNvPr>
          <p:cNvCxnSpPr>
            <a:cxnSpLocks/>
          </p:cNvCxnSpPr>
          <p:nvPr/>
        </p:nvCxnSpPr>
        <p:spPr>
          <a:xfrm>
            <a:off x="8816208" y="4883590"/>
            <a:ext cx="466459" cy="0"/>
          </a:xfrm>
          <a:prstGeom prst="straightConnector1">
            <a:avLst/>
          </a:prstGeom>
          <a:ln w="19050">
            <a:solidFill>
              <a:schemeClr val="accent5"/>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79" name="Gerade Verbindung mit Pfeil 178">
            <a:extLst>
              <a:ext uri="{FF2B5EF4-FFF2-40B4-BE49-F238E27FC236}">
                <a16:creationId xmlns:a16="http://schemas.microsoft.com/office/drawing/2014/main" id="{559F70D4-80F7-9960-B01D-47C4518CB887}"/>
              </a:ext>
            </a:extLst>
          </p:cNvPr>
          <p:cNvCxnSpPr>
            <a:cxnSpLocks/>
          </p:cNvCxnSpPr>
          <p:nvPr/>
        </p:nvCxnSpPr>
        <p:spPr>
          <a:xfrm>
            <a:off x="8439462" y="5079821"/>
            <a:ext cx="843205" cy="0"/>
          </a:xfrm>
          <a:prstGeom prst="straightConnector1">
            <a:avLst/>
          </a:prstGeom>
          <a:ln w="19050">
            <a:solidFill>
              <a:schemeClr val="accent2"/>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1" name="Gewinkelte Verbindung 190">
            <a:extLst>
              <a:ext uri="{FF2B5EF4-FFF2-40B4-BE49-F238E27FC236}">
                <a16:creationId xmlns:a16="http://schemas.microsoft.com/office/drawing/2014/main" id="{89D17B4D-1A8D-0F31-7932-DCECD72FDFB6}"/>
              </a:ext>
            </a:extLst>
          </p:cNvPr>
          <p:cNvCxnSpPr>
            <a:stCxn id="63" idx="3"/>
            <a:endCxn id="104" idx="0"/>
          </p:cNvCxnSpPr>
          <p:nvPr/>
        </p:nvCxnSpPr>
        <p:spPr>
          <a:xfrm flipV="1">
            <a:off x="5418977" y="2801227"/>
            <a:ext cx="1019631" cy="1391133"/>
          </a:xfrm>
          <a:prstGeom prst="bentConnector3">
            <a:avLst>
              <a:gd name="adj1" fmla="val 5845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93" name="Gewinkelte Verbindung 192">
            <a:extLst>
              <a:ext uri="{FF2B5EF4-FFF2-40B4-BE49-F238E27FC236}">
                <a16:creationId xmlns:a16="http://schemas.microsoft.com/office/drawing/2014/main" id="{07F2CE35-6392-4041-6076-F76F4031DBD9}"/>
              </a:ext>
            </a:extLst>
          </p:cNvPr>
          <p:cNvCxnSpPr>
            <a:cxnSpLocks/>
            <a:endCxn id="155" idx="0"/>
          </p:cNvCxnSpPr>
          <p:nvPr/>
        </p:nvCxnSpPr>
        <p:spPr>
          <a:xfrm>
            <a:off x="5430410" y="4191160"/>
            <a:ext cx="1008198" cy="783641"/>
          </a:xfrm>
          <a:prstGeom prst="bentConnector3">
            <a:avLst>
              <a:gd name="adj1" fmla="val 57806"/>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34" name="Grafik 33">
            <a:extLst>
              <a:ext uri="{FF2B5EF4-FFF2-40B4-BE49-F238E27FC236}">
                <a16:creationId xmlns:a16="http://schemas.microsoft.com/office/drawing/2014/main" id="{4ED57382-258D-B87F-5DE0-046D31C9FB3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7072" t="26249" r="13873" b="42993"/>
          <a:stretch/>
        </p:blipFill>
        <p:spPr>
          <a:xfrm>
            <a:off x="7102730" y="1491924"/>
            <a:ext cx="2780985" cy="2467031"/>
          </a:xfrm>
          <a:prstGeom prst="rect">
            <a:avLst/>
          </a:prstGeom>
        </p:spPr>
      </p:pic>
      <p:pic>
        <p:nvPicPr>
          <p:cNvPr id="36" name="Grafik 35">
            <a:extLst>
              <a:ext uri="{FF2B5EF4-FFF2-40B4-BE49-F238E27FC236}">
                <a16:creationId xmlns:a16="http://schemas.microsoft.com/office/drawing/2014/main" id="{CEAABDC7-1940-02FF-FB84-FCB01B0C5715}"/>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35849" t="53087" r="15096" b="16155"/>
          <a:stretch/>
        </p:blipFill>
        <p:spPr>
          <a:xfrm>
            <a:off x="7027499" y="3679538"/>
            <a:ext cx="2780985" cy="2467031"/>
          </a:xfrm>
          <a:prstGeom prst="rect">
            <a:avLst/>
          </a:prstGeom>
        </p:spPr>
      </p:pic>
    </p:spTree>
    <p:extLst>
      <p:ext uri="{BB962C8B-B14F-4D97-AF65-F5344CB8AC3E}">
        <p14:creationId xmlns:p14="http://schemas.microsoft.com/office/powerpoint/2010/main" val="20079445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860961-B1FC-1418-7D9F-F8AED1F6C274}"/>
              </a:ext>
            </a:extLst>
          </p:cNvPr>
          <p:cNvSpPr>
            <a:spLocks noGrp="1"/>
          </p:cNvSpPr>
          <p:nvPr>
            <p:ph type="title"/>
          </p:nvPr>
        </p:nvSpPr>
        <p:spPr/>
        <p:txBody>
          <a:bodyPr/>
          <a:lstStyle/>
          <a:p>
            <a:r>
              <a:rPr lang="en-US"/>
              <a:t>Progression-free survival</a:t>
            </a:r>
          </a:p>
        </p:txBody>
      </p:sp>
      <p:sp>
        <p:nvSpPr>
          <p:cNvPr id="5" name="Footer Placeholder 3">
            <a:extLst>
              <a:ext uri="{FF2B5EF4-FFF2-40B4-BE49-F238E27FC236}">
                <a16:creationId xmlns:a16="http://schemas.microsoft.com/office/drawing/2014/main" id="{FC4C797C-5CC4-20E0-5ED1-34DA6E0F4996}"/>
              </a:ext>
            </a:extLst>
          </p:cNvPr>
          <p:cNvSpPr>
            <a:spLocks noGrp="1"/>
          </p:cNvSpPr>
          <p:nvPr>
            <p:ph type="ftr" sz="quarter" idx="13"/>
          </p:nvPr>
        </p:nvSpPr>
        <p:spPr/>
        <p:txBody>
          <a:bodyPr/>
          <a:lstStyle/>
          <a:p>
            <a:r>
              <a:rPr lang="en-GB" b="1">
                <a:sym typeface="Wingdings" pitchFamily="2" charset="2"/>
              </a:rPr>
              <a:t>CI, </a:t>
            </a:r>
            <a:r>
              <a:rPr lang="en-GB">
                <a:sym typeface="Wingdings" pitchFamily="2" charset="2"/>
              </a:rPr>
              <a:t>confidence interval; </a:t>
            </a:r>
            <a:r>
              <a:rPr lang="en-GB" b="1">
                <a:sym typeface="Wingdings" pitchFamily="2" charset="2"/>
              </a:rPr>
              <a:t>FCR, </a:t>
            </a:r>
            <a:r>
              <a:rPr lang="en-GB">
                <a:sym typeface="Wingdings" pitchFamily="2" charset="2"/>
              </a:rPr>
              <a:t>fludarabine, cyclophosphamide, rituximab; </a:t>
            </a:r>
            <a:r>
              <a:rPr lang="en-GB" b="1">
                <a:sym typeface="Wingdings" pitchFamily="2" charset="2"/>
              </a:rPr>
              <a:t>HR, </a:t>
            </a:r>
            <a:r>
              <a:rPr lang="en-GB">
                <a:sym typeface="Wingdings" pitchFamily="2" charset="2"/>
              </a:rPr>
              <a:t>hazard ratio; </a:t>
            </a:r>
            <a:r>
              <a:rPr lang="en-GB" b="1">
                <a:sym typeface="Wingdings" pitchFamily="2" charset="2"/>
              </a:rPr>
              <a:t>I+V, </a:t>
            </a:r>
            <a:r>
              <a:rPr lang="en-GB">
                <a:sym typeface="Wingdings" pitchFamily="2" charset="2"/>
              </a:rPr>
              <a:t>ibrutinib plus </a:t>
            </a:r>
            <a:r>
              <a:rPr lang="en-GB" err="1">
                <a:sym typeface="Wingdings" pitchFamily="2" charset="2"/>
              </a:rPr>
              <a:t>venetoclax</a:t>
            </a:r>
            <a:r>
              <a:rPr lang="en-GB">
                <a:sym typeface="Wingdings" pitchFamily="2" charset="2"/>
              </a:rPr>
              <a:t>; </a:t>
            </a:r>
            <a:r>
              <a:rPr lang="en-GB" b="1">
                <a:sym typeface="Wingdings" pitchFamily="2" charset="2"/>
              </a:rPr>
              <a:t>PFS</a:t>
            </a:r>
            <a:r>
              <a:rPr lang="en-GB">
                <a:sym typeface="Wingdings" pitchFamily="2" charset="2"/>
              </a:rPr>
              <a:t>, progression-free survival.</a:t>
            </a:r>
            <a:endParaRPr lang="en-GB" b="1"/>
          </a:p>
          <a:p>
            <a:r>
              <a:rPr lang="en-GB" b="1"/>
              <a:t>Hillmen et al, Abstract #631 presented at ASH 2023. </a:t>
            </a:r>
            <a:endParaRPr lang="en-GB"/>
          </a:p>
        </p:txBody>
      </p:sp>
      <p:sp>
        <p:nvSpPr>
          <p:cNvPr id="4" name="TextBox 3">
            <a:extLst>
              <a:ext uri="{FF2B5EF4-FFF2-40B4-BE49-F238E27FC236}">
                <a16:creationId xmlns:a16="http://schemas.microsoft.com/office/drawing/2014/main" id="{F0D14342-77BB-3284-5B2B-A4DF3C87F6DF}"/>
              </a:ext>
            </a:extLst>
          </p:cNvPr>
          <p:cNvSpPr txBox="1"/>
          <p:nvPr/>
        </p:nvSpPr>
        <p:spPr>
          <a:xfrm>
            <a:off x="407989" y="5805488"/>
            <a:ext cx="6858386" cy="468312"/>
          </a:xfrm>
          <a:prstGeom prst="rect">
            <a:avLst/>
          </a:prstGeom>
          <a:solidFill>
            <a:schemeClr val="bg2"/>
          </a:solidFill>
        </p:spPr>
        <p:txBody>
          <a:bodyPr wrap="square" rtlCol="0" anchor="ctr" anchorCtr="0">
            <a:noAutofit/>
          </a:bodyPr>
          <a:lstStyle/>
          <a:p>
            <a:pPr marL="184150" indent="-184150">
              <a:buClr>
                <a:schemeClr val="accent2"/>
              </a:buClr>
              <a:buFont typeface="Arial" panose="020B0604020202020204" pitchFamily="34" charset="0"/>
              <a:buChar char="•"/>
            </a:pPr>
            <a:r>
              <a:rPr lang="en-US" sz="1400"/>
              <a:t>There was a significant improvement in PFS for I+V compared to FCR</a:t>
            </a:r>
          </a:p>
        </p:txBody>
      </p:sp>
      <p:cxnSp>
        <p:nvCxnSpPr>
          <p:cNvPr id="10" name="Gerade Verbindung 9">
            <a:extLst>
              <a:ext uri="{FF2B5EF4-FFF2-40B4-BE49-F238E27FC236}">
                <a16:creationId xmlns:a16="http://schemas.microsoft.com/office/drawing/2014/main" id="{DA41C0ED-D4B7-2530-23EB-2707B46F1AFD}"/>
              </a:ext>
            </a:extLst>
          </p:cNvPr>
          <p:cNvCxnSpPr>
            <a:cxnSpLocks/>
          </p:cNvCxnSpPr>
          <p:nvPr/>
        </p:nvCxnSpPr>
        <p:spPr>
          <a:xfrm>
            <a:off x="1324968" y="1726071"/>
            <a:ext cx="0" cy="27241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2261AE47-8CB2-6BDC-F0E4-B509E7746840}"/>
              </a:ext>
            </a:extLst>
          </p:cNvPr>
          <p:cNvCxnSpPr>
            <a:cxnSpLocks/>
          </p:cNvCxnSpPr>
          <p:nvPr/>
        </p:nvCxnSpPr>
        <p:spPr>
          <a:xfrm flipH="1">
            <a:off x="1267818" y="4393071"/>
            <a:ext cx="60071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6" name="Gruppieren 25">
            <a:extLst>
              <a:ext uri="{FF2B5EF4-FFF2-40B4-BE49-F238E27FC236}">
                <a16:creationId xmlns:a16="http://schemas.microsoft.com/office/drawing/2014/main" id="{E386BC74-5893-3971-B9E6-129A73200584}"/>
              </a:ext>
            </a:extLst>
          </p:cNvPr>
          <p:cNvGrpSpPr/>
          <p:nvPr/>
        </p:nvGrpSpPr>
        <p:grpSpPr>
          <a:xfrm>
            <a:off x="1267818" y="1726071"/>
            <a:ext cx="57148" cy="2393950"/>
            <a:chOff x="1416050" y="2120900"/>
            <a:chExt cx="6007100" cy="2393950"/>
          </a:xfrm>
        </p:grpSpPr>
        <p:cxnSp>
          <p:nvCxnSpPr>
            <p:cNvPr id="16" name="Gerade Verbindung 15">
              <a:extLst>
                <a:ext uri="{FF2B5EF4-FFF2-40B4-BE49-F238E27FC236}">
                  <a16:creationId xmlns:a16="http://schemas.microsoft.com/office/drawing/2014/main" id="{E15EA651-3A23-3009-441E-6F3AE1CF948C}"/>
                </a:ext>
              </a:extLst>
            </p:cNvPr>
            <p:cNvCxnSpPr>
              <a:cxnSpLocks/>
            </p:cNvCxnSpPr>
            <p:nvPr/>
          </p:nvCxnSpPr>
          <p:spPr>
            <a:xfrm flipH="1">
              <a:off x="1416050" y="4514850"/>
              <a:ext cx="60071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16">
              <a:extLst>
                <a:ext uri="{FF2B5EF4-FFF2-40B4-BE49-F238E27FC236}">
                  <a16:creationId xmlns:a16="http://schemas.microsoft.com/office/drawing/2014/main" id="{B27E87D7-DB30-DD38-A5FB-B68AF08F3FDD}"/>
                </a:ext>
              </a:extLst>
            </p:cNvPr>
            <p:cNvCxnSpPr>
              <a:cxnSpLocks/>
            </p:cNvCxnSpPr>
            <p:nvPr/>
          </p:nvCxnSpPr>
          <p:spPr>
            <a:xfrm flipH="1">
              <a:off x="1416050" y="4248150"/>
              <a:ext cx="60071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3DAFE400-1F19-F0C6-0C1A-700AFE47A75D}"/>
                </a:ext>
              </a:extLst>
            </p:cNvPr>
            <p:cNvCxnSpPr>
              <a:cxnSpLocks/>
            </p:cNvCxnSpPr>
            <p:nvPr/>
          </p:nvCxnSpPr>
          <p:spPr>
            <a:xfrm flipH="1">
              <a:off x="1416050" y="3975100"/>
              <a:ext cx="60071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99FF8EF3-B62B-193B-7338-5FCD993C0835}"/>
                </a:ext>
              </a:extLst>
            </p:cNvPr>
            <p:cNvCxnSpPr>
              <a:cxnSpLocks/>
            </p:cNvCxnSpPr>
            <p:nvPr/>
          </p:nvCxnSpPr>
          <p:spPr>
            <a:xfrm flipH="1">
              <a:off x="1416050" y="3714750"/>
              <a:ext cx="60071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19">
              <a:extLst>
                <a:ext uri="{FF2B5EF4-FFF2-40B4-BE49-F238E27FC236}">
                  <a16:creationId xmlns:a16="http://schemas.microsoft.com/office/drawing/2014/main" id="{6FA1B5DD-0CC4-C5F5-62E6-9D3F5927580A}"/>
                </a:ext>
              </a:extLst>
            </p:cNvPr>
            <p:cNvCxnSpPr>
              <a:cxnSpLocks/>
            </p:cNvCxnSpPr>
            <p:nvPr/>
          </p:nvCxnSpPr>
          <p:spPr>
            <a:xfrm flipH="1">
              <a:off x="1416050" y="3454400"/>
              <a:ext cx="60071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20">
              <a:extLst>
                <a:ext uri="{FF2B5EF4-FFF2-40B4-BE49-F238E27FC236}">
                  <a16:creationId xmlns:a16="http://schemas.microsoft.com/office/drawing/2014/main" id="{722912B8-9E12-5058-43A2-8F29F210167A}"/>
                </a:ext>
              </a:extLst>
            </p:cNvPr>
            <p:cNvCxnSpPr>
              <a:cxnSpLocks/>
            </p:cNvCxnSpPr>
            <p:nvPr/>
          </p:nvCxnSpPr>
          <p:spPr>
            <a:xfrm flipH="1">
              <a:off x="1416050" y="3181350"/>
              <a:ext cx="60071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21">
              <a:extLst>
                <a:ext uri="{FF2B5EF4-FFF2-40B4-BE49-F238E27FC236}">
                  <a16:creationId xmlns:a16="http://schemas.microsoft.com/office/drawing/2014/main" id="{E7538720-2F1B-34B8-B655-23B7F8C2746E}"/>
                </a:ext>
              </a:extLst>
            </p:cNvPr>
            <p:cNvCxnSpPr>
              <a:cxnSpLocks/>
            </p:cNvCxnSpPr>
            <p:nvPr/>
          </p:nvCxnSpPr>
          <p:spPr>
            <a:xfrm flipH="1">
              <a:off x="1416050" y="2914650"/>
              <a:ext cx="60071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22">
              <a:extLst>
                <a:ext uri="{FF2B5EF4-FFF2-40B4-BE49-F238E27FC236}">
                  <a16:creationId xmlns:a16="http://schemas.microsoft.com/office/drawing/2014/main" id="{4CFDE8DE-C1A9-8B69-B981-2946EFEB8377}"/>
                </a:ext>
              </a:extLst>
            </p:cNvPr>
            <p:cNvCxnSpPr>
              <a:cxnSpLocks/>
            </p:cNvCxnSpPr>
            <p:nvPr/>
          </p:nvCxnSpPr>
          <p:spPr>
            <a:xfrm flipH="1">
              <a:off x="1416050" y="2647950"/>
              <a:ext cx="60071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23">
              <a:extLst>
                <a:ext uri="{FF2B5EF4-FFF2-40B4-BE49-F238E27FC236}">
                  <a16:creationId xmlns:a16="http://schemas.microsoft.com/office/drawing/2014/main" id="{BC1DB5A2-B19B-48C9-1808-A4960316111F}"/>
                </a:ext>
              </a:extLst>
            </p:cNvPr>
            <p:cNvCxnSpPr>
              <a:cxnSpLocks/>
            </p:cNvCxnSpPr>
            <p:nvPr/>
          </p:nvCxnSpPr>
          <p:spPr>
            <a:xfrm flipH="1">
              <a:off x="1416050" y="2387600"/>
              <a:ext cx="60071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24">
              <a:extLst>
                <a:ext uri="{FF2B5EF4-FFF2-40B4-BE49-F238E27FC236}">
                  <a16:creationId xmlns:a16="http://schemas.microsoft.com/office/drawing/2014/main" id="{042BAD33-3B40-BACA-161F-0AC5CBC630BB}"/>
                </a:ext>
              </a:extLst>
            </p:cNvPr>
            <p:cNvCxnSpPr>
              <a:cxnSpLocks/>
            </p:cNvCxnSpPr>
            <p:nvPr/>
          </p:nvCxnSpPr>
          <p:spPr>
            <a:xfrm flipH="1">
              <a:off x="1416050" y="2120900"/>
              <a:ext cx="60071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 name="Gruppieren 32">
            <a:extLst>
              <a:ext uri="{FF2B5EF4-FFF2-40B4-BE49-F238E27FC236}">
                <a16:creationId xmlns:a16="http://schemas.microsoft.com/office/drawing/2014/main" id="{0782C1AB-62FF-1474-2BEE-8D7790BA8113}"/>
              </a:ext>
            </a:extLst>
          </p:cNvPr>
          <p:cNvGrpSpPr/>
          <p:nvPr/>
        </p:nvGrpSpPr>
        <p:grpSpPr>
          <a:xfrm>
            <a:off x="2245718" y="4393071"/>
            <a:ext cx="4584700" cy="57150"/>
            <a:chOff x="2393950" y="1997869"/>
            <a:chExt cx="4584700" cy="2847181"/>
          </a:xfrm>
        </p:grpSpPr>
        <p:cxnSp>
          <p:nvCxnSpPr>
            <p:cNvPr id="27" name="Gerade Verbindung 26">
              <a:extLst>
                <a:ext uri="{FF2B5EF4-FFF2-40B4-BE49-F238E27FC236}">
                  <a16:creationId xmlns:a16="http://schemas.microsoft.com/office/drawing/2014/main" id="{07D9F890-0EC1-7D24-53B9-12FC874C171D}"/>
                </a:ext>
              </a:extLst>
            </p:cNvPr>
            <p:cNvCxnSpPr>
              <a:cxnSpLocks/>
            </p:cNvCxnSpPr>
            <p:nvPr/>
          </p:nvCxnSpPr>
          <p:spPr>
            <a:xfrm>
              <a:off x="2393950" y="1997869"/>
              <a:ext cx="0" cy="28471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27">
              <a:extLst>
                <a:ext uri="{FF2B5EF4-FFF2-40B4-BE49-F238E27FC236}">
                  <a16:creationId xmlns:a16="http://schemas.microsoft.com/office/drawing/2014/main" id="{A7064FBB-422A-8E1E-0522-693AD2BEF236}"/>
                </a:ext>
              </a:extLst>
            </p:cNvPr>
            <p:cNvCxnSpPr>
              <a:cxnSpLocks/>
            </p:cNvCxnSpPr>
            <p:nvPr/>
          </p:nvCxnSpPr>
          <p:spPr>
            <a:xfrm>
              <a:off x="3314700" y="1997869"/>
              <a:ext cx="0" cy="28471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28">
              <a:extLst>
                <a:ext uri="{FF2B5EF4-FFF2-40B4-BE49-F238E27FC236}">
                  <a16:creationId xmlns:a16="http://schemas.microsoft.com/office/drawing/2014/main" id="{D350FF75-58D6-3E65-9E9E-1BEFAE0A5FFD}"/>
                </a:ext>
              </a:extLst>
            </p:cNvPr>
            <p:cNvCxnSpPr>
              <a:cxnSpLocks/>
            </p:cNvCxnSpPr>
            <p:nvPr/>
          </p:nvCxnSpPr>
          <p:spPr>
            <a:xfrm>
              <a:off x="4229100" y="1997869"/>
              <a:ext cx="0" cy="28471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29">
              <a:extLst>
                <a:ext uri="{FF2B5EF4-FFF2-40B4-BE49-F238E27FC236}">
                  <a16:creationId xmlns:a16="http://schemas.microsoft.com/office/drawing/2014/main" id="{02E0FB14-B20D-F7E0-88D6-8952858269DF}"/>
                </a:ext>
              </a:extLst>
            </p:cNvPr>
            <p:cNvCxnSpPr>
              <a:cxnSpLocks/>
            </p:cNvCxnSpPr>
            <p:nvPr/>
          </p:nvCxnSpPr>
          <p:spPr>
            <a:xfrm>
              <a:off x="5143500" y="1997869"/>
              <a:ext cx="0" cy="28471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0">
              <a:extLst>
                <a:ext uri="{FF2B5EF4-FFF2-40B4-BE49-F238E27FC236}">
                  <a16:creationId xmlns:a16="http://schemas.microsoft.com/office/drawing/2014/main" id="{D42A7822-D2C4-E900-5EDD-51F1059B69C2}"/>
                </a:ext>
              </a:extLst>
            </p:cNvPr>
            <p:cNvCxnSpPr>
              <a:cxnSpLocks/>
            </p:cNvCxnSpPr>
            <p:nvPr/>
          </p:nvCxnSpPr>
          <p:spPr>
            <a:xfrm>
              <a:off x="6064250" y="1997869"/>
              <a:ext cx="0" cy="28471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1">
              <a:extLst>
                <a:ext uri="{FF2B5EF4-FFF2-40B4-BE49-F238E27FC236}">
                  <a16:creationId xmlns:a16="http://schemas.microsoft.com/office/drawing/2014/main" id="{A9746193-18C4-E0DC-D20E-18FEA7B606EB}"/>
                </a:ext>
              </a:extLst>
            </p:cNvPr>
            <p:cNvCxnSpPr>
              <a:cxnSpLocks/>
            </p:cNvCxnSpPr>
            <p:nvPr/>
          </p:nvCxnSpPr>
          <p:spPr>
            <a:xfrm>
              <a:off x="6978650" y="1997869"/>
              <a:ext cx="0" cy="28471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 name="Textfeld 34">
            <a:extLst>
              <a:ext uri="{FF2B5EF4-FFF2-40B4-BE49-F238E27FC236}">
                <a16:creationId xmlns:a16="http://schemas.microsoft.com/office/drawing/2014/main" id="{B1FF732C-3F67-B88D-25B4-FC6342BC8A20}"/>
              </a:ext>
            </a:extLst>
          </p:cNvPr>
          <p:cNvSpPr txBox="1"/>
          <p:nvPr/>
        </p:nvSpPr>
        <p:spPr>
          <a:xfrm>
            <a:off x="843475" y="1594261"/>
            <a:ext cx="383068" cy="276999"/>
          </a:xfrm>
          <a:prstGeom prst="rect">
            <a:avLst/>
          </a:prstGeom>
          <a:noFill/>
        </p:spPr>
        <p:txBody>
          <a:bodyPr wrap="square" rIns="0" rtlCol="0">
            <a:spAutoFit/>
          </a:bodyPr>
          <a:lstStyle/>
          <a:p>
            <a:pPr algn="r"/>
            <a:r>
              <a:rPr lang="de-DE" sz="1200"/>
              <a:t>100</a:t>
            </a:r>
          </a:p>
        </p:txBody>
      </p:sp>
      <p:sp>
        <p:nvSpPr>
          <p:cNvPr id="36" name="Textfeld 35">
            <a:extLst>
              <a:ext uri="{FF2B5EF4-FFF2-40B4-BE49-F238E27FC236}">
                <a16:creationId xmlns:a16="http://schemas.microsoft.com/office/drawing/2014/main" id="{1DB26C17-1FC9-0F15-43FA-E6819ED8A0CA}"/>
              </a:ext>
            </a:extLst>
          </p:cNvPr>
          <p:cNvSpPr txBox="1"/>
          <p:nvPr/>
        </p:nvSpPr>
        <p:spPr>
          <a:xfrm>
            <a:off x="843475" y="1854611"/>
            <a:ext cx="383068" cy="276999"/>
          </a:xfrm>
          <a:prstGeom prst="rect">
            <a:avLst/>
          </a:prstGeom>
          <a:noFill/>
        </p:spPr>
        <p:txBody>
          <a:bodyPr wrap="square" rIns="0" rtlCol="0">
            <a:spAutoFit/>
          </a:bodyPr>
          <a:lstStyle/>
          <a:p>
            <a:pPr algn="r"/>
            <a:r>
              <a:rPr lang="de-DE" sz="1200"/>
              <a:t>90</a:t>
            </a:r>
          </a:p>
        </p:txBody>
      </p:sp>
      <p:sp>
        <p:nvSpPr>
          <p:cNvPr id="37" name="Textfeld 36">
            <a:extLst>
              <a:ext uri="{FF2B5EF4-FFF2-40B4-BE49-F238E27FC236}">
                <a16:creationId xmlns:a16="http://schemas.microsoft.com/office/drawing/2014/main" id="{5008839A-CCD3-FFA9-CA5B-1F547E4C885D}"/>
              </a:ext>
            </a:extLst>
          </p:cNvPr>
          <p:cNvSpPr txBox="1"/>
          <p:nvPr/>
        </p:nvSpPr>
        <p:spPr>
          <a:xfrm>
            <a:off x="843475" y="2114961"/>
            <a:ext cx="383068" cy="276999"/>
          </a:xfrm>
          <a:prstGeom prst="rect">
            <a:avLst/>
          </a:prstGeom>
          <a:noFill/>
        </p:spPr>
        <p:txBody>
          <a:bodyPr wrap="square" rIns="0" rtlCol="0">
            <a:spAutoFit/>
          </a:bodyPr>
          <a:lstStyle/>
          <a:p>
            <a:pPr algn="r"/>
            <a:r>
              <a:rPr lang="de-DE" sz="1200"/>
              <a:t>80</a:t>
            </a:r>
          </a:p>
        </p:txBody>
      </p:sp>
      <p:sp>
        <p:nvSpPr>
          <p:cNvPr id="38" name="Textfeld 37">
            <a:extLst>
              <a:ext uri="{FF2B5EF4-FFF2-40B4-BE49-F238E27FC236}">
                <a16:creationId xmlns:a16="http://schemas.microsoft.com/office/drawing/2014/main" id="{E6FD948A-5809-0CA7-71CC-E3E8CBCABF7B}"/>
              </a:ext>
            </a:extLst>
          </p:cNvPr>
          <p:cNvSpPr txBox="1"/>
          <p:nvPr/>
        </p:nvSpPr>
        <p:spPr>
          <a:xfrm>
            <a:off x="843475" y="2381661"/>
            <a:ext cx="383068" cy="276999"/>
          </a:xfrm>
          <a:prstGeom prst="rect">
            <a:avLst/>
          </a:prstGeom>
          <a:noFill/>
        </p:spPr>
        <p:txBody>
          <a:bodyPr wrap="square" rIns="0" rtlCol="0">
            <a:spAutoFit/>
          </a:bodyPr>
          <a:lstStyle/>
          <a:p>
            <a:pPr algn="r"/>
            <a:r>
              <a:rPr lang="de-DE" sz="1200"/>
              <a:t>70</a:t>
            </a:r>
          </a:p>
        </p:txBody>
      </p:sp>
      <p:sp>
        <p:nvSpPr>
          <p:cNvPr id="39" name="Textfeld 38">
            <a:extLst>
              <a:ext uri="{FF2B5EF4-FFF2-40B4-BE49-F238E27FC236}">
                <a16:creationId xmlns:a16="http://schemas.microsoft.com/office/drawing/2014/main" id="{DBEFD6EB-D33C-E7FD-9E1E-96F7632F68A9}"/>
              </a:ext>
            </a:extLst>
          </p:cNvPr>
          <p:cNvSpPr txBox="1"/>
          <p:nvPr/>
        </p:nvSpPr>
        <p:spPr>
          <a:xfrm>
            <a:off x="843475" y="2661061"/>
            <a:ext cx="383068" cy="276999"/>
          </a:xfrm>
          <a:prstGeom prst="rect">
            <a:avLst/>
          </a:prstGeom>
          <a:noFill/>
        </p:spPr>
        <p:txBody>
          <a:bodyPr wrap="square" rIns="0" rtlCol="0">
            <a:spAutoFit/>
          </a:bodyPr>
          <a:lstStyle/>
          <a:p>
            <a:pPr algn="r"/>
            <a:r>
              <a:rPr lang="de-DE" sz="1200"/>
              <a:t>60</a:t>
            </a:r>
          </a:p>
        </p:txBody>
      </p:sp>
      <p:sp>
        <p:nvSpPr>
          <p:cNvPr id="40" name="Textfeld 39">
            <a:extLst>
              <a:ext uri="{FF2B5EF4-FFF2-40B4-BE49-F238E27FC236}">
                <a16:creationId xmlns:a16="http://schemas.microsoft.com/office/drawing/2014/main" id="{DB86874B-C2C9-E4CA-3FA9-69050EA4F2D1}"/>
              </a:ext>
            </a:extLst>
          </p:cNvPr>
          <p:cNvSpPr txBox="1"/>
          <p:nvPr/>
        </p:nvSpPr>
        <p:spPr>
          <a:xfrm>
            <a:off x="843475" y="2921411"/>
            <a:ext cx="383068" cy="276999"/>
          </a:xfrm>
          <a:prstGeom prst="rect">
            <a:avLst/>
          </a:prstGeom>
          <a:noFill/>
        </p:spPr>
        <p:txBody>
          <a:bodyPr wrap="square" rIns="0" rtlCol="0">
            <a:spAutoFit/>
          </a:bodyPr>
          <a:lstStyle/>
          <a:p>
            <a:pPr algn="r"/>
            <a:r>
              <a:rPr lang="de-DE" sz="1200"/>
              <a:t>50</a:t>
            </a:r>
          </a:p>
        </p:txBody>
      </p:sp>
      <p:sp>
        <p:nvSpPr>
          <p:cNvPr id="41" name="Textfeld 40">
            <a:extLst>
              <a:ext uri="{FF2B5EF4-FFF2-40B4-BE49-F238E27FC236}">
                <a16:creationId xmlns:a16="http://schemas.microsoft.com/office/drawing/2014/main" id="{EC54CD3B-07CB-62F0-D43A-9BFF90FA25B1}"/>
              </a:ext>
            </a:extLst>
          </p:cNvPr>
          <p:cNvSpPr txBox="1"/>
          <p:nvPr/>
        </p:nvSpPr>
        <p:spPr>
          <a:xfrm>
            <a:off x="843475" y="3188111"/>
            <a:ext cx="383068" cy="276999"/>
          </a:xfrm>
          <a:prstGeom prst="rect">
            <a:avLst/>
          </a:prstGeom>
          <a:noFill/>
        </p:spPr>
        <p:txBody>
          <a:bodyPr wrap="square" rIns="0" rtlCol="0">
            <a:spAutoFit/>
          </a:bodyPr>
          <a:lstStyle/>
          <a:p>
            <a:pPr algn="r"/>
            <a:r>
              <a:rPr lang="de-DE" sz="1200"/>
              <a:t>40</a:t>
            </a:r>
          </a:p>
        </p:txBody>
      </p:sp>
      <p:sp>
        <p:nvSpPr>
          <p:cNvPr id="42" name="Textfeld 41">
            <a:extLst>
              <a:ext uri="{FF2B5EF4-FFF2-40B4-BE49-F238E27FC236}">
                <a16:creationId xmlns:a16="http://schemas.microsoft.com/office/drawing/2014/main" id="{FF29A8E7-9BB9-B260-5803-A9E0CC19C23F}"/>
              </a:ext>
            </a:extLst>
          </p:cNvPr>
          <p:cNvSpPr txBox="1"/>
          <p:nvPr/>
        </p:nvSpPr>
        <p:spPr>
          <a:xfrm>
            <a:off x="843475" y="3448461"/>
            <a:ext cx="383068" cy="276999"/>
          </a:xfrm>
          <a:prstGeom prst="rect">
            <a:avLst/>
          </a:prstGeom>
          <a:noFill/>
        </p:spPr>
        <p:txBody>
          <a:bodyPr wrap="square" rIns="0" rtlCol="0">
            <a:spAutoFit/>
          </a:bodyPr>
          <a:lstStyle/>
          <a:p>
            <a:pPr algn="r"/>
            <a:r>
              <a:rPr lang="de-DE" sz="1200"/>
              <a:t>30</a:t>
            </a:r>
          </a:p>
        </p:txBody>
      </p:sp>
      <p:sp>
        <p:nvSpPr>
          <p:cNvPr id="43" name="Textfeld 42">
            <a:extLst>
              <a:ext uri="{FF2B5EF4-FFF2-40B4-BE49-F238E27FC236}">
                <a16:creationId xmlns:a16="http://schemas.microsoft.com/office/drawing/2014/main" id="{EB9D5643-0E46-6890-D38C-75A22F613F52}"/>
              </a:ext>
            </a:extLst>
          </p:cNvPr>
          <p:cNvSpPr txBox="1"/>
          <p:nvPr/>
        </p:nvSpPr>
        <p:spPr>
          <a:xfrm>
            <a:off x="843475" y="3721511"/>
            <a:ext cx="383068" cy="276999"/>
          </a:xfrm>
          <a:prstGeom prst="rect">
            <a:avLst/>
          </a:prstGeom>
          <a:noFill/>
        </p:spPr>
        <p:txBody>
          <a:bodyPr wrap="square" rIns="0" rtlCol="0">
            <a:spAutoFit/>
          </a:bodyPr>
          <a:lstStyle/>
          <a:p>
            <a:pPr algn="r"/>
            <a:r>
              <a:rPr lang="de-DE" sz="1200"/>
              <a:t>20</a:t>
            </a:r>
          </a:p>
        </p:txBody>
      </p:sp>
      <p:sp>
        <p:nvSpPr>
          <p:cNvPr id="44" name="Textfeld 43">
            <a:extLst>
              <a:ext uri="{FF2B5EF4-FFF2-40B4-BE49-F238E27FC236}">
                <a16:creationId xmlns:a16="http://schemas.microsoft.com/office/drawing/2014/main" id="{B7900F1A-7F8D-BFF2-2736-76DBA2F0C022}"/>
              </a:ext>
            </a:extLst>
          </p:cNvPr>
          <p:cNvSpPr txBox="1"/>
          <p:nvPr/>
        </p:nvSpPr>
        <p:spPr>
          <a:xfrm>
            <a:off x="843475" y="3988211"/>
            <a:ext cx="383068" cy="276999"/>
          </a:xfrm>
          <a:prstGeom prst="rect">
            <a:avLst/>
          </a:prstGeom>
          <a:noFill/>
        </p:spPr>
        <p:txBody>
          <a:bodyPr wrap="square" rIns="0" rtlCol="0">
            <a:spAutoFit/>
          </a:bodyPr>
          <a:lstStyle/>
          <a:p>
            <a:pPr algn="r"/>
            <a:r>
              <a:rPr lang="de-DE" sz="1200"/>
              <a:t>10</a:t>
            </a:r>
          </a:p>
        </p:txBody>
      </p:sp>
      <p:sp>
        <p:nvSpPr>
          <p:cNvPr id="45" name="Textfeld 44">
            <a:extLst>
              <a:ext uri="{FF2B5EF4-FFF2-40B4-BE49-F238E27FC236}">
                <a16:creationId xmlns:a16="http://schemas.microsoft.com/office/drawing/2014/main" id="{1E83F452-63CD-5459-76FA-E72E4D821B97}"/>
              </a:ext>
            </a:extLst>
          </p:cNvPr>
          <p:cNvSpPr txBox="1"/>
          <p:nvPr/>
        </p:nvSpPr>
        <p:spPr>
          <a:xfrm>
            <a:off x="843475" y="4254911"/>
            <a:ext cx="383068" cy="276999"/>
          </a:xfrm>
          <a:prstGeom prst="rect">
            <a:avLst/>
          </a:prstGeom>
          <a:noFill/>
        </p:spPr>
        <p:txBody>
          <a:bodyPr wrap="square" rIns="0" rtlCol="0">
            <a:spAutoFit/>
          </a:bodyPr>
          <a:lstStyle/>
          <a:p>
            <a:pPr algn="r"/>
            <a:r>
              <a:rPr lang="de-DE" sz="1200"/>
              <a:t>0</a:t>
            </a:r>
          </a:p>
        </p:txBody>
      </p:sp>
      <p:sp>
        <p:nvSpPr>
          <p:cNvPr id="46" name="Textfeld 45">
            <a:extLst>
              <a:ext uri="{FF2B5EF4-FFF2-40B4-BE49-F238E27FC236}">
                <a16:creationId xmlns:a16="http://schemas.microsoft.com/office/drawing/2014/main" id="{5D9A2B41-471B-1FF1-71D5-40215C7D6A2F}"/>
              </a:ext>
            </a:extLst>
          </p:cNvPr>
          <p:cNvSpPr txBox="1"/>
          <p:nvPr/>
        </p:nvSpPr>
        <p:spPr>
          <a:xfrm>
            <a:off x="1090147" y="4433272"/>
            <a:ext cx="383068" cy="276999"/>
          </a:xfrm>
          <a:prstGeom prst="rect">
            <a:avLst/>
          </a:prstGeom>
          <a:noFill/>
        </p:spPr>
        <p:txBody>
          <a:bodyPr wrap="square" rIns="0" rtlCol="0">
            <a:spAutoFit/>
          </a:bodyPr>
          <a:lstStyle/>
          <a:p>
            <a:pPr algn="ctr"/>
            <a:r>
              <a:rPr lang="de-DE" sz="1200"/>
              <a:t>0</a:t>
            </a:r>
          </a:p>
        </p:txBody>
      </p:sp>
      <p:sp>
        <p:nvSpPr>
          <p:cNvPr id="47" name="Textfeld 46">
            <a:extLst>
              <a:ext uri="{FF2B5EF4-FFF2-40B4-BE49-F238E27FC236}">
                <a16:creationId xmlns:a16="http://schemas.microsoft.com/office/drawing/2014/main" id="{C5009DEE-FA85-0B7D-7269-6BD448DC6C3F}"/>
              </a:ext>
            </a:extLst>
          </p:cNvPr>
          <p:cNvSpPr txBox="1"/>
          <p:nvPr/>
        </p:nvSpPr>
        <p:spPr>
          <a:xfrm>
            <a:off x="2002413" y="4433272"/>
            <a:ext cx="383068" cy="276999"/>
          </a:xfrm>
          <a:prstGeom prst="rect">
            <a:avLst/>
          </a:prstGeom>
          <a:noFill/>
        </p:spPr>
        <p:txBody>
          <a:bodyPr wrap="square" rIns="0" rtlCol="0">
            <a:spAutoFit/>
          </a:bodyPr>
          <a:lstStyle/>
          <a:p>
            <a:pPr algn="ctr"/>
            <a:r>
              <a:rPr lang="de-DE" sz="1200"/>
              <a:t>12</a:t>
            </a:r>
          </a:p>
        </p:txBody>
      </p:sp>
      <p:sp>
        <p:nvSpPr>
          <p:cNvPr id="48" name="Textfeld 47">
            <a:extLst>
              <a:ext uri="{FF2B5EF4-FFF2-40B4-BE49-F238E27FC236}">
                <a16:creationId xmlns:a16="http://schemas.microsoft.com/office/drawing/2014/main" id="{79E10B12-7523-8E4E-662E-CA33A161F761}"/>
              </a:ext>
            </a:extLst>
          </p:cNvPr>
          <p:cNvSpPr txBox="1"/>
          <p:nvPr/>
        </p:nvSpPr>
        <p:spPr>
          <a:xfrm>
            <a:off x="2929513" y="4433272"/>
            <a:ext cx="383068" cy="276999"/>
          </a:xfrm>
          <a:prstGeom prst="rect">
            <a:avLst/>
          </a:prstGeom>
          <a:noFill/>
        </p:spPr>
        <p:txBody>
          <a:bodyPr wrap="square" rIns="0" rtlCol="0">
            <a:spAutoFit/>
          </a:bodyPr>
          <a:lstStyle/>
          <a:p>
            <a:pPr algn="ctr"/>
            <a:r>
              <a:rPr lang="de-DE" sz="1200"/>
              <a:t>24</a:t>
            </a:r>
          </a:p>
        </p:txBody>
      </p:sp>
      <p:sp>
        <p:nvSpPr>
          <p:cNvPr id="49" name="Textfeld 48">
            <a:extLst>
              <a:ext uri="{FF2B5EF4-FFF2-40B4-BE49-F238E27FC236}">
                <a16:creationId xmlns:a16="http://schemas.microsoft.com/office/drawing/2014/main" id="{EDEA0A94-752C-6B45-2E9E-D61688C7EB5F}"/>
              </a:ext>
            </a:extLst>
          </p:cNvPr>
          <p:cNvSpPr txBox="1"/>
          <p:nvPr/>
        </p:nvSpPr>
        <p:spPr>
          <a:xfrm>
            <a:off x="3850263" y="4433272"/>
            <a:ext cx="383068" cy="276999"/>
          </a:xfrm>
          <a:prstGeom prst="rect">
            <a:avLst/>
          </a:prstGeom>
          <a:noFill/>
        </p:spPr>
        <p:txBody>
          <a:bodyPr wrap="square" rIns="0" rtlCol="0">
            <a:spAutoFit/>
          </a:bodyPr>
          <a:lstStyle/>
          <a:p>
            <a:pPr algn="ctr"/>
            <a:r>
              <a:rPr lang="de-DE" sz="1200"/>
              <a:t>36</a:t>
            </a:r>
          </a:p>
        </p:txBody>
      </p:sp>
      <p:sp>
        <p:nvSpPr>
          <p:cNvPr id="50" name="Textfeld 49">
            <a:extLst>
              <a:ext uri="{FF2B5EF4-FFF2-40B4-BE49-F238E27FC236}">
                <a16:creationId xmlns:a16="http://schemas.microsoft.com/office/drawing/2014/main" id="{922A1B8D-87FF-766B-75E2-B7C46EFA9490}"/>
              </a:ext>
            </a:extLst>
          </p:cNvPr>
          <p:cNvSpPr txBox="1"/>
          <p:nvPr/>
        </p:nvSpPr>
        <p:spPr>
          <a:xfrm>
            <a:off x="4771013" y="4433272"/>
            <a:ext cx="383068" cy="276999"/>
          </a:xfrm>
          <a:prstGeom prst="rect">
            <a:avLst/>
          </a:prstGeom>
          <a:noFill/>
        </p:spPr>
        <p:txBody>
          <a:bodyPr wrap="square" rIns="0" rtlCol="0">
            <a:spAutoFit/>
          </a:bodyPr>
          <a:lstStyle/>
          <a:p>
            <a:pPr algn="ctr"/>
            <a:r>
              <a:rPr lang="de-DE" sz="1200"/>
              <a:t>48</a:t>
            </a:r>
          </a:p>
        </p:txBody>
      </p:sp>
      <p:sp>
        <p:nvSpPr>
          <p:cNvPr id="51" name="Textfeld 50">
            <a:extLst>
              <a:ext uri="{FF2B5EF4-FFF2-40B4-BE49-F238E27FC236}">
                <a16:creationId xmlns:a16="http://schemas.microsoft.com/office/drawing/2014/main" id="{2E6D2E5A-5160-3CCB-E59E-E62FAC8D0052}"/>
              </a:ext>
            </a:extLst>
          </p:cNvPr>
          <p:cNvSpPr txBox="1"/>
          <p:nvPr/>
        </p:nvSpPr>
        <p:spPr>
          <a:xfrm>
            <a:off x="5679063" y="4433272"/>
            <a:ext cx="383068" cy="276999"/>
          </a:xfrm>
          <a:prstGeom prst="rect">
            <a:avLst/>
          </a:prstGeom>
          <a:noFill/>
        </p:spPr>
        <p:txBody>
          <a:bodyPr wrap="square" rIns="0" rtlCol="0">
            <a:spAutoFit/>
          </a:bodyPr>
          <a:lstStyle/>
          <a:p>
            <a:pPr algn="ctr"/>
            <a:r>
              <a:rPr lang="de-DE" sz="1200"/>
              <a:t>60</a:t>
            </a:r>
          </a:p>
        </p:txBody>
      </p:sp>
      <p:sp>
        <p:nvSpPr>
          <p:cNvPr id="52" name="Textfeld 51">
            <a:extLst>
              <a:ext uri="{FF2B5EF4-FFF2-40B4-BE49-F238E27FC236}">
                <a16:creationId xmlns:a16="http://schemas.microsoft.com/office/drawing/2014/main" id="{340064A8-D266-E7C2-A080-E0D49E74C72D}"/>
              </a:ext>
            </a:extLst>
          </p:cNvPr>
          <p:cNvSpPr txBox="1"/>
          <p:nvPr/>
        </p:nvSpPr>
        <p:spPr>
          <a:xfrm>
            <a:off x="6593463" y="4433272"/>
            <a:ext cx="383068" cy="276999"/>
          </a:xfrm>
          <a:prstGeom prst="rect">
            <a:avLst/>
          </a:prstGeom>
          <a:noFill/>
        </p:spPr>
        <p:txBody>
          <a:bodyPr wrap="square" rIns="0" rtlCol="0">
            <a:spAutoFit/>
          </a:bodyPr>
          <a:lstStyle/>
          <a:p>
            <a:pPr algn="ctr"/>
            <a:r>
              <a:rPr lang="de-DE" sz="1200"/>
              <a:t>72</a:t>
            </a:r>
          </a:p>
        </p:txBody>
      </p:sp>
      <p:sp>
        <p:nvSpPr>
          <p:cNvPr id="53" name="Textfeld 52">
            <a:extLst>
              <a:ext uri="{FF2B5EF4-FFF2-40B4-BE49-F238E27FC236}">
                <a16:creationId xmlns:a16="http://schemas.microsoft.com/office/drawing/2014/main" id="{884CE29D-2FC7-5F0B-61CD-DB3781689932}"/>
              </a:ext>
            </a:extLst>
          </p:cNvPr>
          <p:cNvSpPr txBox="1"/>
          <p:nvPr/>
        </p:nvSpPr>
        <p:spPr>
          <a:xfrm rot="16200000">
            <a:off x="-640535" y="2895672"/>
            <a:ext cx="2608472" cy="276999"/>
          </a:xfrm>
          <a:prstGeom prst="rect">
            <a:avLst/>
          </a:prstGeom>
          <a:noFill/>
        </p:spPr>
        <p:txBody>
          <a:bodyPr wrap="square" rtlCol="0">
            <a:spAutoFit/>
          </a:bodyPr>
          <a:lstStyle/>
          <a:p>
            <a:pPr algn="ctr"/>
            <a:r>
              <a:rPr lang="de-DE" sz="1200" b="1"/>
              <a:t>Progression-</a:t>
            </a:r>
            <a:r>
              <a:rPr lang="de-DE" sz="1200" b="1" err="1"/>
              <a:t>free</a:t>
            </a:r>
            <a:r>
              <a:rPr lang="de-DE" sz="1200" b="1"/>
              <a:t> and </a:t>
            </a:r>
            <a:r>
              <a:rPr lang="de-DE" sz="1200" b="1" err="1"/>
              <a:t>alive</a:t>
            </a:r>
            <a:r>
              <a:rPr lang="de-DE" sz="1200" b="1"/>
              <a:t>, %</a:t>
            </a:r>
          </a:p>
        </p:txBody>
      </p:sp>
      <p:sp>
        <p:nvSpPr>
          <p:cNvPr id="54" name="Textfeld 53">
            <a:extLst>
              <a:ext uri="{FF2B5EF4-FFF2-40B4-BE49-F238E27FC236}">
                <a16:creationId xmlns:a16="http://schemas.microsoft.com/office/drawing/2014/main" id="{05043C93-76D5-5084-D91A-6F861E9E1ED2}"/>
              </a:ext>
            </a:extLst>
          </p:cNvPr>
          <p:cNvSpPr txBox="1"/>
          <p:nvPr/>
        </p:nvSpPr>
        <p:spPr>
          <a:xfrm>
            <a:off x="2769311" y="4608733"/>
            <a:ext cx="2608472" cy="276999"/>
          </a:xfrm>
          <a:prstGeom prst="rect">
            <a:avLst/>
          </a:prstGeom>
          <a:noFill/>
        </p:spPr>
        <p:txBody>
          <a:bodyPr wrap="square" rtlCol="0">
            <a:spAutoFit/>
          </a:bodyPr>
          <a:lstStyle/>
          <a:p>
            <a:pPr algn="ctr"/>
            <a:r>
              <a:rPr lang="de-DE" sz="1200" b="1" err="1"/>
              <a:t>Months</a:t>
            </a:r>
            <a:endParaRPr lang="de-DE" sz="1200" b="1"/>
          </a:p>
        </p:txBody>
      </p:sp>
      <p:sp>
        <p:nvSpPr>
          <p:cNvPr id="55" name="Textfeld 54">
            <a:extLst>
              <a:ext uri="{FF2B5EF4-FFF2-40B4-BE49-F238E27FC236}">
                <a16:creationId xmlns:a16="http://schemas.microsoft.com/office/drawing/2014/main" id="{231978F0-311D-3B1B-7BC6-0F11CAA43A19}"/>
              </a:ext>
            </a:extLst>
          </p:cNvPr>
          <p:cNvSpPr txBox="1"/>
          <p:nvPr/>
        </p:nvSpPr>
        <p:spPr>
          <a:xfrm>
            <a:off x="1489285" y="2782599"/>
            <a:ext cx="2608472" cy="461665"/>
          </a:xfrm>
          <a:prstGeom prst="rect">
            <a:avLst/>
          </a:prstGeom>
          <a:noFill/>
        </p:spPr>
        <p:txBody>
          <a:bodyPr wrap="square" rtlCol="0">
            <a:spAutoFit/>
          </a:bodyPr>
          <a:lstStyle/>
          <a:p>
            <a:r>
              <a:rPr lang="de-DE" sz="1200"/>
              <a:t>Median follow-</a:t>
            </a:r>
            <a:r>
              <a:rPr lang="de-DE" sz="1200" err="1"/>
              <a:t>up</a:t>
            </a:r>
            <a:r>
              <a:rPr lang="de-DE" sz="1200"/>
              <a:t>:</a:t>
            </a:r>
          </a:p>
          <a:p>
            <a:r>
              <a:rPr lang="de-DE" sz="1200"/>
              <a:t>43.7 </a:t>
            </a:r>
            <a:r>
              <a:rPr lang="de-DE" sz="1200" err="1"/>
              <a:t>months</a:t>
            </a:r>
            <a:endParaRPr lang="de-DE" sz="1200"/>
          </a:p>
        </p:txBody>
      </p:sp>
      <p:sp>
        <p:nvSpPr>
          <p:cNvPr id="56" name="Textfeld 55">
            <a:extLst>
              <a:ext uri="{FF2B5EF4-FFF2-40B4-BE49-F238E27FC236}">
                <a16:creationId xmlns:a16="http://schemas.microsoft.com/office/drawing/2014/main" id="{4ED9A71D-29F4-E298-2954-A09840D0C1A9}"/>
              </a:ext>
            </a:extLst>
          </p:cNvPr>
          <p:cNvSpPr txBox="1"/>
          <p:nvPr/>
        </p:nvSpPr>
        <p:spPr>
          <a:xfrm>
            <a:off x="1489284" y="3335399"/>
            <a:ext cx="3406555" cy="1015663"/>
          </a:xfrm>
          <a:prstGeom prst="rect">
            <a:avLst/>
          </a:prstGeom>
          <a:noFill/>
        </p:spPr>
        <p:txBody>
          <a:bodyPr wrap="square" rtlCol="0">
            <a:spAutoFit/>
          </a:bodyPr>
          <a:lstStyle/>
          <a:p>
            <a:r>
              <a:rPr lang="de-DE" sz="1200"/>
              <a:t>Progression-</a:t>
            </a:r>
            <a:r>
              <a:rPr lang="de-DE" sz="1200" err="1"/>
              <a:t>free</a:t>
            </a:r>
            <a:r>
              <a:rPr lang="de-DE" sz="1200"/>
              <a:t> at 3 </a:t>
            </a:r>
            <a:r>
              <a:rPr lang="de-DE" sz="1200" err="1"/>
              <a:t>years</a:t>
            </a:r>
            <a:endParaRPr lang="de-DE" sz="1200"/>
          </a:p>
          <a:p>
            <a:r>
              <a:rPr lang="de-DE" sz="1200">
                <a:solidFill>
                  <a:schemeClr val="accent1"/>
                </a:solidFill>
              </a:rPr>
              <a:t>I+V (</a:t>
            </a:r>
            <a:r>
              <a:rPr lang="de-DE" sz="1200" err="1">
                <a:solidFill>
                  <a:schemeClr val="accent1"/>
                </a:solidFill>
              </a:rPr>
              <a:t>n</a:t>
            </a:r>
            <a:r>
              <a:rPr lang="de-DE" sz="1200">
                <a:solidFill>
                  <a:schemeClr val="accent1"/>
                </a:solidFill>
              </a:rPr>
              <a:t>=260): 97.2% (95% CI, 94.1-98.6)</a:t>
            </a:r>
          </a:p>
          <a:p>
            <a:r>
              <a:rPr lang="de-DE" sz="1200">
                <a:solidFill>
                  <a:schemeClr val="accent2"/>
                </a:solidFill>
              </a:rPr>
              <a:t>FCR (</a:t>
            </a:r>
            <a:r>
              <a:rPr lang="de-DE" sz="1200" err="1">
                <a:solidFill>
                  <a:schemeClr val="accent2"/>
                </a:solidFill>
              </a:rPr>
              <a:t>n</a:t>
            </a:r>
            <a:r>
              <a:rPr lang="de-DE" sz="1200">
                <a:solidFill>
                  <a:schemeClr val="accent2"/>
                </a:solidFill>
              </a:rPr>
              <a:t>=263): 76.8% (95% CI, 70.8-81.7)</a:t>
            </a:r>
          </a:p>
          <a:p>
            <a:endParaRPr lang="de-DE" sz="1200">
              <a:solidFill>
                <a:schemeClr val="accent2"/>
              </a:solidFill>
            </a:endParaRPr>
          </a:p>
          <a:p>
            <a:r>
              <a:rPr lang="de-DE" sz="1200"/>
              <a:t>HR: 0.13 [0.07, 0.24], </a:t>
            </a:r>
            <a:r>
              <a:rPr lang="de-DE" sz="1200" i="1"/>
              <a:t>p</a:t>
            </a:r>
            <a:r>
              <a:rPr lang="de-DE" sz="1200"/>
              <a:t>-</a:t>
            </a:r>
            <a:r>
              <a:rPr lang="de-DE" sz="1200" err="1"/>
              <a:t>value</a:t>
            </a:r>
            <a:r>
              <a:rPr lang="de-DE" sz="1200"/>
              <a:t>: &lt;0.0001</a:t>
            </a:r>
          </a:p>
        </p:txBody>
      </p:sp>
      <p:sp>
        <p:nvSpPr>
          <p:cNvPr id="57" name="Textfeld 56">
            <a:extLst>
              <a:ext uri="{FF2B5EF4-FFF2-40B4-BE49-F238E27FC236}">
                <a16:creationId xmlns:a16="http://schemas.microsoft.com/office/drawing/2014/main" id="{11DDF66D-5E2D-30EA-386C-8AAFC2164C06}"/>
              </a:ext>
            </a:extLst>
          </p:cNvPr>
          <p:cNvSpPr txBox="1"/>
          <p:nvPr/>
        </p:nvSpPr>
        <p:spPr>
          <a:xfrm>
            <a:off x="6440169" y="1806487"/>
            <a:ext cx="536362" cy="276999"/>
          </a:xfrm>
          <a:prstGeom prst="rect">
            <a:avLst/>
          </a:prstGeom>
          <a:noFill/>
        </p:spPr>
        <p:txBody>
          <a:bodyPr wrap="square" rtlCol="0">
            <a:spAutoFit/>
          </a:bodyPr>
          <a:lstStyle/>
          <a:p>
            <a:r>
              <a:rPr lang="de-DE" sz="1200">
                <a:solidFill>
                  <a:srgbClr val="424D6E"/>
                </a:solidFill>
              </a:rPr>
              <a:t>I+V</a:t>
            </a:r>
          </a:p>
        </p:txBody>
      </p:sp>
      <p:sp>
        <p:nvSpPr>
          <p:cNvPr id="58" name="Textfeld 57">
            <a:extLst>
              <a:ext uri="{FF2B5EF4-FFF2-40B4-BE49-F238E27FC236}">
                <a16:creationId xmlns:a16="http://schemas.microsoft.com/office/drawing/2014/main" id="{A3825535-DBA0-0679-2DE5-8E597981A588}"/>
              </a:ext>
            </a:extLst>
          </p:cNvPr>
          <p:cNvSpPr txBox="1"/>
          <p:nvPr/>
        </p:nvSpPr>
        <p:spPr>
          <a:xfrm>
            <a:off x="6440169" y="2907598"/>
            <a:ext cx="536362" cy="276999"/>
          </a:xfrm>
          <a:prstGeom prst="rect">
            <a:avLst/>
          </a:prstGeom>
          <a:noFill/>
        </p:spPr>
        <p:txBody>
          <a:bodyPr wrap="square" rtlCol="0">
            <a:spAutoFit/>
          </a:bodyPr>
          <a:lstStyle/>
          <a:p>
            <a:r>
              <a:rPr lang="de-DE" sz="1200">
                <a:solidFill>
                  <a:srgbClr val="F07A25"/>
                </a:solidFill>
              </a:rPr>
              <a:t>FCR</a:t>
            </a:r>
          </a:p>
        </p:txBody>
      </p:sp>
      <p:pic>
        <p:nvPicPr>
          <p:cNvPr id="61" name="Grafik 60">
            <a:extLst>
              <a:ext uri="{FF2B5EF4-FFF2-40B4-BE49-F238E27FC236}">
                <a16:creationId xmlns:a16="http://schemas.microsoft.com/office/drawing/2014/main" id="{8BAC7FDA-4DC6-D59A-885E-D532FE1BF9E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21249" b="61389"/>
          <a:stretch/>
        </p:blipFill>
        <p:spPr>
          <a:xfrm>
            <a:off x="-237888" y="1354651"/>
            <a:ext cx="7597693" cy="1896595"/>
          </a:xfrm>
          <a:prstGeom prst="rect">
            <a:avLst/>
          </a:prstGeom>
        </p:spPr>
      </p:pic>
      <p:graphicFrame>
        <p:nvGraphicFramePr>
          <p:cNvPr id="9" name="Tabelle 8">
            <a:extLst>
              <a:ext uri="{FF2B5EF4-FFF2-40B4-BE49-F238E27FC236}">
                <a16:creationId xmlns:a16="http://schemas.microsoft.com/office/drawing/2014/main" id="{0770F564-0026-A6DE-6B9D-E285A1CF4665}"/>
              </a:ext>
            </a:extLst>
          </p:cNvPr>
          <p:cNvGraphicFramePr>
            <a:graphicFrameLocks noGrp="1"/>
          </p:cNvGraphicFramePr>
          <p:nvPr>
            <p:extLst>
              <p:ext uri="{D42A27DB-BD31-4B8C-83A1-F6EECF244321}">
                <p14:modId xmlns:p14="http://schemas.microsoft.com/office/powerpoint/2010/main" val="3559271329"/>
              </p:ext>
            </p:extLst>
          </p:nvPr>
        </p:nvGraphicFramePr>
        <p:xfrm>
          <a:off x="416532" y="4894665"/>
          <a:ext cx="6858386" cy="548640"/>
        </p:xfrm>
        <a:graphic>
          <a:graphicData uri="http://schemas.openxmlformats.org/drawingml/2006/table">
            <a:tbl>
              <a:tblPr firstRow="1" bandRow="1">
                <a:tableStyleId>{5C22544A-7EE6-4342-B048-85BDC9FD1C3A}</a:tableStyleId>
              </a:tblPr>
              <a:tblGrid>
                <a:gridCol w="609073">
                  <a:extLst>
                    <a:ext uri="{9D8B030D-6E8A-4147-A177-3AD203B41FA5}">
                      <a16:colId xmlns:a16="http://schemas.microsoft.com/office/drawing/2014/main" val="3260592955"/>
                    </a:ext>
                  </a:extLst>
                </a:gridCol>
                <a:gridCol w="892759">
                  <a:extLst>
                    <a:ext uri="{9D8B030D-6E8A-4147-A177-3AD203B41FA5}">
                      <a16:colId xmlns:a16="http://schemas.microsoft.com/office/drawing/2014/main" val="2357904332"/>
                    </a:ext>
                  </a:extLst>
                </a:gridCol>
                <a:gridCol w="892759">
                  <a:extLst>
                    <a:ext uri="{9D8B030D-6E8A-4147-A177-3AD203B41FA5}">
                      <a16:colId xmlns:a16="http://schemas.microsoft.com/office/drawing/2014/main" val="1824790992"/>
                    </a:ext>
                  </a:extLst>
                </a:gridCol>
                <a:gridCol w="892759">
                  <a:extLst>
                    <a:ext uri="{9D8B030D-6E8A-4147-A177-3AD203B41FA5}">
                      <a16:colId xmlns:a16="http://schemas.microsoft.com/office/drawing/2014/main" val="1668201655"/>
                    </a:ext>
                  </a:extLst>
                </a:gridCol>
                <a:gridCol w="892759">
                  <a:extLst>
                    <a:ext uri="{9D8B030D-6E8A-4147-A177-3AD203B41FA5}">
                      <a16:colId xmlns:a16="http://schemas.microsoft.com/office/drawing/2014/main" val="749638458"/>
                    </a:ext>
                  </a:extLst>
                </a:gridCol>
                <a:gridCol w="892759">
                  <a:extLst>
                    <a:ext uri="{9D8B030D-6E8A-4147-A177-3AD203B41FA5}">
                      <a16:colId xmlns:a16="http://schemas.microsoft.com/office/drawing/2014/main" val="4268887835"/>
                    </a:ext>
                  </a:extLst>
                </a:gridCol>
                <a:gridCol w="892759">
                  <a:extLst>
                    <a:ext uri="{9D8B030D-6E8A-4147-A177-3AD203B41FA5}">
                      <a16:colId xmlns:a16="http://schemas.microsoft.com/office/drawing/2014/main" val="695739275"/>
                    </a:ext>
                  </a:extLst>
                </a:gridCol>
                <a:gridCol w="892759">
                  <a:extLst>
                    <a:ext uri="{9D8B030D-6E8A-4147-A177-3AD203B41FA5}">
                      <a16:colId xmlns:a16="http://schemas.microsoft.com/office/drawing/2014/main" val="689319350"/>
                    </a:ext>
                  </a:extLst>
                </a:gridCol>
              </a:tblGrid>
              <a:tr h="0">
                <a:tc gridSpan="8">
                  <a:txBody>
                    <a:bodyPr/>
                    <a:lstStyle/>
                    <a:p>
                      <a:r>
                        <a:rPr lang="de-DE" sz="1200"/>
                        <a:t>No. at risk</a:t>
                      </a:r>
                    </a:p>
                  </a:txBody>
                  <a:tcPr marL="72000" marR="36000" marT="0" marB="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3965835943"/>
                  </a:ext>
                </a:extLst>
              </a:tr>
              <a:tr h="151084">
                <a:tc>
                  <a:txBody>
                    <a:bodyPr/>
                    <a:lstStyle/>
                    <a:p>
                      <a:r>
                        <a:rPr lang="de-DE" sz="1200">
                          <a:solidFill>
                            <a:schemeClr val="bg1"/>
                          </a:solidFill>
                        </a:rPr>
                        <a:t>I+V</a:t>
                      </a:r>
                    </a:p>
                  </a:txBody>
                  <a:tcPr marL="72000" marR="36000" marT="0" marB="0" anchor="ctr">
                    <a:solidFill>
                      <a:schemeClr val="accent1"/>
                    </a:solidFill>
                  </a:tcPr>
                </a:tc>
                <a:tc>
                  <a:txBody>
                    <a:bodyPr/>
                    <a:lstStyle/>
                    <a:p>
                      <a:pPr algn="ctr"/>
                      <a:r>
                        <a:rPr lang="de-DE" sz="1200"/>
                        <a:t>260</a:t>
                      </a:r>
                    </a:p>
                  </a:txBody>
                  <a:tcPr marL="72000" marR="36000" marT="0" marB="0" anchor="ctr"/>
                </a:tc>
                <a:tc>
                  <a:txBody>
                    <a:bodyPr/>
                    <a:lstStyle/>
                    <a:p>
                      <a:pPr algn="ctr"/>
                      <a:r>
                        <a:rPr lang="de-DE" sz="1200"/>
                        <a:t>253</a:t>
                      </a:r>
                    </a:p>
                  </a:txBody>
                  <a:tcPr marL="72000" marR="36000" marT="0" marB="0" anchor="ctr"/>
                </a:tc>
                <a:tc>
                  <a:txBody>
                    <a:bodyPr/>
                    <a:lstStyle/>
                    <a:p>
                      <a:pPr algn="ctr"/>
                      <a:r>
                        <a:rPr lang="de-DE" sz="1200"/>
                        <a:t>239</a:t>
                      </a:r>
                    </a:p>
                  </a:txBody>
                  <a:tcPr marL="72000" marR="36000" marT="0" marB="0" anchor="ctr"/>
                </a:tc>
                <a:tc>
                  <a:txBody>
                    <a:bodyPr/>
                    <a:lstStyle/>
                    <a:p>
                      <a:pPr algn="ctr"/>
                      <a:r>
                        <a:rPr lang="de-DE" sz="1200"/>
                        <a:t>183</a:t>
                      </a:r>
                    </a:p>
                  </a:txBody>
                  <a:tcPr marL="72000" marR="36000" marT="0" marB="0" anchor="ctr"/>
                </a:tc>
                <a:tc>
                  <a:txBody>
                    <a:bodyPr/>
                    <a:lstStyle/>
                    <a:p>
                      <a:pPr algn="ctr"/>
                      <a:r>
                        <a:rPr lang="de-DE" sz="1200"/>
                        <a:t>99</a:t>
                      </a:r>
                    </a:p>
                  </a:txBody>
                  <a:tcPr marL="72000" marR="36000" marT="0" marB="0" anchor="ctr"/>
                </a:tc>
                <a:tc>
                  <a:txBody>
                    <a:bodyPr/>
                    <a:lstStyle/>
                    <a:p>
                      <a:pPr algn="ctr"/>
                      <a:r>
                        <a:rPr lang="de-DE" sz="1200"/>
                        <a:t>21</a:t>
                      </a:r>
                    </a:p>
                  </a:txBody>
                  <a:tcPr marL="72000" marR="36000" marT="0" marB="0" anchor="ctr"/>
                </a:tc>
                <a:tc>
                  <a:txBody>
                    <a:bodyPr/>
                    <a:lstStyle/>
                    <a:p>
                      <a:pPr algn="ctr"/>
                      <a:r>
                        <a:rPr lang="de-DE" sz="1200"/>
                        <a:t>0</a:t>
                      </a:r>
                    </a:p>
                  </a:txBody>
                  <a:tcPr marL="72000" marR="36000" marT="0" marB="0" anchor="ctr"/>
                </a:tc>
                <a:extLst>
                  <a:ext uri="{0D108BD9-81ED-4DB2-BD59-A6C34878D82A}">
                    <a16:rowId xmlns:a16="http://schemas.microsoft.com/office/drawing/2014/main" val="749740652"/>
                  </a:ext>
                </a:extLst>
              </a:tr>
              <a:tr h="151084">
                <a:tc>
                  <a:txBody>
                    <a:bodyPr/>
                    <a:lstStyle/>
                    <a:p>
                      <a:r>
                        <a:rPr lang="de-DE" sz="1200">
                          <a:solidFill>
                            <a:schemeClr val="bg1"/>
                          </a:solidFill>
                        </a:rPr>
                        <a:t>FCR</a:t>
                      </a:r>
                    </a:p>
                  </a:txBody>
                  <a:tcPr marL="72000" marR="36000" marT="0" marB="0" anchor="ctr">
                    <a:solidFill>
                      <a:schemeClr val="accent2"/>
                    </a:solidFill>
                  </a:tcPr>
                </a:tc>
                <a:tc>
                  <a:txBody>
                    <a:bodyPr/>
                    <a:lstStyle/>
                    <a:p>
                      <a:pPr algn="ctr"/>
                      <a:r>
                        <a:rPr lang="de-DE" sz="1200"/>
                        <a:t>263</a:t>
                      </a:r>
                    </a:p>
                  </a:txBody>
                  <a:tcPr marL="72000" marR="36000" marT="0" marB="0" anchor="ctr"/>
                </a:tc>
                <a:tc>
                  <a:txBody>
                    <a:bodyPr/>
                    <a:lstStyle/>
                    <a:p>
                      <a:pPr algn="ctr"/>
                      <a:r>
                        <a:rPr lang="de-DE" sz="1200"/>
                        <a:t>227</a:t>
                      </a:r>
                    </a:p>
                  </a:txBody>
                  <a:tcPr marL="72000" marR="36000" marT="0" marB="0" anchor="ctr"/>
                </a:tc>
                <a:tc>
                  <a:txBody>
                    <a:bodyPr/>
                    <a:lstStyle/>
                    <a:p>
                      <a:pPr algn="ctr"/>
                      <a:r>
                        <a:rPr lang="de-DE" sz="1200"/>
                        <a:t>194</a:t>
                      </a:r>
                    </a:p>
                  </a:txBody>
                  <a:tcPr marL="72000" marR="36000" marT="0" marB="0" anchor="ctr"/>
                </a:tc>
                <a:tc>
                  <a:txBody>
                    <a:bodyPr/>
                    <a:lstStyle/>
                    <a:p>
                      <a:pPr algn="ctr"/>
                      <a:r>
                        <a:rPr lang="de-DE" sz="1200"/>
                        <a:t>145</a:t>
                      </a:r>
                    </a:p>
                  </a:txBody>
                  <a:tcPr marL="72000" marR="36000" marT="0" marB="0" anchor="ctr"/>
                </a:tc>
                <a:tc>
                  <a:txBody>
                    <a:bodyPr/>
                    <a:lstStyle/>
                    <a:p>
                      <a:pPr algn="ctr"/>
                      <a:r>
                        <a:rPr lang="de-DE" sz="1200"/>
                        <a:t>68</a:t>
                      </a:r>
                    </a:p>
                  </a:txBody>
                  <a:tcPr marL="72000" marR="36000" marT="0" marB="0" anchor="ctr"/>
                </a:tc>
                <a:tc>
                  <a:txBody>
                    <a:bodyPr/>
                    <a:lstStyle/>
                    <a:p>
                      <a:pPr algn="ctr"/>
                      <a:r>
                        <a:rPr lang="de-DE" sz="1200"/>
                        <a:t>12</a:t>
                      </a:r>
                    </a:p>
                  </a:txBody>
                  <a:tcPr marL="72000" marR="36000" marT="0" marB="0" anchor="ctr"/>
                </a:tc>
                <a:tc>
                  <a:txBody>
                    <a:bodyPr/>
                    <a:lstStyle/>
                    <a:p>
                      <a:pPr algn="ctr"/>
                      <a:r>
                        <a:rPr lang="de-DE" sz="1200"/>
                        <a:t>0</a:t>
                      </a:r>
                    </a:p>
                  </a:txBody>
                  <a:tcPr marL="72000" marR="36000" marT="0" marB="0" anchor="ctr"/>
                </a:tc>
                <a:extLst>
                  <a:ext uri="{0D108BD9-81ED-4DB2-BD59-A6C34878D82A}">
                    <a16:rowId xmlns:a16="http://schemas.microsoft.com/office/drawing/2014/main" val="2285529243"/>
                  </a:ext>
                </a:extLst>
              </a:tr>
            </a:tbl>
          </a:graphicData>
        </a:graphic>
      </p:graphicFrame>
    </p:spTree>
    <p:extLst>
      <p:ext uri="{BB962C8B-B14F-4D97-AF65-F5344CB8AC3E}">
        <p14:creationId xmlns:p14="http://schemas.microsoft.com/office/powerpoint/2010/main" val="3396227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Diagramm 25">
            <a:extLst>
              <a:ext uri="{FF2B5EF4-FFF2-40B4-BE49-F238E27FC236}">
                <a16:creationId xmlns:a16="http://schemas.microsoft.com/office/drawing/2014/main" id="{8471051C-7C1B-7E20-A49A-6FE3CA01AE65}"/>
              </a:ext>
            </a:extLst>
          </p:cNvPr>
          <p:cNvGraphicFramePr/>
          <p:nvPr>
            <p:extLst>
              <p:ext uri="{D42A27DB-BD31-4B8C-83A1-F6EECF244321}">
                <p14:modId xmlns:p14="http://schemas.microsoft.com/office/powerpoint/2010/main" val="2820622699"/>
              </p:ext>
            </p:extLst>
          </p:nvPr>
        </p:nvGraphicFramePr>
        <p:xfrm>
          <a:off x="6184900" y="1411240"/>
          <a:ext cx="5686429" cy="349410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Diagramm 11">
            <a:extLst>
              <a:ext uri="{FF2B5EF4-FFF2-40B4-BE49-F238E27FC236}">
                <a16:creationId xmlns:a16="http://schemas.microsoft.com/office/drawing/2014/main" id="{7DB8F77E-8BF1-DB1E-7E98-9E846AB23C45}"/>
              </a:ext>
            </a:extLst>
          </p:cNvPr>
          <p:cNvGraphicFramePr/>
          <p:nvPr>
            <p:extLst>
              <p:ext uri="{D42A27DB-BD31-4B8C-83A1-F6EECF244321}">
                <p14:modId xmlns:p14="http://schemas.microsoft.com/office/powerpoint/2010/main" val="2566246152"/>
              </p:ext>
            </p:extLst>
          </p:nvPr>
        </p:nvGraphicFramePr>
        <p:xfrm>
          <a:off x="403224" y="1411240"/>
          <a:ext cx="5686429" cy="349410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6">
            <a:extLst>
              <a:ext uri="{FF2B5EF4-FFF2-40B4-BE49-F238E27FC236}">
                <a16:creationId xmlns:a16="http://schemas.microsoft.com/office/drawing/2014/main" id="{81C7CA1C-C394-FF7D-9DAC-FDB7ABDEF7E2}"/>
              </a:ext>
            </a:extLst>
          </p:cNvPr>
          <p:cNvSpPr>
            <a:spLocks noGrp="1"/>
          </p:cNvSpPr>
          <p:nvPr>
            <p:ph type="body" sz="quarter" idx="12"/>
          </p:nvPr>
        </p:nvSpPr>
        <p:spPr/>
        <p:txBody>
          <a:bodyPr/>
          <a:lstStyle/>
          <a:p>
            <a:r>
              <a:rPr lang="en-US"/>
              <a:t>PFS at 29.6 months follow-up</a:t>
            </a:r>
            <a:r>
              <a:rPr lang="en-US" baseline="30000"/>
              <a:t>1</a:t>
            </a:r>
          </a:p>
        </p:txBody>
      </p:sp>
      <p:sp>
        <p:nvSpPr>
          <p:cNvPr id="2" name="Title 1">
            <a:extLst>
              <a:ext uri="{FF2B5EF4-FFF2-40B4-BE49-F238E27FC236}">
                <a16:creationId xmlns:a16="http://schemas.microsoft.com/office/drawing/2014/main" id="{C7D28BA1-FAFD-C953-E57B-3D231F3AE7FC}"/>
              </a:ext>
            </a:extLst>
          </p:cNvPr>
          <p:cNvSpPr>
            <a:spLocks noGrp="1"/>
          </p:cNvSpPr>
          <p:nvPr>
            <p:ph type="title"/>
          </p:nvPr>
        </p:nvSpPr>
        <p:spPr/>
        <p:txBody>
          <a:bodyPr/>
          <a:lstStyle/>
          <a:p>
            <a:r>
              <a:rPr lang="en-US"/>
              <a:t>Progression-free survival probability </a:t>
            </a:r>
          </a:p>
        </p:txBody>
      </p:sp>
      <p:sp>
        <p:nvSpPr>
          <p:cNvPr id="3" name="Footer Placeholder 2">
            <a:extLst>
              <a:ext uri="{FF2B5EF4-FFF2-40B4-BE49-F238E27FC236}">
                <a16:creationId xmlns:a16="http://schemas.microsoft.com/office/drawing/2014/main" id="{5CA45FC9-BE91-D635-798C-B2D7980F730C}"/>
              </a:ext>
            </a:extLst>
          </p:cNvPr>
          <p:cNvSpPr>
            <a:spLocks noGrp="1"/>
          </p:cNvSpPr>
          <p:nvPr>
            <p:ph type="ftr" sz="quarter" idx="13"/>
          </p:nvPr>
        </p:nvSpPr>
        <p:spPr/>
        <p:txBody>
          <a:bodyPr/>
          <a:lstStyle/>
          <a:p>
            <a:r>
              <a:rPr lang="en-GB" b="1"/>
              <a:t>CI</a:t>
            </a:r>
            <a:r>
              <a:rPr lang="en-GB"/>
              <a:t>, confidence interval;</a:t>
            </a:r>
            <a:r>
              <a:rPr lang="en-GB" b="1"/>
              <a:t> PFS, </a:t>
            </a:r>
            <a:r>
              <a:rPr lang="en-GB"/>
              <a:t>progression-free survival.</a:t>
            </a:r>
          </a:p>
          <a:p>
            <a:r>
              <a:rPr lang="en-GB"/>
              <a:t>1. Brown JR, et al. </a:t>
            </a:r>
            <a:r>
              <a:rPr lang="en-GB" i="1"/>
              <a:t>N </a:t>
            </a:r>
            <a:r>
              <a:rPr lang="en-GB" i="1" err="1"/>
              <a:t>Engl</a:t>
            </a:r>
            <a:r>
              <a:rPr lang="en-GB" i="1"/>
              <a:t> J Med</a:t>
            </a:r>
            <a:r>
              <a:rPr lang="en-GB"/>
              <a:t> 2023; 388:319-332.</a:t>
            </a:r>
          </a:p>
          <a:p>
            <a:r>
              <a:rPr lang="en-GB" b="1"/>
              <a:t>Brown et al, Abstract #202 presented at ASH 2023. </a:t>
            </a:r>
            <a:endParaRPr lang="en-GB"/>
          </a:p>
        </p:txBody>
      </p:sp>
      <p:sp>
        <p:nvSpPr>
          <p:cNvPr id="8" name="Text Placeholder 7">
            <a:extLst>
              <a:ext uri="{FF2B5EF4-FFF2-40B4-BE49-F238E27FC236}">
                <a16:creationId xmlns:a16="http://schemas.microsoft.com/office/drawing/2014/main" id="{A7AFB44E-10BD-FA0F-FFC0-9C9317559951}"/>
              </a:ext>
            </a:extLst>
          </p:cNvPr>
          <p:cNvSpPr>
            <a:spLocks noGrp="1"/>
          </p:cNvSpPr>
          <p:nvPr>
            <p:ph type="body" sz="quarter" idx="14"/>
          </p:nvPr>
        </p:nvSpPr>
        <p:spPr/>
        <p:txBody>
          <a:bodyPr/>
          <a:lstStyle/>
          <a:p>
            <a:r>
              <a:rPr lang="en-US"/>
              <a:t>PFS at 39.0 months follow-up (extended follow-up)</a:t>
            </a:r>
          </a:p>
        </p:txBody>
      </p:sp>
      <p:sp>
        <p:nvSpPr>
          <p:cNvPr id="23" name="TextBox 22">
            <a:extLst>
              <a:ext uri="{FF2B5EF4-FFF2-40B4-BE49-F238E27FC236}">
                <a16:creationId xmlns:a16="http://schemas.microsoft.com/office/drawing/2014/main" id="{64B4166E-F3FD-01AC-7BAE-AF606823A892}"/>
              </a:ext>
            </a:extLst>
          </p:cNvPr>
          <p:cNvSpPr txBox="1"/>
          <p:nvPr/>
        </p:nvSpPr>
        <p:spPr>
          <a:xfrm>
            <a:off x="403224" y="5126335"/>
            <a:ext cx="5572125" cy="461665"/>
          </a:xfrm>
          <a:prstGeom prst="rect">
            <a:avLst/>
          </a:prstGeom>
          <a:solidFill>
            <a:schemeClr val="bg2"/>
          </a:solidFill>
        </p:spPr>
        <p:txBody>
          <a:bodyPr wrap="square" rtlCol="0">
            <a:spAutoFit/>
          </a:bodyPr>
          <a:lstStyle/>
          <a:p>
            <a:pPr marL="171450" indent="-171450">
              <a:buClr>
                <a:schemeClr val="accent2"/>
              </a:buClr>
              <a:buFont typeface="Arial" panose="020B0604020202020204" pitchFamily="34" charset="0"/>
              <a:buChar char="•"/>
            </a:pPr>
            <a:r>
              <a:rPr lang="en-US" sz="1200"/>
              <a:t>Previous report demonstrated </a:t>
            </a:r>
            <a:r>
              <a:rPr lang="en-US" sz="1200" err="1"/>
              <a:t>zanubrutinib</a:t>
            </a:r>
            <a:r>
              <a:rPr lang="en-US" sz="1200"/>
              <a:t> is clinically and statistically superior to ibrutinib</a:t>
            </a:r>
          </a:p>
        </p:txBody>
      </p:sp>
      <p:sp>
        <p:nvSpPr>
          <p:cNvPr id="24" name="TextBox 23">
            <a:extLst>
              <a:ext uri="{FF2B5EF4-FFF2-40B4-BE49-F238E27FC236}">
                <a16:creationId xmlns:a16="http://schemas.microsoft.com/office/drawing/2014/main" id="{D6DE537D-2527-40EF-CD09-B0B289EAD588}"/>
              </a:ext>
            </a:extLst>
          </p:cNvPr>
          <p:cNvSpPr txBox="1"/>
          <p:nvPr/>
        </p:nvSpPr>
        <p:spPr>
          <a:xfrm>
            <a:off x="6199188" y="5126335"/>
            <a:ext cx="5572125" cy="461665"/>
          </a:xfrm>
          <a:prstGeom prst="rect">
            <a:avLst/>
          </a:prstGeom>
          <a:solidFill>
            <a:schemeClr val="bg2"/>
          </a:solidFill>
        </p:spPr>
        <p:txBody>
          <a:bodyPr wrap="square" rtlCol="0">
            <a:spAutoFit/>
          </a:bodyPr>
          <a:lstStyle/>
          <a:p>
            <a:pPr marL="171450" indent="-171450">
              <a:buClr>
                <a:schemeClr val="accent2"/>
              </a:buClr>
              <a:buFont typeface="Arial" panose="020B0604020202020204" pitchFamily="34" charset="0"/>
              <a:buChar char="•"/>
            </a:pPr>
            <a:r>
              <a:rPr lang="en-US" sz="1200"/>
              <a:t>Zanubrutinib sustains PFS benefit over ibrutinib at extended follow-up</a:t>
            </a:r>
          </a:p>
          <a:p>
            <a:pPr marL="171450" indent="-171450">
              <a:buClr>
                <a:schemeClr val="accent2"/>
              </a:buClr>
              <a:buFont typeface="Arial" panose="020B0604020202020204" pitchFamily="34" charset="0"/>
              <a:buChar char="•"/>
            </a:pPr>
            <a:endParaRPr lang="en-US" sz="1200"/>
          </a:p>
        </p:txBody>
      </p:sp>
      <p:graphicFrame>
        <p:nvGraphicFramePr>
          <p:cNvPr id="5" name="Tabelle 4">
            <a:extLst>
              <a:ext uri="{FF2B5EF4-FFF2-40B4-BE49-F238E27FC236}">
                <a16:creationId xmlns:a16="http://schemas.microsoft.com/office/drawing/2014/main" id="{3C1425ED-6629-EC39-EFAC-E7C29075E3E4}"/>
              </a:ext>
            </a:extLst>
          </p:cNvPr>
          <p:cNvGraphicFramePr>
            <a:graphicFrameLocks noGrp="1"/>
          </p:cNvGraphicFramePr>
          <p:nvPr>
            <p:extLst>
              <p:ext uri="{D42A27DB-BD31-4B8C-83A1-F6EECF244321}">
                <p14:modId xmlns:p14="http://schemas.microsoft.com/office/powerpoint/2010/main" val="2605454697"/>
              </p:ext>
            </p:extLst>
          </p:nvPr>
        </p:nvGraphicFramePr>
        <p:xfrm>
          <a:off x="393696" y="4595333"/>
          <a:ext cx="4494336" cy="41148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717279112"/>
                    </a:ext>
                  </a:extLst>
                </a:gridCol>
                <a:gridCol w="235896">
                  <a:extLst>
                    <a:ext uri="{9D8B030D-6E8A-4147-A177-3AD203B41FA5}">
                      <a16:colId xmlns:a16="http://schemas.microsoft.com/office/drawing/2014/main" val="4198750288"/>
                    </a:ext>
                  </a:extLst>
                </a:gridCol>
                <a:gridCol w="235896">
                  <a:extLst>
                    <a:ext uri="{9D8B030D-6E8A-4147-A177-3AD203B41FA5}">
                      <a16:colId xmlns:a16="http://schemas.microsoft.com/office/drawing/2014/main" val="2705343328"/>
                    </a:ext>
                  </a:extLst>
                </a:gridCol>
                <a:gridCol w="235896">
                  <a:extLst>
                    <a:ext uri="{9D8B030D-6E8A-4147-A177-3AD203B41FA5}">
                      <a16:colId xmlns:a16="http://schemas.microsoft.com/office/drawing/2014/main" val="3204564532"/>
                    </a:ext>
                  </a:extLst>
                </a:gridCol>
                <a:gridCol w="235896">
                  <a:extLst>
                    <a:ext uri="{9D8B030D-6E8A-4147-A177-3AD203B41FA5}">
                      <a16:colId xmlns:a16="http://schemas.microsoft.com/office/drawing/2014/main" val="782933230"/>
                    </a:ext>
                  </a:extLst>
                </a:gridCol>
                <a:gridCol w="235896">
                  <a:extLst>
                    <a:ext uri="{9D8B030D-6E8A-4147-A177-3AD203B41FA5}">
                      <a16:colId xmlns:a16="http://schemas.microsoft.com/office/drawing/2014/main" val="2435999986"/>
                    </a:ext>
                  </a:extLst>
                </a:gridCol>
                <a:gridCol w="235896">
                  <a:extLst>
                    <a:ext uri="{9D8B030D-6E8A-4147-A177-3AD203B41FA5}">
                      <a16:colId xmlns:a16="http://schemas.microsoft.com/office/drawing/2014/main" val="2292148142"/>
                    </a:ext>
                  </a:extLst>
                </a:gridCol>
                <a:gridCol w="235896">
                  <a:extLst>
                    <a:ext uri="{9D8B030D-6E8A-4147-A177-3AD203B41FA5}">
                      <a16:colId xmlns:a16="http://schemas.microsoft.com/office/drawing/2014/main" val="1844841734"/>
                    </a:ext>
                  </a:extLst>
                </a:gridCol>
                <a:gridCol w="235896">
                  <a:extLst>
                    <a:ext uri="{9D8B030D-6E8A-4147-A177-3AD203B41FA5}">
                      <a16:colId xmlns:a16="http://schemas.microsoft.com/office/drawing/2014/main" val="2807204520"/>
                    </a:ext>
                  </a:extLst>
                </a:gridCol>
                <a:gridCol w="235896">
                  <a:extLst>
                    <a:ext uri="{9D8B030D-6E8A-4147-A177-3AD203B41FA5}">
                      <a16:colId xmlns:a16="http://schemas.microsoft.com/office/drawing/2014/main" val="830357631"/>
                    </a:ext>
                  </a:extLst>
                </a:gridCol>
                <a:gridCol w="235896">
                  <a:extLst>
                    <a:ext uri="{9D8B030D-6E8A-4147-A177-3AD203B41FA5}">
                      <a16:colId xmlns:a16="http://schemas.microsoft.com/office/drawing/2014/main" val="3799237536"/>
                    </a:ext>
                  </a:extLst>
                </a:gridCol>
                <a:gridCol w="235896">
                  <a:extLst>
                    <a:ext uri="{9D8B030D-6E8A-4147-A177-3AD203B41FA5}">
                      <a16:colId xmlns:a16="http://schemas.microsoft.com/office/drawing/2014/main" val="2325088233"/>
                    </a:ext>
                  </a:extLst>
                </a:gridCol>
                <a:gridCol w="235896">
                  <a:extLst>
                    <a:ext uri="{9D8B030D-6E8A-4147-A177-3AD203B41FA5}">
                      <a16:colId xmlns:a16="http://schemas.microsoft.com/office/drawing/2014/main" val="3772884586"/>
                    </a:ext>
                  </a:extLst>
                </a:gridCol>
                <a:gridCol w="235896">
                  <a:extLst>
                    <a:ext uri="{9D8B030D-6E8A-4147-A177-3AD203B41FA5}">
                      <a16:colId xmlns:a16="http://schemas.microsoft.com/office/drawing/2014/main" val="1068723341"/>
                    </a:ext>
                  </a:extLst>
                </a:gridCol>
                <a:gridCol w="235896">
                  <a:extLst>
                    <a:ext uri="{9D8B030D-6E8A-4147-A177-3AD203B41FA5}">
                      <a16:colId xmlns:a16="http://schemas.microsoft.com/office/drawing/2014/main" val="721536435"/>
                    </a:ext>
                  </a:extLst>
                </a:gridCol>
                <a:gridCol w="235896">
                  <a:extLst>
                    <a:ext uri="{9D8B030D-6E8A-4147-A177-3AD203B41FA5}">
                      <a16:colId xmlns:a16="http://schemas.microsoft.com/office/drawing/2014/main" val="2912442069"/>
                    </a:ext>
                  </a:extLst>
                </a:gridCol>
                <a:gridCol w="235896">
                  <a:extLst>
                    <a:ext uri="{9D8B030D-6E8A-4147-A177-3AD203B41FA5}">
                      <a16:colId xmlns:a16="http://schemas.microsoft.com/office/drawing/2014/main" val="69791604"/>
                    </a:ext>
                  </a:extLst>
                </a:gridCol>
              </a:tblGrid>
              <a:tr h="40797">
                <a:tc gridSpan="17">
                  <a:txBody>
                    <a:bodyPr/>
                    <a:lstStyle/>
                    <a:p>
                      <a:r>
                        <a:rPr lang="de-DE" sz="900"/>
                        <a:t>No. at risk</a:t>
                      </a:r>
                    </a:p>
                  </a:txBody>
                  <a:tcPr marL="3600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extLst>
                  <a:ext uri="{0D108BD9-81ED-4DB2-BD59-A6C34878D82A}">
                    <a16:rowId xmlns:a16="http://schemas.microsoft.com/office/drawing/2014/main" val="1481988096"/>
                  </a:ext>
                </a:extLst>
              </a:tr>
              <a:tr h="40797">
                <a:tc>
                  <a:txBody>
                    <a:bodyPr/>
                    <a:lstStyle/>
                    <a:p>
                      <a:r>
                        <a:rPr lang="de-DE" sz="900" err="1">
                          <a:solidFill>
                            <a:schemeClr val="bg1"/>
                          </a:solidFill>
                        </a:rPr>
                        <a:t>Zanubrutinib</a:t>
                      </a:r>
                      <a:endParaRPr lang="de-DE" sz="900">
                        <a:solidFill>
                          <a:schemeClr val="bg1"/>
                        </a:solidFill>
                      </a:endParaRPr>
                    </a:p>
                  </a:txBody>
                  <a:tcPr marL="36000" marR="0" marT="0" marB="0" anchor="ctr">
                    <a:solidFill>
                      <a:schemeClr val="accent1"/>
                    </a:solidFill>
                  </a:tcPr>
                </a:tc>
                <a:tc>
                  <a:txBody>
                    <a:bodyPr/>
                    <a:lstStyle/>
                    <a:p>
                      <a:pPr algn="ctr"/>
                      <a:r>
                        <a:rPr lang="de-DE" sz="900"/>
                        <a:t>327</a:t>
                      </a:r>
                    </a:p>
                  </a:txBody>
                  <a:tcPr marL="0" marR="0" marT="0" marB="0" anchor="ctr"/>
                </a:tc>
                <a:tc>
                  <a:txBody>
                    <a:bodyPr/>
                    <a:lstStyle/>
                    <a:p>
                      <a:pPr algn="ctr"/>
                      <a:r>
                        <a:rPr lang="de-DE" sz="900"/>
                        <a:t>316</a:t>
                      </a:r>
                    </a:p>
                  </a:txBody>
                  <a:tcPr marL="0" marR="0" marT="0" marB="0" anchor="ctr"/>
                </a:tc>
                <a:tc>
                  <a:txBody>
                    <a:bodyPr/>
                    <a:lstStyle/>
                    <a:p>
                      <a:pPr algn="ctr"/>
                      <a:r>
                        <a:rPr lang="de-DE" sz="900"/>
                        <a:t>303</a:t>
                      </a:r>
                    </a:p>
                  </a:txBody>
                  <a:tcPr marL="0" marR="0" marT="0" marB="0" anchor="ctr"/>
                </a:tc>
                <a:tc>
                  <a:txBody>
                    <a:bodyPr/>
                    <a:lstStyle/>
                    <a:p>
                      <a:pPr algn="ctr"/>
                      <a:r>
                        <a:rPr lang="de-DE" sz="900"/>
                        <a:t>297</a:t>
                      </a:r>
                    </a:p>
                  </a:txBody>
                  <a:tcPr marL="0" marR="0" marT="0" marB="0" anchor="ctr"/>
                </a:tc>
                <a:tc>
                  <a:txBody>
                    <a:bodyPr/>
                    <a:lstStyle/>
                    <a:p>
                      <a:pPr algn="ctr"/>
                      <a:r>
                        <a:rPr lang="de-DE" sz="900"/>
                        <a:t>290</a:t>
                      </a:r>
                    </a:p>
                  </a:txBody>
                  <a:tcPr marL="0" marR="0" marT="0" marB="0" anchor="ctr"/>
                </a:tc>
                <a:tc>
                  <a:txBody>
                    <a:bodyPr/>
                    <a:lstStyle/>
                    <a:p>
                      <a:pPr algn="ctr"/>
                      <a:r>
                        <a:rPr lang="de-DE" sz="900"/>
                        <a:t>274</a:t>
                      </a:r>
                    </a:p>
                  </a:txBody>
                  <a:tcPr marL="0" marR="0" marT="0" marB="0" anchor="ctr"/>
                </a:tc>
                <a:tc>
                  <a:txBody>
                    <a:bodyPr/>
                    <a:lstStyle/>
                    <a:p>
                      <a:pPr algn="ctr"/>
                      <a:r>
                        <a:rPr lang="de-DE" sz="900"/>
                        <a:t>260</a:t>
                      </a:r>
                    </a:p>
                  </a:txBody>
                  <a:tcPr marL="0" marR="0" marT="0" marB="0" anchor="ctr"/>
                </a:tc>
                <a:tc>
                  <a:txBody>
                    <a:bodyPr/>
                    <a:lstStyle/>
                    <a:p>
                      <a:pPr algn="ctr"/>
                      <a:r>
                        <a:rPr lang="de-DE" sz="900"/>
                        <a:t>221</a:t>
                      </a:r>
                    </a:p>
                  </a:txBody>
                  <a:tcPr marL="0" marR="0" marT="0" marB="0" anchor="ctr"/>
                </a:tc>
                <a:tc>
                  <a:txBody>
                    <a:bodyPr/>
                    <a:lstStyle/>
                    <a:p>
                      <a:pPr algn="ctr"/>
                      <a:r>
                        <a:rPr lang="de-DE" sz="900"/>
                        <a:t>165</a:t>
                      </a:r>
                    </a:p>
                  </a:txBody>
                  <a:tcPr marL="0" marR="0" marT="0" marB="0" anchor="ctr"/>
                </a:tc>
                <a:tc>
                  <a:txBody>
                    <a:bodyPr/>
                    <a:lstStyle/>
                    <a:p>
                      <a:pPr algn="ctr"/>
                      <a:r>
                        <a:rPr lang="de-DE" sz="900"/>
                        <a:t>158</a:t>
                      </a:r>
                    </a:p>
                  </a:txBody>
                  <a:tcPr marL="0" marR="0" marT="0" marB="0" anchor="ctr"/>
                </a:tc>
                <a:tc>
                  <a:txBody>
                    <a:bodyPr/>
                    <a:lstStyle/>
                    <a:p>
                      <a:pPr algn="ctr"/>
                      <a:r>
                        <a:rPr lang="de-DE" sz="900"/>
                        <a:t>122</a:t>
                      </a:r>
                    </a:p>
                  </a:txBody>
                  <a:tcPr marL="0" marR="0" marT="0" marB="0" anchor="ctr"/>
                </a:tc>
                <a:tc>
                  <a:txBody>
                    <a:bodyPr/>
                    <a:lstStyle/>
                    <a:p>
                      <a:pPr algn="ctr"/>
                      <a:r>
                        <a:rPr lang="de-DE" sz="900"/>
                        <a:t>111</a:t>
                      </a:r>
                    </a:p>
                  </a:txBody>
                  <a:tcPr marL="0" marR="0" marT="0" marB="0" anchor="ctr"/>
                </a:tc>
                <a:tc>
                  <a:txBody>
                    <a:bodyPr/>
                    <a:lstStyle/>
                    <a:p>
                      <a:pPr algn="ctr"/>
                      <a:r>
                        <a:rPr lang="de-DE" sz="900"/>
                        <a:t>12</a:t>
                      </a:r>
                    </a:p>
                  </a:txBody>
                  <a:tcPr marL="0" marR="0" marT="0" marB="0" anchor="ctr"/>
                </a:tc>
                <a:tc>
                  <a:txBody>
                    <a:bodyPr/>
                    <a:lstStyle/>
                    <a:p>
                      <a:pPr algn="ctr"/>
                      <a:r>
                        <a:rPr lang="de-DE" sz="900"/>
                        <a:t>2</a:t>
                      </a:r>
                    </a:p>
                  </a:txBody>
                  <a:tcPr marL="0" marR="0" marT="0" marB="0" anchor="ctr"/>
                </a:tc>
                <a:tc>
                  <a:txBody>
                    <a:bodyPr/>
                    <a:lstStyle/>
                    <a:p>
                      <a:pPr algn="ctr"/>
                      <a:r>
                        <a:rPr lang="de-DE" sz="900"/>
                        <a:t>0</a:t>
                      </a:r>
                    </a:p>
                  </a:txBody>
                  <a:tcPr marL="0" marR="0" marT="0" marB="0" anchor="ctr"/>
                </a:tc>
                <a:tc>
                  <a:txBody>
                    <a:bodyPr/>
                    <a:lstStyle/>
                    <a:p>
                      <a:pPr algn="ctr"/>
                      <a:endParaRPr lang="de-DE" sz="900"/>
                    </a:p>
                  </a:txBody>
                  <a:tcPr marL="0" marR="0" marT="0" marB="0" anchor="ctr"/>
                </a:tc>
                <a:extLst>
                  <a:ext uri="{0D108BD9-81ED-4DB2-BD59-A6C34878D82A}">
                    <a16:rowId xmlns:a16="http://schemas.microsoft.com/office/drawing/2014/main" val="1014556264"/>
                  </a:ext>
                </a:extLst>
              </a:tr>
              <a:tr h="40797">
                <a:tc>
                  <a:txBody>
                    <a:bodyPr/>
                    <a:lstStyle/>
                    <a:p>
                      <a:r>
                        <a:rPr lang="de-DE" sz="900" err="1">
                          <a:solidFill>
                            <a:schemeClr val="bg1"/>
                          </a:solidFill>
                        </a:rPr>
                        <a:t>Ibrutinib</a:t>
                      </a:r>
                      <a:endParaRPr lang="de-DE" sz="900">
                        <a:solidFill>
                          <a:schemeClr val="bg1"/>
                        </a:solidFill>
                      </a:endParaRPr>
                    </a:p>
                  </a:txBody>
                  <a:tcPr marL="36000" marR="0" marT="0" marB="0" anchor="ctr">
                    <a:solidFill>
                      <a:srgbClr val="F37920"/>
                    </a:solidFill>
                  </a:tcPr>
                </a:tc>
                <a:tc>
                  <a:txBody>
                    <a:bodyPr/>
                    <a:lstStyle/>
                    <a:p>
                      <a:pPr algn="ctr"/>
                      <a:r>
                        <a:rPr lang="de-DE" sz="900"/>
                        <a:t>325</a:t>
                      </a:r>
                    </a:p>
                  </a:txBody>
                  <a:tcPr marL="0" marR="0" marT="0" marB="0" anchor="ctr"/>
                </a:tc>
                <a:tc>
                  <a:txBody>
                    <a:bodyPr/>
                    <a:lstStyle/>
                    <a:p>
                      <a:pPr algn="ctr"/>
                      <a:r>
                        <a:rPr lang="de-DE" sz="900"/>
                        <a:t>306</a:t>
                      </a:r>
                    </a:p>
                  </a:txBody>
                  <a:tcPr marL="0" marR="0" marT="0" marB="0" anchor="ctr"/>
                </a:tc>
                <a:tc>
                  <a:txBody>
                    <a:bodyPr/>
                    <a:lstStyle/>
                    <a:p>
                      <a:pPr algn="ctr"/>
                      <a:r>
                        <a:rPr lang="de-DE" sz="900"/>
                        <a:t>293</a:t>
                      </a:r>
                    </a:p>
                  </a:txBody>
                  <a:tcPr marL="0" marR="0" marT="0" marB="0" anchor="ctr"/>
                </a:tc>
                <a:tc>
                  <a:txBody>
                    <a:bodyPr/>
                    <a:lstStyle/>
                    <a:p>
                      <a:pPr algn="ctr"/>
                      <a:r>
                        <a:rPr lang="de-DE" sz="900"/>
                        <a:t>273</a:t>
                      </a:r>
                    </a:p>
                  </a:txBody>
                  <a:tcPr marL="0" marR="0" marT="0" marB="0" anchor="ctr"/>
                </a:tc>
                <a:tc>
                  <a:txBody>
                    <a:bodyPr/>
                    <a:lstStyle/>
                    <a:p>
                      <a:pPr algn="ctr"/>
                      <a:r>
                        <a:rPr lang="de-DE" sz="900"/>
                        <a:t>259</a:t>
                      </a:r>
                    </a:p>
                  </a:txBody>
                  <a:tcPr marL="0" marR="0" marT="0" marB="0" anchor="ctr"/>
                </a:tc>
                <a:tc>
                  <a:txBody>
                    <a:bodyPr/>
                    <a:lstStyle/>
                    <a:p>
                      <a:pPr algn="ctr"/>
                      <a:r>
                        <a:rPr lang="de-DE" sz="900"/>
                        <a:t>241</a:t>
                      </a:r>
                    </a:p>
                  </a:txBody>
                  <a:tcPr marL="0" marR="0" marT="0" marB="0" anchor="ctr"/>
                </a:tc>
                <a:tc>
                  <a:txBody>
                    <a:bodyPr/>
                    <a:lstStyle/>
                    <a:p>
                      <a:pPr algn="ctr"/>
                      <a:r>
                        <a:rPr lang="de-DE" sz="900"/>
                        <a:t>227</a:t>
                      </a:r>
                    </a:p>
                  </a:txBody>
                  <a:tcPr marL="0" marR="0" marT="0" marB="0" anchor="ctr"/>
                </a:tc>
                <a:tc>
                  <a:txBody>
                    <a:bodyPr/>
                    <a:lstStyle/>
                    <a:p>
                      <a:pPr algn="ctr"/>
                      <a:r>
                        <a:rPr lang="de-DE" sz="900"/>
                        <a:t>186</a:t>
                      </a:r>
                    </a:p>
                  </a:txBody>
                  <a:tcPr marL="0" marR="0" marT="0" marB="0" anchor="ctr"/>
                </a:tc>
                <a:tc>
                  <a:txBody>
                    <a:bodyPr/>
                    <a:lstStyle/>
                    <a:p>
                      <a:pPr algn="ctr"/>
                      <a:r>
                        <a:rPr lang="de-DE" sz="900"/>
                        <a:t>128</a:t>
                      </a:r>
                    </a:p>
                  </a:txBody>
                  <a:tcPr marL="0" marR="0" marT="0" marB="0" anchor="ctr"/>
                </a:tc>
                <a:tc>
                  <a:txBody>
                    <a:bodyPr/>
                    <a:lstStyle/>
                    <a:p>
                      <a:pPr algn="ctr"/>
                      <a:r>
                        <a:rPr lang="de-DE" sz="900"/>
                        <a:t>121</a:t>
                      </a:r>
                    </a:p>
                  </a:txBody>
                  <a:tcPr marL="0" marR="0" marT="0" marB="0" anchor="ctr"/>
                </a:tc>
                <a:tc>
                  <a:txBody>
                    <a:bodyPr/>
                    <a:lstStyle/>
                    <a:p>
                      <a:pPr algn="ctr"/>
                      <a:r>
                        <a:rPr lang="de-DE" sz="900"/>
                        <a:t>97</a:t>
                      </a:r>
                    </a:p>
                  </a:txBody>
                  <a:tcPr marL="0" marR="0" marT="0" marB="0" anchor="ctr"/>
                </a:tc>
                <a:tc>
                  <a:txBody>
                    <a:bodyPr/>
                    <a:lstStyle/>
                    <a:p>
                      <a:pPr algn="ctr"/>
                      <a:r>
                        <a:rPr lang="de-DE" sz="900"/>
                        <a:t>87</a:t>
                      </a:r>
                    </a:p>
                  </a:txBody>
                  <a:tcPr marL="0" marR="0" marT="0" marB="0" anchor="ctr"/>
                </a:tc>
                <a:tc>
                  <a:txBody>
                    <a:bodyPr/>
                    <a:lstStyle/>
                    <a:p>
                      <a:pPr algn="ctr"/>
                      <a:r>
                        <a:rPr lang="de-DE" sz="900"/>
                        <a:t>9</a:t>
                      </a:r>
                    </a:p>
                  </a:txBody>
                  <a:tcPr marL="0" marR="0" marT="0" marB="0" anchor="ctr"/>
                </a:tc>
                <a:tc>
                  <a:txBody>
                    <a:bodyPr/>
                    <a:lstStyle/>
                    <a:p>
                      <a:pPr algn="ctr"/>
                      <a:r>
                        <a:rPr lang="de-DE" sz="900"/>
                        <a:t>1</a:t>
                      </a:r>
                    </a:p>
                  </a:txBody>
                  <a:tcPr marL="0" marR="0" marT="0" marB="0" anchor="ctr"/>
                </a:tc>
                <a:tc>
                  <a:txBody>
                    <a:bodyPr/>
                    <a:lstStyle/>
                    <a:p>
                      <a:pPr algn="ctr"/>
                      <a:r>
                        <a:rPr lang="de-DE" sz="900"/>
                        <a:t>1</a:t>
                      </a:r>
                    </a:p>
                  </a:txBody>
                  <a:tcPr marL="0" marR="0" marT="0" marB="0" anchor="ctr"/>
                </a:tc>
                <a:tc>
                  <a:txBody>
                    <a:bodyPr/>
                    <a:lstStyle/>
                    <a:p>
                      <a:pPr algn="ctr"/>
                      <a:r>
                        <a:rPr lang="de-DE" sz="900"/>
                        <a:t>0</a:t>
                      </a:r>
                    </a:p>
                  </a:txBody>
                  <a:tcPr marL="0" marR="0" marT="0" marB="0" anchor="ctr"/>
                </a:tc>
                <a:extLst>
                  <a:ext uri="{0D108BD9-81ED-4DB2-BD59-A6C34878D82A}">
                    <a16:rowId xmlns:a16="http://schemas.microsoft.com/office/drawing/2014/main" val="1176687308"/>
                  </a:ext>
                </a:extLst>
              </a:tr>
            </a:tbl>
          </a:graphicData>
        </a:graphic>
      </p:graphicFrame>
      <p:graphicFrame>
        <p:nvGraphicFramePr>
          <p:cNvPr id="6" name="Tabelle 5">
            <a:extLst>
              <a:ext uri="{FF2B5EF4-FFF2-40B4-BE49-F238E27FC236}">
                <a16:creationId xmlns:a16="http://schemas.microsoft.com/office/drawing/2014/main" id="{32B4D62C-D062-F7CA-8B05-32B1E7E77F30}"/>
              </a:ext>
            </a:extLst>
          </p:cNvPr>
          <p:cNvGraphicFramePr>
            <a:graphicFrameLocks noGrp="1"/>
          </p:cNvGraphicFramePr>
          <p:nvPr>
            <p:extLst>
              <p:ext uri="{D42A27DB-BD31-4B8C-83A1-F6EECF244321}">
                <p14:modId xmlns:p14="http://schemas.microsoft.com/office/powerpoint/2010/main" val="1436344288"/>
              </p:ext>
            </p:extLst>
          </p:nvPr>
        </p:nvGraphicFramePr>
        <p:xfrm>
          <a:off x="6191252" y="4595333"/>
          <a:ext cx="5407120" cy="41148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717279112"/>
                    </a:ext>
                  </a:extLst>
                </a:gridCol>
                <a:gridCol w="234356">
                  <a:extLst>
                    <a:ext uri="{9D8B030D-6E8A-4147-A177-3AD203B41FA5}">
                      <a16:colId xmlns:a16="http://schemas.microsoft.com/office/drawing/2014/main" val="4198750288"/>
                    </a:ext>
                  </a:extLst>
                </a:gridCol>
                <a:gridCol w="234356">
                  <a:extLst>
                    <a:ext uri="{9D8B030D-6E8A-4147-A177-3AD203B41FA5}">
                      <a16:colId xmlns:a16="http://schemas.microsoft.com/office/drawing/2014/main" val="2705343328"/>
                    </a:ext>
                  </a:extLst>
                </a:gridCol>
                <a:gridCol w="234356">
                  <a:extLst>
                    <a:ext uri="{9D8B030D-6E8A-4147-A177-3AD203B41FA5}">
                      <a16:colId xmlns:a16="http://schemas.microsoft.com/office/drawing/2014/main" val="3204564532"/>
                    </a:ext>
                  </a:extLst>
                </a:gridCol>
                <a:gridCol w="234356">
                  <a:extLst>
                    <a:ext uri="{9D8B030D-6E8A-4147-A177-3AD203B41FA5}">
                      <a16:colId xmlns:a16="http://schemas.microsoft.com/office/drawing/2014/main" val="782933230"/>
                    </a:ext>
                  </a:extLst>
                </a:gridCol>
                <a:gridCol w="234356">
                  <a:extLst>
                    <a:ext uri="{9D8B030D-6E8A-4147-A177-3AD203B41FA5}">
                      <a16:colId xmlns:a16="http://schemas.microsoft.com/office/drawing/2014/main" val="2435999986"/>
                    </a:ext>
                  </a:extLst>
                </a:gridCol>
                <a:gridCol w="234356">
                  <a:extLst>
                    <a:ext uri="{9D8B030D-6E8A-4147-A177-3AD203B41FA5}">
                      <a16:colId xmlns:a16="http://schemas.microsoft.com/office/drawing/2014/main" val="2292148142"/>
                    </a:ext>
                  </a:extLst>
                </a:gridCol>
                <a:gridCol w="234356">
                  <a:extLst>
                    <a:ext uri="{9D8B030D-6E8A-4147-A177-3AD203B41FA5}">
                      <a16:colId xmlns:a16="http://schemas.microsoft.com/office/drawing/2014/main" val="1844841734"/>
                    </a:ext>
                  </a:extLst>
                </a:gridCol>
                <a:gridCol w="234356">
                  <a:extLst>
                    <a:ext uri="{9D8B030D-6E8A-4147-A177-3AD203B41FA5}">
                      <a16:colId xmlns:a16="http://schemas.microsoft.com/office/drawing/2014/main" val="2807204520"/>
                    </a:ext>
                  </a:extLst>
                </a:gridCol>
                <a:gridCol w="234356">
                  <a:extLst>
                    <a:ext uri="{9D8B030D-6E8A-4147-A177-3AD203B41FA5}">
                      <a16:colId xmlns:a16="http://schemas.microsoft.com/office/drawing/2014/main" val="830357631"/>
                    </a:ext>
                  </a:extLst>
                </a:gridCol>
                <a:gridCol w="234356">
                  <a:extLst>
                    <a:ext uri="{9D8B030D-6E8A-4147-A177-3AD203B41FA5}">
                      <a16:colId xmlns:a16="http://schemas.microsoft.com/office/drawing/2014/main" val="3799237536"/>
                    </a:ext>
                  </a:extLst>
                </a:gridCol>
                <a:gridCol w="234356">
                  <a:extLst>
                    <a:ext uri="{9D8B030D-6E8A-4147-A177-3AD203B41FA5}">
                      <a16:colId xmlns:a16="http://schemas.microsoft.com/office/drawing/2014/main" val="2325088233"/>
                    </a:ext>
                  </a:extLst>
                </a:gridCol>
                <a:gridCol w="234356">
                  <a:extLst>
                    <a:ext uri="{9D8B030D-6E8A-4147-A177-3AD203B41FA5}">
                      <a16:colId xmlns:a16="http://schemas.microsoft.com/office/drawing/2014/main" val="3772884586"/>
                    </a:ext>
                  </a:extLst>
                </a:gridCol>
                <a:gridCol w="234356">
                  <a:extLst>
                    <a:ext uri="{9D8B030D-6E8A-4147-A177-3AD203B41FA5}">
                      <a16:colId xmlns:a16="http://schemas.microsoft.com/office/drawing/2014/main" val="1068723341"/>
                    </a:ext>
                  </a:extLst>
                </a:gridCol>
                <a:gridCol w="234356">
                  <a:extLst>
                    <a:ext uri="{9D8B030D-6E8A-4147-A177-3AD203B41FA5}">
                      <a16:colId xmlns:a16="http://schemas.microsoft.com/office/drawing/2014/main" val="721536435"/>
                    </a:ext>
                  </a:extLst>
                </a:gridCol>
                <a:gridCol w="234356">
                  <a:extLst>
                    <a:ext uri="{9D8B030D-6E8A-4147-A177-3AD203B41FA5}">
                      <a16:colId xmlns:a16="http://schemas.microsoft.com/office/drawing/2014/main" val="2912442069"/>
                    </a:ext>
                  </a:extLst>
                </a:gridCol>
                <a:gridCol w="234356">
                  <a:extLst>
                    <a:ext uri="{9D8B030D-6E8A-4147-A177-3AD203B41FA5}">
                      <a16:colId xmlns:a16="http://schemas.microsoft.com/office/drawing/2014/main" val="1800569900"/>
                    </a:ext>
                  </a:extLst>
                </a:gridCol>
                <a:gridCol w="234356">
                  <a:extLst>
                    <a:ext uri="{9D8B030D-6E8A-4147-A177-3AD203B41FA5}">
                      <a16:colId xmlns:a16="http://schemas.microsoft.com/office/drawing/2014/main" val="1926242242"/>
                    </a:ext>
                  </a:extLst>
                </a:gridCol>
                <a:gridCol w="234356">
                  <a:extLst>
                    <a:ext uri="{9D8B030D-6E8A-4147-A177-3AD203B41FA5}">
                      <a16:colId xmlns:a16="http://schemas.microsoft.com/office/drawing/2014/main" val="3207200589"/>
                    </a:ext>
                  </a:extLst>
                </a:gridCol>
                <a:gridCol w="234356">
                  <a:extLst>
                    <a:ext uri="{9D8B030D-6E8A-4147-A177-3AD203B41FA5}">
                      <a16:colId xmlns:a16="http://schemas.microsoft.com/office/drawing/2014/main" val="4135541017"/>
                    </a:ext>
                  </a:extLst>
                </a:gridCol>
                <a:gridCol w="234356">
                  <a:extLst>
                    <a:ext uri="{9D8B030D-6E8A-4147-A177-3AD203B41FA5}">
                      <a16:colId xmlns:a16="http://schemas.microsoft.com/office/drawing/2014/main" val="2324634545"/>
                    </a:ext>
                  </a:extLst>
                </a:gridCol>
              </a:tblGrid>
              <a:tr h="40797">
                <a:tc gridSpan="21">
                  <a:txBody>
                    <a:bodyPr/>
                    <a:lstStyle/>
                    <a:p>
                      <a:r>
                        <a:rPr lang="de-DE" sz="900"/>
                        <a:t>No. at risk</a:t>
                      </a:r>
                    </a:p>
                  </a:txBody>
                  <a:tcPr marL="3600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481988096"/>
                  </a:ext>
                </a:extLst>
              </a:tr>
              <a:tr h="40797">
                <a:tc>
                  <a:txBody>
                    <a:bodyPr/>
                    <a:lstStyle/>
                    <a:p>
                      <a:r>
                        <a:rPr lang="de-DE" sz="900" err="1">
                          <a:solidFill>
                            <a:schemeClr val="bg1"/>
                          </a:solidFill>
                        </a:rPr>
                        <a:t>Zanubrutinib</a:t>
                      </a:r>
                      <a:endParaRPr lang="de-DE" sz="900">
                        <a:solidFill>
                          <a:schemeClr val="bg1"/>
                        </a:solidFill>
                      </a:endParaRPr>
                    </a:p>
                  </a:txBody>
                  <a:tcPr marL="36000" marR="0" marT="0" marB="0" anchor="ctr">
                    <a:solidFill>
                      <a:schemeClr val="accent1"/>
                    </a:solidFill>
                  </a:tcPr>
                </a:tc>
                <a:tc>
                  <a:txBody>
                    <a:bodyPr/>
                    <a:lstStyle/>
                    <a:p>
                      <a:pPr algn="ctr"/>
                      <a:r>
                        <a:rPr lang="de-DE" sz="900"/>
                        <a:t>327</a:t>
                      </a:r>
                    </a:p>
                  </a:txBody>
                  <a:tcPr marL="0" marR="0" marT="0" marB="0" anchor="ctr"/>
                </a:tc>
                <a:tc>
                  <a:txBody>
                    <a:bodyPr/>
                    <a:lstStyle/>
                    <a:p>
                      <a:pPr algn="ctr"/>
                      <a:r>
                        <a:rPr lang="de-DE" sz="900"/>
                        <a:t>315</a:t>
                      </a:r>
                    </a:p>
                  </a:txBody>
                  <a:tcPr marL="0" marR="0" marT="0" marB="0" anchor="ctr"/>
                </a:tc>
                <a:tc>
                  <a:txBody>
                    <a:bodyPr/>
                    <a:lstStyle/>
                    <a:p>
                      <a:pPr algn="ctr"/>
                      <a:r>
                        <a:rPr lang="de-DE" sz="900"/>
                        <a:t>302</a:t>
                      </a:r>
                    </a:p>
                  </a:txBody>
                  <a:tcPr marL="0" marR="0" marT="0" marB="0" anchor="ctr"/>
                </a:tc>
                <a:tc>
                  <a:txBody>
                    <a:bodyPr/>
                    <a:lstStyle/>
                    <a:p>
                      <a:pPr algn="ctr"/>
                      <a:r>
                        <a:rPr lang="de-DE" sz="900"/>
                        <a:t>295</a:t>
                      </a:r>
                    </a:p>
                  </a:txBody>
                  <a:tcPr marL="0" marR="0" marT="0" marB="0" anchor="ctr"/>
                </a:tc>
                <a:tc>
                  <a:txBody>
                    <a:bodyPr/>
                    <a:lstStyle/>
                    <a:p>
                      <a:pPr algn="ctr"/>
                      <a:r>
                        <a:rPr lang="de-DE" sz="900"/>
                        <a:t>287</a:t>
                      </a:r>
                    </a:p>
                  </a:txBody>
                  <a:tcPr marL="0" marR="0" marT="0" marB="0" anchor="ctr"/>
                </a:tc>
                <a:tc>
                  <a:txBody>
                    <a:bodyPr/>
                    <a:lstStyle/>
                    <a:p>
                      <a:pPr algn="ctr"/>
                      <a:r>
                        <a:rPr lang="de-DE" sz="900"/>
                        <a:t>272</a:t>
                      </a:r>
                    </a:p>
                  </a:txBody>
                  <a:tcPr marL="0" marR="0" marT="0" marB="0" anchor="ctr"/>
                </a:tc>
                <a:tc>
                  <a:txBody>
                    <a:bodyPr/>
                    <a:lstStyle/>
                    <a:p>
                      <a:pPr algn="ctr"/>
                      <a:r>
                        <a:rPr lang="de-DE" sz="900"/>
                        <a:t>258</a:t>
                      </a:r>
                    </a:p>
                  </a:txBody>
                  <a:tcPr marL="0" marR="0" marT="0" marB="0" anchor="ctr"/>
                </a:tc>
                <a:tc>
                  <a:txBody>
                    <a:bodyPr/>
                    <a:lstStyle/>
                    <a:p>
                      <a:pPr algn="ctr"/>
                      <a:r>
                        <a:rPr lang="de-DE" sz="900"/>
                        <a:t>247</a:t>
                      </a:r>
                    </a:p>
                  </a:txBody>
                  <a:tcPr marL="0" marR="0" marT="0" marB="0" anchor="ctr"/>
                </a:tc>
                <a:tc>
                  <a:txBody>
                    <a:bodyPr/>
                    <a:lstStyle/>
                    <a:p>
                      <a:pPr algn="ctr"/>
                      <a:r>
                        <a:rPr lang="de-DE" sz="900"/>
                        <a:t>242</a:t>
                      </a:r>
                    </a:p>
                  </a:txBody>
                  <a:tcPr marL="0" marR="0" marT="0" marB="0" anchor="ctr"/>
                </a:tc>
                <a:tc>
                  <a:txBody>
                    <a:bodyPr/>
                    <a:lstStyle/>
                    <a:p>
                      <a:pPr algn="ctr"/>
                      <a:r>
                        <a:rPr lang="de-DE" sz="900"/>
                        <a:t>236</a:t>
                      </a:r>
                    </a:p>
                  </a:txBody>
                  <a:tcPr marL="0" marR="0" marT="0" marB="0" anchor="ctr"/>
                </a:tc>
                <a:tc>
                  <a:txBody>
                    <a:bodyPr/>
                    <a:lstStyle/>
                    <a:p>
                      <a:pPr algn="ctr"/>
                      <a:r>
                        <a:rPr lang="de-DE" sz="900"/>
                        <a:t>217</a:t>
                      </a:r>
                    </a:p>
                  </a:txBody>
                  <a:tcPr marL="0" marR="0" marT="0" marB="0" anchor="ctr"/>
                </a:tc>
                <a:tc>
                  <a:txBody>
                    <a:bodyPr/>
                    <a:lstStyle/>
                    <a:p>
                      <a:pPr algn="ctr"/>
                      <a:r>
                        <a:rPr lang="de-DE" sz="900"/>
                        <a:t>206</a:t>
                      </a:r>
                    </a:p>
                  </a:txBody>
                  <a:tcPr marL="0" marR="0" marT="0" marB="0" anchor="ctr"/>
                </a:tc>
                <a:tc>
                  <a:txBody>
                    <a:bodyPr/>
                    <a:lstStyle/>
                    <a:p>
                      <a:pPr algn="ctr"/>
                      <a:r>
                        <a:rPr lang="de-DE" sz="900"/>
                        <a:t>151</a:t>
                      </a:r>
                    </a:p>
                  </a:txBody>
                  <a:tcPr marL="0" marR="0" marT="0" marB="0" anchor="ctr"/>
                </a:tc>
                <a:tc>
                  <a:txBody>
                    <a:bodyPr/>
                    <a:lstStyle/>
                    <a:p>
                      <a:pPr algn="ctr"/>
                      <a:r>
                        <a:rPr lang="de-DE" sz="900"/>
                        <a:t>124</a:t>
                      </a:r>
                    </a:p>
                  </a:txBody>
                  <a:tcPr marL="0" marR="0" marT="0" marB="0" anchor="ctr"/>
                </a:tc>
                <a:tc>
                  <a:txBody>
                    <a:bodyPr/>
                    <a:lstStyle/>
                    <a:p>
                      <a:pPr algn="ctr"/>
                      <a:r>
                        <a:rPr lang="de-DE" sz="900"/>
                        <a:t>118</a:t>
                      </a:r>
                    </a:p>
                  </a:txBody>
                  <a:tcPr marL="0" marR="0" marT="0" marB="0" anchor="ctr"/>
                </a:tc>
                <a:tc>
                  <a:txBody>
                    <a:bodyPr/>
                    <a:lstStyle/>
                    <a:p>
                      <a:pPr algn="ctr"/>
                      <a:r>
                        <a:rPr lang="de-DE" sz="900"/>
                        <a:t>42</a:t>
                      </a:r>
                    </a:p>
                  </a:txBody>
                  <a:tcPr marL="0" marR="0" marT="0" marB="0" anchor="ctr"/>
                </a:tc>
                <a:tc>
                  <a:txBody>
                    <a:bodyPr/>
                    <a:lstStyle/>
                    <a:p>
                      <a:pPr algn="ctr"/>
                      <a:r>
                        <a:rPr lang="de-DE" sz="900"/>
                        <a:t>38</a:t>
                      </a:r>
                    </a:p>
                  </a:txBody>
                  <a:tcPr marL="0" marR="0" marT="0" marB="0" anchor="ctr"/>
                </a:tc>
                <a:tc>
                  <a:txBody>
                    <a:bodyPr/>
                    <a:lstStyle/>
                    <a:p>
                      <a:pPr algn="ctr"/>
                      <a:r>
                        <a:rPr lang="de-DE" sz="900"/>
                        <a:t>0</a:t>
                      </a:r>
                    </a:p>
                  </a:txBody>
                  <a:tcPr marL="0" marR="0" marT="0" marB="0" anchor="ctr"/>
                </a:tc>
                <a:tc>
                  <a:txBody>
                    <a:bodyPr/>
                    <a:lstStyle/>
                    <a:p>
                      <a:pPr algn="ctr"/>
                      <a:r>
                        <a:rPr lang="de-DE" sz="900"/>
                        <a:t>0</a:t>
                      </a:r>
                    </a:p>
                  </a:txBody>
                  <a:tcPr marL="0" marR="0" marT="0" marB="0" anchor="ctr"/>
                </a:tc>
                <a:tc>
                  <a:txBody>
                    <a:bodyPr/>
                    <a:lstStyle/>
                    <a:p>
                      <a:pPr algn="ctr"/>
                      <a:r>
                        <a:rPr lang="de-DE" sz="900"/>
                        <a:t>0</a:t>
                      </a:r>
                    </a:p>
                  </a:txBody>
                  <a:tcPr marL="0" marR="0" marT="0" marB="0" anchor="ctr"/>
                </a:tc>
                <a:extLst>
                  <a:ext uri="{0D108BD9-81ED-4DB2-BD59-A6C34878D82A}">
                    <a16:rowId xmlns:a16="http://schemas.microsoft.com/office/drawing/2014/main" val="1014556264"/>
                  </a:ext>
                </a:extLst>
              </a:tr>
              <a:tr h="40797">
                <a:tc>
                  <a:txBody>
                    <a:bodyPr/>
                    <a:lstStyle/>
                    <a:p>
                      <a:r>
                        <a:rPr lang="de-DE" sz="900" err="1">
                          <a:solidFill>
                            <a:schemeClr val="bg1"/>
                          </a:solidFill>
                        </a:rPr>
                        <a:t>Ibrutinib</a:t>
                      </a:r>
                      <a:endParaRPr lang="de-DE" sz="900">
                        <a:solidFill>
                          <a:schemeClr val="bg1"/>
                        </a:solidFill>
                      </a:endParaRPr>
                    </a:p>
                  </a:txBody>
                  <a:tcPr marL="36000" marR="0" marT="0" marB="0" anchor="ctr">
                    <a:solidFill>
                      <a:srgbClr val="F37920"/>
                    </a:solidFill>
                  </a:tcPr>
                </a:tc>
                <a:tc>
                  <a:txBody>
                    <a:bodyPr/>
                    <a:lstStyle/>
                    <a:p>
                      <a:pPr algn="ctr"/>
                      <a:r>
                        <a:rPr lang="de-DE" sz="900"/>
                        <a:t>325</a:t>
                      </a:r>
                    </a:p>
                  </a:txBody>
                  <a:tcPr marL="0" marR="0" marT="0" marB="0" anchor="ctr"/>
                </a:tc>
                <a:tc>
                  <a:txBody>
                    <a:bodyPr/>
                    <a:lstStyle/>
                    <a:p>
                      <a:pPr algn="ctr"/>
                      <a:r>
                        <a:rPr lang="de-DE" sz="900"/>
                        <a:t>305</a:t>
                      </a:r>
                    </a:p>
                  </a:txBody>
                  <a:tcPr marL="0" marR="0" marT="0" marB="0" anchor="ctr"/>
                </a:tc>
                <a:tc>
                  <a:txBody>
                    <a:bodyPr/>
                    <a:lstStyle/>
                    <a:p>
                      <a:pPr algn="ctr"/>
                      <a:r>
                        <a:rPr lang="de-DE" sz="900"/>
                        <a:t>293</a:t>
                      </a:r>
                    </a:p>
                  </a:txBody>
                  <a:tcPr marL="0" marR="0" marT="0" marB="0" anchor="ctr"/>
                </a:tc>
                <a:tc>
                  <a:txBody>
                    <a:bodyPr/>
                    <a:lstStyle/>
                    <a:p>
                      <a:pPr algn="ctr"/>
                      <a:r>
                        <a:rPr lang="de-DE" sz="900"/>
                        <a:t>273</a:t>
                      </a:r>
                    </a:p>
                  </a:txBody>
                  <a:tcPr marL="0" marR="0" marT="0" marB="0" anchor="ctr"/>
                </a:tc>
                <a:tc>
                  <a:txBody>
                    <a:bodyPr/>
                    <a:lstStyle/>
                    <a:p>
                      <a:pPr algn="ctr"/>
                      <a:r>
                        <a:rPr lang="de-DE" sz="900"/>
                        <a:t>258</a:t>
                      </a:r>
                    </a:p>
                  </a:txBody>
                  <a:tcPr marL="0" marR="0" marT="0" marB="0" anchor="ctr"/>
                </a:tc>
                <a:tc>
                  <a:txBody>
                    <a:bodyPr/>
                    <a:lstStyle/>
                    <a:p>
                      <a:pPr algn="ctr"/>
                      <a:r>
                        <a:rPr lang="de-DE" sz="900"/>
                        <a:t>242</a:t>
                      </a:r>
                    </a:p>
                  </a:txBody>
                  <a:tcPr marL="0" marR="0" marT="0" marB="0" anchor="ctr"/>
                </a:tc>
                <a:tc>
                  <a:txBody>
                    <a:bodyPr/>
                    <a:lstStyle/>
                    <a:p>
                      <a:pPr algn="ctr"/>
                      <a:r>
                        <a:rPr lang="de-DE" sz="900"/>
                        <a:t>229</a:t>
                      </a:r>
                    </a:p>
                  </a:txBody>
                  <a:tcPr marL="0" marR="0" marT="0" marB="0" anchor="ctr"/>
                </a:tc>
                <a:tc>
                  <a:txBody>
                    <a:bodyPr/>
                    <a:lstStyle/>
                    <a:p>
                      <a:pPr algn="ctr"/>
                      <a:r>
                        <a:rPr lang="de-DE" sz="900"/>
                        <a:t>212</a:t>
                      </a:r>
                    </a:p>
                  </a:txBody>
                  <a:tcPr marL="0" marR="0" marT="0" marB="0" anchor="ctr"/>
                </a:tc>
                <a:tc>
                  <a:txBody>
                    <a:bodyPr/>
                    <a:lstStyle/>
                    <a:p>
                      <a:pPr algn="ctr"/>
                      <a:r>
                        <a:rPr lang="de-DE" sz="900"/>
                        <a:t>200</a:t>
                      </a:r>
                    </a:p>
                  </a:txBody>
                  <a:tcPr marL="0" marR="0" marT="0" marB="0" anchor="ctr"/>
                </a:tc>
                <a:tc>
                  <a:txBody>
                    <a:bodyPr/>
                    <a:lstStyle/>
                    <a:p>
                      <a:pPr algn="ctr"/>
                      <a:r>
                        <a:rPr lang="de-DE" sz="900"/>
                        <a:t>194</a:t>
                      </a:r>
                    </a:p>
                  </a:txBody>
                  <a:tcPr marL="0" marR="0" marT="0" marB="0" anchor="ctr"/>
                </a:tc>
                <a:tc>
                  <a:txBody>
                    <a:bodyPr/>
                    <a:lstStyle/>
                    <a:p>
                      <a:pPr algn="ctr"/>
                      <a:r>
                        <a:rPr lang="de-DE" sz="900"/>
                        <a:t>182</a:t>
                      </a:r>
                    </a:p>
                  </a:txBody>
                  <a:tcPr marL="0" marR="0" marT="0" marB="0" anchor="ctr"/>
                </a:tc>
                <a:tc>
                  <a:txBody>
                    <a:bodyPr/>
                    <a:lstStyle/>
                    <a:p>
                      <a:pPr algn="ctr"/>
                      <a:r>
                        <a:rPr lang="de-DE" sz="900"/>
                        <a:t>171</a:t>
                      </a:r>
                    </a:p>
                  </a:txBody>
                  <a:tcPr marL="0" marR="0" marT="0" marB="0" anchor="ctr"/>
                </a:tc>
                <a:tc>
                  <a:txBody>
                    <a:bodyPr/>
                    <a:lstStyle/>
                    <a:p>
                      <a:pPr algn="ctr"/>
                      <a:r>
                        <a:rPr lang="de-DE" sz="900"/>
                        <a:t>116</a:t>
                      </a:r>
                    </a:p>
                  </a:txBody>
                  <a:tcPr marL="0" marR="0" marT="0" marB="0" anchor="ctr"/>
                </a:tc>
                <a:tc>
                  <a:txBody>
                    <a:bodyPr/>
                    <a:lstStyle/>
                    <a:p>
                      <a:pPr algn="ctr"/>
                      <a:r>
                        <a:rPr lang="de-DE" sz="900"/>
                        <a:t>92</a:t>
                      </a:r>
                    </a:p>
                  </a:txBody>
                  <a:tcPr marL="0" marR="0" marT="0" marB="0" anchor="ctr"/>
                </a:tc>
                <a:tc>
                  <a:txBody>
                    <a:bodyPr/>
                    <a:lstStyle/>
                    <a:p>
                      <a:pPr algn="ctr"/>
                      <a:r>
                        <a:rPr lang="de-DE" sz="900"/>
                        <a:t>88</a:t>
                      </a:r>
                    </a:p>
                  </a:txBody>
                  <a:tcPr marL="0" marR="0" marT="0" marB="0" anchor="ctr"/>
                </a:tc>
                <a:tc>
                  <a:txBody>
                    <a:bodyPr/>
                    <a:lstStyle/>
                    <a:p>
                      <a:pPr algn="ctr"/>
                      <a:r>
                        <a:rPr lang="de-DE" sz="900"/>
                        <a:t>28</a:t>
                      </a:r>
                    </a:p>
                  </a:txBody>
                  <a:tcPr marL="0" marR="0" marT="0" marB="0" anchor="ctr"/>
                </a:tc>
                <a:tc>
                  <a:txBody>
                    <a:bodyPr/>
                    <a:lstStyle/>
                    <a:p>
                      <a:pPr algn="ctr"/>
                      <a:r>
                        <a:rPr lang="de-DE" sz="900"/>
                        <a:t>22</a:t>
                      </a:r>
                    </a:p>
                  </a:txBody>
                  <a:tcPr marL="0" marR="0" marT="0" marB="0" anchor="ctr"/>
                </a:tc>
                <a:tc>
                  <a:txBody>
                    <a:bodyPr/>
                    <a:lstStyle/>
                    <a:p>
                      <a:pPr algn="ctr"/>
                      <a:r>
                        <a:rPr lang="de-DE" sz="900"/>
                        <a:t>1</a:t>
                      </a:r>
                    </a:p>
                  </a:txBody>
                  <a:tcPr marL="0" marR="0" marT="0" marB="0" anchor="ctr"/>
                </a:tc>
                <a:tc>
                  <a:txBody>
                    <a:bodyPr/>
                    <a:lstStyle/>
                    <a:p>
                      <a:pPr algn="ctr"/>
                      <a:r>
                        <a:rPr lang="de-DE" sz="900"/>
                        <a:t>1</a:t>
                      </a:r>
                    </a:p>
                  </a:txBody>
                  <a:tcPr marL="0" marR="0" marT="0" marB="0" anchor="ctr"/>
                </a:tc>
                <a:tc>
                  <a:txBody>
                    <a:bodyPr/>
                    <a:lstStyle/>
                    <a:p>
                      <a:pPr algn="ctr"/>
                      <a:r>
                        <a:rPr lang="de-DE" sz="900"/>
                        <a:t>0</a:t>
                      </a:r>
                    </a:p>
                  </a:txBody>
                  <a:tcPr marL="0" marR="0" marT="0" marB="0" anchor="ctr"/>
                </a:tc>
                <a:extLst>
                  <a:ext uri="{0D108BD9-81ED-4DB2-BD59-A6C34878D82A}">
                    <a16:rowId xmlns:a16="http://schemas.microsoft.com/office/drawing/2014/main" val="1176687308"/>
                  </a:ext>
                </a:extLst>
              </a:tr>
            </a:tbl>
          </a:graphicData>
        </a:graphic>
      </p:graphicFrame>
      <p:cxnSp>
        <p:nvCxnSpPr>
          <p:cNvPr id="15" name="Gerader Verbinder 14">
            <a:extLst>
              <a:ext uri="{FF2B5EF4-FFF2-40B4-BE49-F238E27FC236}">
                <a16:creationId xmlns:a16="http://schemas.microsoft.com/office/drawing/2014/main" id="{4542B7C6-6CCC-DD1B-0206-A3268DC96532}"/>
              </a:ext>
            </a:extLst>
          </p:cNvPr>
          <p:cNvCxnSpPr/>
          <p:nvPr/>
        </p:nvCxnSpPr>
        <p:spPr>
          <a:xfrm flipV="1">
            <a:off x="3111500" y="2571750"/>
            <a:ext cx="0" cy="1524000"/>
          </a:xfrm>
          <a:prstGeom prst="line">
            <a:avLst/>
          </a:prstGeom>
          <a:ln w="12700">
            <a:solidFill>
              <a:schemeClr val="tx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22" name="Tabelle 21">
            <a:extLst>
              <a:ext uri="{FF2B5EF4-FFF2-40B4-BE49-F238E27FC236}">
                <a16:creationId xmlns:a16="http://schemas.microsoft.com/office/drawing/2014/main" id="{50A17083-1370-0E68-ECF6-40FA08E3E74D}"/>
              </a:ext>
            </a:extLst>
          </p:cNvPr>
          <p:cNvGraphicFramePr>
            <a:graphicFrameLocks noGrp="1"/>
          </p:cNvGraphicFramePr>
          <p:nvPr>
            <p:extLst>
              <p:ext uri="{D42A27DB-BD31-4B8C-83A1-F6EECF244321}">
                <p14:modId xmlns:p14="http://schemas.microsoft.com/office/powerpoint/2010/main" val="743038114"/>
              </p:ext>
            </p:extLst>
          </p:nvPr>
        </p:nvGraphicFramePr>
        <p:xfrm>
          <a:off x="1317855" y="3281559"/>
          <a:ext cx="1323009" cy="470058"/>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717279112"/>
                    </a:ext>
                  </a:extLst>
                </a:gridCol>
                <a:gridCol w="603009">
                  <a:extLst>
                    <a:ext uri="{9D8B030D-6E8A-4147-A177-3AD203B41FA5}">
                      <a16:colId xmlns:a16="http://schemas.microsoft.com/office/drawing/2014/main" val="4198750288"/>
                    </a:ext>
                  </a:extLst>
                </a:gridCol>
              </a:tblGrid>
              <a:tr h="156686">
                <a:tc gridSpan="2">
                  <a:txBody>
                    <a:bodyPr/>
                    <a:lstStyle/>
                    <a:p>
                      <a:r>
                        <a:rPr lang="de-DE" sz="900"/>
                        <a:t>PFS events, n (%)</a:t>
                      </a:r>
                    </a:p>
                  </a:txBody>
                  <a:tcPr marL="36000" marR="0" marT="0" marB="0" anchor="ctr"/>
                </a:tc>
                <a:tc hMerge="1">
                  <a:txBody>
                    <a:bodyPr/>
                    <a:lstStyle/>
                    <a:p>
                      <a:pPr algn="ctr"/>
                      <a:endParaRPr lang="de-DE" sz="1050"/>
                    </a:p>
                  </a:txBody>
                  <a:tcPr marL="0" marR="0" marT="0" marB="0" anchor="ctr"/>
                </a:tc>
                <a:extLst>
                  <a:ext uri="{0D108BD9-81ED-4DB2-BD59-A6C34878D82A}">
                    <a16:rowId xmlns:a16="http://schemas.microsoft.com/office/drawing/2014/main" val="1481988096"/>
                  </a:ext>
                </a:extLst>
              </a:tr>
              <a:tr h="156686">
                <a:tc>
                  <a:txBody>
                    <a:bodyPr/>
                    <a:lstStyle/>
                    <a:p>
                      <a:r>
                        <a:rPr lang="de-DE" sz="900" err="1">
                          <a:solidFill>
                            <a:schemeClr val="bg1"/>
                          </a:solidFill>
                        </a:rPr>
                        <a:t>Zanubrutinib</a:t>
                      </a:r>
                      <a:endParaRPr lang="de-DE" sz="900">
                        <a:solidFill>
                          <a:schemeClr val="bg1"/>
                        </a:solidFill>
                      </a:endParaRPr>
                    </a:p>
                  </a:txBody>
                  <a:tcPr marL="36000" marR="0" marT="0" marB="0" anchor="ctr">
                    <a:solidFill>
                      <a:srgbClr val="002A5C"/>
                    </a:solidFill>
                  </a:tcPr>
                </a:tc>
                <a:tc>
                  <a:txBody>
                    <a:bodyPr/>
                    <a:lstStyle/>
                    <a:p>
                      <a:pPr algn="ctr"/>
                      <a:r>
                        <a:rPr lang="de-DE" sz="900"/>
                        <a:t>87 (26.6)</a:t>
                      </a:r>
                    </a:p>
                  </a:txBody>
                  <a:tcPr marL="0" marR="0" marT="0" marB="0" anchor="ctr"/>
                </a:tc>
                <a:extLst>
                  <a:ext uri="{0D108BD9-81ED-4DB2-BD59-A6C34878D82A}">
                    <a16:rowId xmlns:a16="http://schemas.microsoft.com/office/drawing/2014/main" val="1014556264"/>
                  </a:ext>
                </a:extLst>
              </a:tr>
              <a:tr h="156686">
                <a:tc>
                  <a:txBody>
                    <a:bodyPr/>
                    <a:lstStyle/>
                    <a:p>
                      <a:r>
                        <a:rPr lang="de-DE" sz="900" err="1">
                          <a:solidFill>
                            <a:schemeClr val="bg1"/>
                          </a:solidFill>
                        </a:rPr>
                        <a:t>Ibrutinib</a:t>
                      </a:r>
                      <a:endParaRPr lang="de-DE" sz="900">
                        <a:solidFill>
                          <a:schemeClr val="bg1"/>
                        </a:solidFill>
                      </a:endParaRPr>
                    </a:p>
                  </a:txBody>
                  <a:tcPr marL="36000" marR="0" marT="0" marB="0" anchor="ctr">
                    <a:solidFill>
                      <a:srgbClr val="F37920"/>
                    </a:solidFill>
                  </a:tcPr>
                </a:tc>
                <a:tc>
                  <a:txBody>
                    <a:bodyPr/>
                    <a:lstStyle/>
                    <a:p>
                      <a:pPr algn="ctr"/>
                      <a:r>
                        <a:rPr lang="de-DE" sz="900"/>
                        <a:t>118 (36.3)</a:t>
                      </a:r>
                    </a:p>
                  </a:txBody>
                  <a:tcPr marL="0" marR="0" marT="0" marB="0" anchor="ctr"/>
                </a:tc>
                <a:extLst>
                  <a:ext uri="{0D108BD9-81ED-4DB2-BD59-A6C34878D82A}">
                    <a16:rowId xmlns:a16="http://schemas.microsoft.com/office/drawing/2014/main" val="1176687308"/>
                  </a:ext>
                </a:extLst>
              </a:tr>
            </a:tbl>
          </a:graphicData>
        </a:graphic>
      </p:graphicFrame>
      <p:sp>
        <p:nvSpPr>
          <p:cNvPr id="25" name="Textfeld 24">
            <a:extLst>
              <a:ext uri="{FF2B5EF4-FFF2-40B4-BE49-F238E27FC236}">
                <a16:creationId xmlns:a16="http://schemas.microsoft.com/office/drawing/2014/main" id="{E82B88D7-86C3-433D-3E0D-A1301495D5ED}"/>
              </a:ext>
            </a:extLst>
          </p:cNvPr>
          <p:cNvSpPr txBox="1"/>
          <p:nvPr/>
        </p:nvSpPr>
        <p:spPr>
          <a:xfrm>
            <a:off x="1223170" y="3718559"/>
            <a:ext cx="2212180" cy="369332"/>
          </a:xfrm>
          <a:prstGeom prst="rect">
            <a:avLst/>
          </a:prstGeom>
          <a:noFill/>
        </p:spPr>
        <p:txBody>
          <a:bodyPr wrap="square" rtlCol="0">
            <a:spAutoFit/>
          </a:bodyPr>
          <a:lstStyle/>
          <a:p>
            <a:r>
              <a:rPr lang="de-DE" sz="900"/>
              <a:t>Hazard </a:t>
            </a:r>
            <a:r>
              <a:rPr lang="de-DE" sz="900" err="1"/>
              <a:t>ratio</a:t>
            </a:r>
            <a:r>
              <a:rPr lang="de-DE" sz="900"/>
              <a:t> (95% CI)=0.65 (0.49-0.86)</a:t>
            </a:r>
          </a:p>
          <a:p>
            <a:r>
              <a:rPr lang="de-DE" sz="900" err="1"/>
              <a:t>Two-sided</a:t>
            </a:r>
            <a:r>
              <a:rPr lang="de-DE" sz="900"/>
              <a:t> </a:t>
            </a:r>
            <a:r>
              <a:rPr lang="de-DE" sz="900" i="1"/>
              <a:t>P</a:t>
            </a:r>
            <a:r>
              <a:rPr lang="de-DE" sz="900"/>
              <a:t>=0.0024</a:t>
            </a:r>
          </a:p>
        </p:txBody>
      </p:sp>
      <p:cxnSp>
        <p:nvCxnSpPr>
          <p:cNvPr id="27" name="Gerader Verbinder 26">
            <a:extLst>
              <a:ext uri="{FF2B5EF4-FFF2-40B4-BE49-F238E27FC236}">
                <a16:creationId xmlns:a16="http://schemas.microsoft.com/office/drawing/2014/main" id="{4078D835-2D52-74D6-5C38-89807AC30239}"/>
              </a:ext>
            </a:extLst>
          </p:cNvPr>
          <p:cNvCxnSpPr/>
          <p:nvPr/>
        </p:nvCxnSpPr>
        <p:spPr>
          <a:xfrm flipV="1">
            <a:off x="9834872" y="2565352"/>
            <a:ext cx="0" cy="1524000"/>
          </a:xfrm>
          <a:prstGeom prst="line">
            <a:avLst/>
          </a:prstGeom>
          <a:ln w="12700">
            <a:solidFill>
              <a:schemeClr val="tx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28" name="Tabelle 27">
            <a:extLst>
              <a:ext uri="{FF2B5EF4-FFF2-40B4-BE49-F238E27FC236}">
                <a16:creationId xmlns:a16="http://schemas.microsoft.com/office/drawing/2014/main" id="{DB3E5E52-77A5-2ED3-C13A-7247DD47AA92}"/>
              </a:ext>
            </a:extLst>
          </p:cNvPr>
          <p:cNvGraphicFramePr>
            <a:graphicFrameLocks noGrp="1"/>
          </p:cNvGraphicFramePr>
          <p:nvPr>
            <p:extLst>
              <p:ext uri="{D42A27DB-BD31-4B8C-83A1-F6EECF244321}">
                <p14:modId xmlns:p14="http://schemas.microsoft.com/office/powerpoint/2010/main" val="4010380060"/>
              </p:ext>
            </p:extLst>
          </p:nvPr>
        </p:nvGraphicFramePr>
        <p:xfrm>
          <a:off x="7099531" y="3281559"/>
          <a:ext cx="1323009" cy="470058"/>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717279112"/>
                    </a:ext>
                  </a:extLst>
                </a:gridCol>
                <a:gridCol w="603009">
                  <a:extLst>
                    <a:ext uri="{9D8B030D-6E8A-4147-A177-3AD203B41FA5}">
                      <a16:colId xmlns:a16="http://schemas.microsoft.com/office/drawing/2014/main" val="4198750288"/>
                    </a:ext>
                  </a:extLst>
                </a:gridCol>
              </a:tblGrid>
              <a:tr h="156686">
                <a:tc gridSpan="2">
                  <a:txBody>
                    <a:bodyPr/>
                    <a:lstStyle/>
                    <a:p>
                      <a:r>
                        <a:rPr lang="de-DE" sz="900"/>
                        <a:t>PFS events, n (%)</a:t>
                      </a:r>
                    </a:p>
                  </a:txBody>
                  <a:tcPr marL="36000" marR="0" marT="0" marB="0" anchor="ctr"/>
                </a:tc>
                <a:tc hMerge="1">
                  <a:txBody>
                    <a:bodyPr/>
                    <a:lstStyle/>
                    <a:p>
                      <a:pPr algn="ctr"/>
                      <a:endParaRPr lang="de-DE" sz="1050"/>
                    </a:p>
                  </a:txBody>
                  <a:tcPr marL="0" marR="0" marT="0" marB="0" anchor="ctr"/>
                </a:tc>
                <a:extLst>
                  <a:ext uri="{0D108BD9-81ED-4DB2-BD59-A6C34878D82A}">
                    <a16:rowId xmlns:a16="http://schemas.microsoft.com/office/drawing/2014/main" val="1481988096"/>
                  </a:ext>
                </a:extLst>
              </a:tr>
              <a:tr h="156686">
                <a:tc>
                  <a:txBody>
                    <a:bodyPr/>
                    <a:lstStyle/>
                    <a:p>
                      <a:r>
                        <a:rPr lang="de-DE" sz="900" err="1">
                          <a:solidFill>
                            <a:schemeClr val="bg1"/>
                          </a:solidFill>
                        </a:rPr>
                        <a:t>Zanubrutinib</a:t>
                      </a:r>
                      <a:endParaRPr lang="de-DE" sz="900">
                        <a:solidFill>
                          <a:schemeClr val="bg1"/>
                        </a:solidFill>
                      </a:endParaRPr>
                    </a:p>
                  </a:txBody>
                  <a:tcPr marL="36000" marR="0" marT="0" marB="0" anchor="ctr">
                    <a:solidFill>
                      <a:schemeClr val="accent1"/>
                    </a:solidFill>
                  </a:tcPr>
                </a:tc>
                <a:tc>
                  <a:txBody>
                    <a:bodyPr/>
                    <a:lstStyle/>
                    <a:p>
                      <a:pPr algn="ctr"/>
                      <a:r>
                        <a:rPr lang="de-DE" sz="900"/>
                        <a:t>130 (39.8)</a:t>
                      </a:r>
                    </a:p>
                  </a:txBody>
                  <a:tcPr marL="0" marR="0" marT="0" marB="0" anchor="ctr"/>
                </a:tc>
                <a:extLst>
                  <a:ext uri="{0D108BD9-81ED-4DB2-BD59-A6C34878D82A}">
                    <a16:rowId xmlns:a16="http://schemas.microsoft.com/office/drawing/2014/main" val="1014556264"/>
                  </a:ext>
                </a:extLst>
              </a:tr>
              <a:tr h="156686">
                <a:tc>
                  <a:txBody>
                    <a:bodyPr/>
                    <a:lstStyle/>
                    <a:p>
                      <a:r>
                        <a:rPr lang="de-DE" sz="900" err="1">
                          <a:solidFill>
                            <a:schemeClr val="bg1"/>
                          </a:solidFill>
                        </a:rPr>
                        <a:t>Ibrutinib</a:t>
                      </a:r>
                      <a:endParaRPr lang="de-DE" sz="900">
                        <a:solidFill>
                          <a:schemeClr val="bg1"/>
                        </a:solidFill>
                      </a:endParaRPr>
                    </a:p>
                  </a:txBody>
                  <a:tcPr marL="36000" marR="0" marT="0" marB="0" anchor="ctr">
                    <a:solidFill>
                      <a:schemeClr val="accent2"/>
                    </a:solidFill>
                  </a:tcPr>
                </a:tc>
                <a:tc>
                  <a:txBody>
                    <a:bodyPr/>
                    <a:lstStyle/>
                    <a:p>
                      <a:pPr algn="ctr"/>
                      <a:r>
                        <a:rPr lang="de-DE" sz="900"/>
                        <a:t>159 (48.9)</a:t>
                      </a:r>
                    </a:p>
                  </a:txBody>
                  <a:tcPr marL="0" marR="0" marT="0" marB="0" anchor="ctr"/>
                </a:tc>
                <a:extLst>
                  <a:ext uri="{0D108BD9-81ED-4DB2-BD59-A6C34878D82A}">
                    <a16:rowId xmlns:a16="http://schemas.microsoft.com/office/drawing/2014/main" val="1176687308"/>
                  </a:ext>
                </a:extLst>
              </a:tr>
            </a:tbl>
          </a:graphicData>
        </a:graphic>
      </p:graphicFrame>
      <p:sp>
        <p:nvSpPr>
          <p:cNvPr id="29" name="Textfeld 28">
            <a:extLst>
              <a:ext uri="{FF2B5EF4-FFF2-40B4-BE49-F238E27FC236}">
                <a16:creationId xmlns:a16="http://schemas.microsoft.com/office/drawing/2014/main" id="{376647A6-3C11-9827-2AE4-50BAAB4CA89C}"/>
              </a:ext>
            </a:extLst>
          </p:cNvPr>
          <p:cNvSpPr txBox="1"/>
          <p:nvPr/>
        </p:nvSpPr>
        <p:spPr>
          <a:xfrm>
            <a:off x="7004846" y="3718559"/>
            <a:ext cx="2212180" cy="369332"/>
          </a:xfrm>
          <a:prstGeom prst="rect">
            <a:avLst/>
          </a:prstGeom>
          <a:noFill/>
        </p:spPr>
        <p:txBody>
          <a:bodyPr wrap="square" rtlCol="0">
            <a:spAutoFit/>
          </a:bodyPr>
          <a:lstStyle/>
          <a:p>
            <a:r>
              <a:rPr lang="de-DE" sz="900"/>
              <a:t>Hazard </a:t>
            </a:r>
            <a:r>
              <a:rPr lang="de-DE" sz="900" err="1"/>
              <a:t>ratio</a:t>
            </a:r>
            <a:r>
              <a:rPr lang="de-DE" sz="900"/>
              <a:t> (95% CI)=0.68 (0.53-0.86)</a:t>
            </a:r>
          </a:p>
          <a:p>
            <a:r>
              <a:rPr lang="de-DE" sz="900" err="1"/>
              <a:t>Two-sided</a:t>
            </a:r>
            <a:r>
              <a:rPr lang="de-DE" sz="900"/>
              <a:t> </a:t>
            </a:r>
            <a:r>
              <a:rPr lang="de-DE" sz="900" i="1"/>
              <a:t>P</a:t>
            </a:r>
            <a:r>
              <a:rPr lang="de-DE" sz="900"/>
              <a:t>=0.0011</a:t>
            </a:r>
          </a:p>
        </p:txBody>
      </p:sp>
      <p:pic>
        <p:nvPicPr>
          <p:cNvPr id="10" name="Grafik 9">
            <a:extLst>
              <a:ext uri="{FF2B5EF4-FFF2-40B4-BE49-F238E27FC236}">
                <a16:creationId xmlns:a16="http://schemas.microsoft.com/office/drawing/2014/main" id="{0866ADDA-22F9-8AEF-149F-A091FCDDA9F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21494" y="2541493"/>
            <a:ext cx="3465552" cy="1026361"/>
          </a:xfrm>
          <a:prstGeom prst="rect">
            <a:avLst/>
          </a:prstGeom>
        </p:spPr>
      </p:pic>
      <p:pic>
        <p:nvPicPr>
          <p:cNvPr id="14" name="Grafik 13">
            <a:extLst>
              <a:ext uri="{FF2B5EF4-FFF2-40B4-BE49-F238E27FC236}">
                <a16:creationId xmlns:a16="http://schemas.microsoft.com/office/drawing/2014/main" id="{39AA33EF-26A9-BC8B-A8E5-FE607106037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41426" y="2558222"/>
            <a:ext cx="3150042" cy="678178"/>
          </a:xfrm>
          <a:prstGeom prst="rect">
            <a:avLst/>
          </a:prstGeom>
        </p:spPr>
      </p:pic>
      <p:sp>
        <p:nvSpPr>
          <p:cNvPr id="18" name="Textfeld 17">
            <a:extLst>
              <a:ext uri="{FF2B5EF4-FFF2-40B4-BE49-F238E27FC236}">
                <a16:creationId xmlns:a16="http://schemas.microsoft.com/office/drawing/2014/main" id="{C8524C8A-CD07-2579-1324-3DB159968EC5}"/>
              </a:ext>
            </a:extLst>
          </p:cNvPr>
          <p:cNvSpPr txBox="1"/>
          <p:nvPr/>
        </p:nvSpPr>
        <p:spPr>
          <a:xfrm>
            <a:off x="3052822" y="3164728"/>
            <a:ext cx="539690" cy="230832"/>
          </a:xfrm>
          <a:prstGeom prst="rect">
            <a:avLst/>
          </a:prstGeom>
          <a:noFill/>
        </p:spPr>
        <p:txBody>
          <a:bodyPr wrap="square" rtlCol="0">
            <a:spAutoFit/>
          </a:bodyPr>
          <a:lstStyle/>
          <a:p>
            <a:r>
              <a:rPr lang="de-DE" sz="900" b="1">
                <a:solidFill>
                  <a:schemeClr val="accent2"/>
                </a:solidFill>
              </a:rPr>
              <a:t>65.9%</a:t>
            </a:r>
          </a:p>
        </p:txBody>
      </p:sp>
      <p:sp>
        <p:nvSpPr>
          <p:cNvPr id="20" name="Textfeld 19">
            <a:extLst>
              <a:ext uri="{FF2B5EF4-FFF2-40B4-BE49-F238E27FC236}">
                <a16:creationId xmlns:a16="http://schemas.microsoft.com/office/drawing/2014/main" id="{32090AB6-CE08-7016-DDF3-C38D9516FB60}"/>
              </a:ext>
            </a:extLst>
          </p:cNvPr>
          <p:cNvSpPr txBox="1"/>
          <p:nvPr/>
        </p:nvSpPr>
        <p:spPr>
          <a:xfrm>
            <a:off x="3052822" y="2658701"/>
            <a:ext cx="539690" cy="230832"/>
          </a:xfrm>
          <a:prstGeom prst="rect">
            <a:avLst/>
          </a:prstGeom>
          <a:noFill/>
        </p:spPr>
        <p:txBody>
          <a:bodyPr wrap="square" rtlCol="0">
            <a:spAutoFit/>
          </a:bodyPr>
          <a:lstStyle/>
          <a:p>
            <a:r>
              <a:rPr lang="de-DE" sz="900" b="1">
                <a:solidFill>
                  <a:schemeClr val="accent1"/>
                </a:solidFill>
              </a:rPr>
              <a:t>78.4%</a:t>
            </a:r>
          </a:p>
        </p:txBody>
      </p:sp>
      <p:sp>
        <p:nvSpPr>
          <p:cNvPr id="21" name="Textfeld 20">
            <a:extLst>
              <a:ext uri="{FF2B5EF4-FFF2-40B4-BE49-F238E27FC236}">
                <a16:creationId xmlns:a16="http://schemas.microsoft.com/office/drawing/2014/main" id="{3947D36D-1E23-9A27-B5E2-3156DFEB3F2D}"/>
              </a:ext>
            </a:extLst>
          </p:cNvPr>
          <p:cNvSpPr txBox="1"/>
          <p:nvPr/>
        </p:nvSpPr>
        <p:spPr>
          <a:xfrm>
            <a:off x="9771180" y="3359897"/>
            <a:ext cx="539690" cy="230832"/>
          </a:xfrm>
          <a:prstGeom prst="rect">
            <a:avLst/>
          </a:prstGeom>
          <a:noFill/>
        </p:spPr>
        <p:txBody>
          <a:bodyPr wrap="square" rtlCol="0">
            <a:spAutoFit/>
          </a:bodyPr>
          <a:lstStyle/>
          <a:p>
            <a:r>
              <a:rPr lang="de-DE" sz="900" b="1">
                <a:solidFill>
                  <a:schemeClr val="accent2"/>
                </a:solidFill>
              </a:rPr>
              <a:t>54.8%</a:t>
            </a:r>
          </a:p>
        </p:txBody>
      </p:sp>
      <p:sp>
        <p:nvSpPr>
          <p:cNvPr id="30" name="Textfeld 29">
            <a:extLst>
              <a:ext uri="{FF2B5EF4-FFF2-40B4-BE49-F238E27FC236}">
                <a16:creationId xmlns:a16="http://schemas.microsoft.com/office/drawing/2014/main" id="{A565C27C-6838-53FC-4FEE-B597D10EAA77}"/>
              </a:ext>
            </a:extLst>
          </p:cNvPr>
          <p:cNvSpPr txBox="1"/>
          <p:nvPr/>
        </p:nvSpPr>
        <p:spPr>
          <a:xfrm>
            <a:off x="9771180" y="2853870"/>
            <a:ext cx="539690" cy="230832"/>
          </a:xfrm>
          <a:prstGeom prst="rect">
            <a:avLst/>
          </a:prstGeom>
          <a:noFill/>
        </p:spPr>
        <p:txBody>
          <a:bodyPr wrap="square" rtlCol="0">
            <a:spAutoFit/>
          </a:bodyPr>
          <a:lstStyle/>
          <a:p>
            <a:r>
              <a:rPr lang="de-DE" sz="900" b="1">
                <a:solidFill>
                  <a:schemeClr val="accent1"/>
                </a:solidFill>
              </a:rPr>
              <a:t>64.9%</a:t>
            </a:r>
          </a:p>
        </p:txBody>
      </p:sp>
      <p:pic>
        <p:nvPicPr>
          <p:cNvPr id="32" name="Grafik 31">
            <a:extLst>
              <a:ext uri="{FF2B5EF4-FFF2-40B4-BE49-F238E27FC236}">
                <a16:creationId xmlns:a16="http://schemas.microsoft.com/office/drawing/2014/main" id="{2196B319-B379-F12C-2548-8610FAF398F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02459" y="2521947"/>
            <a:ext cx="4329115" cy="1079104"/>
          </a:xfrm>
          <a:prstGeom prst="rect">
            <a:avLst/>
          </a:prstGeom>
        </p:spPr>
      </p:pic>
      <p:pic>
        <p:nvPicPr>
          <p:cNvPr id="34" name="Grafik 33">
            <a:extLst>
              <a:ext uri="{FF2B5EF4-FFF2-40B4-BE49-F238E27FC236}">
                <a16:creationId xmlns:a16="http://schemas.microsoft.com/office/drawing/2014/main" id="{1FA1071D-9AF7-57D5-7F09-3D683BAA2F5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35802" y="2546488"/>
            <a:ext cx="3933824" cy="886852"/>
          </a:xfrm>
          <a:prstGeom prst="rect">
            <a:avLst/>
          </a:prstGeom>
        </p:spPr>
      </p:pic>
    </p:spTree>
    <p:extLst>
      <p:ext uri="{BB962C8B-B14F-4D97-AF65-F5344CB8AC3E}">
        <p14:creationId xmlns:p14="http://schemas.microsoft.com/office/powerpoint/2010/main" val="34512945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619137-BC73-F232-7E55-6EFBD719E8F5}"/>
              </a:ext>
            </a:extLst>
          </p:cNvPr>
          <p:cNvSpPr>
            <a:spLocks noGrp="1"/>
          </p:cNvSpPr>
          <p:nvPr>
            <p:ph type="body" sz="quarter" idx="12"/>
          </p:nvPr>
        </p:nvSpPr>
        <p:spPr>
          <a:xfrm>
            <a:off x="7996829" y="1454184"/>
            <a:ext cx="3094418" cy="647700"/>
          </a:xfrm>
        </p:spPr>
        <p:txBody>
          <a:bodyPr/>
          <a:lstStyle/>
          <a:p>
            <a:r>
              <a:rPr lang="en-US"/>
              <a:t>Treatment after progression</a:t>
            </a:r>
          </a:p>
        </p:txBody>
      </p:sp>
      <p:sp>
        <p:nvSpPr>
          <p:cNvPr id="3" name="Title 2">
            <a:extLst>
              <a:ext uri="{FF2B5EF4-FFF2-40B4-BE49-F238E27FC236}">
                <a16:creationId xmlns:a16="http://schemas.microsoft.com/office/drawing/2014/main" id="{440CBAB9-A5E9-F931-F93A-BF1BD39B34A0}"/>
              </a:ext>
            </a:extLst>
          </p:cNvPr>
          <p:cNvSpPr>
            <a:spLocks noGrp="1"/>
          </p:cNvSpPr>
          <p:nvPr>
            <p:ph type="title"/>
          </p:nvPr>
        </p:nvSpPr>
        <p:spPr/>
        <p:txBody>
          <a:bodyPr/>
          <a:lstStyle/>
          <a:p>
            <a:r>
              <a:rPr lang="en-US"/>
              <a:t>Overall survival</a:t>
            </a:r>
          </a:p>
        </p:txBody>
      </p:sp>
      <p:sp>
        <p:nvSpPr>
          <p:cNvPr id="6" name="Footer Placeholder 3">
            <a:extLst>
              <a:ext uri="{FF2B5EF4-FFF2-40B4-BE49-F238E27FC236}">
                <a16:creationId xmlns:a16="http://schemas.microsoft.com/office/drawing/2014/main" id="{D251ADF1-CEA4-4B9C-1C87-6EE605851E08}"/>
              </a:ext>
            </a:extLst>
          </p:cNvPr>
          <p:cNvSpPr>
            <a:spLocks noGrp="1"/>
          </p:cNvSpPr>
          <p:nvPr>
            <p:ph type="ftr" sz="quarter" idx="13"/>
          </p:nvPr>
        </p:nvSpPr>
        <p:spPr>
          <a:xfrm>
            <a:off x="407988" y="6273800"/>
            <a:ext cx="8532812" cy="474170"/>
          </a:xfrm>
        </p:spPr>
        <p:txBody>
          <a:bodyPr/>
          <a:lstStyle/>
          <a:p>
            <a:r>
              <a:rPr lang="en-GB" baseline="30000" err="1">
                <a:sym typeface="Wingdings" pitchFamily="2" charset="2"/>
              </a:rPr>
              <a:t>a</a:t>
            </a:r>
            <a:r>
              <a:rPr lang="en-GB" err="1">
                <a:sym typeface="Wingdings" pitchFamily="2" charset="2"/>
              </a:rPr>
              <a:t>Cumulative</a:t>
            </a:r>
            <a:r>
              <a:rPr lang="en-GB">
                <a:sym typeface="Wingdings" pitchFamily="2" charset="2"/>
              </a:rPr>
              <a:t> incidence per Kaplan-Meier estimate.</a:t>
            </a:r>
          </a:p>
          <a:p>
            <a:r>
              <a:rPr lang="en-GB" b="1">
                <a:sym typeface="Wingdings" pitchFamily="2" charset="2"/>
              </a:rPr>
              <a:t>BTKi, </a:t>
            </a:r>
            <a:r>
              <a:rPr lang="en-GB">
                <a:sym typeface="Wingdings" pitchFamily="2" charset="2"/>
              </a:rPr>
              <a:t>Bruton’s tyrosine kinase inhibitor; </a:t>
            </a:r>
            <a:r>
              <a:rPr lang="en-GB" b="1">
                <a:sym typeface="Wingdings" pitchFamily="2" charset="2"/>
              </a:rPr>
              <a:t>CIT, </a:t>
            </a:r>
            <a:r>
              <a:rPr lang="en-GB">
                <a:sym typeface="Wingdings" pitchFamily="2" charset="2"/>
              </a:rPr>
              <a:t>chemoimmunotherapy; </a:t>
            </a:r>
            <a:r>
              <a:rPr lang="en-GB" b="1">
                <a:sym typeface="Wingdings" pitchFamily="2" charset="2"/>
              </a:rPr>
              <a:t>CLL, </a:t>
            </a:r>
            <a:r>
              <a:rPr lang="en-GB">
                <a:sym typeface="Wingdings" pitchFamily="2" charset="2"/>
              </a:rPr>
              <a:t>chronic lymphocytic </a:t>
            </a:r>
            <a:r>
              <a:rPr lang="en-GB" err="1">
                <a:sym typeface="Wingdings" pitchFamily="2" charset="2"/>
              </a:rPr>
              <a:t>leukemia</a:t>
            </a:r>
            <a:r>
              <a:rPr lang="en-GB">
                <a:sym typeface="Wingdings" pitchFamily="2" charset="2"/>
              </a:rPr>
              <a:t>; </a:t>
            </a:r>
            <a:r>
              <a:rPr lang="en-GB" b="1">
                <a:sym typeface="Wingdings" pitchFamily="2" charset="2"/>
              </a:rPr>
              <a:t>FCR</a:t>
            </a:r>
            <a:r>
              <a:rPr lang="en-GB">
                <a:sym typeface="Wingdings" pitchFamily="2" charset="2"/>
              </a:rPr>
              <a:t>, fludarabine, cyclophosphamide, rituximab; </a:t>
            </a:r>
            <a:r>
              <a:rPr lang="en-GB" b="1">
                <a:sym typeface="Wingdings" pitchFamily="2" charset="2"/>
              </a:rPr>
              <a:t>HR, </a:t>
            </a:r>
            <a:r>
              <a:rPr lang="en-GB">
                <a:sym typeface="Wingdings" pitchFamily="2" charset="2"/>
              </a:rPr>
              <a:t>hazard ratio; </a:t>
            </a:r>
            <a:r>
              <a:rPr lang="en-GB" b="1">
                <a:sym typeface="Wingdings" pitchFamily="2" charset="2"/>
              </a:rPr>
              <a:t>I+V, </a:t>
            </a:r>
            <a:r>
              <a:rPr lang="en-GB">
                <a:sym typeface="Wingdings" pitchFamily="2" charset="2"/>
              </a:rPr>
              <a:t>ibrutinib plus </a:t>
            </a:r>
            <a:r>
              <a:rPr lang="en-GB" err="1">
                <a:sym typeface="Wingdings" pitchFamily="2" charset="2"/>
              </a:rPr>
              <a:t>venetoclax</a:t>
            </a:r>
            <a:r>
              <a:rPr lang="en-GB">
                <a:sym typeface="Wingdings" pitchFamily="2" charset="2"/>
              </a:rPr>
              <a:t>; </a:t>
            </a:r>
            <a:r>
              <a:rPr lang="en-GB" b="1">
                <a:sym typeface="Wingdings" pitchFamily="2" charset="2"/>
              </a:rPr>
              <a:t>R, </a:t>
            </a:r>
            <a:r>
              <a:rPr lang="en-GB">
                <a:sym typeface="Wingdings" pitchFamily="2" charset="2"/>
              </a:rPr>
              <a:t>rituximab; </a:t>
            </a:r>
            <a:r>
              <a:rPr lang="en-GB" b="1">
                <a:sym typeface="Wingdings" pitchFamily="2" charset="2"/>
              </a:rPr>
              <a:t>SCT, </a:t>
            </a:r>
            <a:r>
              <a:rPr lang="en-GB">
                <a:sym typeface="Wingdings" pitchFamily="2" charset="2"/>
              </a:rPr>
              <a:t>stem cell transplantation.</a:t>
            </a:r>
            <a:endParaRPr lang="en-GB" b="1"/>
          </a:p>
          <a:p>
            <a:r>
              <a:rPr lang="en-GB" b="1"/>
              <a:t>Hillmen et al, Abstract #631 presented at ASH 2023. </a:t>
            </a:r>
            <a:endParaRPr lang="en-GB"/>
          </a:p>
        </p:txBody>
      </p:sp>
      <p:graphicFrame>
        <p:nvGraphicFramePr>
          <p:cNvPr id="8" name="Table 7">
            <a:extLst>
              <a:ext uri="{FF2B5EF4-FFF2-40B4-BE49-F238E27FC236}">
                <a16:creationId xmlns:a16="http://schemas.microsoft.com/office/drawing/2014/main" id="{F6DB678B-F6F7-577C-D627-414D7382E73D}"/>
              </a:ext>
            </a:extLst>
          </p:cNvPr>
          <p:cNvGraphicFramePr>
            <a:graphicFrameLocks noGrp="1"/>
          </p:cNvGraphicFramePr>
          <p:nvPr>
            <p:extLst>
              <p:ext uri="{D42A27DB-BD31-4B8C-83A1-F6EECF244321}">
                <p14:modId xmlns:p14="http://schemas.microsoft.com/office/powerpoint/2010/main" val="1571875053"/>
              </p:ext>
            </p:extLst>
          </p:nvPr>
        </p:nvGraphicFramePr>
        <p:xfrm>
          <a:off x="7996758" y="1989138"/>
          <a:ext cx="3787256" cy="3454164"/>
        </p:xfrm>
        <a:graphic>
          <a:graphicData uri="http://schemas.openxmlformats.org/drawingml/2006/table">
            <a:tbl>
              <a:tblPr firstRow="1" bandRow="1">
                <a:tableStyleId>{5C22544A-7EE6-4342-B048-85BDC9FD1C3A}</a:tableStyleId>
              </a:tblPr>
              <a:tblGrid>
                <a:gridCol w="1976248">
                  <a:extLst>
                    <a:ext uri="{9D8B030D-6E8A-4147-A177-3AD203B41FA5}">
                      <a16:colId xmlns:a16="http://schemas.microsoft.com/office/drawing/2014/main" val="18767389"/>
                    </a:ext>
                  </a:extLst>
                </a:gridCol>
                <a:gridCol w="905504">
                  <a:extLst>
                    <a:ext uri="{9D8B030D-6E8A-4147-A177-3AD203B41FA5}">
                      <a16:colId xmlns:a16="http://schemas.microsoft.com/office/drawing/2014/main" val="687096959"/>
                    </a:ext>
                  </a:extLst>
                </a:gridCol>
                <a:gridCol w="905504">
                  <a:extLst>
                    <a:ext uri="{9D8B030D-6E8A-4147-A177-3AD203B41FA5}">
                      <a16:colId xmlns:a16="http://schemas.microsoft.com/office/drawing/2014/main" val="2817290338"/>
                    </a:ext>
                  </a:extLst>
                </a:gridCol>
              </a:tblGrid>
              <a:tr h="557123">
                <a:tc>
                  <a:txBody>
                    <a:bodyPr/>
                    <a:lstStyle/>
                    <a:p>
                      <a:endParaRPr lang="en-US" sz="1200"/>
                    </a:p>
                  </a:txBody>
                  <a:tcPr/>
                </a:tc>
                <a:tc>
                  <a:txBody>
                    <a:bodyPr/>
                    <a:lstStyle/>
                    <a:p>
                      <a:pPr algn="ctr"/>
                      <a:r>
                        <a:rPr lang="en-US" sz="1200"/>
                        <a:t>FCR</a:t>
                      </a:r>
                    </a:p>
                    <a:p>
                      <a:pPr algn="ctr"/>
                      <a:r>
                        <a:rPr lang="en-US" sz="1200"/>
                        <a:t>n=42</a:t>
                      </a:r>
                    </a:p>
                  </a:txBody>
                  <a:tcPr/>
                </a:tc>
                <a:tc>
                  <a:txBody>
                    <a:bodyPr/>
                    <a:lstStyle/>
                    <a:p>
                      <a:pPr algn="ctr"/>
                      <a:r>
                        <a:rPr lang="en-US" sz="1200"/>
                        <a:t>I+V</a:t>
                      </a:r>
                    </a:p>
                    <a:p>
                      <a:pPr algn="ctr"/>
                      <a:r>
                        <a:rPr lang="en-US" sz="1200"/>
                        <a:t>n=5</a:t>
                      </a:r>
                    </a:p>
                  </a:txBody>
                  <a:tcPr/>
                </a:tc>
                <a:extLst>
                  <a:ext uri="{0D108BD9-81ED-4DB2-BD59-A6C34878D82A}">
                    <a16:rowId xmlns:a16="http://schemas.microsoft.com/office/drawing/2014/main" val="1405790598"/>
                  </a:ext>
                </a:extLst>
              </a:tr>
              <a:tr h="334274">
                <a:tc>
                  <a:txBody>
                    <a:bodyPr/>
                    <a:lstStyle/>
                    <a:p>
                      <a:r>
                        <a:rPr lang="en-US" sz="1200"/>
                        <a:t>Irreversible BTKi</a:t>
                      </a:r>
                    </a:p>
                  </a:txBody>
                  <a:tcPr/>
                </a:tc>
                <a:tc>
                  <a:txBody>
                    <a:bodyPr/>
                    <a:lstStyle/>
                    <a:p>
                      <a:pPr algn="ctr"/>
                      <a:r>
                        <a:rPr lang="en-US" sz="1200"/>
                        <a:t>23</a:t>
                      </a:r>
                    </a:p>
                  </a:txBody>
                  <a:tcPr/>
                </a:tc>
                <a:tc>
                  <a:txBody>
                    <a:bodyPr/>
                    <a:lstStyle/>
                    <a:p>
                      <a:pPr algn="ctr"/>
                      <a:r>
                        <a:rPr lang="en-US" sz="1200"/>
                        <a:t>2</a:t>
                      </a:r>
                    </a:p>
                  </a:txBody>
                  <a:tcPr/>
                </a:tc>
                <a:extLst>
                  <a:ext uri="{0D108BD9-81ED-4DB2-BD59-A6C34878D82A}">
                    <a16:rowId xmlns:a16="http://schemas.microsoft.com/office/drawing/2014/main" val="383778935"/>
                  </a:ext>
                </a:extLst>
              </a:tr>
              <a:tr h="334274">
                <a:tc>
                  <a:txBody>
                    <a:bodyPr/>
                    <a:lstStyle/>
                    <a:p>
                      <a:r>
                        <a:rPr lang="en-US" sz="1200" err="1"/>
                        <a:t>Idelalisib</a:t>
                      </a:r>
                      <a:r>
                        <a:rPr lang="en-US" sz="1200"/>
                        <a:t> + R</a:t>
                      </a:r>
                    </a:p>
                  </a:txBody>
                  <a:tcPr/>
                </a:tc>
                <a:tc>
                  <a:txBody>
                    <a:bodyPr/>
                    <a:lstStyle/>
                    <a:p>
                      <a:pPr algn="ctr"/>
                      <a:r>
                        <a:rPr lang="en-US" sz="1200"/>
                        <a:t>1</a:t>
                      </a:r>
                    </a:p>
                  </a:txBody>
                  <a:tcPr/>
                </a:tc>
                <a:tc>
                  <a:txBody>
                    <a:bodyPr/>
                    <a:lstStyle/>
                    <a:p>
                      <a:pPr algn="ctr"/>
                      <a:r>
                        <a:rPr lang="en-US" sz="1200"/>
                        <a:t>0</a:t>
                      </a:r>
                    </a:p>
                  </a:txBody>
                  <a:tcPr/>
                </a:tc>
                <a:extLst>
                  <a:ext uri="{0D108BD9-81ED-4DB2-BD59-A6C34878D82A}">
                    <a16:rowId xmlns:a16="http://schemas.microsoft.com/office/drawing/2014/main" val="3370662830"/>
                  </a:ext>
                </a:extLst>
              </a:tr>
              <a:tr h="334274">
                <a:tc>
                  <a:txBody>
                    <a:bodyPr/>
                    <a:lstStyle/>
                    <a:p>
                      <a:r>
                        <a:rPr lang="en-US" sz="1200" err="1"/>
                        <a:t>Venetoclax</a:t>
                      </a:r>
                      <a:r>
                        <a:rPr lang="en-US" sz="1200"/>
                        <a:t> + R</a:t>
                      </a:r>
                    </a:p>
                  </a:txBody>
                  <a:tcPr/>
                </a:tc>
                <a:tc>
                  <a:txBody>
                    <a:bodyPr/>
                    <a:lstStyle/>
                    <a:p>
                      <a:pPr algn="ctr"/>
                      <a:r>
                        <a:rPr lang="en-US" sz="1200"/>
                        <a:t>11</a:t>
                      </a:r>
                    </a:p>
                  </a:txBody>
                  <a:tcPr/>
                </a:tc>
                <a:tc>
                  <a:txBody>
                    <a:bodyPr/>
                    <a:lstStyle/>
                    <a:p>
                      <a:pPr algn="ctr"/>
                      <a:r>
                        <a:rPr lang="en-US" sz="1200"/>
                        <a:t>0</a:t>
                      </a:r>
                    </a:p>
                  </a:txBody>
                  <a:tcPr/>
                </a:tc>
                <a:extLst>
                  <a:ext uri="{0D108BD9-81ED-4DB2-BD59-A6C34878D82A}">
                    <a16:rowId xmlns:a16="http://schemas.microsoft.com/office/drawing/2014/main" val="2663266499"/>
                  </a:ext>
                </a:extLst>
              </a:tr>
              <a:tr h="334274">
                <a:tc>
                  <a:txBody>
                    <a:bodyPr/>
                    <a:lstStyle/>
                    <a:p>
                      <a:r>
                        <a:rPr lang="en-US" sz="1200"/>
                        <a:t>CIT</a:t>
                      </a:r>
                    </a:p>
                  </a:txBody>
                  <a:tcPr/>
                </a:tc>
                <a:tc>
                  <a:txBody>
                    <a:bodyPr/>
                    <a:lstStyle/>
                    <a:p>
                      <a:pPr algn="ctr"/>
                      <a:r>
                        <a:rPr lang="en-US" sz="1200"/>
                        <a:t>6</a:t>
                      </a:r>
                    </a:p>
                  </a:txBody>
                  <a:tcPr/>
                </a:tc>
                <a:tc>
                  <a:txBody>
                    <a:bodyPr/>
                    <a:lstStyle/>
                    <a:p>
                      <a:pPr algn="ctr"/>
                      <a:r>
                        <a:rPr lang="en-US" sz="1200"/>
                        <a:t>1</a:t>
                      </a:r>
                    </a:p>
                  </a:txBody>
                  <a:tcPr/>
                </a:tc>
                <a:extLst>
                  <a:ext uri="{0D108BD9-81ED-4DB2-BD59-A6C34878D82A}">
                    <a16:rowId xmlns:a16="http://schemas.microsoft.com/office/drawing/2014/main" val="2415450147"/>
                  </a:ext>
                </a:extLst>
              </a:tr>
              <a:tr h="334274">
                <a:tc>
                  <a:txBody>
                    <a:bodyPr/>
                    <a:lstStyle/>
                    <a:p>
                      <a:r>
                        <a:rPr lang="en-US" sz="1200"/>
                        <a:t>Allogeneic SCT</a:t>
                      </a:r>
                    </a:p>
                  </a:txBody>
                  <a:tcPr/>
                </a:tc>
                <a:tc>
                  <a:txBody>
                    <a:bodyPr/>
                    <a:lstStyle/>
                    <a:p>
                      <a:pPr algn="ctr"/>
                      <a:r>
                        <a:rPr lang="en-US" sz="1200"/>
                        <a:t>1</a:t>
                      </a:r>
                    </a:p>
                  </a:txBody>
                  <a:tcPr/>
                </a:tc>
                <a:tc>
                  <a:txBody>
                    <a:bodyPr/>
                    <a:lstStyle/>
                    <a:p>
                      <a:pPr algn="ctr"/>
                      <a:r>
                        <a:rPr lang="en-US" sz="1200"/>
                        <a:t>0</a:t>
                      </a:r>
                    </a:p>
                  </a:txBody>
                  <a:tcPr/>
                </a:tc>
                <a:extLst>
                  <a:ext uri="{0D108BD9-81ED-4DB2-BD59-A6C34878D82A}">
                    <a16:rowId xmlns:a16="http://schemas.microsoft.com/office/drawing/2014/main" val="567017783"/>
                  </a:ext>
                </a:extLst>
              </a:tr>
              <a:tr h="334274">
                <a:tc>
                  <a:txBody>
                    <a:bodyPr/>
                    <a:lstStyle/>
                    <a:p>
                      <a:r>
                        <a:rPr lang="en-US" sz="1200" err="1"/>
                        <a:t>Pirtobrutinib</a:t>
                      </a:r>
                      <a:endParaRPr lang="en-US" sz="1200"/>
                    </a:p>
                  </a:txBody>
                  <a:tcPr/>
                </a:tc>
                <a:tc>
                  <a:txBody>
                    <a:bodyPr/>
                    <a:lstStyle/>
                    <a:p>
                      <a:pPr algn="ctr"/>
                      <a:r>
                        <a:rPr lang="en-US" sz="1200"/>
                        <a:t>0</a:t>
                      </a:r>
                    </a:p>
                  </a:txBody>
                  <a:tcPr/>
                </a:tc>
                <a:tc>
                  <a:txBody>
                    <a:bodyPr/>
                    <a:lstStyle/>
                    <a:p>
                      <a:pPr algn="ctr"/>
                      <a:r>
                        <a:rPr lang="en-US" sz="1200"/>
                        <a:t>1</a:t>
                      </a:r>
                    </a:p>
                  </a:txBody>
                  <a:tcPr/>
                </a:tc>
                <a:extLst>
                  <a:ext uri="{0D108BD9-81ED-4DB2-BD59-A6C34878D82A}">
                    <a16:rowId xmlns:a16="http://schemas.microsoft.com/office/drawing/2014/main" val="3162463611"/>
                  </a:ext>
                </a:extLst>
              </a:tr>
              <a:tr h="334274">
                <a:tc>
                  <a:txBody>
                    <a:bodyPr/>
                    <a:lstStyle/>
                    <a:p>
                      <a:r>
                        <a:rPr lang="en-US" sz="1200"/>
                        <a:t>Alemtuzumab</a:t>
                      </a:r>
                    </a:p>
                  </a:txBody>
                  <a:tcPr/>
                </a:tc>
                <a:tc>
                  <a:txBody>
                    <a:bodyPr/>
                    <a:lstStyle/>
                    <a:p>
                      <a:pPr algn="ctr"/>
                      <a:r>
                        <a:rPr lang="en-US" sz="1200"/>
                        <a:t>0</a:t>
                      </a:r>
                    </a:p>
                  </a:txBody>
                  <a:tcPr/>
                </a:tc>
                <a:tc>
                  <a:txBody>
                    <a:bodyPr/>
                    <a:lstStyle/>
                    <a:p>
                      <a:pPr algn="ctr"/>
                      <a:r>
                        <a:rPr lang="en-US" sz="1200"/>
                        <a:t>1</a:t>
                      </a:r>
                    </a:p>
                  </a:txBody>
                  <a:tcPr/>
                </a:tc>
                <a:extLst>
                  <a:ext uri="{0D108BD9-81ED-4DB2-BD59-A6C34878D82A}">
                    <a16:rowId xmlns:a16="http://schemas.microsoft.com/office/drawing/2014/main" val="1510458306"/>
                  </a:ext>
                </a:extLst>
              </a:tr>
              <a:tr h="557123">
                <a:tc>
                  <a:txBody>
                    <a:bodyPr/>
                    <a:lstStyle/>
                    <a:p>
                      <a:r>
                        <a:rPr lang="en-US" sz="1200" b="1"/>
                        <a:t>Targeted therapy for CLL</a:t>
                      </a:r>
                    </a:p>
                  </a:txBody>
                  <a:tcPr/>
                </a:tc>
                <a:tc>
                  <a:txBody>
                    <a:bodyPr/>
                    <a:lstStyle/>
                    <a:p>
                      <a:pPr algn="ctr"/>
                      <a:r>
                        <a:rPr lang="en-US" sz="1200" b="1"/>
                        <a:t>35/42</a:t>
                      </a:r>
                    </a:p>
                    <a:p>
                      <a:pPr algn="ctr"/>
                      <a:r>
                        <a:rPr lang="en-US" sz="1200" b="1"/>
                        <a:t>(83%)</a:t>
                      </a:r>
                    </a:p>
                  </a:txBody>
                  <a:tcPr/>
                </a:tc>
                <a:tc>
                  <a:txBody>
                    <a:bodyPr/>
                    <a:lstStyle/>
                    <a:p>
                      <a:pPr algn="ctr"/>
                      <a:r>
                        <a:rPr lang="en-US" sz="1200" b="1"/>
                        <a:t>3/5</a:t>
                      </a:r>
                    </a:p>
                    <a:p>
                      <a:pPr algn="ctr"/>
                      <a:r>
                        <a:rPr lang="en-US" sz="1200" b="1"/>
                        <a:t>(60%)</a:t>
                      </a:r>
                    </a:p>
                  </a:txBody>
                  <a:tcPr/>
                </a:tc>
                <a:extLst>
                  <a:ext uri="{0D108BD9-81ED-4DB2-BD59-A6C34878D82A}">
                    <a16:rowId xmlns:a16="http://schemas.microsoft.com/office/drawing/2014/main" val="2177110261"/>
                  </a:ext>
                </a:extLst>
              </a:tr>
            </a:tbl>
          </a:graphicData>
        </a:graphic>
      </p:graphicFrame>
      <p:sp>
        <p:nvSpPr>
          <p:cNvPr id="4" name="TextBox 3">
            <a:extLst>
              <a:ext uri="{FF2B5EF4-FFF2-40B4-BE49-F238E27FC236}">
                <a16:creationId xmlns:a16="http://schemas.microsoft.com/office/drawing/2014/main" id="{3C81D003-1894-52B3-5340-530F4E154200}"/>
              </a:ext>
            </a:extLst>
          </p:cNvPr>
          <p:cNvSpPr txBox="1"/>
          <p:nvPr/>
        </p:nvSpPr>
        <p:spPr>
          <a:xfrm>
            <a:off x="416533" y="5521295"/>
            <a:ext cx="11367479" cy="738664"/>
          </a:xfrm>
          <a:prstGeom prst="rect">
            <a:avLst/>
          </a:prstGeom>
          <a:solidFill>
            <a:schemeClr val="bg2"/>
          </a:solidFill>
        </p:spPr>
        <p:txBody>
          <a:bodyPr wrap="square" rtlCol="0">
            <a:spAutoFit/>
          </a:bodyPr>
          <a:lstStyle/>
          <a:p>
            <a:pPr marL="285750" indent="-285750">
              <a:buClr>
                <a:schemeClr val="accent2"/>
              </a:buClr>
              <a:buFont typeface="Arial" panose="020B0604020202020204" pitchFamily="34" charset="0"/>
              <a:buChar char="•"/>
            </a:pPr>
            <a:r>
              <a:rPr lang="en-US" sz="1400"/>
              <a:t>I+V demonstrated a significant advantage in terms of overall survival compared to FCR</a:t>
            </a:r>
          </a:p>
          <a:p>
            <a:pPr marL="285750" indent="-285750">
              <a:buClr>
                <a:schemeClr val="accent2"/>
              </a:buClr>
              <a:buFont typeface="Arial" panose="020B0604020202020204" pitchFamily="34" charset="0"/>
              <a:buChar char="•"/>
            </a:pPr>
            <a:r>
              <a:rPr lang="en-US" sz="1400"/>
              <a:t>The advantage in overall survival was observed despite the majority of patients that progressed in the FCR arm required further therapy and received targeted treatments</a:t>
            </a:r>
          </a:p>
        </p:txBody>
      </p:sp>
      <p:graphicFrame>
        <p:nvGraphicFramePr>
          <p:cNvPr id="101" name="Tabelle 100">
            <a:extLst>
              <a:ext uri="{FF2B5EF4-FFF2-40B4-BE49-F238E27FC236}">
                <a16:creationId xmlns:a16="http://schemas.microsoft.com/office/drawing/2014/main" id="{194161DA-A06F-8732-0DD1-85C07806B128}"/>
              </a:ext>
            </a:extLst>
          </p:cNvPr>
          <p:cNvGraphicFramePr>
            <a:graphicFrameLocks noGrp="1"/>
          </p:cNvGraphicFramePr>
          <p:nvPr>
            <p:extLst>
              <p:ext uri="{D42A27DB-BD31-4B8C-83A1-F6EECF244321}">
                <p14:modId xmlns:p14="http://schemas.microsoft.com/office/powerpoint/2010/main" val="2065522933"/>
              </p:ext>
            </p:extLst>
          </p:nvPr>
        </p:nvGraphicFramePr>
        <p:xfrm>
          <a:off x="416532" y="4894665"/>
          <a:ext cx="6858386" cy="548640"/>
        </p:xfrm>
        <a:graphic>
          <a:graphicData uri="http://schemas.openxmlformats.org/drawingml/2006/table">
            <a:tbl>
              <a:tblPr firstRow="1" bandRow="1">
                <a:tableStyleId>{5C22544A-7EE6-4342-B048-85BDC9FD1C3A}</a:tableStyleId>
              </a:tblPr>
              <a:tblGrid>
                <a:gridCol w="609073">
                  <a:extLst>
                    <a:ext uri="{9D8B030D-6E8A-4147-A177-3AD203B41FA5}">
                      <a16:colId xmlns:a16="http://schemas.microsoft.com/office/drawing/2014/main" val="3260592955"/>
                    </a:ext>
                  </a:extLst>
                </a:gridCol>
                <a:gridCol w="892759">
                  <a:extLst>
                    <a:ext uri="{9D8B030D-6E8A-4147-A177-3AD203B41FA5}">
                      <a16:colId xmlns:a16="http://schemas.microsoft.com/office/drawing/2014/main" val="2357904332"/>
                    </a:ext>
                  </a:extLst>
                </a:gridCol>
                <a:gridCol w="892759">
                  <a:extLst>
                    <a:ext uri="{9D8B030D-6E8A-4147-A177-3AD203B41FA5}">
                      <a16:colId xmlns:a16="http://schemas.microsoft.com/office/drawing/2014/main" val="1824790992"/>
                    </a:ext>
                  </a:extLst>
                </a:gridCol>
                <a:gridCol w="892759">
                  <a:extLst>
                    <a:ext uri="{9D8B030D-6E8A-4147-A177-3AD203B41FA5}">
                      <a16:colId xmlns:a16="http://schemas.microsoft.com/office/drawing/2014/main" val="1668201655"/>
                    </a:ext>
                  </a:extLst>
                </a:gridCol>
                <a:gridCol w="892759">
                  <a:extLst>
                    <a:ext uri="{9D8B030D-6E8A-4147-A177-3AD203B41FA5}">
                      <a16:colId xmlns:a16="http://schemas.microsoft.com/office/drawing/2014/main" val="749638458"/>
                    </a:ext>
                  </a:extLst>
                </a:gridCol>
                <a:gridCol w="892759">
                  <a:extLst>
                    <a:ext uri="{9D8B030D-6E8A-4147-A177-3AD203B41FA5}">
                      <a16:colId xmlns:a16="http://schemas.microsoft.com/office/drawing/2014/main" val="4268887835"/>
                    </a:ext>
                  </a:extLst>
                </a:gridCol>
                <a:gridCol w="892759">
                  <a:extLst>
                    <a:ext uri="{9D8B030D-6E8A-4147-A177-3AD203B41FA5}">
                      <a16:colId xmlns:a16="http://schemas.microsoft.com/office/drawing/2014/main" val="695739275"/>
                    </a:ext>
                  </a:extLst>
                </a:gridCol>
                <a:gridCol w="892759">
                  <a:extLst>
                    <a:ext uri="{9D8B030D-6E8A-4147-A177-3AD203B41FA5}">
                      <a16:colId xmlns:a16="http://schemas.microsoft.com/office/drawing/2014/main" val="689319350"/>
                    </a:ext>
                  </a:extLst>
                </a:gridCol>
              </a:tblGrid>
              <a:tr h="0">
                <a:tc gridSpan="8">
                  <a:txBody>
                    <a:bodyPr/>
                    <a:lstStyle/>
                    <a:p>
                      <a:r>
                        <a:rPr lang="de-DE" sz="1200"/>
                        <a:t>No. at risk</a:t>
                      </a:r>
                    </a:p>
                  </a:txBody>
                  <a:tcPr marL="72000" marR="36000" marT="0" marB="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3965835943"/>
                  </a:ext>
                </a:extLst>
              </a:tr>
              <a:tr h="151084">
                <a:tc>
                  <a:txBody>
                    <a:bodyPr/>
                    <a:lstStyle/>
                    <a:p>
                      <a:r>
                        <a:rPr lang="de-DE" sz="1200">
                          <a:solidFill>
                            <a:schemeClr val="bg1"/>
                          </a:solidFill>
                        </a:rPr>
                        <a:t>I+V</a:t>
                      </a:r>
                    </a:p>
                  </a:txBody>
                  <a:tcPr marL="72000" marR="36000" marT="0" marB="0" anchor="ctr">
                    <a:solidFill>
                      <a:schemeClr val="accent1"/>
                    </a:solidFill>
                  </a:tcPr>
                </a:tc>
                <a:tc>
                  <a:txBody>
                    <a:bodyPr/>
                    <a:lstStyle/>
                    <a:p>
                      <a:pPr algn="ctr"/>
                      <a:r>
                        <a:rPr lang="de-DE" sz="1200"/>
                        <a:t>260</a:t>
                      </a:r>
                    </a:p>
                  </a:txBody>
                  <a:tcPr marL="72000" marR="36000" marT="0" marB="0" anchor="ctr"/>
                </a:tc>
                <a:tc>
                  <a:txBody>
                    <a:bodyPr/>
                    <a:lstStyle/>
                    <a:p>
                      <a:pPr algn="ctr"/>
                      <a:r>
                        <a:rPr lang="de-DE" sz="1200"/>
                        <a:t>254</a:t>
                      </a:r>
                    </a:p>
                  </a:txBody>
                  <a:tcPr marL="72000" marR="36000" marT="0" marB="0" anchor="ctr"/>
                </a:tc>
                <a:tc>
                  <a:txBody>
                    <a:bodyPr/>
                    <a:lstStyle/>
                    <a:p>
                      <a:pPr algn="ctr"/>
                      <a:r>
                        <a:rPr lang="de-DE" sz="1200"/>
                        <a:t>240</a:t>
                      </a:r>
                    </a:p>
                  </a:txBody>
                  <a:tcPr marL="72000" marR="36000" marT="0" marB="0" anchor="ctr"/>
                </a:tc>
                <a:tc>
                  <a:txBody>
                    <a:bodyPr/>
                    <a:lstStyle/>
                    <a:p>
                      <a:pPr algn="ctr"/>
                      <a:r>
                        <a:rPr lang="de-DE" sz="1200"/>
                        <a:t>185</a:t>
                      </a:r>
                    </a:p>
                  </a:txBody>
                  <a:tcPr marL="72000" marR="36000" marT="0" marB="0" anchor="ctr"/>
                </a:tc>
                <a:tc>
                  <a:txBody>
                    <a:bodyPr/>
                    <a:lstStyle/>
                    <a:p>
                      <a:pPr algn="ctr"/>
                      <a:r>
                        <a:rPr lang="de-DE" sz="1200"/>
                        <a:t>100</a:t>
                      </a:r>
                    </a:p>
                  </a:txBody>
                  <a:tcPr marL="72000" marR="36000" marT="0" marB="0" anchor="ctr"/>
                </a:tc>
                <a:tc>
                  <a:txBody>
                    <a:bodyPr/>
                    <a:lstStyle/>
                    <a:p>
                      <a:pPr algn="ctr"/>
                      <a:r>
                        <a:rPr lang="de-DE" sz="1200"/>
                        <a:t>22</a:t>
                      </a:r>
                    </a:p>
                  </a:txBody>
                  <a:tcPr marL="72000" marR="36000" marT="0" marB="0" anchor="ctr"/>
                </a:tc>
                <a:tc>
                  <a:txBody>
                    <a:bodyPr/>
                    <a:lstStyle/>
                    <a:p>
                      <a:pPr algn="ctr"/>
                      <a:r>
                        <a:rPr lang="de-DE" sz="1200"/>
                        <a:t>0</a:t>
                      </a:r>
                    </a:p>
                  </a:txBody>
                  <a:tcPr marL="72000" marR="36000" marT="0" marB="0" anchor="ctr"/>
                </a:tc>
                <a:extLst>
                  <a:ext uri="{0D108BD9-81ED-4DB2-BD59-A6C34878D82A}">
                    <a16:rowId xmlns:a16="http://schemas.microsoft.com/office/drawing/2014/main" val="749740652"/>
                  </a:ext>
                </a:extLst>
              </a:tr>
              <a:tr h="151084">
                <a:tc>
                  <a:txBody>
                    <a:bodyPr/>
                    <a:lstStyle/>
                    <a:p>
                      <a:r>
                        <a:rPr lang="de-DE" sz="1200">
                          <a:solidFill>
                            <a:schemeClr val="bg1"/>
                          </a:solidFill>
                        </a:rPr>
                        <a:t>FCR</a:t>
                      </a:r>
                    </a:p>
                  </a:txBody>
                  <a:tcPr marL="72000" marR="36000" marT="0" marB="0" anchor="ctr">
                    <a:solidFill>
                      <a:schemeClr val="accent2"/>
                    </a:solidFill>
                  </a:tcPr>
                </a:tc>
                <a:tc>
                  <a:txBody>
                    <a:bodyPr/>
                    <a:lstStyle/>
                    <a:p>
                      <a:pPr algn="ctr"/>
                      <a:r>
                        <a:rPr lang="de-DE" sz="1200"/>
                        <a:t>263</a:t>
                      </a:r>
                    </a:p>
                  </a:txBody>
                  <a:tcPr marL="72000" marR="36000" marT="0" marB="0" anchor="ctr"/>
                </a:tc>
                <a:tc>
                  <a:txBody>
                    <a:bodyPr/>
                    <a:lstStyle/>
                    <a:p>
                      <a:pPr algn="ctr"/>
                      <a:r>
                        <a:rPr lang="de-DE" sz="1200"/>
                        <a:t>234</a:t>
                      </a:r>
                    </a:p>
                  </a:txBody>
                  <a:tcPr marL="72000" marR="36000" marT="0" marB="0" anchor="ctr"/>
                </a:tc>
                <a:tc>
                  <a:txBody>
                    <a:bodyPr/>
                    <a:lstStyle/>
                    <a:p>
                      <a:pPr algn="ctr"/>
                      <a:r>
                        <a:rPr lang="de-DE" sz="1200"/>
                        <a:t>213</a:t>
                      </a:r>
                    </a:p>
                  </a:txBody>
                  <a:tcPr marL="72000" marR="36000" marT="0" marB="0" anchor="ctr"/>
                </a:tc>
                <a:tc>
                  <a:txBody>
                    <a:bodyPr/>
                    <a:lstStyle/>
                    <a:p>
                      <a:pPr algn="ctr"/>
                      <a:r>
                        <a:rPr lang="de-DE" sz="1200"/>
                        <a:t>166</a:t>
                      </a:r>
                    </a:p>
                  </a:txBody>
                  <a:tcPr marL="72000" marR="36000" marT="0" marB="0" anchor="ctr"/>
                </a:tc>
                <a:tc>
                  <a:txBody>
                    <a:bodyPr/>
                    <a:lstStyle/>
                    <a:p>
                      <a:pPr algn="ctr"/>
                      <a:r>
                        <a:rPr lang="de-DE" sz="1200"/>
                        <a:t>79</a:t>
                      </a:r>
                    </a:p>
                  </a:txBody>
                  <a:tcPr marL="72000" marR="36000" marT="0" marB="0" anchor="ctr"/>
                </a:tc>
                <a:tc>
                  <a:txBody>
                    <a:bodyPr/>
                    <a:lstStyle/>
                    <a:p>
                      <a:pPr algn="ctr"/>
                      <a:r>
                        <a:rPr lang="de-DE" sz="1200"/>
                        <a:t>15</a:t>
                      </a:r>
                    </a:p>
                  </a:txBody>
                  <a:tcPr marL="72000" marR="36000" marT="0" marB="0" anchor="ctr"/>
                </a:tc>
                <a:tc>
                  <a:txBody>
                    <a:bodyPr/>
                    <a:lstStyle/>
                    <a:p>
                      <a:pPr algn="ctr"/>
                      <a:r>
                        <a:rPr lang="de-DE" sz="1200"/>
                        <a:t>0</a:t>
                      </a:r>
                    </a:p>
                  </a:txBody>
                  <a:tcPr marL="72000" marR="36000" marT="0" marB="0" anchor="ctr"/>
                </a:tc>
                <a:extLst>
                  <a:ext uri="{0D108BD9-81ED-4DB2-BD59-A6C34878D82A}">
                    <a16:rowId xmlns:a16="http://schemas.microsoft.com/office/drawing/2014/main" val="2285529243"/>
                  </a:ext>
                </a:extLst>
              </a:tr>
            </a:tbl>
          </a:graphicData>
        </a:graphic>
      </p:graphicFrame>
      <p:cxnSp>
        <p:nvCxnSpPr>
          <p:cNvPr id="102" name="Gerade Verbindung 101">
            <a:extLst>
              <a:ext uri="{FF2B5EF4-FFF2-40B4-BE49-F238E27FC236}">
                <a16:creationId xmlns:a16="http://schemas.microsoft.com/office/drawing/2014/main" id="{988670E7-3259-7C9C-04FB-B3458C256BF1}"/>
              </a:ext>
            </a:extLst>
          </p:cNvPr>
          <p:cNvCxnSpPr>
            <a:cxnSpLocks/>
          </p:cNvCxnSpPr>
          <p:nvPr/>
        </p:nvCxnSpPr>
        <p:spPr>
          <a:xfrm>
            <a:off x="1324968" y="1726071"/>
            <a:ext cx="0" cy="27241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Gerade Verbindung 102">
            <a:extLst>
              <a:ext uri="{FF2B5EF4-FFF2-40B4-BE49-F238E27FC236}">
                <a16:creationId xmlns:a16="http://schemas.microsoft.com/office/drawing/2014/main" id="{CCFA5AEB-5F01-9ADC-10EF-1CFC587B4B1A}"/>
              </a:ext>
            </a:extLst>
          </p:cNvPr>
          <p:cNvCxnSpPr>
            <a:cxnSpLocks/>
          </p:cNvCxnSpPr>
          <p:nvPr/>
        </p:nvCxnSpPr>
        <p:spPr>
          <a:xfrm flipH="1">
            <a:off x="1267818" y="4393071"/>
            <a:ext cx="60071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4" name="Gruppieren 103">
            <a:extLst>
              <a:ext uri="{FF2B5EF4-FFF2-40B4-BE49-F238E27FC236}">
                <a16:creationId xmlns:a16="http://schemas.microsoft.com/office/drawing/2014/main" id="{3D06579C-4134-CE46-390B-9D9F334397E5}"/>
              </a:ext>
            </a:extLst>
          </p:cNvPr>
          <p:cNvGrpSpPr/>
          <p:nvPr/>
        </p:nvGrpSpPr>
        <p:grpSpPr>
          <a:xfrm>
            <a:off x="1267818" y="1726071"/>
            <a:ext cx="57148" cy="2393950"/>
            <a:chOff x="1416050" y="2120900"/>
            <a:chExt cx="6007100" cy="2393950"/>
          </a:xfrm>
        </p:grpSpPr>
        <p:cxnSp>
          <p:nvCxnSpPr>
            <p:cNvPr id="105" name="Gerade Verbindung 104">
              <a:extLst>
                <a:ext uri="{FF2B5EF4-FFF2-40B4-BE49-F238E27FC236}">
                  <a16:creationId xmlns:a16="http://schemas.microsoft.com/office/drawing/2014/main" id="{DD584C6D-96FA-C016-D171-5684BAC4F71E}"/>
                </a:ext>
              </a:extLst>
            </p:cNvPr>
            <p:cNvCxnSpPr>
              <a:cxnSpLocks/>
            </p:cNvCxnSpPr>
            <p:nvPr/>
          </p:nvCxnSpPr>
          <p:spPr>
            <a:xfrm flipH="1">
              <a:off x="1416050" y="4514850"/>
              <a:ext cx="60071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Gerade Verbindung 105">
              <a:extLst>
                <a:ext uri="{FF2B5EF4-FFF2-40B4-BE49-F238E27FC236}">
                  <a16:creationId xmlns:a16="http://schemas.microsoft.com/office/drawing/2014/main" id="{81FF4A68-9C69-38E1-631A-CC64F13F32D8}"/>
                </a:ext>
              </a:extLst>
            </p:cNvPr>
            <p:cNvCxnSpPr>
              <a:cxnSpLocks/>
            </p:cNvCxnSpPr>
            <p:nvPr/>
          </p:nvCxnSpPr>
          <p:spPr>
            <a:xfrm flipH="1">
              <a:off x="1416050" y="4248150"/>
              <a:ext cx="60071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Gerade Verbindung 106">
              <a:extLst>
                <a:ext uri="{FF2B5EF4-FFF2-40B4-BE49-F238E27FC236}">
                  <a16:creationId xmlns:a16="http://schemas.microsoft.com/office/drawing/2014/main" id="{5B02AABE-9D30-A1E8-96B4-7C65ADFD81DC}"/>
                </a:ext>
              </a:extLst>
            </p:cNvPr>
            <p:cNvCxnSpPr>
              <a:cxnSpLocks/>
            </p:cNvCxnSpPr>
            <p:nvPr/>
          </p:nvCxnSpPr>
          <p:spPr>
            <a:xfrm flipH="1">
              <a:off x="1416050" y="3975100"/>
              <a:ext cx="60071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Gerade Verbindung 107">
              <a:extLst>
                <a:ext uri="{FF2B5EF4-FFF2-40B4-BE49-F238E27FC236}">
                  <a16:creationId xmlns:a16="http://schemas.microsoft.com/office/drawing/2014/main" id="{D210579B-5F9E-8490-CB2D-638FEB277EC9}"/>
                </a:ext>
              </a:extLst>
            </p:cNvPr>
            <p:cNvCxnSpPr>
              <a:cxnSpLocks/>
            </p:cNvCxnSpPr>
            <p:nvPr/>
          </p:nvCxnSpPr>
          <p:spPr>
            <a:xfrm flipH="1">
              <a:off x="1416050" y="3714750"/>
              <a:ext cx="60071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Gerade Verbindung 108">
              <a:extLst>
                <a:ext uri="{FF2B5EF4-FFF2-40B4-BE49-F238E27FC236}">
                  <a16:creationId xmlns:a16="http://schemas.microsoft.com/office/drawing/2014/main" id="{201C1FFA-D48F-D7A5-F393-11B387EAD456}"/>
                </a:ext>
              </a:extLst>
            </p:cNvPr>
            <p:cNvCxnSpPr>
              <a:cxnSpLocks/>
            </p:cNvCxnSpPr>
            <p:nvPr/>
          </p:nvCxnSpPr>
          <p:spPr>
            <a:xfrm flipH="1">
              <a:off x="1416050" y="3454400"/>
              <a:ext cx="60071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Gerade Verbindung 109">
              <a:extLst>
                <a:ext uri="{FF2B5EF4-FFF2-40B4-BE49-F238E27FC236}">
                  <a16:creationId xmlns:a16="http://schemas.microsoft.com/office/drawing/2014/main" id="{3D882A00-38A0-8BF5-C669-299D59CB97C7}"/>
                </a:ext>
              </a:extLst>
            </p:cNvPr>
            <p:cNvCxnSpPr>
              <a:cxnSpLocks/>
            </p:cNvCxnSpPr>
            <p:nvPr/>
          </p:nvCxnSpPr>
          <p:spPr>
            <a:xfrm flipH="1">
              <a:off x="1416050" y="3181350"/>
              <a:ext cx="60071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Gerade Verbindung 110">
              <a:extLst>
                <a:ext uri="{FF2B5EF4-FFF2-40B4-BE49-F238E27FC236}">
                  <a16:creationId xmlns:a16="http://schemas.microsoft.com/office/drawing/2014/main" id="{A476CD90-A493-E429-9FD4-56E33177EB0C}"/>
                </a:ext>
              </a:extLst>
            </p:cNvPr>
            <p:cNvCxnSpPr>
              <a:cxnSpLocks/>
            </p:cNvCxnSpPr>
            <p:nvPr/>
          </p:nvCxnSpPr>
          <p:spPr>
            <a:xfrm flipH="1">
              <a:off x="1416050" y="2914650"/>
              <a:ext cx="60071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Gerade Verbindung 111">
              <a:extLst>
                <a:ext uri="{FF2B5EF4-FFF2-40B4-BE49-F238E27FC236}">
                  <a16:creationId xmlns:a16="http://schemas.microsoft.com/office/drawing/2014/main" id="{115F42B0-C04D-D50D-67AA-D1767015B5D9}"/>
                </a:ext>
              </a:extLst>
            </p:cNvPr>
            <p:cNvCxnSpPr>
              <a:cxnSpLocks/>
            </p:cNvCxnSpPr>
            <p:nvPr/>
          </p:nvCxnSpPr>
          <p:spPr>
            <a:xfrm flipH="1">
              <a:off x="1416050" y="2647950"/>
              <a:ext cx="60071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Gerade Verbindung 112">
              <a:extLst>
                <a:ext uri="{FF2B5EF4-FFF2-40B4-BE49-F238E27FC236}">
                  <a16:creationId xmlns:a16="http://schemas.microsoft.com/office/drawing/2014/main" id="{7D8B23BB-4311-1E94-A5CF-0D530F81AD20}"/>
                </a:ext>
              </a:extLst>
            </p:cNvPr>
            <p:cNvCxnSpPr>
              <a:cxnSpLocks/>
            </p:cNvCxnSpPr>
            <p:nvPr/>
          </p:nvCxnSpPr>
          <p:spPr>
            <a:xfrm flipH="1">
              <a:off x="1416050" y="2387600"/>
              <a:ext cx="60071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Gerade Verbindung 113">
              <a:extLst>
                <a:ext uri="{FF2B5EF4-FFF2-40B4-BE49-F238E27FC236}">
                  <a16:creationId xmlns:a16="http://schemas.microsoft.com/office/drawing/2014/main" id="{14318452-27D4-199B-4A52-ABE3D3DA9D32}"/>
                </a:ext>
              </a:extLst>
            </p:cNvPr>
            <p:cNvCxnSpPr>
              <a:cxnSpLocks/>
            </p:cNvCxnSpPr>
            <p:nvPr/>
          </p:nvCxnSpPr>
          <p:spPr>
            <a:xfrm flipH="1">
              <a:off x="1416050" y="2120900"/>
              <a:ext cx="60071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5" name="Gruppieren 114">
            <a:extLst>
              <a:ext uri="{FF2B5EF4-FFF2-40B4-BE49-F238E27FC236}">
                <a16:creationId xmlns:a16="http://schemas.microsoft.com/office/drawing/2014/main" id="{8405E721-4A5B-0FDB-28EC-C9E73659EA33}"/>
              </a:ext>
            </a:extLst>
          </p:cNvPr>
          <p:cNvGrpSpPr/>
          <p:nvPr/>
        </p:nvGrpSpPr>
        <p:grpSpPr>
          <a:xfrm>
            <a:off x="2245718" y="4393071"/>
            <a:ext cx="4584700" cy="57150"/>
            <a:chOff x="2393950" y="1997869"/>
            <a:chExt cx="4584700" cy="2847181"/>
          </a:xfrm>
        </p:grpSpPr>
        <p:cxnSp>
          <p:nvCxnSpPr>
            <p:cNvPr id="116" name="Gerade Verbindung 115">
              <a:extLst>
                <a:ext uri="{FF2B5EF4-FFF2-40B4-BE49-F238E27FC236}">
                  <a16:creationId xmlns:a16="http://schemas.microsoft.com/office/drawing/2014/main" id="{8B4BC573-73F7-B49C-7470-8568F216FE15}"/>
                </a:ext>
              </a:extLst>
            </p:cNvPr>
            <p:cNvCxnSpPr>
              <a:cxnSpLocks/>
            </p:cNvCxnSpPr>
            <p:nvPr/>
          </p:nvCxnSpPr>
          <p:spPr>
            <a:xfrm>
              <a:off x="2393950" y="1997869"/>
              <a:ext cx="0" cy="28471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Gerade Verbindung 116">
              <a:extLst>
                <a:ext uri="{FF2B5EF4-FFF2-40B4-BE49-F238E27FC236}">
                  <a16:creationId xmlns:a16="http://schemas.microsoft.com/office/drawing/2014/main" id="{35A98691-463A-1103-C40E-CE285261A322}"/>
                </a:ext>
              </a:extLst>
            </p:cNvPr>
            <p:cNvCxnSpPr>
              <a:cxnSpLocks/>
            </p:cNvCxnSpPr>
            <p:nvPr/>
          </p:nvCxnSpPr>
          <p:spPr>
            <a:xfrm>
              <a:off x="3314700" y="1997869"/>
              <a:ext cx="0" cy="28471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Gerade Verbindung 117">
              <a:extLst>
                <a:ext uri="{FF2B5EF4-FFF2-40B4-BE49-F238E27FC236}">
                  <a16:creationId xmlns:a16="http://schemas.microsoft.com/office/drawing/2014/main" id="{F2B45DBF-A0E9-11DD-476A-FF81284B72F3}"/>
                </a:ext>
              </a:extLst>
            </p:cNvPr>
            <p:cNvCxnSpPr>
              <a:cxnSpLocks/>
            </p:cNvCxnSpPr>
            <p:nvPr/>
          </p:nvCxnSpPr>
          <p:spPr>
            <a:xfrm>
              <a:off x="4229100" y="1997869"/>
              <a:ext cx="0" cy="28471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Gerade Verbindung 118">
              <a:extLst>
                <a:ext uri="{FF2B5EF4-FFF2-40B4-BE49-F238E27FC236}">
                  <a16:creationId xmlns:a16="http://schemas.microsoft.com/office/drawing/2014/main" id="{965D0752-C701-13DD-DA41-9E4972AAC2B2}"/>
                </a:ext>
              </a:extLst>
            </p:cNvPr>
            <p:cNvCxnSpPr>
              <a:cxnSpLocks/>
            </p:cNvCxnSpPr>
            <p:nvPr/>
          </p:nvCxnSpPr>
          <p:spPr>
            <a:xfrm>
              <a:off x="5143500" y="1997869"/>
              <a:ext cx="0" cy="28471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Gerade Verbindung 119">
              <a:extLst>
                <a:ext uri="{FF2B5EF4-FFF2-40B4-BE49-F238E27FC236}">
                  <a16:creationId xmlns:a16="http://schemas.microsoft.com/office/drawing/2014/main" id="{66133913-CBA3-4DEC-9409-0DF5C4B0E3E2}"/>
                </a:ext>
              </a:extLst>
            </p:cNvPr>
            <p:cNvCxnSpPr>
              <a:cxnSpLocks/>
            </p:cNvCxnSpPr>
            <p:nvPr/>
          </p:nvCxnSpPr>
          <p:spPr>
            <a:xfrm>
              <a:off x="6064250" y="1997869"/>
              <a:ext cx="0" cy="28471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Gerade Verbindung 120">
              <a:extLst>
                <a:ext uri="{FF2B5EF4-FFF2-40B4-BE49-F238E27FC236}">
                  <a16:creationId xmlns:a16="http://schemas.microsoft.com/office/drawing/2014/main" id="{37A053B4-4CA8-76FC-B58E-4D8127F20AA3}"/>
                </a:ext>
              </a:extLst>
            </p:cNvPr>
            <p:cNvCxnSpPr>
              <a:cxnSpLocks/>
            </p:cNvCxnSpPr>
            <p:nvPr/>
          </p:nvCxnSpPr>
          <p:spPr>
            <a:xfrm>
              <a:off x="6978650" y="1997869"/>
              <a:ext cx="0" cy="28471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2" name="Textfeld 121">
            <a:extLst>
              <a:ext uri="{FF2B5EF4-FFF2-40B4-BE49-F238E27FC236}">
                <a16:creationId xmlns:a16="http://schemas.microsoft.com/office/drawing/2014/main" id="{B22C9AF9-1994-7020-53A6-BCF7C1884A60}"/>
              </a:ext>
            </a:extLst>
          </p:cNvPr>
          <p:cNvSpPr txBox="1"/>
          <p:nvPr/>
        </p:nvSpPr>
        <p:spPr>
          <a:xfrm>
            <a:off x="843475" y="1594261"/>
            <a:ext cx="383068" cy="276999"/>
          </a:xfrm>
          <a:prstGeom prst="rect">
            <a:avLst/>
          </a:prstGeom>
          <a:noFill/>
        </p:spPr>
        <p:txBody>
          <a:bodyPr wrap="square" rIns="0" rtlCol="0">
            <a:spAutoFit/>
          </a:bodyPr>
          <a:lstStyle/>
          <a:p>
            <a:pPr algn="r"/>
            <a:r>
              <a:rPr lang="de-DE" sz="1200"/>
              <a:t>100</a:t>
            </a:r>
          </a:p>
        </p:txBody>
      </p:sp>
      <p:sp>
        <p:nvSpPr>
          <p:cNvPr id="123" name="Textfeld 122">
            <a:extLst>
              <a:ext uri="{FF2B5EF4-FFF2-40B4-BE49-F238E27FC236}">
                <a16:creationId xmlns:a16="http://schemas.microsoft.com/office/drawing/2014/main" id="{F387AD70-C7CF-3A7C-C833-5E2D6EFFA40A}"/>
              </a:ext>
            </a:extLst>
          </p:cNvPr>
          <p:cNvSpPr txBox="1"/>
          <p:nvPr/>
        </p:nvSpPr>
        <p:spPr>
          <a:xfrm>
            <a:off x="843475" y="1854611"/>
            <a:ext cx="383068" cy="276999"/>
          </a:xfrm>
          <a:prstGeom prst="rect">
            <a:avLst/>
          </a:prstGeom>
          <a:noFill/>
        </p:spPr>
        <p:txBody>
          <a:bodyPr wrap="square" rIns="0" rtlCol="0">
            <a:spAutoFit/>
          </a:bodyPr>
          <a:lstStyle/>
          <a:p>
            <a:pPr algn="r"/>
            <a:r>
              <a:rPr lang="de-DE" sz="1200"/>
              <a:t>90</a:t>
            </a:r>
          </a:p>
        </p:txBody>
      </p:sp>
      <p:sp>
        <p:nvSpPr>
          <p:cNvPr id="124" name="Textfeld 123">
            <a:extLst>
              <a:ext uri="{FF2B5EF4-FFF2-40B4-BE49-F238E27FC236}">
                <a16:creationId xmlns:a16="http://schemas.microsoft.com/office/drawing/2014/main" id="{DABD26A9-91EC-B8D4-CE8F-46FCCE6DAD6C}"/>
              </a:ext>
            </a:extLst>
          </p:cNvPr>
          <p:cNvSpPr txBox="1"/>
          <p:nvPr/>
        </p:nvSpPr>
        <p:spPr>
          <a:xfrm>
            <a:off x="843475" y="2114961"/>
            <a:ext cx="383068" cy="276999"/>
          </a:xfrm>
          <a:prstGeom prst="rect">
            <a:avLst/>
          </a:prstGeom>
          <a:noFill/>
        </p:spPr>
        <p:txBody>
          <a:bodyPr wrap="square" rIns="0" rtlCol="0">
            <a:spAutoFit/>
          </a:bodyPr>
          <a:lstStyle/>
          <a:p>
            <a:pPr algn="r"/>
            <a:r>
              <a:rPr lang="de-DE" sz="1200"/>
              <a:t>80</a:t>
            </a:r>
          </a:p>
        </p:txBody>
      </p:sp>
      <p:sp>
        <p:nvSpPr>
          <p:cNvPr id="125" name="Textfeld 124">
            <a:extLst>
              <a:ext uri="{FF2B5EF4-FFF2-40B4-BE49-F238E27FC236}">
                <a16:creationId xmlns:a16="http://schemas.microsoft.com/office/drawing/2014/main" id="{91E5A0AA-BB96-AB49-0A4A-B6F91AA9976A}"/>
              </a:ext>
            </a:extLst>
          </p:cNvPr>
          <p:cNvSpPr txBox="1"/>
          <p:nvPr/>
        </p:nvSpPr>
        <p:spPr>
          <a:xfrm>
            <a:off x="843475" y="2381661"/>
            <a:ext cx="383068" cy="276999"/>
          </a:xfrm>
          <a:prstGeom prst="rect">
            <a:avLst/>
          </a:prstGeom>
          <a:noFill/>
        </p:spPr>
        <p:txBody>
          <a:bodyPr wrap="square" rIns="0" rtlCol="0">
            <a:spAutoFit/>
          </a:bodyPr>
          <a:lstStyle/>
          <a:p>
            <a:pPr algn="r"/>
            <a:r>
              <a:rPr lang="de-DE" sz="1200"/>
              <a:t>70</a:t>
            </a:r>
          </a:p>
        </p:txBody>
      </p:sp>
      <p:sp>
        <p:nvSpPr>
          <p:cNvPr id="126" name="Textfeld 125">
            <a:extLst>
              <a:ext uri="{FF2B5EF4-FFF2-40B4-BE49-F238E27FC236}">
                <a16:creationId xmlns:a16="http://schemas.microsoft.com/office/drawing/2014/main" id="{32B41859-CDDA-FFA9-E915-162BC18D4C86}"/>
              </a:ext>
            </a:extLst>
          </p:cNvPr>
          <p:cNvSpPr txBox="1"/>
          <p:nvPr/>
        </p:nvSpPr>
        <p:spPr>
          <a:xfrm>
            <a:off x="843475" y="2661061"/>
            <a:ext cx="383068" cy="276999"/>
          </a:xfrm>
          <a:prstGeom prst="rect">
            <a:avLst/>
          </a:prstGeom>
          <a:noFill/>
        </p:spPr>
        <p:txBody>
          <a:bodyPr wrap="square" rIns="0" rtlCol="0">
            <a:spAutoFit/>
          </a:bodyPr>
          <a:lstStyle/>
          <a:p>
            <a:pPr algn="r"/>
            <a:r>
              <a:rPr lang="de-DE" sz="1200"/>
              <a:t>60</a:t>
            </a:r>
          </a:p>
        </p:txBody>
      </p:sp>
      <p:sp>
        <p:nvSpPr>
          <p:cNvPr id="127" name="Textfeld 126">
            <a:extLst>
              <a:ext uri="{FF2B5EF4-FFF2-40B4-BE49-F238E27FC236}">
                <a16:creationId xmlns:a16="http://schemas.microsoft.com/office/drawing/2014/main" id="{B925A1D1-ACA8-5DFE-834A-9E58C860E500}"/>
              </a:ext>
            </a:extLst>
          </p:cNvPr>
          <p:cNvSpPr txBox="1"/>
          <p:nvPr/>
        </p:nvSpPr>
        <p:spPr>
          <a:xfrm>
            <a:off x="843475" y="2921411"/>
            <a:ext cx="383068" cy="276999"/>
          </a:xfrm>
          <a:prstGeom prst="rect">
            <a:avLst/>
          </a:prstGeom>
          <a:noFill/>
        </p:spPr>
        <p:txBody>
          <a:bodyPr wrap="square" rIns="0" rtlCol="0">
            <a:spAutoFit/>
          </a:bodyPr>
          <a:lstStyle/>
          <a:p>
            <a:pPr algn="r"/>
            <a:r>
              <a:rPr lang="de-DE" sz="1200"/>
              <a:t>50</a:t>
            </a:r>
          </a:p>
        </p:txBody>
      </p:sp>
      <p:sp>
        <p:nvSpPr>
          <p:cNvPr id="128" name="Textfeld 127">
            <a:extLst>
              <a:ext uri="{FF2B5EF4-FFF2-40B4-BE49-F238E27FC236}">
                <a16:creationId xmlns:a16="http://schemas.microsoft.com/office/drawing/2014/main" id="{297579D4-1B06-4EAC-9114-08F6D8EABEA4}"/>
              </a:ext>
            </a:extLst>
          </p:cNvPr>
          <p:cNvSpPr txBox="1"/>
          <p:nvPr/>
        </p:nvSpPr>
        <p:spPr>
          <a:xfrm>
            <a:off x="843475" y="3188111"/>
            <a:ext cx="383068" cy="276999"/>
          </a:xfrm>
          <a:prstGeom prst="rect">
            <a:avLst/>
          </a:prstGeom>
          <a:noFill/>
        </p:spPr>
        <p:txBody>
          <a:bodyPr wrap="square" rIns="0" rtlCol="0">
            <a:spAutoFit/>
          </a:bodyPr>
          <a:lstStyle/>
          <a:p>
            <a:pPr algn="r"/>
            <a:r>
              <a:rPr lang="de-DE" sz="1200"/>
              <a:t>40</a:t>
            </a:r>
          </a:p>
        </p:txBody>
      </p:sp>
      <p:sp>
        <p:nvSpPr>
          <p:cNvPr id="129" name="Textfeld 128">
            <a:extLst>
              <a:ext uri="{FF2B5EF4-FFF2-40B4-BE49-F238E27FC236}">
                <a16:creationId xmlns:a16="http://schemas.microsoft.com/office/drawing/2014/main" id="{3E5E65AD-256C-B47C-B001-83F0928D181D}"/>
              </a:ext>
            </a:extLst>
          </p:cNvPr>
          <p:cNvSpPr txBox="1"/>
          <p:nvPr/>
        </p:nvSpPr>
        <p:spPr>
          <a:xfrm>
            <a:off x="843475" y="3448461"/>
            <a:ext cx="383068" cy="276999"/>
          </a:xfrm>
          <a:prstGeom prst="rect">
            <a:avLst/>
          </a:prstGeom>
          <a:noFill/>
        </p:spPr>
        <p:txBody>
          <a:bodyPr wrap="square" rIns="0" rtlCol="0">
            <a:spAutoFit/>
          </a:bodyPr>
          <a:lstStyle/>
          <a:p>
            <a:pPr algn="r"/>
            <a:r>
              <a:rPr lang="de-DE" sz="1200"/>
              <a:t>30</a:t>
            </a:r>
          </a:p>
        </p:txBody>
      </p:sp>
      <p:sp>
        <p:nvSpPr>
          <p:cNvPr id="130" name="Textfeld 129">
            <a:extLst>
              <a:ext uri="{FF2B5EF4-FFF2-40B4-BE49-F238E27FC236}">
                <a16:creationId xmlns:a16="http://schemas.microsoft.com/office/drawing/2014/main" id="{54E8B485-1335-8262-44A2-796618BF7D9B}"/>
              </a:ext>
            </a:extLst>
          </p:cNvPr>
          <p:cNvSpPr txBox="1"/>
          <p:nvPr/>
        </p:nvSpPr>
        <p:spPr>
          <a:xfrm>
            <a:off x="843475" y="3721511"/>
            <a:ext cx="383068" cy="276999"/>
          </a:xfrm>
          <a:prstGeom prst="rect">
            <a:avLst/>
          </a:prstGeom>
          <a:noFill/>
        </p:spPr>
        <p:txBody>
          <a:bodyPr wrap="square" rIns="0" rtlCol="0">
            <a:spAutoFit/>
          </a:bodyPr>
          <a:lstStyle/>
          <a:p>
            <a:pPr algn="r"/>
            <a:r>
              <a:rPr lang="de-DE" sz="1200"/>
              <a:t>20</a:t>
            </a:r>
          </a:p>
        </p:txBody>
      </p:sp>
      <p:sp>
        <p:nvSpPr>
          <p:cNvPr id="131" name="Textfeld 130">
            <a:extLst>
              <a:ext uri="{FF2B5EF4-FFF2-40B4-BE49-F238E27FC236}">
                <a16:creationId xmlns:a16="http://schemas.microsoft.com/office/drawing/2014/main" id="{A41668FF-7EC6-AEBB-A40E-961CE74FC17B}"/>
              </a:ext>
            </a:extLst>
          </p:cNvPr>
          <p:cNvSpPr txBox="1"/>
          <p:nvPr/>
        </p:nvSpPr>
        <p:spPr>
          <a:xfrm>
            <a:off x="843475" y="3988211"/>
            <a:ext cx="383068" cy="276999"/>
          </a:xfrm>
          <a:prstGeom prst="rect">
            <a:avLst/>
          </a:prstGeom>
          <a:noFill/>
        </p:spPr>
        <p:txBody>
          <a:bodyPr wrap="square" rIns="0" rtlCol="0">
            <a:spAutoFit/>
          </a:bodyPr>
          <a:lstStyle/>
          <a:p>
            <a:pPr algn="r"/>
            <a:r>
              <a:rPr lang="de-DE" sz="1200"/>
              <a:t>10</a:t>
            </a:r>
          </a:p>
        </p:txBody>
      </p:sp>
      <p:sp>
        <p:nvSpPr>
          <p:cNvPr id="132" name="Textfeld 131">
            <a:extLst>
              <a:ext uri="{FF2B5EF4-FFF2-40B4-BE49-F238E27FC236}">
                <a16:creationId xmlns:a16="http://schemas.microsoft.com/office/drawing/2014/main" id="{0E485172-09EA-0B7B-9420-1072E0C8AD65}"/>
              </a:ext>
            </a:extLst>
          </p:cNvPr>
          <p:cNvSpPr txBox="1"/>
          <p:nvPr/>
        </p:nvSpPr>
        <p:spPr>
          <a:xfrm>
            <a:off x="843475" y="4254911"/>
            <a:ext cx="383068" cy="276999"/>
          </a:xfrm>
          <a:prstGeom prst="rect">
            <a:avLst/>
          </a:prstGeom>
          <a:noFill/>
        </p:spPr>
        <p:txBody>
          <a:bodyPr wrap="square" rIns="0" rtlCol="0">
            <a:spAutoFit/>
          </a:bodyPr>
          <a:lstStyle/>
          <a:p>
            <a:pPr algn="r"/>
            <a:r>
              <a:rPr lang="de-DE" sz="1200"/>
              <a:t>0</a:t>
            </a:r>
          </a:p>
        </p:txBody>
      </p:sp>
      <p:sp>
        <p:nvSpPr>
          <p:cNvPr id="133" name="Textfeld 132">
            <a:extLst>
              <a:ext uri="{FF2B5EF4-FFF2-40B4-BE49-F238E27FC236}">
                <a16:creationId xmlns:a16="http://schemas.microsoft.com/office/drawing/2014/main" id="{2B5E8E15-D63A-91B7-792B-9A634EA58198}"/>
              </a:ext>
            </a:extLst>
          </p:cNvPr>
          <p:cNvSpPr txBox="1"/>
          <p:nvPr/>
        </p:nvSpPr>
        <p:spPr>
          <a:xfrm>
            <a:off x="1090147" y="4433272"/>
            <a:ext cx="383068" cy="276999"/>
          </a:xfrm>
          <a:prstGeom prst="rect">
            <a:avLst/>
          </a:prstGeom>
          <a:noFill/>
        </p:spPr>
        <p:txBody>
          <a:bodyPr wrap="square" rIns="0" rtlCol="0">
            <a:spAutoFit/>
          </a:bodyPr>
          <a:lstStyle/>
          <a:p>
            <a:pPr algn="ctr"/>
            <a:r>
              <a:rPr lang="de-DE" sz="1200"/>
              <a:t>0</a:t>
            </a:r>
          </a:p>
        </p:txBody>
      </p:sp>
      <p:sp>
        <p:nvSpPr>
          <p:cNvPr id="134" name="Textfeld 133">
            <a:extLst>
              <a:ext uri="{FF2B5EF4-FFF2-40B4-BE49-F238E27FC236}">
                <a16:creationId xmlns:a16="http://schemas.microsoft.com/office/drawing/2014/main" id="{C47E0D8F-393F-CBE8-617F-5039834EB751}"/>
              </a:ext>
            </a:extLst>
          </p:cNvPr>
          <p:cNvSpPr txBox="1"/>
          <p:nvPr/>
        </p:nvSpPr>
        <p:spPr>
          <a:xfrm>
            <a:off x="2002413" y="4433272"/>
            <a:ext cx="383068" cy="276999"/>
          </a:xfrm>
          <a:prstGeom prst="rect">
            <a:avLst/>
          </a:prstGeom>
          <a:noFill/>
        </p:spPr>
        <p:txBody>
          <a:bodyPr wrap="square" rIns="0" rtlCol="0">
            <a:spAutoFit/>
          </a:bodyPr>
          <a:lstStyle/>
          <a:p>
            <a:pPr algn="ctr"/>
            <a:r>
              <a:rPr lang="de-DE" sz="1200"/>
              <a:t>12</a:t>
            </a:r>
          </a:p>
        </p:txBody>
      </p:sp>
      <p:sp>
        <p:nvSpPr>
          <p:cNvPr id="135" name="Textfeld 134">
            <a:extLst>
              <a:ext uri="{FF2B5EF4-FFF2-40B4-BE49-F238E27FC236}">
                <a16:creationId xmlns:a16="http://schemas.microsoft.com/office/drawing/2014/main" id="{287DF21B-AE78-581E-B0AE-E0E818C2774B}"/>
              </a:ext>
            </a:extLst>
          </p:cNvPr>
          <p:cNvSpPr txBox="1"/>
          <p:nvPr/>
        </p:nvSpPr>
        <p:spPr>
          <a:xfrm>
            <a:off x="2929513" y="4433272"/>
            <a:ext cx="383068" cy="276999"/>
          </a:xfrm>
          <a:prstGeom prst="rect">
            <a:avLst/>
          </a:prstGeom>
          <a:noFill/>
        </p:spPr>
        <p:txBody>
          <a:bodyPr wrap="square" rIns="0" rtlCol="0">
            <a:spAutoFit/>
          </a:bodyPr>
          <a:lstStyle/>
          <a:p>
            <a:pPr algn="ctr"/>
            <a:r>
              <a:rPr lang="de-DE" sz="1200"/>
              <a:t>24</a:t>
            </a:r>
          </a:p>
        </p:txBody>
      </p:sp>
      <p:sp>
        <p:nvSpPr>
          <p:cNvPr id="136" name="Textfeld 135">
            <a:extLst>
              <a:ext uri="{FF2B5EF4-FFF2-40B4-BE49-F238E27FC236}">
                <a16:creationId xmlns:a16="http://schemas.microsoft.com/office/drawing/2014/main" id="{1A4C2188-F007-73A1-9C00-ECABBD586DBF}"/>
              </a:ext>
            </a:extLst>
          </p:cNvPr>
          <p:cNvSpPr txBox="1"/>
          <p:nvPr/>
        </p:nvSpPr>
        <p:spPr>
          <a:xfrm>
            <a:off x="3850263" y="4433272"/>
            <a:ext cx="383068" cy="276999"/>
          </a:xfrm>
          <a:prstGeom prst="rect">
            <a:avLst/>
          </a:prstGeom>
          <a:noFill/>
        </p:spPr>
        <p:txBody>
          <a:bodyPr wrap="square" rIns="0" rtlCol="0">
            <a:spAutoFit/>
          </a:bodyPr>
          <a:lstStyle/>
          <a:p>
            <a:pPr algn="ctr"/>
            <a:r>
              <a:rPr lang="de-DE" sz="1200"/>
              <a:t>36</a:t>
            </a:r>
          </a:p>
        </p:txBody>
      </p:sp>
      <p:sp>
        <p:nvSpPr>
          <p:cNvPr id="137" name="Textfeld 136">
            <a:extLst>
              <a:ext uri="{FF2B5EF4-FFF2-40B4-BE49-F238E27FC236}">
                <a16:creationId xmlns:a16="http://schemas.microsoft.com/office/drawing/2014/main" id="{D025C21C-195B-3DFB-45B4-43F90689E5C0}"/>
              </a:ext>
            </a:extLst>
          </p:cNvPr>
          <p:cNvSpPr txBox="1"/>
          <p:nvPr/>
        </p:nvSpPr>
        <p:spPr>
          <a:xfrm>
            <a:off x="4771013" y="4433272"/>
            <a:ext cx="383068" cy="276999"/>
          </a:xfrm>
          <a:prstGeom prst="rect">
            <a:avLst/>
          </a:prstGeom>
          <a:noFill/>
        </p:spPr>
        <p:txBody>
          <a:bodyPr wrap="square" rIns="0" rtlCol="0">
            <a:spAutoFit/>
          </a:bodyPr>
          <a:lstStyle/>
          <a:p>
            <a:pPr algn="ctr"/>
            <a:r>
              <a:rPr lang="de-DE" sz="1200"/>
              <a:t>48</a:t>
            </a:r>
          </a:p>
        </p:txBody>
      </p:sp>
      <p:sp>
        <p:nvSpPr>
          <p:cNvPr id="138" name="Textfeld 137">
            <a:extLst>
              <a:ext uri="{FF2B5EF4-FFF2-40B4-BE49-F238E27FC236}">
                <a16:creationId xmlns:a16="http://schemas.microsoft.com/office/drawing/2014/main" id="{E56FB842-1F19-27A4-2015-D440084B9457}"/>
              </a:ext>
            </a:extLst>
          </p:cNvPr>
          <p:cNvSpPr txBox="1"/>
          <p:nvPr/>
        </p:nvSpPr>
        <p:spPr>
          <a:xfrm>
            <a:off x="5679063" y="4433272"/>
            <a:ext cx="383068" cy="276999"/>
          </a:xfrm>
          <a:prstGeom prst="rect">
            <a:avLst/>
          </a:prstGeom>
          <a:noFill/>
        </p:spPr>
        <p:txBody>
          <a:bodyPr wrap="square" rIns="0" rtlCol="0">
            <a:spAutoFit/>
          </a:bodyPr>
          <a:lstStyle/>
          <a:p>
            <a:pPr algn="ctr"/>
            <a:r>
              <a:rPr lang="de-DE" sz="1200"/>
              <a:t>60</a:t>
            </a:r>
          </a:p>
        </p:txBody>
      </p:sp>
      <p:sp>
        <p:nvSpPr>
          <p:cNvPr id="139" name="Textfeld 138">
            <a:extLst>
              <a:ext uri="{FF2B5EF4-FFF2-40B4-BE49-F238E27FC236}">
                <a16:creationId xmlns:a16="http://schemas.microsoft.com/office/drawing/2014/main" id="{65DFDFE0-BF61-5691-2A92-15BDF36D8CAE}"/>
              </a:ext>
            </a:extLst>
          </p:cNvPr>
          <p:cNvSpPr txBox="1"/>
          <p:nvPr/>
        </p:nvSpPr>
        <p:spPr>
          <a:xfrm>
            <a:off x="6593463" y="4433272"/>
            <a:ext cx="383068" cy="276999"/>
          </a:xfrm>
          <a:prstGeom prst="rect">
            <a:avLst/>
          </a:prstGeom>
          <a:noFill/>
        </p:spPr>
        <p:txBody>
          <a:bodyPr wrap="square" rIns="0" rtlCol="0">
            <a:spAutoFit/>
          </a:bodyPr>
          <a:lstStyle/>
          <a:p>
            <a:pPr algn="ctr"/>
            <a:r>
              <a:rPr lang="de-DE" sz="1200"/>
              <a:t>72</a:t>
            </a:r>
          </a:p>
        </p:txBody>
      </p:sp>
      <p:sp>
        <p:nvSpPr>
          <p:cNvPr id="140" name="Textfeld 139">
            <a:extLst>
              <a:ext uri="{FF2B5EF4-FFF2-40B4-BE49-F238E27FC236}">
                <a16:creationId xmlns:a16="http://schemas.microsoft.com/office/drawing/2014/main" id="{128C65CC-4BFB-BB89-05F1-CACDFAAF90E1}"/>
              </a:ext>
            </a:extLst>
          </p:cNvPr>
          <p:cNvSpPr txBox="1"/>
          <p:nvPr/>
        </p:nvSpPr>
        <p:spPr>
          <a:xfrm rot="16200000">
            <a:off x="-640535" y="2895672"/>
            <a:ext cx="2608472" cy="276999"/>
          </a:xfrm>
          <a:prstGeom prst="rect">
            <a:avLst/>
          </a:prstGeom>
          <a:noFill/>
        </p:spPr>
        <p:txBody>
          <a:bodyPr wrap="square" rtlCol="0">
            <a:spAutoFit/>
          </a:bodyPr>
          <a:lstStyle/>
          <a:p>
            <a:pPr algn="ctr"/>
            <a:r>
              <a:rPr lang="de-DE" sz="1200" err="1"/>
              <a:t>Surviving</a:t>
            </a:r>
            <a:r>
              <a:rPr lang="de-DE" sz="1200"/>
              <a:t>, %</a:t>
            </a:r>
          </a:p>
        </p:txBody>
      </p:sp>
      <p:sp>
        <p:nvSpPr>
          <p:cNvPr id="141" name="Textfeld 140">
            <a:extLst>
              <a:ext uri="{FF2B5EF4-FFF2-40B4-BE49-F238E27FC236}">
                <a16:creationId xmlns:a16="http://schemas.microsoft.com/office/drawing/2014/main" id="{99BF864C-47E0-8A3D-4ADE-159413B5F0DD}"/>
              </a:ext>
            </a:extLst>
          </p:cNvPr>
          <p:cNvSpPr txBox="1"/>
          <p:nvPr/>
        </p:nvSpPr>
        <p:spPr>
          <a:xfrm>
            <a:off x="2769311" y="4608733"/>
            <a:ext cx="2608472" cy="276999"/>
          </a:xfrm>
          <a:prstGeom prst="rect">
            <a:avLst/>
          </a:prstGeom>
          <a:noFill/>
        </p:spPr>
        <p:txBody>
          <a:bodyPr wrap="square" rtlCol="0">
            <a:spAutoFit/>
          </a:bodyPr>
          <a:lstStyle/>
          <a:p>
            <a:pPr algn="ctr"/>
            <a:r>
              <a:rPr lang="de-DE" sz="1200" err="1"/>
              <a:t>Months</a:t>
            </a:r>
            <a:endParaRPr lang="de-DE" sz="1200"/>
          </a:p>
        </p:txBody>
      </p:sp>
      <p:sp>
        <p:nvSpPr>
          <p:cNvPr id="142" name="Textfeld 141">
            <a:extLst>
              <a:ext uri="{FF2B5EF4-FFF2-40B4-BE49-F238E27FC236}">
                <a16:creationId xmlns:a16="http://schemas.microsoft.com/office/drawing/2014/main" id="{6E7625A1-0E90-4243-C45D-395F108396E8}"/>
              </a:ext>
            </a:extLst>
          </p:cNvPr>
          <p:cNvSpPr txBox="1"/>
          <p:nvPr/>
        </p:nvSpPr>
        <p:spPr>
          <a:xfrm>
            <a:off x="4294906" y="2648290"/>
            <a:ext cx="2608472" cy="461665"/>
          </a:xfrm>
          <a:prstGeom prst="rect">
            <a:avLst/>
          </a:prstGeom>
          <a:noFill/>
        </p:spPr>
        <p:txBody>
          <a:bodyPr wrap="square" lIns="0" rtlCol="0">
            <a:spAutoFit/>
          </a:bodyPr>
          <a:lstStyle/>
          <a:p>
            <a:r>
              <a:rPr lang="de-DE" sz="1200"/>
              <a:t>Median follow-</a:t>
            </a:r>
            <a:r>
              <a:rPr lang="de-DE" sz="1200" err="1"/>
              <a:t>up</a:t>
            </a:r>
            <a:r>
              <a:rPr lang="de-DE" sz="1200"/>
              <a:t>:</a:t>
            </a:r>
          </a:p>
          <a:p>
            <a:r>
              <a:rPr lang="de-DE" sz="1200"/>
              <a:t>43.0 </a:t>
            </a:r>
            <a:r>
              <a:rPr lang="de-DE" sz="1200" err="1"/>
              <a:t>months</a:t>
            </a:r>
            <a:endParaRPr lang="de-DE" sz="1200"/>
          </a:p>
        </p:txBody>
      </p:sp>
      <p:sp>
        <p:nvSpPr>
          <p:cNvPr id="144" name="Textfeld 143">
            <a:extLst>
              <a:ext uri="{FF2B5EF4-FFF2-40B4-BE49-F238E27FC236}">
                <a16:creationId xmlns:a16="http://schemas.microsoft.com/office/drawing/2014/main" id="{E472498C-4858-1E3E-D38F-97A2E400797D}"/>
              </a:ext>
            </a:extLst>
          </p:cNvPr>
          <p:cNvSpPr txBox="1"/>
          <p:nvPr/>
        </p:nvSpPr>
        <p:spPr>
          <a:xfrm>
            <a:off x="6405846" y="1740364"/>
            <a:ext cx="536362" cy="276999"/>
          </a:xfrm>
          <a:prstGeom prst="rect">
            <a:avLst/>
          </a:prstGeom>
          <a:noFill/>
        </p:spPr>
        <p:txBody>
          <a:bodyPr wrap="square" rtlCol="0">
            <a:spAutoFit/>
          </a:bodyPr>
          <a:lstStyle/>
          <a:p>
            <a:r>
              <a:rPr lang="de-DE" sz="1200">
                <a:solidFill>
                  <a:srgbClr val="424D6E"/>
                </a:solidFill>
              </a:rPr>
              <a:t>I+V</a:t>
            </a:r>
          </a:p>
        </p:txBody>
      </p:sp>
      <p:sp>
        <p:nvSpPr>
          <p:cNvPr id="145" name="Textfeld 144">
            <a:extLst>
              <a:ext uri="{FF2B5EF4-FFF2-40B4-BE49-F238E27FC236}">
                <a16:creationId xmlns:a16="http://schemas.microsoft.com/office/drawing/2014/main" id="{A2DD1FFB-92F3-A12F-5073-51E499153BC1}"/>
              </a:ext>
            </a:extLst>
          </p:cNvPr>
          <p:cNvSpPr txBox="1"/>
          <p:nvPr/>
        </p:nvSpPr>
        <p:spPr>
          <a:xfrm>
            <a:off x="6457391" y="1971061"/>
            <a:ext cx="536362" cy="276999"/>
          </a:xfrm>
          <a:prstGeom prst="rect">
            <a:avLst/>
          </a:prstGeom>
          <a:noFill/>
        </p:spPr>
        <p:txBody>
          <a:bodyPr wrap="square" rtlCol="0">
            <a:spAutoFit/>
          </a:bodyPr>
          <a:lstStyle/>
          <a:p>
            <a:r>
              <a:rPr lang="de-DE" sz="1200">
                <a:solidFill>
                  <a:srgbClr val="F07A25"/>
                </a:solidFill>
              </a:rPr>
              <a:t>FCR</a:t>
            </a:r>
          </a:p>
        </p:txBody>
      </p:sp>
      <p:pic>
        <p:nvPicPr>
          <p:cNvPr id="148" name="Grafik 147">
            <a:extLst>
              <a:ext uri="{FF2B5EF4-FFF2-40B4-BE49-F238E27FC236}">
                <a16:creationId xmlns:a16="http://schemas.microsoft.com/office/drawing/2014/main" id="{8A45F606-C261-96AC-B86E-2B4C02A969A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6362" t="40270" b="48957"/>
          <a:stretch/>
        </p:blipFill>
        <p:spPr>
          <a:xfrm>
            <a:off x="1090147" y="1477766"/>
            <a:ext cx="5769903" cy="928262"/>
          </a:xfrm>
          <a:prstGeom prst="rect">
            <a:avLst/>
          </a:prstGeom>
        </p:spPr>
      </p:pic>
      <p:graphicFrame>
        <p:nvGraphicFramePr>
          <p:cNvPr id="149" name="Tabelle 148">
            <a:extLst>
              <a:ext uri="{FF2B5EF4-FFF2-40B4-BE49-F238E27FC236}">
                <a16:creationId xmlns:a16="http://schemas.microsoft.com/office/drawing/2014/main" id="{3FCEFA8D-4D43-6EA7-FBE6-BE569BA93CB5}"/>
              </a:ext>
            </a:extLst>
          </p:cNvPr>
          <p:cNvGraphicFramePr>
            <a:graphicFrameLocks noGrp="1"/>
          </p:cNvGraphicFramePr>
          <p:nvPr>
            <p:extLst>
              <p:ext uri="{D42A27DB-BD31-4B8C-83A1-F6EECF244321}">
                <p14:modId xmlns:p14="http://schemas.microsoft.com/office/powerpoint/2010/main" val="2583084561"/>
              </p:ext>
            </p:extLst>
          </p:nvPr>
        </p:nvGraphicFramePr>
        <p:xfrm>
          <a:off x="4291974" y="3151343"/>
          <a:ext cx="2975325" cy="781168"/>
        </p:xfrm>
        <a:graphic>
          <a:graphicData uri="http://schemas.openxmlformats.org/drawingml/2006/table">
            <a:tbl>
              <a:tblPr firstRow="1" bandRow="1">
                <a:tableStyleId>{5C22544A-7EE6-4342-B048-85BDC9FD1C3A}</a:tableStyleId>
              </a:tblPr>
              <a:tblGrid>
                <a:gridCol w="991775">
                  <a:extLst>
                    <a:ext uri="{9D8B030D-6E8A-4147-A177-3AD203B41FA5}">
                      <a16:colId xmlns:a16="http://schemas.microsoft.com/office/drawing/2014/main" val="323484142"/>
                    </a:ext>
                  </a:extLst>
                </a:gridCol>
                <a:gridCol w="991775">
                  <a:extLst>
                    <a:ext uri="{9D8B030D-6E8A-4147-A177-3AD203B41FA5}">
                      <a16:colId xmlns:a16="http://schemas.microsoft.com/office/drawing/2014/main" val="2110892759"/>
                    </a:ext>
                  </a:extLst>
                </a:gridCol>
                <a:gridCol w="991775">
                  <a:extLst>
                    <a:ext uri="{9D8B030D-6E8A-4147-A177-3AD203B41FA5}">
                      <a16:colId xmlns:a16="http://schemas.microsoft.com/office/drawing/2014/main" val="734719853"/>
                    </a:ext>
                  </a:extLst>
                </a:gridCol>
              </a:tblGrid>
              <a:tr h="389735">
                <a:tc>
                  <a:txBody>
                    <a:bodyPr/>
                    <a:lstStyle/>
                    <a:p>
                      <a:endParaRPr lang="de-DE" sz="1200"/>
                    </a:p>
                  </a:txBody>
                  <a:tcPr marL="36000" marR="36000" marT="0" marB="0"/>
                </a:tc>
                <a:tc>
                  <a:txBody>
                    <a:bodyPr/>
                    <a:lstStyle/>
                    <a:p>
                      <a:pPr algn="ctr"/>
                      <a:r>
                        <a:rPr lang="de-DE" sz="1200"/>
                        <a:t>Number of deaths</a:t>
                      </a:r>
                    </a:p>
                  </a:txBody>
                  <a:tcPr marL="36000" marR="36000" marT="0" marB="0"/>
                </a:tc>
                <a:tc>
                  <a:txBody>
                    <a:bodyPr/>
                    <a:lstStyle/>
                    <a:p>
                      <a:pPr algn="ctr"/>
                      <a:r>
                        <a:rPr lang="de-DE" sz="1200"/>
                        <a:t>% died at 3 years</a:t>
                      </a:r>
                      <a:r>
                        <a:rPr lang="de-DE" sz="1200" baseline="30000"/>
                        <a:t>a</a:t>
                      </a:r>
                    </a:p>
                  </a:txBody>
                  <a:tcPr marL="36000" marR="36000" marT="0" marB="0"/>
                </a:tc>
                <a:extLst>
                  <a:ext uri="{0D108BD9-81ED-4DB2-BD59-A6C34878D82A}">
                    <a16:rowId xmlns:a16="http://schemas.microsoft.com/office/drawing/2014/main" val="3233715672"/>
                  </a:ext>
                </a:extLst>
              </a:tr>
              <a:tr h="208553">
                <a:tc>
                  <a:txBody>
                    <a:bodyPr/>
                    <a:lstStyle/>
                    <a:p>
                      <a:r>
                        <a:rPr lang="de-DE" sz="1200">
                          <a:solidFill>
                            <a:schemeClr val="bg1"/>
                          </a:solidFill>
                        </a:rPr>
                        <a:t>I+V (n=260)</a:t>
                      </a:r>
                    </a:p>
                  </a:txBody>
                  <a:tcPr marL="72000" marR="36000" marT="0" marB="0" anchor="ctr">
                    <a:solidFill>
                      <a:schemeClr val="accent1"/>
                    </a:solidFill>
                  </a:tcPr>
                </a:tc>
                <a:tc>
                  <a:txBody>
                    <a:bodyPr/>
                    <a:lstStyle/>
                    <a:p>
                      <a:pPr algn="ctr"/>
                      <a:r>
                        <a:rPr lang="de-DE" sz="1200"/>
                        <a:t>9</a:t>
                      </a:r>
                    </a:p>
                  </a:txBody>
                  <a:tcPr marL="36000" marR="36000" marT="0" marB="0" anchor="ctr"/>
                </a:tc>
                <a:tc>
                  <a:txBody>
                    <a:bodyPr/>
                    <a:lstStyle/>
                    <a:p>
                      <a:pPr algn="ctr"/>
                      <a:r>
                        <a:rPr lang="de-DE" sz="1200"/>
                        <a:t>2.0%</a:t>
                      </a:r>
                    </a:p>
                  </a:txBody>
                  <a:tcPr marL="36000" marR="36000" marT="0" marB="0" anchor="ctr"/>
                </a:tc>
                <a:extLst>
                  <a:ext uri="{0D108BD9-81ED-4DB2-BD59-A6C34878D82A}">
                    <a16:rowId xmlns:a16="http://schemas.microsoft.com/office/drawing/2014/main" val="2601251618"/>
                  </a:ext>
                </a:extLst>
              </a:tr>
              <a:tr h="107143">
                <a:tc>
                  <a:txBody>
                    <a:bodyPr/>
                    <a:lstStyle/>
                    <a:p>
                      <a:r>
                        <a:rPr lang="de-DE" sz="1200">
                          <a:solidFill>
                            <a:schemeClr val="bg1"/>
                          </a:solidFill>
                        </a:rPr>
                        <a:t>FCR (n=263)</a:t>
                      </a:r>
                    </a:p>
                  </a:txBody>
                  <a:tcPr marL="72000" marR="36000" marT="0" marB="0" anchor="ctr">
                    <a:solidFill>
                      <a:schemeClr val="accent2"/>
                    </a:solidFill>
                  </a:tcPr>
                </a:tc>
                <a:tc>
                  <a:txBody>
                    <a:bodyPr/>
                    <a:lstStyle/>
                    <a:p>
                      <a:pPr algn="ctr"/>
                      <a:r>
                        <a:rPr lang="de-DE" sz="1200"/>
                        <a:t>25</a:t>
                      </a:r>
                    </a:p>
                  </a:txBody>
                  <a:tcPr marL="36000" marR="36000" marT="0" marB="0" anchor="ctr"/>
                </a:tc>
                <a:tc>
                  <a:txBody>
                    <a:bodyPr/>
                    <a:lstStyle/>
                    <a:p>
                      <a:pPr algn="ctr"/>
                      <a:r>
                        <a:rPr lang="de-DE" sz="1200"/>
                        <a:t>7.0%</a:t>
                      </a:r>
                    </a:p>
                  </a:txBody>
                  <a:tcPr marL="36000" marR="36000" marT="0" marB="0" anchor="ctr"/>
                </a:tc>
                <a:extLst>
                  <a:ext uri="{0D108BD9-81ED-4DB2-BD59-A6C34878D82A}">
                    <a16:rowId xmlns:a16="http://schemas.microsoft.com/office/drawing/2014/main" val="404922639"/>
                  </a:ext>
                </a:extLst>
              </a:tr>
            </a:tbl>
          </a:graphicData>
        </a:graphic>
      </p:graphicFrame>
      <p:sp>
        <p:nvSpPr>
          <p:cNvPr id="150" name="Textfeld 149">
            <a:extLst>
              <a:ext uri="{FF2B5EF4-FFF2-40B4-BE49-F238E27FC236}">
                <a16:creationId xmlns:a16="http://schemas.microsoft.com/office/drawing/2014/main" id="{6CC3D0EE-8A5B-20B1-BCC6-0B5F44807764}"/>
              </a:ext>
            </a:extLst>
          </p:cNvPr>
          <p:cNvSpPr txBox="1"/>
          <p:nvPr/>
        </p:nvSpPr>
        <p:spPr>
          <a:xfrm>
            <a:off x="4314697" y="4063275"/>
            <a:ext cx="2940945" cy="276999"/>
          </a:xfrm>
          <a:prstGeom prst="rect">
            <a:avLst/>
          </a:prstGeom>
          <a:noFill/>
        </p:spPr>
        <p:txBody>
          <a:bodyPr wrap="square" lIns="0" rtlCol="0">
            <a:spAutoFit/>
          </a:bodyPr>
          <a:lstStyle/>
          <a:p>
            <a:r>
              <a:rPr lang="de-DE" sz="1200"/>
              <a:t>HR: 0.31 [0.15, 0.67], </a:t>
            </a:r>
            <a:r>
              <a:rPr lang="de-DE" sz="1200" i="1"/>
              <a:t>p</a:t>
            </a:r>
            <a:r>
              <a:rPr lang="de-DE" sz="1200"/>
              <a:t>-</a:t>
            </a:r>
            <a:r>
              <a:rPr lang="de-DE" sz="1200" err="1"/>
              <a:t>value</a:t>
            </a:r>
            <a:r>
              <a:rPr lang="de-DE" sz="1200"/>
              <a:t>: &lt;0.005</a:t>
            </a:r>
          </a:p>
        </p:txBody>
      </p:sp>
    </p:spTree>
    <p:extLst>
      <p:ext uri="{BB962C8B-B14F-4D97-AF65-F5344CB8AC3E}">
        <p14:creationId xmlns:p14="http://schemas.microsoft.com/office/powerpoint/2010/main" val="33570192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agramm 13">
            <a:extLst>
              <a:ext uri="{FF2B5EF4-FFF2-40B4-BE49-F238E27FC236}">
                <a16:creationId xmlns:a16="http://schemas.microsoft.com/office/drawing/2014/main" id="{30BE469B-3E8B-3347-CEEB-FF177C5CEAE5}"/>
              </a:ext>
            </a:extLst>
          </p:cNvPr>
          <p:cNvGraphicFramePr/>
          <p:nvPr>
            <p:extLst>
              <p:ext uri="{D42A27DB-BD31-4B8C-83A1-F6EECF244321}">
                <p14:modId xmlns:p14="http://schemas.microsoft.com/office/powerpoint/2010/main" val="239147010"/>
              </p:ext>
            </p:extLst>
          </p:nvPr>
        </p:nvGraphicFramePr>
        <p:xfrm>
          <a:off x="2288223" y="3275097"/>
          <a:ext cx="3823654" cy="349410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Diagramm 12">
            <a:extLst>
              <a:ext uri="{FF2B5EF4-FFF2-40B4-BE49-F238E27FC236}">
                <a16:creationId xmlns:a16="http://schemas.microsoft.com/office/drawing/2014/main" id="{2D2DAC8F-C5CA-5540-7D66-79E20368C213}"/>
              </a:ext>
            </a:extLst>
          </p:cNvPr>
          <p:cNvGraphicFramePr/>
          <p:nvPr>
            <p:extLst>
              <p:ext uri="{D42A27DB-BD31-4B8C-83A1-F6EECF244321}">
                <p14:modId xmlns:p14="http://schemas.microsoft.com/office/powerpoint/2010/main" val="4141232618"/>
              </p:ext>
            </p:extLst>
          </p:nvPr>
        </p:nvGraphicFramePr>
        <p:xfrm>
          <a:off x="5753734" y="3275097"/>
          <a:ext cx="3823654" cy="349410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Diagramm 10">
            <a:extLst>
              <a:ext uri="{FF2B5EF4-FFF2-40B4-BE49-F238E27FC236}">
                <a16:creationId xmlns:a16="http://schemas.microsoft.com/office/drawing/2014/main" id="{965DA124-75AD-7BFA-C355-DBEAA5C4CC93}"/>
              </a:ext>
            </a:extLst>
          </p:cNvPr>
          <p:cNvGraphicFramePr/>
          <p:nvPr>
            <p:extLst>
              <p:ext uri="{D42A27DB-BD31-4B8C-83A1-F6EECF244321}">
                <p14:modId xmlns:p14="http://schemas.microsoft.com/office/powerpoint/2010/main" val="1069247917"/>
              </p:ext>
            </p:extLst>
          </p:nvPr>
        </p:nvGraphicFramePr>
        <p:xfrm>
          <a:off x="2273934" y="1159277"/>
          <a:ext cx="3823654" cy="3494103"/>
        </p:xfrm>
        <a:graphic>
          <a:graphicData uri="http://schemas.openxmlformats.org/drawingml/2006/chart">
            <c:chart xmlns:c="http://schemas.openxmlformats.org/drawingml/2006/chart" xmlns:r="http://schemas.openxmlformats.org/officeDocument/2006/relationships" r:id="rId5"/>
          </a:graphicData>
        </a:graphic>
      </p:graphicFrame>
      <p:grpSp>
        <p:nvGrpSpPr>
          <p:cNvPr id="27" name="Gruppieren 26">
            <a:extLst>
              <a:ext uri="{FF2B5EF4-FFF2-40B4-BE49-F238E27FC236}">
                <a16:creationId xmlns:a16="http://schemas.microsoft.com/office/drawing/2014/main" id="{A12BD542-0A4F-6A37-E1C3-609A56EB4110}"/>
              </a:ext>
            </a:extLst>
          </p:cNvPr>
          <p:cNvGrpSpPr/>
          <p:nvPr/>
        </p:nvGrpSpPr>
        <p:grpSpPr>
          <a:xfrm>
            <a:off x="5753734" y="1171977"/>
            <a:ext cx="3823654" cy="3494103"/>
            <a:chOff x="5753734" y="1171977"/>
            <a:chExt cx="3823654" cy="3494103"/>
          </a:xfrm>
        </p:grpSpPr>
        <p:graphicFrame>
          <p:nvGraphicFramePr>
            <p:cNvPr id="12" name="Diagramm 11">
              <a:extLst>
                <a:ext uri="{FF2B5EF4-FFF2-40B4-BE49-F238E27FC236}">
                  <a16:creationId xmlns:a16="http://schemas.microsoft.com/office/drawing/2014/main" id="{A9C28AAC-FBA8-7C66-06C3-D5979E647539}"/>
                </a:ext>
              </a:extLst>
            </p:cNvPr>
            <p:cNvGraphicFramePr/>
            <p:nvPr>
              <p:extLst>
                <p:ext uri="{D42A27DB-BD31-4B8C-83A1-F6EECF244321}">
                  <p14:modId xmlns:p14="http://schemas.microsoft.com/office/powerpoint/2010/main" val="1025696162"/>
                </p:ext>
              </p:extLst>
            </p:nvPr>
          </p:nvGraphicFramePr>
          <p:xfrm>
            <a:off x="5753734" y="1171977"/>
            <a:ext cx="3823654" cy="3494103"/>
          </p:xfrm>
          <a:graphic>
            <a:graphicData uri="http://schemas.openxmlformats.org/drawingml/2006/chart">
              <c:chart xmlns:c="http://schemas.openxmlformats.org/drawingml/2006/chart" xmlns:r="http://schemas.openxmlformats.org/officeDocument/2006/relationships" r:id="rId6"/>
            </a:graphicData>
          </a:graphic>
        </p:graphicFrame>
        <p:sp>
          <p:nvSpPr>
            <p:cNvPr id="24" name="Textfeld 23">
              <a:extLst>
                <a:ext uri="{FF2B5EF4-FFF2-40B4-BE49-F238E27FC236}">
                  <a16:creationId xmlns:a16="http://schemas.microsoft.com/office/drawing/2014/main" id="{DB5C3E1B-9020-AFE7-F630-203095152D28}"/>
                </a:ext>
              </a:extLst>
            </p:cNvPr>
            <p:cNvSpPr txBox="1"/>
            <p:nvPr/>
          </p:nvSpPr>
          <p:spPr>
            <a:xfrm>
              <a:off x="6149442" y="3089203"/>
              <a:ext cx="2013483" cy="738664"/>
            </a:xfrm>
            <a:prstGeom prst="rect">
              <a:avLst/>
            </a:prstGeom>
            <a:noFill/>
          </p:spPr>
          <p:txBody>
            <a:bodyPr wrap="square" rtlCol="0">
              <a:spAutoFit/>
            </a:bodyPr>
            <a:lstStyle/>
            <a:p>
              <a:r>
                <a:rPr lang="de-DE" sz="1050" err="1"/>
                <a:t>Alive</a:t>
              </a:r>
              <a:r>
                <a:rPr lang="de-DE" sz="1050"/>
                <a:t> at 3 </a:t>
              </a:r>
              <a:r>
                <a:rPr lang="de-DE" sz="1050" err="1"/>
                <a:t>years</a:t>
              </a:r>
              <a:endParaRPr lang="de-DE" sz="1050"/>
            </a:p>
            <a:p>
              <a:r>
                <a:rPr lang="de-DE" sz="1050">
                  <a:solidFill>
                    <a:schemeClr val="accent1"/>
                  </a:solidFill>
                </a:rPr>
                <a:t>I+V (</a:t>
              </a:r>
              <a:r>
                <a:rPr lang="de-DE" sz="1050" err="1">
                  <a:solidFill>
                    <a:schemeClr val="accent1"/>
                  </a:solidFill>
                </a:rPr>
                <a:t>n</a:t>
              </a:r>
              <a:r>
                <a:rPr lang="de-DE" sz="1050">
                  <a:solidFill>
                    <a:schemeClr val="accent1"/>
                  </a:solidFill>
                </a:rPr>
                <a:t>=124): 99.2%</a:t>
              </a:r>
            </a:p>
            <a:p>
              <a:r>
                <a:rPr lang="de-DE" sz="1050">
                  <a:solidFill>
                    <a:schemeClr val="accent2"/>
                  </a:solidFill>
                </a:rPr>
                <a:t>FCR (</a:t>
              </a:r>
              <a:r>
                <a:rPr lang="de-DE" sz="1050" err="1">
                  <a:solidFill>
                    <a:schemeClr val="accent2"/>
                  </a:solidFill>
                </a:rPr>
                <a:t>n</a:t>
              </a:r>
              <a:r>
                <a:rPr lang="de-DE" sz="1050">
                  <a:solidFill>
                    <a:schemeClr val="accent2"/>
                  </a:solidFill>
                </a:rPr>
                <a:t>=139): 93.9%</a:t>
              </a:r>
            </a:p>
            <a:p>
              <a:r>
                <a:rPr lang="de-DE" sz="1050"/>
                <a:t>HR: 0.23 [0.06, 0.81], </a:t>
              </a:r>
              <a:r>
                <a:rPr lang="de-DE" sz="1050" i="1"/>
                <a:t>p</a:t>
              </a:r>
              <a:r>
                <a:rPr lang="de-DE" sz="1050"/>
                <a:t>=0.022</a:t>
              </a:r>
            </a:p>
          </p:txBody>
        </p:sp>
        <p:pic>
          <p:nvPicPr>
            <p:cNvPr id="19" name="Grafik 18">
              <a:extLst>
                <a:ext uri="{FF2B5EF4-FFF2-40B4-BE49-F238E27FC236}">
                  <a16:creationId xmlns:a16="http://schemas.microsoft.com/office/drawing/2014/main" id="{A6AD599F-168C-C7EC-8DE9-D5ACE0BBDED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41733" y="2121144"/>
              <a:ext cx="2413303" cy="283918"/>
            </a:xfrm>
            <a:prstGeom prst="rect">
              <a:avLst/>
            </a:prstGeom>
          </p:spPr>
        </p:pic>
      </p:grpSp>
      <p:sp>
        <p:nvSpPr>
          <p:cNvPr id="2" name="Text Placeholder 1">
            <a:extLst>
              <a:ext uri="{FF2B5EF4-FFF2-40B4-BE49-F238E27FC236}">
                <a16:creationId xmlns:a16="http://schemas.microsoft.com/office/drawing/2014/main" id="{073B36A0-74A1-6DC8-A095-4B7ACEFF42F9}"/>
              </a:ext>
            </a:extLst>
          </p:cNvPr>
          <p:cNvSpPr>
            <a:spLocks noGrp="1"/>
          </p:cNvSpPr>
          <p:nvPr>
            <p:ph type="body" sz="quarter" idx="12"/>
          </p:nvPr>
        </p:nvSpPr>
        <p:spPr>
          <a:xfrm>
            <a:off x="2684347" y="1674946"/>
            <a:ext cx="2522919" cy="339721"/>
          </a:xfrm>
        </p:spPr>
        <p:txBody>
          <a:bodyPr/>
          <a:lstStyle/>
          <a:p>
            <a:pPr algn="ctr"/>
            <a:r>
              <a:rPr lang="en-US"/>
              <a:t>PFS</a:t>
            </a:r>
          </a:p>
        </p:txBody>
      </p:sp>
      <p:sp>
        <p:nvSpPr>
          <p:cNvPr id="3" name="Title 2">
            <a:extLst>
              <a:ext uri="{FF2B5EF4-FFF2-40B4-BE49-F238E27FC236}">
                <a16:creationId xmlns:a16="http://schemas.microsoft.com/office/drawing/2014/main" id="{F0DF3870-EA86-CD90-BA07-9574346DF52A}"/>
              </a:ext>
            </a:extLst>
          </p:cNvPr>
          <p:cNvSpPr>
            <a:spLocks noGrp="1"/>
          </p:cNvSpPr>
          <p:nvPr>
            <p:ph type="title"/>
          </p:nvPr>
        </p:nvSpPr>
        <p:spPr/>
        <p:txBody>
          <a:bodyPr/>
          <a:lstStyle/>
          <a:p>
            <a:r>
              <a:rPr lang="en-US"/>
              <a:t>Outcome by IGHV mutation status</a:t>
            </a:r>
          </a:p>
        </p:txBody>
      </p:sp>
      <p:sp>
        <p:nvSpPr>
          <p:cNvPr id="6" name="Footer Placeholder 3">
            <a:extLst>
              <a:ext uri="{FF2B5EF4-FFF2-40B4-BE49-F238E27FC236}">
                <a16:creationId xmlns:a16="http://schemas.microsoft.com/office/drawing/2014/main" id="{A05B6A93-5D35-5CD1-798D-A8658201D669}"/>
              </a:ext>
            </a:extLst>
          </p:cNvPr>
          <p:cNvSpPr>
            <a:spLocks noGrp="1"/>
          </p:cNvSpPr>
          <p:nvPr>
            <p:ph type="ftr" sz="quarter" idx="13"/>
          </p:nvPr>
        </p:nvSpPr>
        <p:spPr/>
        <p:txBody>
          <a:bodyPr/>
          <a:lstStyle/>
          <a:p>
            <a:r>
              <a:rPr lang="en-GB" b="1">
                <a:sym typeface="Wingdings" pitchFamily="2" charset="2"/>
              </a:rPr>
              <a:t>FCR, </a:t>
            </a:r>
            <a:r>
              <a:rPr lang="en-GB">
                <a:sym typeface="Wingdings" pitchFamily="2" charset="2"/>
              </a:rPr>
              <a:t>fludarabine, cyclophosphamide, rituximab; </a:t>
            </a:r>
            <a:r>
              <a:rPr lang="en-GB" b="1"/>
              <a:t>HR, </a:t>
            </a:r>
            <a:r>
              <a:rPr lang="en-GB"/>
              <a:t>hazard ratio; </a:t>
            </a:r>
            <a:r>
              <a:rPr lang="en-GB" b="1">
                <a:sym typeface="Wingdings" pitchFamily="2" charset="2"/>
              </a:rPr>
              <a:t>IGHV, </a:t>
            </a:r>
            <a:r>
              <a:rPr lang="en-GB">
                <a:sym typeface="Wingdings" pitchFamily="2" charset="2"/>
              </a:rPr>
              <a:t>immunoglobulin heavy-chain variable region; </a:t>
            </a:r>
            <a:r>
              <a:rPr lang="en-GB" b="1">
                <a:sym typeface="Wingdings" pitchFamily="2" charset="2"/>
              </a:rPr>
              <a:t>I+V, </a:t>
            </a:r>
            <a:r>
              <a:rPr lang="en-GB">
                <a:sym typeface="Wingdings" pitchFamily="2" charset="2"/>
              </a:rPr>
              <a:t>ibrutinib plus </a:t>
            </a:r>
            <a:r>
              <a:rPr lang="en-GB" err="1">
                <a:sym typeface="Wingdings" pitchFamily="2" charset="2"/>
              </a:rPr>
              <a:t>venetoclax</a:t>
            </a:r>
            <a:r>
              <a:rPr lang="en-GB">
                <a:sym typeface="Wingdings" pitchFamily="2" charset="2"/>
              </a:rPr>
              <a:t>; </a:t>
            </a:r>
            <a:r>
              <a:rPr lang="en-GB" b="1"/>
              <a:t>OS, </a:t>
            </a:r>
            <a:r>
              <a:rPr lang="en-GB"/>
              <a:t>overall survival; </a:t>
            </a:r>
            <a:r>
              <a:rPr lang="en-GB" b="1"/>
              <a:t>PFS, </a:t>
            </a:r>
            <a:r>
              <a:rPr lang="en-GB"/>
              <a:t>progression-free survival.</a:t>
            </a:r>
          </a:p>
          <a:p>
            <a:r>
              <a:rPr lang="en-GB" b="1"/>
              <a:t>Hillmen et al, Abstract #631 presented at ASH 2023. </a:t>
            </a:r>
            <a:endParaRPr lang="en-GB"/>
          </a:p>
        </p:txBody>
      </p:sp>
      <p:sp>
        <p:nvSpPr>
          <p:cNvPr id="7" name="Text Placeholder 1">
            <a:extLst>
              <a:ext uri="{FF2B5EF4-FFF2-40B4-BE49-F238E27FC236}">
                <a16:creationId xmlns:a16="http://schemas.microsoft.com/office/drawing/2014/main" id="{2D9F3AF1-1F22-C521-3D6D-3AB4B83810C8}"/>
              </a:ext>
            </a:extLst>
          </p:cNvPr>
          <p:cNvSpPr txBox="1">
            <a:spLocks/>
          </p:cNvSpPr>
          <p:nvPr/>
        </p:nvSpPr>
        <p:spPr>
          <a:xfrm>
            <a:off x="6141734" y="1665287"/>
            <a:ext cx="2545332" cy="339721"/>
          </a:xfrm>
          <a:prstGeom prst="rect">
            <a:avLst/>
          </a:prstGeom>
        </p:spPr>
        <p:txBody>
          <a:bodyPr vert="horz" lIns="0" tIns="0" rIns="0" bIns="0" rtlCol="0" anchor="ctr" anchorCtr="0">
            <a:normAutofit/>
          </a:bodyPr>
          <a:lstStyle>
            <a:lvl1pPr marL="0" indent="0" algn="l" defTabSz="914400" rtl="0" eaLnBrk="1" latinLnBrk="0" hangingPunct="1">
              <a:lnSpc>
                <a:spcPct val="90000"/>
              </a:lnSpc>
              <a:spcBef>
                <a:spcPts val="0"/>
              </a:spcBef>
              <a:buClr>
                <a:schemeClr val="accent2"/>
              </a:buClr>
              <a:buFont typeface="Arial" panose="020B0604020202020204" pitchFamily="34" charset="0"/>
              <a:buNone/>
              <a:defRPr sz="18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2"/>
              </a:buClr>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2"/>
              </a:buClr>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2"/>
              </a:buClr>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t>OS</a:t>
            </a:r>
          </a:p>
        </p:txBody>
      </p:sp>
      <p:sp>
        <p:nvSpPr>
          <p:cNvPr id="8" name="Text Placeholder 1">
            <a:extLst>
              <a:ext uri="{FF2B5EF4-FFF2-40B4-BE49-F238E27FC236}">
                <a16:creationId xmlns:a16="http://schemas.microsoft.com/office/drawing/2014/main" id="{03FD60B6-029E-C734-CDB4-74B6689612DE}"/>
              </a:ext>
            </a:extLst>
          </p:cNvPr>
          <p:cNvSpPr txBox="1">
            <a:spLocks/>
          </p:cNvSpPr>
          <p:nvPr/>
        </p:nvSpPr>
        <p:spPr>
          <a:xfrm>
            <a:off x="416534" y="2363356"/>
            <a:ext cx="1653806" cy="720000"/>
          </a:xfrm>
          <a:prstGeom prst="rect">
            <a:avLst/>
          </a:prstGeom>
          <a:solidFill>
            <a:schemeClr val="accent1"/>
          </a:solidFill>
        </p:spPr>
        <p:txBody>
          <a:bodyPr vert="horz" lIns="0" tIns="0" rIns="0" bIns="0" rtlCol="0" anchor="ctr" anchorCtr="0">
            <a:normAutofit/>
          </a:bodyPr>
          <a:lstStyle>
            <a:lvl1pPr marL="0" indent="0" algn="l" defTabSz="914400" rtl="0" eaLnBrk="1" latinLnBrk="0" hangingPunct="1">
              <a:lnSpc>
                <a:spcPct val="90000"/>
              </a:lnSpc>
              <a:spcBef>
                <a:spcPts val="0"/>
              </a:spcBef>
              <a:buClr>
                <a:schemeClr val="accent2"/>
              </a:buClr>
              <a:buFont typeface="Arial" panose="020B0604020202020204" pitchFamily="34" charset="0"/>
              <a:buNone/>
              <a:defRPr sz="18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2"/>
              </a:buClr>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2"/>
              </a:buClr>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2"/>
              </a:buClr>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a:solidFill>
                  <a:schemeClr val="bg1"/>
                </a:solidFill>
              </a:rPr>
              <a:t>IGHV unmutated</a:t>
            </a:r>
          </a:p>
          <a:p>
            <a:pPr algn="ctr"/>
            <a:r>
              <a:rPr lang="en-US" sz="1400">
                <a:solidFill>
                  <a:schemeClr val="bg1"/>
                </a:solidFill>
              </a:rPr>
              <a:t>(excl. subset 2)</a:t>
            </a:r>
          </a:p>
        </p:txBody>
      </p:sp>
      <p:sp>
        <p:nvSpPr>
          <p:cNvPr id="9" name="Text Placeholder 1">
            <a:extLst>
              <a:ext uri="{FF2B5EF4-FFF2-40B4-BE49-F238E27FC236}">
                <a16:creationId xmlns:a16="http://schemas.microsoft.com/office/drawing/2014/main" id="{934F96F3-E3CE-CC08-8CFF-8E625DF3AFE9}"/>
              </a:ext>
            </a:extLst>
          </p:cNvPr>
          <p:cNvSpPr txBox="1">
            <a:spLocks/>
          </p:cNvSpPr>
          <p:nvPr/>
        </p:nvSpPr>
        <p:spPr>
          <a:xfrm>
            <a:off x="416534" y="4698298"/>
            <a:ext cx="1653806" cy="720000"/>
          </a:xfrm>
          <a:prstGeom prst="rect">
            <a:avLst/>
          </a:prstGeom>
          <a:solidFill>
            <a:schemeClr val="accent1"/>
          </a:solidFill>
        </p:spPr>
        <p:txBody>
          <a:bodyPr vert="horz" lIns="0" tIns="0" rIns="0" bIns="0" rtlCol="0" anchor="ctr" anchorCtr="0">
            <a:noAutofit/>
          </a:bodyPr>
          <a:lstStyle>
            <a:lvl1pPr marL="0" indent="0" algn="l" defTabSz="914400" rtl="0" eaLnBrk="1" latinLnBrk="0" hangingPunct="1">
              <a:lnSpc>
                <a:spcPct val="90000"/>
              </a:lnSpc>
              <a:spcBef>
                <a:spcPts val="0"/>
              </a:spcBef>
              <a:buClr>
                <a:schemeClr val="accent2"/>
              </a:buClr>
              <a:buFont typeface="Arial" panose="020B0604020202020204" pitchFamily="34" charset="0"/>
              <a:buNone/>
              <a:defRPr sz="18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2"/>
              </a:buClr>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2"/>
              </a:buClr>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2"/>
              </a:buClr>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a:solidFill>
                  <a:schemeClr val="bg1"/>
                </a:solidFill>
              </a:rPr>
              <a:t>IGHV mutated</a:t>
            </a:r>
          </a:p>
          <a:p>
            <a:pPr algn="ctr"/>
            <a:r>
              <a:rPr lang="en-US" sz="1400">
                <a:solidFill>
                  <a:schemeClr val="bg1"/>
                </a:solidFill>
              </a:rPr>
              <a:t>(excl. subset 2)</a:t>
            </a:r>
          </a:p>
        </p:txBody>
      </p:sp>
      <p:sp>
        <p:nvSpPr>
          <p:cNvPr id="4" name="TextBox 3">
            <a:extLst>
              <a:ext uri="{FF2B5EF4-FFF2-40B4-BE49-F238E27FC236}">
                <a16:creationId xmlns:a16="http://schemas.microsoft.com/office/drawing/2014/main" id="{E29456DE-1580-B3FE-6017-B4CD323C7E29}"/>
              </a:ext>
            </a:extLst>
          </p:cNvPr>
          <p:cNvSpPr txBox="1"/>
          <p:nvPr/>
        </p:nvSpPr>
        <p:spPr>
          <a:xfrm>
            <a:off x="9120188" y="1989139"/>
            <a:ext cx="2655278" cy="3947030"/>
          </a:xfrm>
          <a:prstGeom prst="rect">
            <a:avLst/>
          </a:prstGeom>
          <a:solidFill>
            <a:schemeClr val="bg2"/>
          </a:solidFill>
        </p:spPr>
        <p:txBody>
          <a:bodyPr wrap="square" lIns="91440" tIns="108000" rIns="91440" bIns="45720" rtlCol="0" anchor="t">
            <a:noAutofit/>
          </a:bodyPr>
          <a:lstStyle/>
          <a:p>
            <a:pPr marL="177800" indent="-177800">
              <a:spcAft>
                <a:spcPts val="600"/>
              </a:spcAft>
              <a:buClr>
                <a:schemeClr val="accent2"/>
              </a:buClr>
              <a:buFont typeface="Arial" panose="020B0604020202020204" pitchFamily="34" charset="0"/>
              <a:buChar char="•"/>
            </a:pPr>
            <a:r>
              <a:rPr lang="en-US" sz="1400"/>
              <a:t>The impact of I+V on PFS and OS was significant in IGHV unmutated patients but not in IGHV mutated patients</a:t>
            </a:r>
            <a:endParaRPr lang="en-US" sz="1400">
              <a:cs typeface="Arial"/>
            </a:endParaRPr>
          </a:p>
        </p:txBody>
      </p:sp>
      <p:pic>
        <p:nvPicPr>
          <p:cNvPr id="20" name="Grafik 19">
            <a:extLst>
              <a:ext uri="{FF2B5EF4-FFF2-40B4-BE49-F238E27FC236}">
                <a16:creationId xmlns:a16="http://schemas.microsoft.com/office/drawing/2014/main" id="{1334B3A6-494F-3234-3891-9427C867FF7D}"/>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149442" y="4223156"/>
            <a:ext cx="2401626" cy="246554"/>
          </a:xfrm>
          <a:prstGeom prst="rect">
            <a:avLst/>
          </a:prstGeom>
        </p:spPr>
      </p:pic>
      <p:sp>
        <p:nvSpPr>
          <p:cNvPr id="21" name="Textfeld 20">
            <a:extLst>
              <a:ext uri="{FF2B5EF4-FFF2-40B4-BE49-F238E27FC236}">
                <a16:creationId xmlns:a16="http://schemas.microsoft.com/office/drawing/2014/main" id="{C3952C65-C288-5F49-425D-78EC09C8BC69}"/>
              </a:ext>
            </a:extLst>
          </p:cNvPr>
          <p:cNvSpPr txBox="1"/>
          <p:nvPr/>
        </p:nvSpPr>
        <p:spPr>
          <a:xfrm>
            <a:off x="8454329" y="4223156"/>
            <a:ext cx="545207" cy="246221"/>
          </a:xfrm>
          <a:prstGeom prst="rect">
            <a:avLst/>
          </a:prstGeom>
          <a:noFill/>
        </p:spPr>
        <p:txBody>
          <a:bodyPr wrap="square" rtlCol="0">
            <a:spAutoFit/>
          </a:bodyPr>
          <a:lstStyle/>
          <a:p>
            <a:r>
              <a:rPr lang="de-DE" sz="1000">
                <a:solidFill>
                  <a:schemeClr val="accent1"/>
                </a:solidFill>
              </a:rPr>
              <a:t>I+V</a:t>
            </a:r>
          </a:p>
        </p:txBody>
      </p:sp>
      <p:sp>
        <p:nvSpPr>
          <p:cNvPr id="22" name="Textfeld 21">
            <a:extLst>
              <a:ext uri="{FF2B5EF4-FFF2-40B4-BE49-F238E27FC236}">
                <a16:creationId xmlns:a16="http://schemas.microsoft.com/office/drawing/2014/main" id="{905256CD-598B-EC07-3AE6-47F9252ECA24}"/>
              </a:ext>
            </a:extLst>
          </p:cNvPr>
          <p:cNvSpPr txBox="1"/>
          <p:nvPr/>
        </p:nvSpPr>
        <p:spPr>
          <a:xfrm>
            <a:off x="8454329" y="4418419"/>
            <a:ext cx="545207" cy="246221"/>
          </a:xfrm>
          <a:prstGeom prst="rect">
            <a:avLst/>
          </a:prstGeom>
          <a:noFill/>
        </p:spPr>
        <p:txBody>
          <a:bodyPr wrap="square" rtlCol="0">
            <a:spAutoFit/>
          </a:bodyPr>
          <a:lstStyle/>
          <a:p>
            <a:r>
              <a:rPr lang="de-DE" sz="1000">
                <a:solidFill>
                  <a:schemeClr val="accent2"/>
                </a:solidFill>
              </a:rPr>
              <a:t>FCR</a:t>
            </a:r>
          </a:p>
        </p:txBody>
      </p:sp>
      <p:sp>
        <p:nvSpPr>
          <p:cNvPr id="23" name="Textfeld 22">
            <a:extLst>
              <a:ext uri="{FF2B5EF4-FFF2-40B4-BE49-F238E27FC236}">
                <a16:creationId xmlns:a16="http://schemas.microsoft.com/office/drawing/2014/main" id="{6C947DA8-B9FD-8679-87FF-13693DA3CF84}"/>
              </a:ext>
            </a:extLst>
          </p:cNvPr>
          <p:cNvSpPr txBox="1"/>
          <p:nvPr/>
        </p:nvSpPr>
        <p:spPr>
          <a:xfrm>
            <a:off x="6149442" y="5203753"/>
            <a:ext cx="2013483" cy="738664"/>
          </a:xfrm>
          <a:prstGeom prst="rect">
            <a:avLst/>
          </a:prstGeom>
          <a:noFill/>
        </p:spPr>
        <p:txBody>
          <a:bodyPr wrap="square" rtlCol="0">
            <a:spAutoFit/>
          </a:bodyPr>
          <a:lstStyle/>
          <a:p>
            <a:r>
              <a:rPr lang="de-DE" sz="1050" err="1"/>
              <a:t>Alive</a:t>
            </a:r>
            <a:r>
              <a:rPr lang="de-DE" sz="1050"/>
              <a:t> at 3 </a:t>
            </a:r>
            <a:r>
              <a:rPr lang="de-DE" sz="1050" err="1"/>
              <a:t>years</a:t>
            </a:r>
            <a:endParaRPr lang="de-DE" sz="1050"/>
          </a:p>
          <a:p>
            <a:r>
              <a:rPr lang="de-DE" sz="1050">
                <a:solidFill>
                  <a:schemeClr val="accent1"/>
                </a:solidFill>
              </a:rPr>
              <a:t>I+V (</a:t>
            </a:r>
            <a:r>
              <a:rPr lang="de-DE" sz="1050" err="1">
                <a:solidFill>
                  <a:schemeClr val="accent1"/>
                </a:solidFill>
              </a:rPr>
              <a:t>n</a:t>
            </a:r>
            <a:r>
              <a:rPr lang="de-DE" sz="1050">
                <a:solidFill>
                  <a:schemeClr val="accent1"/>
                </a:solidFill>
              </a:rPr>
              <a:t>=92): 95.5%</a:t>
            </a:r>
          </a:p>
          <a:p>
            <a:r>
              <a:rPr lang="de-DE" sz="1050">
                <a:solidFill>
                  <a:schemeClr val="accent2"/>
                </a:solidFill>
              </a:rPr>
              <a:t>FCR (</a:t>
            </a:r>
            <a:r>
              <a:rPr lang="de-DE" sz="1050" err="1">
                <a:solidFill>
                  <a:schemeClr val="accent2"/>
                </a:solidFill>
              </a:rPr>
              <a:t>n</a:t>
            </a:r>
            <a:r>
              <a:rPr lang="de-DE" sz="1050">
                <a:solidFill>
                  <a:schemeClr val="accent2"/>
                </a:solidFill>
              </a:rPr>
              <a:t>=79): 92.7%</a:t>
            </a:r>
          </a:p>
          <a:p>
            <a:r>
              <a:rPr lang="de-DE" sz="1050"/>
              <a:t>HR: 0.61 [0.2, 1.82], </a:t>
            </a:r>
            <a:r>
              <a:rPr lang="de-DE" sz="1050" i="1"/>
              <a:t>p</a:t>
            </a:r>
            <a:r>
              <a:rPr lang="de-DE" sz="1050"/>
              <a:t>=0.374</a:t>
            </a:r>
          </a:p>
        </p:txBody>
      </p:sp>
      <p:sp>
        <p:nvSpPr>
          <p:cNvPr id="25" name="Textfeld 24">
            <a:extLst>
              <a:ext uri="{FF2B5EF4-FFF2-40B4-BE49-F238E27FC236}">
                <a16:creationId xmlns:a16="http://schemas.microsoft.com/office/drawing/2014/main" id="{083D0241-7220-5983-8FB2-E5F724D0CED6}"/>
              </a:ext>
            </a:extLst>
          </p:cNvPr>
          <p:cNvSpPr txBox="1"/>
          <p:nvPr/>
        </p:nvSpPr>
        <p:spPr>
          <a:xfrm>
            <a:off x="2684348" y="5203753"/>
            <a:ext cx="2013483" cy="738664"/>
          </a:xfrm>
          <a:prstGeom prst="rect">
            <a:avLst/>
          </a:prstGeom>
          <a:noFill/>
        </p:spPr>
        <p:txBody>
          <a:bodyPr wrap="square" rtlCol="0">
            <a:spAutoFit/>
          </a:bodyPr>
          <a:lstStyle/>
          <a:p>
            <a:r>
              <a:rPr lang="de-DE" sz="1050"/>
              <a:t>Progression-</a:t>
            </a:r>
            <a:r>
              <a:rPr lang="de-DE" sz="1050" err="1"/>
              <a:t>free</a:t>
            </a:r>
            <a:r>
              <a:rPr lang="de-DE" sz="1050"/>
              <a:t> at 3 </a:t>
            </a:r>
            <a:r>
              <a:rPr lang="de-DE" sz="1050" err="1"/>
              <a:t>years</a:t>
            </a:r>
            <a:endParaRPr lang="de-DE" sz="1050"/>
          </a:p>
          <a:p>
            <a:r>
              <a:rPr lang="de-DE" sz="1050">
                <a:solidFill>
                  <a:schemeClr val="accent1"/>
                </a:solidFill>
              </a:rPr>
              <a:t>I+V (</a:t>
            </a:r>
            <a:r>
              <a:rPr lang="de-DE" sz="1050" err="1">
                <a:solidFill>
                  <a:schemeClr val="accent1"/>
                </a:solidFill>
              </a:rPr>
              <a:t>n</a:t>
            </a:r>
            <a:r>
              <a:rPr lang="de-DE" sz="1050">
                <a:solidFill>
                  <a:schemeClr val="accent1"/>
                </a:solidFill>
              </a:rPr>
              <a:t>=92): 94.3%</a:t>
            </a:r>
          </a:p>
          <a:p>
            <a:r>
              <a:rPr lang="de-DE" sz="1050">
                <a:solidFill>
                  <a:schemeClr val="accent2"/>
                </a:solidFill>
              </a:rPr>
              <a:t>FCR (</a:t>
            </a:r>
            <a:r>
              <a:rPr lang="de-DE" sz="1050" err="1">
                <a:solidFill>
                  <a:schemeClr val="accent2"/>
                </a:solidFill>
              </a:rPr>
              <a:t>n</a:t>
            </a:r>
            <a:r>
              <a:rPr lang="de-DE" sz="1050">
                <a:solidFill>
                  <a:schemeClr val="accent2"/>
                </a:solidFill>
              </a:rPr>
              <a:t>=79): 88.8%</a:t>
            </a:r>
          </a:p>
          <a:p>
            <a:r>
              <a:rPr lang="de-DE" sz="1050"/>
              <a:t>HR: 0.54 [0.21, 1.38], </a:t>
            </a:r>
            <a:r>
              <a:rPr lang="de-DE" sz="1050" i="1"/>
              <a:t>p</a:t>
            </a:r>
            <a:r>
              <a:rPr lang="de-DE" sz="1050"/>
              <a:t>=0.199</a:t>
            </a:r>
          </a:p>
        </p:txBody>
      </p:sp>
      <p:pic>
        <p:nvPicPr>
          <p:cNvPr id="28" name="Grafik 27">
            <a:extLst>
              <a:ext uri="{FF2B5EF4-FFF2-40B4-BE49-F238E27FC236}">
                <a16:creationId xmlns:a16="http://schemas.microsoft.com/office/drawing/2014/main" id="{A5A9D3A3-992D-CBC2-578B-6A5ADACBFD6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84347" y="4228191"/>
            <a:ext cx="2387715" cy="318362"/>
          </a:xfrm>
          <a:prstGeom prst="rect">
            <a:avLst/>
          </a:prstGeom>
        </p:spPr>
      </p:pic>
      <p:sp>
        <p:nvSpPr>
          <p:cNvPr id="31" name="Textfeld 30">
            <a:extLst>
              <a:ext uri="{FF2B5EF4-FFF2-40B4-BE49-F238E27FC236}">
                <a16:creationId xmlns:a16="http://schemas.microsoft.com/office/drawing/2014/main" id="{60B811C9-DE6E-6C4D-F34F-F92EF1E82D34}"/>
              </a:ext>
            </a:extLst>
          </p:cNvPr>
          <p:cNvSpPr txBox="1"/>
          <p:nvPr/>
        </p:nvSpPr>
        <p:spPr>
          <a:xfrm>
            <a:off x="4979609" y="4268876"/>
            <a:ext cx="545207" cy="246221"/>
          </a:xfrm>
          <a:prstGeom prst="rect">
            <a:avLst/>
          </a:prstGeom>
          <a:noFill/>
        </p:spPr>
        <p:txBody>
          <a:bodyPr wrap="square" rtlCol="0">
            <a:spAutoFit/>
          </a:bodyPr>
          <a:lstStyle/>
          <a:p>
            <a:r>
              <a:rPr lang="de-DE" sz="1000">
                <a:solidFill>
                  <a:schemeClr val="accent1"/>
                </a:solidFill>
              </a:rPr>
              <a:t>I+V</a:t>
            </a:r>
          </a:p>
        </p:txBody>
      </p:sp>
      <p:sp>
        <p:nvSpPr>
          <p:cNvPr id="32" name="Textfeld 31">
            <a:extLst>
              <a:ext uri="{FF2B5EF4-FFF2-40B4-BE49-F238E27FC236}">
                <a16:creationId xmlns:a16="http://schemas.microsoft.com/office/drawing/2014/main" id="{438B8D4E-9039-138F-3E4C-CEC5DFC492DA}"/>
              </a:ext>
            </a:extLst>
          </p:cNvPr>
          <p:cNvSpPr txBox="1"/>
          <p:nvPr/>
        </p:nvSpPr>
        <p:spPr>
          <a:xfrm>
            <a:off x="4949129" y="4486999"/>
            <a:ext cx="545207" cy="246221"/>
          </a:xfrm>
          <a:prstGeom prst="rect">
            <a:avLst/>
          </a:prstGeom>
          <a:noFill/>
        </p:spPr>
        <p:txBody>
          <a:bodyPr wrap="square" rtlCol="0">
            <a:spAutoFit/>
          </a:bodyPr>
          <a:lstStyle/>
          <a:p>
            <a:r>
              <a:rPr lang="de-DE" sz="1000">
                <a:solidFill>
                  <a:schemeClr val="accent2"/>
                </a:solidFill>
              </a:rPr>
              <a:t>FCR</a:t>
            </a:r>
          </a:p>
        </p:txBody>
      </p:sp>
      <p:sp>
        <p:nvSpPr>
          <p:cNvPr id="41" name="Textfeld 40">
            <a:extLst>
              <a:ext uri="{FF2B5EF4-FFF2-40B4-BE49-F238E27FC236}">
                <a16:creationId xmlns:a16="http://schemas.microsoft.com/office/drawing/2014/main" id="{4261C717-CE1F-2AC9-6B03-D7E95E0EE0A1}"/>
              </a:ext>
            </a:extLst>
          </p:cNvPr>
          <p:cNvSpPr txBox="1"/>
          <p:nvPr/>
        </p:nvSpPr>
        <p:spPr>
          <a:xfrm>
            <a:off x="4979609" y="2089556"/>
            <a:ext cx="545207" cy="246221"/>
          </a:xfrm>
          <a:prstGeom prst="rect">
            <a:avLst/>
          </a:prstGeom>
          <a:noFill/>
        </p:spPr>
        <p:txBody>
          <a:bodyPr wrap="square" rtlCol="0">
            <a:spAutoFit/>
          </a:bodyPr>
          <a:lstStyle/>
          <a:p>
            <a:r>
              <a:rPr lang="de-DE" sz="1000">
                <a:solidFill>
                  <a:schemeClr val="accent1"/>
                </a:solidFill>
              </a:rPr>
              <a:t>I+V</a:t>
            </a:r>
          </a:p>
        </p:txBody>
      </p:sp>
      <p:sp>
        <p:nvSpPr>
          <p:cNvPr id="42" name="Textfeld 41">
            <a:extLst>
              <a:ext uri="{FF2B5EF4-FFF2-40B4-BE49-F238E27FC236}">
                <a16:creationId xmlns:a16="http://schemas.microsoft.com/office/drawing/2014/main" id="{031A5BA3-5733-E069-2FD1-58DEF57CE793}"/>
              </a:ext>
            </a:extLst>
          </p:cNvPr>
          <p:cNvSpPr txBox="1"/>
          <p:nvPr/>
        </p:nvSpPr>
        <p:spPr>
          <a:xfrm>
            <a:off x="4949129" y="2924899"/>
            <a:ext cx="545207" cy="246221"/>
          </a:xfrm>
          <a:prstGeom prst="rect">
            <a:avLst/>
          </a:prstGeom>
          <a:noFill/>
        </p:spPr>
        <p:txBody>
          <a:bodyPr wrap="square" rtlCol="0">
            <a:spAutoFit/>
          </a:bodyPr>
          <a:lstStyle/>
          <a:p>
            <a:r>
              <a:rPr lang="de-DE" sz="1000">
                <a:solidFill>
                  <a:schemeClr val="accent2"/>
                </a:solidFill>
              </a:rPr>
              <a:t>FCR</a:t>
            </a:r>
          </a:p>
        </p:txBody>
      </p:sp>
      <p:sp>
        <p:nvSpPr>
          <p:cNvPr id="26" name="Textfeld 25">
            <a:extLst>
              <a:ext uri="{FF2B5EF4-FFF2-40B4-BE49-F238E27FC236}">
                <a16:creationId xmlns:a16="http://schemas.microsoft.com/office/drawing/2014/main" id="{EDD7F4EE-6C02-D634-14B2-97D1BF00C396}"/>
              </a:ext>
            </a:extLst>
          </p:cNvPr>
          <p:cNvSpPr txBox="1"/>
          <p:nvPr/>
        </p:nvSpPr>
        <p:spPr>
          <a:xfrm>
            <a:off x="2684348" y="3089203"/>
            <a:ext cx="2620918" cy="738664"/>
          </a:xfrm>
          <a:prstGeom prst="rect">
            <a:avLst/>
          </a:prstGeom>
          <a:noFill/>
        </p:spPr>
        <p:txBody>
          <a:bodyPr wrap="square" rtlCol="0">
            <a:spAutoFit/>
          </a:bodyPr>
          <a:lstStyle/>
          <a:p>
            <a:r>
              <a:rPr lang="de-DE" sz="1050"/>
              <a:t>Progression-</a:t>
            </a:r>
            <a:r>
              <a:rPr lang="de-DE" sz="1050" err="1"/>
              <a:t>free</a:t>
            </a:r>
            <a:r>
              <a:rPr lang="de-DE" sz="1050"/>
              <a:t> at 3 </a:t>
            </a:r>
            <a:r>
              <a:rPr lang="de-DE" sz="1050" err="1"/>
              <a:t>years</a:t>
            </a:r>
            <a:endParaRPr lang="de-DE" sz="1050"/>
          </a:p>
          <a:p>
            <a:r>
              <a:rPr lang="de-DE" sz="1050">
                <a:solidFill>
                  <a:schemeClr val="accent1"/>
                </a:solidFill>
              </a:rPr>
              <a:t>I+V (</a:t>
            </a:r>
            <a:r>
              <a:rPr lang="de-DE" sz="1050" err="1">
                <a:solidFill>
                  <a:schemeClr val="accent1"/>
                </a:solidFill>
              </a:rPr>
              <a:t>n</a:t>
            </a:r>
            <a:r>
              <a:rPr lang="de-DE" sz="1050">
                <a:solidFill>
                  <a:schemeClr val="accent1"/>
                </a:solidFill>
              </a:rPr>
              <a:t>=124): 98.3%</a:t>
            </a:r>
          </a:p>
          <a:p>
            <a:r>
              <a:rPr lang="de-DE" sz="1050">
                <a:solidFill>
                  <a:schemeClr val="accent2"/>
                </a:solidFill>
              </a:rPr>
              <a:t>FCR (</a:t>
            </a:r>
            <a:r>
              <a:rPr lang="de-DE" sz="1050" err="1">
                <a:solidFill>
                  <a:schemeClr val="accent2"/>
                </a:solidFill>
              </a:rPr>
              <a:t>n</a:t>
            </a:r>
            <a:r>
              <a:rPr lang="de-DE" sz="1050">
                <a:solidFill>
                  <a:schemeClr val="accent2"/>
                </a:solidFill>
              </a:rPr>
              <a:t>=139): 70.9%</a:t>
            </a:r>
          </a:p>
          <a:p>
            <a:r>
              <a:rPr lang="de-DE" sz="1050"/>
              <a:t>HR: 0.07 [0.02, 0.19], </a:t>
            </a:r>
            <a:r>
              <a:rPr lang="de-DE" sz="1050" i="1"/>
              <a:t>p</a:t>
            </a:r>
            <a:r>
              <a:rPr lang="de-DE" sz="1050"/>
              <a:t>-</a:t>
            </a:r>
            <a:r>
              <a:rPr lang="de-DE" sz="1050" err="1"/>
              <a:t>value</a:t>
            </a:r>
            <a:r>
              <a:rPr lang="de-DE" sz="1050"/>
              <a:t>= &lt;0.001</a:t>
            </a:r>
          </a:p>
        </p:txBody>
      </p:sp>
      <p:pic>
        <p:nvPicPr>
          <p:cNvPr id="34" name="Grafik 33">
            <a:extLst>
              <a:ext uri="{FF2B5EF4-FFF2-40B4-BE49-F238E27FC236}">
                <a16:creationId xmlns:a16="http://schemas.microsoft.com/office/drawing/2014/main" id="{839EB354-F87B-5081-D337-2F24FC28D64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661811" y="2107406"/>
            <a:ext cx="2409697" cy="1050925"/>
          </a:xfrm>
          <a:prstGeom prst="rect">
            <a:avLst/>
          </a:prstGeom>
        </p:spPr>
      </p:pic>
      <p:sp>
        <p:nvSpPr>
          <p:cNvPr id="44" name="Textfeld 43">
            <a:extLst>
              <a:ext uri="{FF2B5EF4-FFF2-40B4-BE49-F238E27FC236}">
                <a16:creationId xmlns:a16="http://schemas.microsoft.com/office/drawing/2014/main" id="{D78C9DC0-F451-5997-010C-AAB42B7AE1E0}"/>
              </a:ext>
            </a:extLst>
          </p:cNvPr>
          <p:cNvSpPr txBox="1"/>
          <p:nvPr/>
        </p:nvSpPr>
        <p:spPr>
          <a:xfrm>
            <a:off x="8454329" y="2089556"/>
            <a:ext cx="545207" cy="246221"/>
          </a:xfrm>
          <a:prstGeom prst="rect">
            <a:avLst/>
          </a:prstGeom>
          <a:noFill/>
        </p:spPr>
        <p:txBody>
          <a:bodyPr wrap="square" rtlCol="0">
            <a:spAutoFit/>
          </a:bodyPr>
          <a:lstStyle/>
          <a:p>
            <a:r>
              <a:rPr lang="de-DE" sz="1000">
                <a:solidFill>
                  <a:schemeClr val="accent1"/>
                </a:solidFill>
              </a:rPr>
              <a:t>I+V</a:t>
            </a:r>
          </a:p>
        </p:txBody>
      </p:sp>
      <p:sp>
        <p:nvSpPr>
          <p:cNvPr id="45" name="Textfeld 44">
            <a:extLst>
              <a:ext uri="{FF2B5EF4-FFF2-40B4-BE49-F238E27FC236}">
                <a16:creationId xmlns:a16="http://schemas.microsoft.com/office/drawing/2014/main" id="{2AD86670-6252-9326-C2EA-CB665BDCA26C}"/>
              </a:ext>
            </a:extLst>
          </p:cNvPr>
          <p:cNvSpPr txBox="1"/>
          <p:nvPr/>
        </p:nvSpPr>
        <p:spPr>
          <a:xfrm>
            <a:off x="8446709" y="2353399"/>
            <a:ext cx="545207" cy="246221"/>
          </a:xfrm>
          <a:prstGeom prst="rect">
            <a:avLst/>
          </a:prstGeom>
          <a:noFill/>
        </p:spPr>
        <p:txBody>
          <a:bodyPr wrap="square" rtlCol="0">
            <a:spAutoFit/>
          </a:bodyPr>
          <a:lstStyle/>
          <a:p>
            <a:r>
              <a:rPr lang="de-DE" sz="1000">
                <a:solidFill>
                  <a:schemeClr val="accent2"/>
                </a:solidFill>
              </a:rPr>
              <a:t>FCR</a:t>
            </a:r>
          </a:p>
        </p:txBody>
      </p:sp>
    </p:spTree>
    <p:extLst>
      <p:ext uri="{BB962C8B-B14F-4D97-AF65-F5344CB8AC3E}">
        <p14:creationId xmlns:p14="http://schemas.microsoft.com/office/powerpoint/2010/main" val="33177090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Diagramm 24">
            <a:extLst>
              <a:ext uri="{FF2B5EF4-FFF2-40B4-BE49-F238E27FC236}">
                <a16:creationId xmlns:a16="http://schemas.microsoft.com/office/drawing/2014/main" id="{B36819AB-F7BF-46B1-04BE-A9C72B8031F3}"/>
              </a:ext>
            </a:extLst>
          </p:cNvPr>
          <p:cNvGraphicFramePr/>
          <p:nvPr>
            <p:extLst>
              <p:ext uri="{D42A27DB-BD31-4B8C-83A1-F6EECF244321}">
                <p14:modId xmlns:p14="http://schemas.microsoft.com/office/powerpoint/2010/main" val="3278512470"/>
              </p:ext>
            </p:extLst>
          </p:nvPr>
        </p:nvGraphicFramePr>
        <p:xfrm>
          <a:off x="4380521" y="3991155"/>
          <a:ext cx="3944936" cy="219605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Diagramm 5">
            <a:extLst>
              <a:ext uri="{FF2B5EF4-FFF2-40B4-BE49-F238E27FC236}">
                <a16:creationId xmlns:a16="http://schemas.microsoft.com/office/drawing/2014/main" id="{A3783584-13F0-2F55-63A3-F64D1951A26F}"/>
              </a:ext>
            </a:extLst>
          </p:cNvPr>
          <p:cNvGraphicFramePr/>
          <p:nvPr>
            <p:extLst>
              <p:ext uri="{D42A27DB-BD31-4B8C-83A1-F6EECF244321}">
                <p14:modId xmlns:p14="http://schemas.microsoft.com/office/powerpoint/2010/main" val="1324316783"/>
              </p:ext>
            </p:extLst>
          </p:nvPr>
        </p:nvGraphicFramePr>
        <p:xfrm>
          <a:off x="407987" y="1861226"/>
          <a:ext cx="3944936" cy="219605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iagramm 23">
            <a:extLst>
              <a:ext uri="{FF2B5EF4-FFF2-40B4-BE49-F238E27FC236}">
                <a16:creationId xmlns:a16="http://schemas.microsoft.com/office/drawing/2014/main" id="{C8D3CBE5-F0DC-D582-5D2E-E0E6F457BBB9}"/>
              </a:ext>
            </a:extLst>
          </p:cNvPr>
          <p:cNvGraphicFramePr/>
          <p:nvPr>
            <p:extLst>
              <p:ext uri="{D42A27DB-BD31-4B8C-83A1-F6EECF244321}">
                <p14:modId xmlns:p14="http://schemas.microsoft.com/office/powerpoint/2010/main" val="146273962"/>
              </p:ext>
            </p:extLst>
          </p:nvPr>
        </p:nvGraphicFramePr>
        <p:xfrm>
          <a:off x="407987" y="3991155"/>
          <a:ext cx="3944936" cy="2196059"/>
        </p:xfrm>
        <a:graphic>
          <a:graphicData uri="http://schemas.openxmlformats.org/drawingml/2006/chart">
            <c:chart xmlns:c="http://schemas.openxmlformats.org/drawingml/2006/chart" xmlns:r="http://schemas.openxmlformats.org/officeDocument/2006/relationships" r:id="rId5"/>
          </a:graphicData>
        </a:graphic>
      </p:graphicFrame>
      <p:sp>
        <p:nvSpPr>
          <p:cNvPr id="3" name="Title 2">
            <a:extLst>
              <a:ext uri="{FF2B5EF4-FFF2-40B4-BE49-F238E27FC236}">
                <a16:creationId xmlns:a16="http://schemas.microsoft.com/office/drawing/2014/main" id="{7655392C-4EA3-D6A4-C205-BD7B6F7345BD}"/>
              </a:ext>
            </a:extLst>
          </p:cNvPr>
          <p:cNvSpPr>
            <a:spLocks noGrp="1"/>
          </p:cNvSpPr>
          <p:nvPr>
            <p:ph type="title"/>
          </p:nvPr>
        </p:nvSpPr>
        <p:spPr/>
        <p:txBody>
          <a:bodyPr/>
          <a:lstStyle/>
          <a:p>
            <a:r>
              <a:rPr lang="en-US"/>
              <a:t>PFS hierarchical FISH abnormality</a:t>
            </a:r>
          </a:p>
        </p:txBody>
      </p:sp>
      <p:sp>
        <p:nvSpPr>
          <p:cNvPr id="9" name="Footer Placeholder 3">
            <a:extLst>
              <a:ext uri="{FF2B5EF4-FFF2-40B4-BE49-F238E27FC236}">
                <a16:creationId xmlns:a16="http://schemas.microsoft.com/office/drawing/2014/main" id="{5243BDD5-8E1B-B21E-DB93-44F6B28B7944}"/>
              </a:ext>
            </a:extLst>
          </p:cNvPr>
          <p:cNvSpPr txBox="1">
            <a:spLocks/>
          </p:cNvSpPr>
          <p:nvPr/>
        </p:nvSpPr>
        <p:spPr>
          <a:xfrm>
            <a:off x="416533" y="6283888"/>
            <a:ext cx="8532812" cy="385200"/>
          </a:xfrm>
          <a:prstGeom prst="rect">
            <a:avLst/>
          </a:prstGeom>
        </p:spPr>
        <p:txBody>
          <a:bodyPr vert="horz" lIns="0" tIns="0" rIns="0" bIns="0" rtlCol="0" anchor="b"/>
          <a:lstStyle>
            <a:defPPr>
              <a:defRPr lang="en-IT"/>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i="1">
                <a:sym typeface="Wingdings" pitchFamily="2" charset="2"/>
              </a:rPr>
              <a:t>ATM</a:t>
            </a:r>
            <a:r>
              <a:rPr lang="en-GB" b="1">
                <a:sym typeface="Wingdings" pitchFamily="2" charset="2"/>
              </a:rPr>
              <a:t>, </a:t>
            </a:r>
            <a:r>
              <a:rPr lang="en-GB">
                <a:sym typeface="Wingdings" pitchFamily="2" charset="2"/>
              </a:rPr>
              <a:t>ataxia telangiectasia mutated gene; </a:t>
            </a:r>
            <a:r>
              <a:rPr lang="en-GB" b="1">
                <a:sym typeface="Wingdings" pitchFamily="2" charset="2"/>
              </a:rPr>
              <a:t>CI</a:t>
            </a:r>
            <a:r>
              <a:rPr lang="en-GB">
                <a:sym typeface="Wingdings" pitchFamily="2" charset="2"/>
              </a:rPr>
              <a:t>, confidence interval; </a:t>
            </a:r>
            <a:r>
              <a:rPr lang="en-GB" b="1">
                <a:sym typeface="Wingdings" pitchFamily="2" charset="2"/>
              </a:rPr>
              <a:t>FCR, </a:t>
            </a:r>
            <a:r>
              <a:rPr lang="en-GB">
                <a:sym typeface="Wingdings" pitchFamily="2" charset="2"/>
              </a:rPr>
              <a:t>fludarabine, cyclophosphamide, rituximab; </a:t>
            </a:r>
            <a:r>
              <a:rPr lang="en-GB" b="1"/>
              <a:t>FISH, </a:t>
            </a:r>
            <a:r>
              <a:rPr lang="en-GB"/>
              <a:t>fluorescence </a:t>
            </a:r>
            <a:r>
              <a:rPr lang="en-GB" i="1"/>
              <a:t>in situ </a:t>
            </a:r>
            <a:r>
              <a:rPr lang="en-GB"/>
              <a:t>hybridization; </a:t>
            </a:r>
            <a:r>
              <a:rPr lang="en-GB" b="1">
                <a:sym typeface="Wingdings" pitchFamily="2" charset="2"/>
              </a:rPr>
              <a:t>I+V, </a:t>
            </a:r>
            <a:r>
              <a:rPr lang="en-GB">
                <a:sym typeface="Wingdings" pitchFamily="2" charset="2"/>
              </a:rPr>
              <a:t>ibrutinib plus </a:t>
            </a:r>
            <a:r>
              <a:rPr lang="en-GB" err="1">
                <a:sym typeface="Wingdings" pitchFamily="2" charset="2"/>
              </a:rPr>
              <a:t>venetoclax</a:t>
            </a:r>
            <a:r>
              <a:rPr lang="en-GB">
                <a:sym typeface="Wingdings" pitchFamily="2" charset="2"/>
              </a:rPr>
              <a:t>; </a:t>
            </a:r>
            <a:r>
              <a:rPr lang="en-GB" b="1"/>
              <a:t>PFS, </a:t>
            </a:r>
            <a:r>
              <a:rPr lang="en-GB"/>
              <a:t>progression-free survival.</a:t>
            </a:r>
            <a:endParaRPr lang="en-GB" b="1"/>
          </a:p>
          <a:p>
            <a:r>
              <a:rPr lang="en-GB" b="1"/>
              <a:t>Hillmen et al, Abstract #631 presented at ASH 2023. </a:t>
            </a:r>
            <a:endParaRPr lang="en-GB"/>
          </a:p>
        </p:txBody>
      </p:sp>
      <p:sp>
        <p:nvSpPr>
          <p:cNvPr id="4" name="TextBox 3">
            <a:extLst>
              <a:ext uri="{FF2B5EF4-FFF2-40B4-BE49-F238E27FC236}">
                <a16:creationId xmlns:a16="http://schemas.microsoft.com/office/drawing/2014/main" id="{A546C25E-DA5E-DFEC-7B29-776B02DEE424}"/>
              </a:ext>
            </a:extLst>
          </p:cNvPr>
          <p:cNvSpPr txBox="1"/>
          <p:nvPr/>
        </p:nvSpPr>
        <p:spPr>
          <a:xfrm>
            <a:off x="9120188" y="1989138"/>
            <a:ext cx="2663825" cy="3960812"/>
          </a:xfrm>
          <a:prstGeom prst="rect">
            <a:avLst/>
          </a:prstGeom>
          <a:solidFill>
            <a:schemeClr val="bg2"/>
          </a:solidFill>
        </p:spPr>
        <p:txBody>
          <a:bodyPr wrap="square" lIns="91440" tIns="108000" rIns="91440" bIns="45720" rtlCol="0" anchor="t">
            <a:noAutofit/>
          </a:bodyPr>
          <a:lstStyle/>
          <a:p>
            <a:pPr marL="177800" indent="-177800">
              <a:spcAft>
                <a:spcPts val="600"/>
              </a:spcAft>
              <a:buClr>
                <a:schemeClr val="accent2"/>
              </a:buClr>
              <a:buFont typeface="Arial" panose="020B0604020202020204" pitchFamily="34" charset="0"/>
              <a:buChar char="•"/>
            </a:pPr>
            <a:r>
              <a:rPr lang="en-US" sz="1400"/>
              <a:t>There was a significant advantage in PFS for I+V compared to FCR treated patients with an 11q or 13q deletion, trisomy 12 or a normal karyotype</a:t>
            </a:r>
          </a:p>
          <a:p>
            <a:pPr marL="177800" indent="-177800">
              <a:spcAft>
                <a:spcPts val="600"/>
              </a:spcAft>
              <a:buClr>
                <a:schemeClr val="accent2"/>
              </a:buClr>
              <a:buFont typeface="Arial" panose="020B0604020202020204" pitchFamily="34" charset="0"/>
              <a:buChar char="•"/>
            </a:pPr>
            <a:r>
              <a:rPr lang="en-US" sz="1400"/>
              <a:t>Of the 45 patients with an 11q deletion who were randomized to I+V, no patient has relapsed or died in this study</a:t>
            </a:r>
            <a:endParaRPr lang="en-US" sz="1400">
              <a:cs typeface="Arial"/>
            </a:endParaRPr>
          </a:p>
        </p:txBody>
      </p:sp>
      <p:sp>
        <p:nvSpPr>
          <p:cNvPr id="7" name="Textfeld 6">
            <a:extLst>
              <a:ext uri="{FF2B5EF4-FFF2-40B4-BE49-F238E27FC236}">
                <a16:creationId xmlns:a16="http://schemas.microsoft.com/office/drawing/2014/main" id="{BB98F0DE-0D6D-5C4D-A7FE-CBD734F4D69D}"/>
              </a:ext>
            </a:extLst>
          </p:cNvPr>
          <p:cNvSpPr txBox="1"/>
          <p:nvPr/>
        </p:nvSpPr>
        <p:spPr>
          <a:xfrm>
            <a:off x="939040" y="3144857"/>
            <a:ext cx="2670935" cy="577081"/>
          </a:xfrm>
          <a:prstGeom prst="rect">
            <a:avLst/>
          </a:prstGeom>
          <a:noFill/>
        </p:spPr>
        <p:txBody>
          <a:bodyPr wrap="square" rtlCol="0">
            <a:spAutoFit/>
          </a:bodyPr>
          <a:lstStyle/>
          <a:p>
            <a:r>
              <a:rPr lang="de-DE" sz="1050"/>
              <a:t>3-year PFS:</a:t>
            </a:r>
          </a:p>
          <a:p>
            <a:r>
              <a:rPr lang="de-DE" sz="1050">
                <a:solidFill>
                  <a:schemeClr val="accent1"/>
                </a:solidFill>
              </a:rPr>
              <a:t>I+V (</a:t>
            </a:r>
            <a:r>
              <a:rPr lang="de-DE" sz="1050" err="1">
                <a:solidFill>
                  <a:schemeClr val="accent1"/>
                </a:solidFill>
              </a:rPr>
              <a:t>n</a:t>
            </a:r>
            <a:r>
              <a:rPr lang="de-DE" sz="1050">
                <a:solidFill>
                  <a:schemeClr val="accent1"/>
                </a:solidFill>
              </a:rPr>
              <a:t>=45) : 100%</a:t>
            </a:r>
          </a:p>
          <a:p>
            <a:r>
              <a:rPr lang="de-DE" sz="1050">
                <a:solidFill>
                  <a:schemeClr val="accent2"/>
                </a:solidFill>
              </a:rPr>
              <a:t>FCR (</a:t>
            </a:r>
            <a:r>
              <a:rPr lang="de-DE" sz="1050" err="1">
                <a:solidFill>
                  <a:schemeClr val="accent2"/>
                </a:solidFill>
              </a:rPr>
              <a:t>n</a:t>
            </a:r>
            <a:r>
              <a:rPr lang="de-DE" sz="1050">
                <a:solidFill>
                  <a:schemeClr val="accent2"/>
                </a:solidFill>
              </a:rPr>
              <a:t>=50): 68.3% 	</a:t>
            </a:r>
            <a:r>
              <a:rPr lang="de-DE" sz="1050" i="1"/>
              <a:t>P</a:t>
            </a:r>
            <a:r>
              <a:rPr lang="de-DE" sz="1050"/>
              <a:t> &lt;0.0001</a:t>
            </a:r>
          </a:p>
        </p:txBody>
      </p:sp>
      <p:graphicFrame>
        <p:nvGraphicFramePr>
          <p:cNvPr id="12" name="Diagramm 11">
            <a:extLst>
              <a:ext uri="{FF2B5EF4-FFF2-40B4-BE49-F238E27FC236}">
                <a16:creationId xmlns:a16="http://schemas.microsoft.com/office/drawing/2014/main" id="{C926E9A0-C9BD-7853-772E-4B1CD536375C}"/>
              </a:ext>
            </a:extLst>
          </p:cNvPr>
          <p:cNvGraphicFramePr/>
          <p:nvPr>
            <p:extLst>
              <p:ext uri="{D42A27DB-BD31-4B8C-83A1-F6EECF244321}">
                <p14:modId xmlns:p14="http://schemas.microsoft.com/office/powerpoint/2010/main" val="4126339301"/>
              </p:ext>
            </p:extLst>
          </p:nvPr>
        </p:nvGraphicFramePr>
        <p:xfrm>
          <a:off x="4380521" y="1861226"/>
          <a:ext cx="3944936" cy="2196059"/>
        </p:xfrm>
        <a:graphic>
          <a:graphicData uri="http://schemas.openxmlformats.org/drawingml/2006/chart">
            <c:chart xmlns:c="http://schemas.openxmlformats.org/drawingml/2006/chart" xmlns:r="http://schemas.openxmlformats.org/officeDocument/2006/relationships" r:id="rId6"/>
          </a:graphicData>
        </a:graphic>
      </p:graphicFrame>
      <p:sp>
        <p:nvSpPr>
          <p:cNvPr id="13" name="Textfeld 12">
            <a:extLst>
              <a:ext uri="{FF2B5EF4-FFF2-40B4-BE49-F238E27FC236}">
                <a16:creationId xmlns:a16="http://schemas.microsoft.com/office/drawing/2014/main" id="{7B60DE08-F5AC-FA61-8C58-1BCE2B5F3C25}"/>
              </a:ext>
            </a:extLst>
          </p:cNvPr>
          <p:cNvSpPr txBox="1"/>
          <p:nvPr/>
        </p:nvSpPr>
        <p:spPr>
          <a:xfrm>
            <a:off x="4916110" y="3135330"/>
            <a:ext cx="3230592" cy="577081"/>
          </a:xfrm>
          <a:prstGeom prst="rect">
            <a:avLst/>
          </a:prstGeom>
          <a:noFill/>
        </p:spPr>
        <p:txBody>
          <a:bodyPr wrap="square" rtlCol="0">
            <a:spAutoFit/>
          </a:bodyPr>
          <a:lstStyle/>
          <a:p>
            <a:r>
              <a:rPr lang="de-DE" sz="1050"/>
              <a:t>3-year PFS:		Hazard </a:t>
            </a:r>
            <a:r>
              <a:rPr lang="de-DE" sz="1050" err="1"/>
              <a:t>ratio</a:t>
            </a:r>
            <a:r>
              <a:rPr lang="de-DE" sz="1050"/>
              <a:t>: 0.2</a:t>
            </a:r>
          </a:p>
          <a:p>
            <a:r>
              <a:rPr lang="de-DE" sz="1050">
                <a:solidFill>
                  <a:schemeClr val="accent1"/>
                </a:solidFill>
              </a:rPr>
              <a:t>I+V (</a:t>
            </a:r>
            <a:r>
              <a:rPr lang="de-DE" sz="1050" err="1">
                <a:solidFill>
                  <a:schemeClr val="accent1"/>
                </a:solidFill>
              </a:rPr>
              <a:t>n</a:t>
            </a:r>
            <a:r>
              <a:rPr lang="de-DE" sz="1050">
                <a:solidFill>
                  <a:schemeClr val="accent1"/>
                </a:solidFill>
              </a:rPr>
              <a:t>=57) : 94.5%	</a:t>
            </a:r>
            <a:r>
              <a:rPr lang="de-DE" sz="1050"/>
              <a:t>(95% CI: 0.06-0.67)</a:t>
            </a:r>
          </a:p>
          <a:p>
            <a:r>
              <a:rPr lang="de-DE" sz="1050">
                <a:solidFill>
                  <a:schemeClr val="accent2"/>
                </a:solidFill>
              </a:rPr>
              <a:t>FCR (</a:t>
            </a:r>
            <a:r>
              <a:rPr lang="de-DE" sz="1050" err="1">
                <a:solidFill>
                  <a:schemeClr val="accent2"/>
                </a:solidFill>
              </a:rPr>
              <a:t>n</a:t>
            </a:r>
            <a:r>
              <a:rPr lang="de-DE" sz="1050">
                <a:solidFill>
                  <a:schemeClr val="accent2"/>
                </a:solidFill>
              </a:rPr>
              <a:t>=29): 74.1% 	</a:t>
            </a:r>
            <a:r>
              <a:rPr lang="de-DE" sz="1050" i="1"/>
              <a:t>P</a:t>
            </a:r>
            <a:r>
              <a:rPr lang="de-DE" sz="1050"/>
              <a:t>=0.002</a:t>
            </a:r>
          </a:p>
        </p:txBody>
      </p:sp>
      <p:sp>
        <p:nvSpPr>
          <p:cNvPr id="14" name="Textfeld 13">
            <a:extLst>
              <a:ext uri="{FF2B5EF4-FFF2-40B4-BE49-F238E27FC236}">
                <a16:creationId xmlns:a16="http://schemas.microsoft.com/office/drawing/2014/main" id="{62BF8C10-7D08-6FA0-74E3-6E16B48C0CED}"/>
              </a:ext>
            </a:extLst>
          </p:cNvPr>
          <p:cNvSpPr txBox="1"/>
          <p:nvPr/>
        </p:nvSpPr>
        <p:spPr>
          <a:xfrm>
            <a:off x="4916110" y="5193638"/>
            <a:ext cx="3230592" cy="577081"/>
          </a:xfrm>
          <a:prstGeom prst="rect">
            <a:avLst/>
          </a:prstGeom>
          <a:noFill/>
        </p:spPr>
        <p:txBody>
          <a:bodyPr wrap="square" rtlCol="0">
            <a:spAutoFit/>
          </a:bodyPr>
          <a:lstStyle/>
          <a:p>
            <a:r>
              <a:rPr lang="de-DE" sz="1050"/>
              <a:t>3-year PFS:		Hazard </a:t>
            </a:r>
            <a:r>
              <a:rPr lang="de-DE" sz="1050" err="1"/>
              <a:t>ratio</a:t>
            </a:r>
            <a:r>
              <a:rPr lang="de-DE" sz="1050"/>
              <a:t>: 0.2</a:t>
            </a:r>
          </a:p>
          <a:p>
            <a:r>
              <a:rPr lang="de-DE" sz="1050">
                <a:solidFill>
                  <a:schemeClr val="accent1"/>
                </a:solidFill>
              </a:rPr>
              <a:t>I+V (</a:t>
            </a:r>
            <a:r>
              <a:rPr lang="de-DE" sz="1050" err="1">
                <a:solidFill>
                  <a:schemeClr val="accent1"/>
                </a:solidFill>
              </a:rPr>
              <a:t>n</a:t>
            </a:r>
            <a:r>
              <a:rPr lang="de-DE" sz="1050">
                <a:solidFill>
                  <a:schemeClr val="accent1"/>
                </a:solidFill>
              </a:rPr>
              <a:t>=87) : 95.3%	</a:t>
            </a:r>
            <a:r>
              <a:rPr lang="de-DE" sz="1050"/>
              <a:t>(95% CI: 0.08-0.48)</a:t>
            </a:r>
          </a:p>
          <a:p>
            <a:r>
              <a:rPr lang="de-DE" sz="1050">
                <a:solidFill>
                  <a:schemeClr val="accent2"/>
                </a:solidFill>
              </a:rPr>
              <a:t>FCR (</a:t>
            </a:r>
            <a:r>
              <a:rPr lang="de-DE" sz="1050" err="1">
                <a:solidFill>
                  <a:schemeClr val="accent2"/>
                </a:solidFill>
              </a:rPr>
              <a:t>n</a:t>
            </a:r>
            <a:r>
              <a:rPr lang="de-DE" sz="1050">
                <a:solidFill>
                  <a:schemeClr val="accent2"/>
                </a:solidFill>
              </a:rPr>
              <a:t>=100): 74.5% 	</a:t>
            </a:r>
            <a:r>
              <a:rPr lang="de-DE" sz="1050" i="1"/>
              <a:t>P</a:t>
            </a:r>
            <a:r>
              <a:rPr lang="de-DE" sz="1050"/>
              <a:t>&lt;0.001</a:t>
            </a:r>
          </a:p>
        </p:txBody>
      </p:sp>
      <p:sp>
        <p:nvSpPr>
          <p:cNvPr id="15" name="Textfeld 14">
            <a:extLst>
              <a:ext uri="{FF2B5EF4-FFF2-40B4-BE49-F238E27FC236}">
                <a16:creationId xmlns:a16="http://schemas.microsoft.com/office/drawing/2014/main" id="{F75504E4-3D1F-ADF1-3A75-C3BB481C3761}"/>
              </a:ext>
            </a:extLst>
          </p:cNvPr>
          <p:cNvSpPr txBox="1"/>
          <p:nvPr/>
        </p:nvSpPr>
        <p:spPr>
          <a:xfrm>
            <a:off x="939040" y="5193638"/>
            <a:ext cx="3230592" cy="577081"/>
          </a:xfrm>
          <a:prstGeom prst="rect">
            <a:avLst/>
          </a:prstGeom>
          <a:noFill/>
        </p:spPr>
        <p:txBody>
          <a:bodyPr wrap="square" rtlCol="0">
            <a:spAutoFit/>
          </a:bodyPr>
          <a:lstStyle/>
          <a:p>
            <a:r>
              <a:rPr lang="de-DE" sz="1050"/>
              <a:t>3-year PFS:		Hazard </a:t>
            </a:r>
            <a:r>
              <a:rPr lang="de-DE" sz="1050" err="1"/>
              <a:t>ratio</a:t>
            </a:r>
            <a:r>
              <a:rPr lang="de-DE" sz="1050"/>
              <a:t>: 0.14</a:t>
            </a:r>
          </a:p>
          <a:p>
            <a:r>
              <a:rPr lang="de-DE" sz="1050">
                <a:solidFill>
                  <a:schemeClr val="accent1"/>
                </a:solidFill>
              </a:rPr>
              <a:t>I+V (</a:t>
            </a:r>
            <a:r>
              <a:rPr lang="de-DE" sz="1050" err="1">
                <a:solidFill>
                  <a:schemeClr val="accent1"/>
                </a:solidFill>
              </a:rPr>
              <a:t>n</a:t>
            </a:r>
            <a:r>
              <a:rPr lang="de-DE" sz="1050">
                <a:solidFill>
                  <a:schemeClr val="accent1"/>
                </a:solidFill>
              </a:rPr>
              <a:t>=52) : 100%	</a:t>
            </a:r>
            <a:r>
              <a:rPr lang="de-DE" sz="1050"/>
              <a:t>(95%</a:t>
            </a:r>
            <a:r>
              <a:rPr lang="de-DE" sz="1050" b="1"/>
              <a:t> </a:t>
            </a:r>
            <a:r>
              <a:rPr lang="de-DE" sz="1050"/>
              <a:t>CI: 0.03-0.63)</a:t>
            </a:r>
          </a:p>
          <a:p>
            <a:r>
              <a:rPr lang="de-DE" sz="1050">
                <a:solidFill>
                  <a:schemeClr val="accent2"/>
                </a:solidFill>
              </a:rPr>
              <a:t>FCR (</a:t>
            </a:r>
            <a:r>
              <a:rPr lang="de-DE" sz="1050" err="1">
                <a:solidFill>
                  <a:schemeClr val="accent2"/>
                </a:solidFill>
              </a:rPr>
              <a:t>n</a:t>
            </a:r>
            <a:r>
              <a:rPr lang="de-DE" sz="1050">
                <a:solidFill>
                  <a:schemeClr val="accent2"/>
                </a:solidFill>
              </a:rPr>
              <a:t>=</a:t>
            </a:r>
            <a:r>
              <a:rPr lang="de-DE" sz="1050">
                <a:solidFill>
                  <a:srgbClr val="F37920"/>
                </a:solidFill>
              </a:rPr>
              <a:t>69): 84.6</a:t>
            </a:r>
            <a:r>
              <a:rPr lang="de-DE" sz="1050">
                <a:solidFill>
                  <a:schemeClr val="accent2"/>
                </a:solidFill>
              </a:rPr>
              <a:t>% 	</a:t>
            </a:r>
            <a:r>
              <a:rPr lang="de-DE" sz="1050" i="1"/>
              <a:t>P</a:t>
            </a:r>
            <a:r>
              <a:rPr lang="de-DE" sz="1050"/>
              <a:t>=0.002</a:t>
            </a:r>
          </a:p>
        </p:txBody>
      </p:sp>
      <p:sp>
        <p:nvSpPr>
          <p:cNvPr id="16" name="Textfeld 15">
            <a:extLst>
              <a:ext uri="{FF2B5EF4-FFF2-40B4-BE49-F238E27FC236}">
                <a16:creationId xmlns:a16="http://schemas.microsoft.com/office/drawing/2014/main" id="{FA598290-BD70-37B9-E5A4-99FBCD60D561}"/>
              </a:ext>
            </a:extLst>
          </p:cNvPr>
          <p:cNvSpPr txBox="1"/>
          <p:nvPr/>
        </p:nvSpPr>
        <p:spPr>
          <a:xfrm>
            <a:off x="7403751" y="2348689"/>
            <a:ext cx="490538" cy="276999"/>
          </a:xfrm>
          <a:prstGeom prst="rect">
            <a:avLst/>
          </a:prstGeom>
          <a:noFill/>
        </p:spPr>
        <p:txBody>
          <a:bodyPr wrap="square" rtlCol="0">
            <a:spAutoFit/>
          </a:bodyPr>
          <a:lstStyle/>
          <a:p>
            <a:r>
              <a:rPr lang="de-DE" sz="1200">
                <a:solidFill>
                  <a:schemeClr val="accent1"/>
                </a:solidFill>
              </a:rPr>
              <a:t>I+V</a:t>
            </a:r>
          </a:p>
        </p:txBody>
      </p:sp>
      <p:sp>
        <p:nvSpPr>
          <p:cNvPr id="17" name="Textfeld 16">
            <a:extLst>
              <a:ext uri="{FF2B5EF4-FFF2-40B4-BE49-F238E27FC236}">
                <a16:creationId xmlns:a16="http://schemas.microsoft.com/office/drawing/2014/main" id="{EE41C0A7-B230-DA9E-A5E1-033012FE7100}"/>
              </a:ext>
            </a:extLst>
          </p:cNvPr>
          <p:cNvSpPr txBox="1"/>
          <p:nvPr/>
        </p:nvSpPr>
        <p:spPr>
          <a:xfrm>
            <a:off x="7403751" y="2802509"/>
            <a:ext cx="647700" cy="276999"/>
          </a:xfrm>
          <a:prstGeom prst="rect">
            <a:avLst/>
          </a:prstGeom>
          <a:noFill/>
        </p:spPr>
        <p:txBody>
          <a:bodyPr wrap="square" rtlCol="0">
            <a:spAutoFit/>
          </a:bodyPr>
          <a:lstStyle/>
          <a:p>
            <a:r>
              <a:rPr lang="de-DE" sz="1200">
                <a:solidFill>
                  <a:schemeClr val="accent2"/>
                </a:solidFill>
              </a:rPr>
              <a:t>FCR</a:t>
            </a:r>
          </a:p>
        </p:txBody>
      </p:sp>
      <p:sp>
        <p:nvSpPr>
          <p:cNvPr id="18" name="Textfeld 17">
            <a:extLst>
              <a:ext uri="{FF2B5EF4-FFF2-40B4-BE49-F238E27FC236}">
                <a16:creationId xmlns:a16="http://schemas.microsoft.com/office/drawing/2014/main" id="{F103C2E0-F4D2-0927-3AE4-261B39373F2C}"/>
              </a:ext>
            </a:extLst>
          </p:cNvPr>
          <p:cNvSpPr txBox="1"/>
          <p:nvPr/>
        </p:nvSpPr>
        <p:spPr>
          <a:xfrm>
            <a:off x="3683490" y="2133013"/>
            <a:ext cx="490538" cy="276999"/>
          </a:xfrm>
          <a:prstGeom prst="rect">
            <a:avLst/>
          </a:prstGeom>
          <a:noFill/>
        </p:spPr>
        <p:txBody>
          <a:bodyPr wrap="square" rtlCol="0">
            <a:spAutoFit/>
          </a:bodyPr>
          <a:lstStyle/>
          <a:p>
            <a:r>
              <a:rPr lang="de-DE" sz="1200">
                <a:solidFill>
                  <a:schemeClr val="accent1"/>
                </a:solidFill>
              </a:rPr>
              <a:t>I+V</a:t>
            </a:r>
          </a:p>
        </p:txBody>
      </p:sp>
      <p:sp>
        <p:nvSpPr>
          <p:cNvPr id="19" name="Textfeld 18">
            <a:extLst>
              <a:ext uri="{FF2B5EF4-FFF2-40B4-BE49-F238E27FC236}">
                <a16:creationId xmlns:a16="http://schemas.microsoft.com/office/drawing/2014/main" id="{3B07547E-7CE7-E324-8922-E41F0BFF6D76}"/>
              </a:ext>
            </a:extLst>
          </p:cNvPr>
          <p:cNvSpPr txBox="1"/>
          <p:nvPr/>
        </p:nvSpPr>
        <p:spPr>
          <a:xfrm>
            <a:off x="3683490" y="2954909"/>
            <a:ext cx="647700" cy="276999"/>
          </a:xfrm>
          <a:prstGeom prst="rect">
            <a:avLst/>
          </a:prstGeom>
          <a:noFill/>
        </p:spPr>
        <p:txBody>
          <a:bodyPr wrap="square" rtlCol="0">
            <a:spAutoFit/>
          </a:bodyPr>
          <a:lstStyle/>
          <a:p>
            <a:r>
              <a:rPr lang="de-DE" sz="1200">
                <a:solidFill>
                  <a:schemeClr val="accent2"/>
                </a:solidFill>
              </a:rPr>
              <a:t>FCR</a:t>
            </a:r>
          </a:p>
        </p:txBody>
      </p:sp>
      <p:sp>
        <p:nvSpPr>
          <p:cNvPr id="20" name="Textfeld 19">
            <a:extLst>
              <a:ext uri="{FF2B5EF4-FFF2-40B4-BE49-F238E27FC236}">
                <a16:creationId xmlns:a16="http://schemas.microsoft.com/office/drawing/2014/main" id="{2A0B3CA9-0F37-21AD-A514-2FEC6F984FC3}"/>
              </a:ext>
            </a:extLst>
          </p:cNvPr>
          <p:cNvSpPr txBox="1"/>
          <p:nvPr/>
        </p:nvSpPr>
        <p:spPr>
          <a:xfrm>
            <a:off x="7523075" y="4422476"/>
            <a:ext cx="490538" cy="276999"/>
          </a:xfrm>
          <a:prstGeom prst="rect">
            <a:avLst/>
          </a:prstGeom>
          <a:noFill/>
        </p:spPr>
        <p:txBody>
          <a:bodyPr wrap="square" rtlCol="0">
            <a:spAutoFit/>
          </a:bodyPr>
          <a:lstStyle/>
          <a:p>
            <a:r>
              <a:rPr lang="de-DE" sz="1200">
                <a:solidFill>
                  <a:schemeClr val="accent1"/>
                </a:solidFill>
              </a:rPr>
              <a:t>I+V</a:t>
            </a:r>
          </a:p>
        </p:txBody>
      </p:sp>
      <p:sp>
        <p:nvSpPr>
          <p:cNvPr id="21" name="Textfeld 20">
            <a:extLst>
              <a:ext uri="{FF2B5EF4-FFF2-40B4-BE49-F238E27FC236}">
                <a16:creationId xmlns:a16="http://schemas.microsoft.com/office/drawing/2014/main" id="{2F644756-D3F1-7620-CE38-3EE9E71CCACA}"/>
              </a:ext>
            </a:extLst>
          </p:cNvPr>
          <p:cNvSpPr txBox="1"/>
          <p:nvPr/>
        </p:nvSpPr>
        <p:spPr>
          <a:xfrm>
            <a:off x="7523075" y="4876296"/>
            <a:ext cx="647700" cy="276999"/>
          </a:xfrm>
          <a:prstGeom prst="rect">
            <a:avLst/>
          </a:prstGeom>
          <a:noFill/>
        </p:spPr>
        <p:txBody>
          <a:bodyPr wrap="square" rtlCol="0">
            <a:spAutoFit/>
          </a:bodyPr>
          <a:lstStyle/>
          <a:p>
            <a:r>
              <a:rPr lang="de-DE" sz="1200">
                <a:solidFill>
                  <a:schemeClr val="accent2"/>
                </a:solidFill>
              </a:rPr>
              <a:t>FCR</a:t>
            </a:r>
          </a:p>
        </p:txBody>
      </p:sp>
      <p:sp>
        <p:nvSpPr>
          <p:cNvPr id="22" name="Textfeld 21">
            <a:extLst>
              <a:ext uri="{FF2B5EF4-FFF2-40B4-BE49-F238E27FC236}">
                <a16:creationId xmlns:a16="http://schemas.microsoft.com/office/drawing/2014/main" id="{19C8FF4D-E113-86BD-25B5-ADFA328098A2}"/>
              </a:ext>
            </a:extLst>
          </p:cNvPr>
          <p:cNvSpPr txBox="1"/>
          <p:nvPr/>
        </p:nvSpPr>
        <p:spPr>
          <a:xfrm>
            <a:off x="3473940" y="4378026"/>
            <a:ext cx="490538" cy="276999"/>
          </a:xfrm>
          <a:prstGeom prst="rect">
            <a:avLst/>
          </a:prstGeom>
          <a:noFill/>
        </p:spPr>
        <p:txBody>
          <a:bodyPr wrap="square" rtlCol="0">
            <a:spAutoFit/>
          </a:bodyPr>
          <a:lstStyle/>
          <a:p>
            <a:r>
              <a:rPr lang="de-DE" sz="1200">
                <a:solidFill>
                  <a:schemeClr val="accent1"/>
                </a:solidFill>
              </a:rPr>
              <a:t>I+V</a:t>
            </a:r>
          </a:p>
        </p:txBody>
      </p:sp>
      <p:sp>
        <p:nvSpPr>
          <p:cNvPr id="23" name="Textfeld 22">
            <a:extLst>
              <a:ext uri="{FF2B5EF4-FFF2-40B4-BE49-F238E27FC236}">
                <a16:creationId xmlns:a16="http://schemas.microsoft.com/office/drawing/2014/main" id="{E514B58C-6005-3E0A-FA2C-0389164A1109}"/>
              </a:ext>
            </a:extLst>
          </p:cNvPr>
          <p:cNvSpPr txBox="1"/>
          <p:nvPr/>
        </p:nvSpPr>
        <p:spPr>
          <a:xfrm>
            <a:off x="3473940" y="4831846"/>
            <a:ext cx="647700" cy="276999"/>
          </a:xfrm>
          <a:prstGeom prst="rect">
            <a:avLst/>
          </a:prstGeom>
          <a:noFill/>
        </p:spPr>
        <p:txBody>
          <a:bodyPr wrap="square" rtlCol="0">
            <a:spAutoFit/>
          </a:bodyPr>
          <a:lstStyle/>
          <a:p>
            <a:r>
              <a:rPr lang="de-DE" sz="1200">
                <a:solidFill>
                  <a:schemeClr val="accent2"/>
                </a:solidFill>
              </a:rPr>
              <a:t>FCR</a:t>
            </a:r>
          </a:p>
        </p:txBody>
      </p:sp>
      <p:pic>
        <p:nvPicPr>
          <p:cNvPr id="31" name="Grafik 30">
            <a:extLst>
              <a:ext uri="{FF2B5EF4-FFF2-40B4-BE49-F238E27FC236}">
                <a16:creationId xmlns:a16="http://schemas.microsoft.com/office/drawing/2014/main" id="{B6A8C79D-BE8A-B7FD-1E41-C6E2C9F79AA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3667" y="2147522"/>
            <a:ext cx="2894903" cy="967075"/>
          </a:xfrm>
          <a:prstGeom prst="rect">
            <a:avLst/>
          </a:prstGeom>
        </p:spPr>
      </p:pic>
      <p:pic>
        <p:nvPicPr>
          <p:cNvPr id="33" name="Grafik 32">
            <a:extLst>
              <a:ext uri="{FF2B5EF4-FFF2-40B4-BE49-F238E27FC236}">
                <a16:creationId xmlns:a16="http://schemas.microsoft.com/office/drawing/2014/main" id="{686DD81D-3C4E-956F-7CAA-F6A346CBD5E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95413" y="2149904"/>
            <a:ext cx="2893656" cy="633185"/>
          </a:xfrm>
          <a:prstGeom prst="rect">
            <a:avLst/>
          </a:prstGeom>
        </p:spPr>
      </p:pic>
      <p:pic>
        <p:nvPicPr>
          <p:cNvPr id="35" name="Grafik 34">
            <a:extLst>
              <a:ext uri="{FF2B5EF4-FFF2-40B4-BE49-F238E27FC236}">
                <a16:creationId xmlns:a16="http://schemas.microsoft.com/office/drawing/2014/main" id="{223D199C-C0C9-7E8A-7C26-E5CE6B70EAB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25996" y="4291014"/>
            <a:ext cx="2633973" cy="1580384"/>
          </a:xfrm>
          <a:prstGeom prst="rect">
            <a:avLst/>
          </a:prstGeom>
        </p:spPr>
      </p:pic>
      <p:pic>
        <p:nvPicPr>
          <p:cNvPr id="37" name="Grafik 36">
            <a:extLst>
              <a:ext uri="{FF2B5EF4-FFF2-40B4-BE49-F238E27FC236}">
                <a16:creationId xmlns:a16="http://schemas.microsoft.com/office/drawing/2014/main" id="{363F6049-2892-1B04-8196-995D3C64F5B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876802" y="4265593"/>
            <a:ext cx="2904133" cy="558000"/>
          </a:xfrm>
          <a:prstGeom prst="rect">
            <a:avLst/>
          </a:prstGeom>
        </p:spPr>
      </p:pic>
    </p:spTree>
    <p:extLst>
      <p:ext uri="{BB962C8B-B14F-4D97-AF65-F5344CB8AC3E}">
        <p14:creationId xmlns:p14="http://schemas.microsoft.com/office/powerpoint/2010/main" val="39925677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AE7BB9-9417-7670-505A-0C1236F3F2FD}"/>
              </a:ext>
            </a:extLst>
          </p:cNvPr>
          <p:cNvSpPr>
            <a:spLocks noGrp="1"/>
          </p:cNvSpPr>
          <p:nvPr>
            <p:ph type="body" sz="quarter" idx="12"/>
          </p:nvPr>
        </p:nvSpPr>
        <p:spPr>
          <a:xfrm>
            <a:off x="416533" y="1280567"/>
            <a:ext cx="4267610" cy="647700"/>
          </a:xfrm>
        </p:spPr>
        <p:txBody>
          <a:bodyPr/>
          <a:lstStyle/>
          <a:p>
            <a:r>
              <a:rPr lang="en-US"/>
              <a:t>SAEs by MedDRA system organ class</a:t>
            </a:r>
          </a:p>
        </p:txBody>
      </p:sp>
      <p:sp>
        <p:nvSpPr>
          <p:cNvPr id="3" name="Title 2">
            <a:extLst>
              <a:ext uri="{FF2B5EF4-FFF2-40B4-BE49-F238E27FC236}">
                <a16:creationId xmlns:a16="http://schemas.microsoft.com/office/drawing/2014/main" id="{45AC2AF1-EE15-45EA-366E-19848A0EFEBC}"/>
              </a:ext>
            </a:extLst>
          </p:cNvPr>
          <p:cNvSpPr>
            <a:spLocks noGrp="1"/>
          </p:cNvSpPr>
          <p:nvPr>
            <p:ph type="title"/>
          </p:nvPr>
        </p:nvSpPr>
        <p:spPr/>
        <p:txBody>
          <a:bodyPr/>
          <a:lstStyle/>
          <a:p>
            <a:r>
              <a:rPr lang="en-US"/>
              <a:t>Serious AEs and malignancies</a:t>
            </a:r>
          </a:p>
        </p:txBody>
      </p:sp>
      <p:sp>
        <p:nvSpPr>
          <p:cNvPr id="6" name="Footer Placeholder 3">
            <a:extLst>
              <a:ext uri="{FF2B5EF4-FFF2-40B4-BE49-F238E27FC236}">
                <a16:creationId xmlns:a16="http://schemas.microsoft.com/office/drawing/2014/main" id="{4E0CDD75-A475-AC42-5306-108FFBC8A5BA}"/>
              </a:ext>
            </a:extLst>
          </p:cNvPr>
          <p:cNvSpPr>
            <a:spLocks noGrp="1"/>
          </p:cNvSpPr>
          <p:nvPr>
            <p:ph type="ftr" sz="quarter" idx="13"/>
          </p:nvPr>
        </p:nvSpPr>
        <p:spPr>
          <a:xfrm>
            <a:off x="407989" y="6177471"/>
            <a:ext cx="8532812" cy="491617"/>
          </a:xfrm>
        </p:spPr>
        <p:txBody>
          <a:bodyPr/>
          <a:lstStyle/>
          <a:p>
            <a:r>
              <a:rPr lang="en-GB" baseline="30000" err="1"/>
              <a:t>a</a:t>
            </a:r>
            <a:r>
              <a:rPr lang="en-GB" err="1"/>
              <a:t>Some</a:t>
            </a:r>
            <a:r>
              <a:rPr lang="en-GB"/>
              <a:t> patients had more than one secondary malignancy.</a:t>
            </a:r>
          </a:p>
          <a:p>
            <a:r>
              <a:rPr lang="en-GB" b="1"/>
              <a:t>AE, </a:t>
            </a:r>
            <a:r>
              <a:rPr lang="en-GB"/>
              <a:t>adverse event; </a:t>
            </a:r>
            <a:r>
              <a:rPr lang="en-GB" b="1"/>
              <a:t>AML, </a:t>
            </a:r>
            <a:r>
              <a:rPr lang="en-GB"/>
              <a:t>acute myeloid </a:t>
            </a:r>
            <a:r>
              <a:rPr lang="en-GB" err="1"/>
              <a:t>leukemia</a:t>
            </a:r>
            <a:r>
              <a:rPr lang="en-GB"/>
              <a:t>; </a:t>
            </a:r>
            <a:r>
              <a:rPr lang="en-GB" b="1"/>
              <a:t>BCC, </a:t>
            </a:r>
            <a:r>
              <a:rPr lang="en-GB"/>
              <a:t>basal cell carcinoma; </a:t>
            </a:r>
            <a:r>
              <a:rPr lang="en-GB" b="1"/>
              <a:t>CI, </a:t>
            </a:r>
            <a:r>
              <a:rPr lang="en-GB"/>
              <a:t>confidence interval; </a:t>
            </a:r>
            <a:r>
              <a:rPr lang="en-GB" b="1">
                <a:sym typeface="Wingdings" pitchFamily="2" charset="2"/>
              </a:rPr>
              <a:t>FCR, </a:t>
            </a:r>
            <a:r>
              <a:rPr lang="en-GB">
                <a:sym typeface="Wingdings" pitchFamily="2" charset="2"/>
              </a:rPr>
              <a:t>fludarabine, cyclophosphamide, rituximab; </a:t>
            </a:r>
            <a:r>
              <a:rPr lang="en-GB" b="1">
                <a:sym typeface="Wingdings" pitchFamily="2" charset="2"/>
              </a:rPr>
              <a:t>GI,</a:t>
            </a:r>
            <a:r>
              <a:rPr lang="en-GB">
                <a:sym typeface="Wingdings" pitchFamily="2" charset="2"/>
              </a:rPr>
              <a:t> gastrointestinal; </a:t>
            </a:r>
            <a:r>
              <a:rPr lang="en-GB" b="1">
                <a:sym typeface="Wingdings" pitchFamily="2" charset="2"/>
              </a:rPr>
              <a:t>I+V, </a:t>
            </a:r>
            <a:r>
              <a:rPr lang="en-GB">
                <a:sym typeface="Wingdings" pitchFamily="2" charset="2"/>
              </a:rPr>
              <a:t>ibrutinib plus </a:t>
            </a:r>
            <a:r>
              <a:rPr lang="en-GB" err="1">
                <a:sym typeface="Wingdings" pitchFamily="2" charset="2"/>
              </a:rPr>
              <a:t>venetoclax</a:t>
            </a:r>
            <a:r>
              <a:rPr lang="en-GB">
                <a:sym typeface="Wingdings" pitchFamily="2" charset="2"/>
              </a:rPr>
              <a:t>; </a:t>
            </a:r>
            <a:r>
              <a:rPr lang="en-GB" b="1">
                <a:sym typeface="Wingdings" pitchFamily="2" charset="2"/>
              </a:rPr>
              <a:t>MDS,</a:t>
            </a:r>
            <a:r>
              <a:rPr lang="en-GB">
                <a:sym typeface="Wingdings" pitchFamily="2" charset="2"/>
              </a:rPr>
              <a:t> myelodysplastic syndrome; </a:t>
            </a:r>
            <a:r>
              <a:rPr lang="en-GB" b="1">
                <a:sym typeface="Wingdings" pitchFamily="2" charset="2"/>
              </a:rPr>
              <a:t>MedDRA</a:t>
            </a:r>
            <a:r>
              <a:rPr lang="en-GB">
                <a:sym typeface="Wingdings" pitchFamily="2" charset="2"/>
              </a:rPr>
              <a:t>, medical dictionary for regulatory activities; </a:t>
            </a:r>
            <a:r>
              <a:rPr lang="en-GB" b="1"/>
              <a:t>SAE, </a:t>
            </a:r>
            <a:r>
              <a:rPr lang="en-GB"/>
              <a:t>serious AE; </a:t>
            </a:r>
            <a:r>
              <a:rPr lang="en-GB" b="1"/>
              <a:t>SCC, </a:t>
            </a:r>
            <a:r>
              <a:rPr lang="en-GB"/>
              <a:t>squamous cell carcinoma.</a:t>
            </a:r>
            <a:endParaRPr lang="en-GB" b="1"/>
          </a:p>
          <a:p>
            <a:r>
              <a:rPr lang="en-GB" b="1"/>
              <a:t>Hillmen et al, Abstract #631 presented at ASH 2023. </a:t>
            </a:r>
            <a:endParaRPr lang="en-GB"/>
          </a:p>
        </p:txBody>
      </p:sp>
      <p:graphicFrame>
        <p:nvGraphicFramePr>
          <p:cNvPr id="7" name="Table 6">
            <a:extLst>
              <a:ext uri="{FF2B5EF4-FFF2-40B4-BE49-F238E27FC236}">
                <a16:creationId xmlns:a16="http://schemas.microsoft.com/office/drawing/2014/main" id="{688CF5A2-3F67-C3D9-B3F2-5E9DE68246D6}"/>
              </a:ext>
            </a:extLst>
          </p:cNvPr>
          <p:cNvGraphicFramePr>
            <a:graphicFrameLocks noGrp="1"/>
          </p:cNvGraphicFramePr>
          <p:nvPr>
            <p:extLst>
              <p:ext uri="{D42A27DB-BD31-4B8C-83A1-F6EECF244321}">
                <p14:modId xmlns:p14="http://schemas.microsoft.com/office/powerpoint/2010/main" val="1315666643"/>
              </p:ext>
            </p:extLst>
          </p:nvPr>
        </p:nvGraphicFramePr>
        <p:xfrm>
          <a:off x="416533" y="1995469"/>
          <a:ext cx="5571518" cy="4068252"/>
        </p:xfrm>
        <a:graphic>
          <a:graphicData uri="http://schemas.openxmlformats.org/drawingml/2006/table">
            <a:tbl>
              <a:tblPr firstRow="1" bandRow="1">
                <a:tableStyleId>{5C22544A-7EE6-4342-B048-85BDC9FD1C3A}</a:tableStyleId>
              </a:tblPr>
              <a:tblGrid>
                <a:gridCol w="3789624">
                  <a:extLst>
                    <a:ext uri="{9D8B030D-6E8A-4147-A177-3AD203B41FA5}">
                      <a16:colId xmlns:a16="http://schemas.microsoft.com/office/drawing/2014/main" val="4222502837"/>
                    </a:ext>
                  </a:extLst>
                </a:gridCol>
                <a:gridCol w="890947">
                  <a:extLst>
                    <a:ext uri="{9D8B030D-6E8A-4147-A177-3AD203B41FA5}">
                      <a16:colId xmlns:a16="http://schemas.microsoft.com/office/drawing/2014/main" val="635616977"/>
                    </a:ext>
                  </a:extLst>
                </a:gridCol>
                <a:gridCol w="890947">
                  <a:extLst>
                    <a:ext uri="{9D8B030D-6E8A-4147-A177-3AD203B41FA5}">
                      <a16:colId xmlns:a16="http://schemas.microsoft.com/office/drawing/2014/main" val="2938852850"/>
                    </a:ext>
                  </a:extLst>
                </a:gridCol>
              </a:tblGrid>
              <a:tr h="451381">
                <a:tc>
                  <a:txBody>
                    <a:bodyPr/>
                    <a:lstStyle/>
                    <a:p>
                      <a:r>
                        <a:rPr lang="en-US" sz="1200"/>
                        <a:t>n (%)</a:t>
                      </a:r>
                    </a:p>
                  </a:txBody>
                  <a:tcPr anchor="ctr"/>
                </a:tc>
                <a:tc>
                  <a:txBody>
                    <a:bodyPr/>
                    <a:lstStyle/>
                    <a:p>
                      <a:pPr algn="ctr"/>
                      <a:r>
                        <a:rPr lang="en-US" sz="1200"/>
                        <a:t>FCR</a:t>
                      </a:r>
                    </a:p>
                    <a:p>
                      <a:pPr algn="ctr"/>
                      <a:r>
                        <a:rPr lang="en-US" sz="1200"/>
                        <a:t>n=239</a:t>
                      </a:r>
                    </a:p>
                  </a:txBody>
                  <a:tcPr anchor="ctr"/>
                </a:tc>
                <a:tc>
                  <a:txBody>
                    <a:bodyPr/>
                    <a:lstStyle/>
                    <a:p>
                      <a:pPr algn="ctr"/>
                      <a:r>
                        <a:rPr lang="en-US" sz="1200"/>
                        <a:t>I+V</a:t>
                      </a:r>
                    </a:p>
                    <a:p>
                      <a:pPr algn="ctr"/>
                      <a:r>
                        <a:rPr lang="en-US" sz="1200"/>
                        <a:t>n=252</a:t>
                      </a:r>
                    </a:p>
                  </a:txBody>
                  <a:tcPr anchor="ctr"/>
                </a:tc>
                <a:extLst>
                  <a:ext uri="{0D108BD9-81ED-4DB2-BD59-A6C34878D82A}">
                    <a16:rowId xmlns:a16="http://schemas.microsoft.com/office/drawing/2014/main" val="482532892"/>
                  </a:ext>
                </a:extLst>
              </a:tr>
              <a:tr h="270829">
                <a:tc>
                  <a:txBody>
                    <a:bodyPr/>
                    <a:lstStyle/>
                    <a:p>
                      <a:r>
                        <a:rPr lang="en-US" sz="1200">
                          <a:solidFill>
                            <a:schemeClr val="tx1"/>
                          </a:solidFill>
                        </a:rPr>
                        <a:t>Infections and infestations</a:t>
                      </a:r>
                    </a:p>
                  </a:txBody>
                  <a:tcPr marT="0" marB="0" anchor="ctr"/>
                </a:tc>
                <a:tc>
                  <a:txBody>
                    <a:bodyPr/>
                    <a:lstStyle/>
                    <a:p>
                      <a:pPr algn="ctr"/>
                      <a:r>
                        <a:rPr lang="en-US" sz="1200">
                          <a:solidFill>
                            <a:schemeClr val="tx1"/>
                          </a:solidFill>
                        </a:rPr>
                        <a:t>45 (18.8)</a:t>
                      </a:r>
                    </a:p>
                  </a:txBody>
                  <a:tcPr marT="0" marB="0" anchor="ctr"/>
                </a:tc>
                <a:tc>
                  <a:txBody>
                    <a:bodyPr/>
                    <a:lstStyle/>
                    <a:p>
                      <a:pPr algn="ctr"/>
                      <a:r>
                        <a:rPr lang="en-US" sz="1200">
                          <a:solidFill>
                            <a:schemeClr val="tx1"/>
                          </a:solidFill>
                        </a:rPr>
                        <a:t>56 (22.2)</a:t>
                      </a:r>
                    </a:p>
                  </a:txBody>
                  <a:tcPr marT="0" marB="0" anchor="ctr"/>
                </a:tc>
                <a:extLst>
                  <a:ext uri="{0D108BD9-81ED-4DB2-BD59-A6C34878D82A}">
                    <a16:rowId xmlns:a16="http://schemas.microsoft.com/office/drawing/2014/main" val="2958736985"/>
                  </a:ext>
                </a:extLst>
              </a:tr>
              <a:tr h="270829">
                <a:tc>
                  <a:txBody>
                    <a:bodyPr/>
                    <a:lstStyle/>
                    <a:p>
                      <a:r>
                        <a:rPr lang="en-US" sz="1200" b="1">
                          <a:solidFill>
                            <a:schemeClr val="tx1"/>
                          </a:solidFill>
                        </a:rPr>
                        <a:t>Blood and lymphatic system disorders</a:t>
                      </a:r>
                    </a:p>
                  </a:txBody>
                  <a:tcPr marT="0" marB="0" anchor="ctr"/>
                </a:tc>
                <a:tc>
                  <a:txBody>
                    <a:bodyPr/>
                    <a:lstStyle/>
                    <a:p>
                      <a:pPr algn="ctr"/>
                      <a:r>
                        <a:rPr lang="en-US" sz="1200" b="1">
                          <a:solidFill>
                            <a:schemeClr val="tx1"/>
                          </a:solidFill>
                        </a:rPr>
                        <a:t>74 (31)</a:t>
                      </a:r>
                    </a:p>
                  </a:txBody>
                  <a:tcPr marT="0" marB="0" anchor="ctr"/>
                </a:tc>
                <a:tc>
                  <a:txBody>
                    <a:bodyPr/>
                    <a:lstStyle/>
                    <a:p>
                      <a:pPr algn="ctr"/>
                      <a:r>
                        <a:rPr lang="en-US" sz="1200" b="1">
                          <a:solidFill>
                            <a:schemeClr val="tx1"/>
                          </a:solidFill>
                        </a:rPr>
                        <a:t>13 (5.2)</a:t>
                      </a:r>
                    </a:p>
                  </a:txBody>
                  <a:tcPr marT="0" marB="0" anchor="ctr"/>
                </a:tc>
                <a:extLst>
                  <a:ext uri="{0D108BD9-81ED-4DB2-BD59-A6C34878D82A}">
                    <a16:rowId xmlns:a16="http://schemas.microsoft.com/office/drawing/2014/main" val="3945331585"/>
                  </a:ext>
                </a:extLst>
              </a:tr>
              <a:tr h="270829">
                <a:tc>
                  <a:txBody>
                    <a:bodyPr/>
                    <a:lstStyle/>
                    <a:p>
                      <a:r>
                        <a:rPr lang="en-US" sz="1200" b="1">
                          <a:solidFill>
                            <a:schemeClr val="tx1"/>
                          </a:solidFill>
                        </a:rPr>
                        <a:t>Cardiac disorders</a:t>
                      </a:r>
                    </a:p>
                  </a:txBody>
                  <a:tcPr marT="0" marB="0" anchor="ctr"/>
                </a:tc>
                <a:tc>
                  <a:txBody>
                    <a:bodyPr/>
                    <a:lstStyle/>
                    <a:p>
                      <a:pPr algn="ctr"/>
                      <a:r>
                        <a:rPr lang="en-US" sz="1200" b="1">
                          <a:solidFill>
                            <a:schemeClr val="tx1"/>
                          </a:solidFill>
                        </a:rPr>
                        <a:t>1 (0.4)</a:t>
                      </a:r>
                    </a:p>
                  </a:txBody>
                  <a:tcPr marT="0" marB="0" anchor="ctr"/>
                </a:tc>
                <a:tc>
                  <a:txBody>
                    <a:bodyPr/>
                    <a:lstStyle/>
                    <a:p>
                      <a:pPr algn="ctr"/>
                      <a:r>
                        <a:rPr lang="en-US" sz="1200" b="1">
                          <a:solidFill>
                            <a:schemeClr val="tx1"/>
                          </a:solidFill>
                        </a:rPr>
                        <a:t>27 (10.7)</a:t>
                      </a:r>
                    </a:p>
                  </a:txBody>
                  <a:tcPr marT="0" marB="0" anchor="ctr"/>
                </a:tc>
                <a:extLst>
                  <a:ext uri="{0D108BD9-81ED-4DB2-BD59-A6C34878D82A}">
                    <a16:rowId xmlns:a16="http://schemas.microsoft.com/office/drawing/2014/main" val="2421442251"/>
                  </a:ext>
                </a:extLst>
              </a:tr>
              <a:tr h="270829">
                <a:tc>
                  <a:txBody>
                    <a:bodyPr/>
                    <a:lstStyle/>
                    <a:p>
                      <a:r>
                        <a:rPr lang="en-US" sz="1200">
                          <a:solidFill>
                            <a:schemeClr val="tx1"/>
                          </a:solidFill>
                        </a:rPr>
                        <a:t>Gastrointestinal disorders</a:t>
                      </a:r>
                    </a:p>
                  </a:txBody>
                  <a:tcPr marT="0" marB="0" anchor="ctr"/>
                </a:tc>
                <a:tc>
                  <a:txBody>
                    <a:bodyPr/>
                    <a:lstStyle/>
                    <a:p>
                      <a:pPr algn="ctr"/>
                      <a:r>
                        <a:rPr lang="en-US" sz="1200">
                          <a:solidFill>
                            <a:schemeClr val="tx1"/>
                          </a:solidFill>
                        </a:rPr>
                        <a:t>19 (7.9)</a:t>
                      </a:r>
                    </a:p>
                  </a:txBody>
                  <a:tcPr marT="0" marB="0" anchor="ctr"/>
                </a:tc>
                <a:tc>
                  <a:txBody>
                    <a:bodyPr/>
                    <a:lstStyle/>
                    <a:p>
                      <a:pPr algn="ctr"/>
                      <a:r>
                        <a:rPr lang="en-US" sz="1200">
                          <a:solidFill>
                            <a:schemeClr val="tx1"/>
                          </a:solidFill>
                        </a:rPr>
                        <a:t>9 (3.6)</a:t>
                      </a:r>
                    </a:p>
                  </a:txBody>
                  <a:tcPr marT="0" marB="0" anchor="ctr"/>
                </a:tc>
                <a:extLst>
                  <a:ext uri="{0D108BD9-81ED-4DB2-BD59-A6C34878D82A}">
                    <a16:rowId xmlns:a16="http://schemas.microsoft.com/office/drawing/2014/main" val="2734527439"/>
                  </a:ext>
                </a:extLst>
              </a:tr>
              <a:tr h="451381">
                <a:tc>
                  <a:txBody>
                    <a:bodyPr/>
                    <a:lstStyle/>
                    <a:p>
                      <a:r>
                        <a:rPr lang="en-US" sz="1200" b="1">
                          <a:solidFill>
                            <a:schemeClr val="tx1"/>
                          </a:solidFill>
                        </a:rPr>
                        <a:t>General disorders and administration site conditions</a:t>
                      </a:r>
                    </a:p>
                  </a:txBody>
                  <a:tcPr marT="0" marB="0" anchor="ctr"/>
                </a:tc>
                <a:tc>
                  <a:txBody>
                    <a:bodyPr/>
                    <a:lstStyle/>
                    <a:p>
                      <a:pPr algn="ctr"/>
                      <a:r>
                        <a:rPr lang="en-US" sz="1200" b="1">
                          <a:solidFill>
                            <a:schemeClr val="tx1"/>
                          </a:solidFill>
                        </a:rPr>
                        <a:t>12 (5)</a:t>
                      </a:r>
                    </a:p>
                  </a:txBody>
                  <a:tcPr marT="0" marB="0" anchor="ctr"/>
                </a:tc>
                <a:tc>
                  <a:txBody>
                    <a:bodyPr/>
                    <a:lstStyle/>
                    <a:p>
                      <a:pPr algn="ctr"/>
                      <a:r>
                        <a:rPr lang="en-US" sz="1200" b="1">
                          <a:solidFill>
                            <a:schemeClr val="tx1"/>
                          </a:solidFill>
                        </a:rPr>
                        <a:t>4 (1.6)</a:t>
                      </a:r>
                    </a:p>
                  </a:txBody>
                  <a:tcPr marT="0" marB="0" anchor="ctr"/>
                </a:tc>
                <a:extLst>
                  <a:ext uri="{0D108BD9-81ED-4DB2-BD59-A6C34878D82A}">
                    <a16:rowId xmlns:a16="http://schemas.microsoft.com/office/drawing/2014/main" val="3434001181"/>
                  </a:ext>
                </a:extLst>
              </a:tr>
              <a:tr h="451381">
                <a:tc>
                  <a:txBody>
                    <a:bodyPr/>
                    <a:lstStyle/>
                    <a:p>
                      <a:r>
                        <a:rPr lang="en-US" sz="1200">
                          <a:solidFill>
                            <a:schemeClr val="tx1"/>
                          </a:solidFill>
                        </a:rPr>
                        <a:t>Neoplasms benign, malignant and unspecified (including cysts and polyps)</a:t>
                      </a:r>
                    </a:p>
                  </a:txBody>
                  <a:tcPr marT="0" marB="0" anchor="ctr"/>
                </a:tc>
                <a:tc>
                  <a:txBody>
                    <a:bodyPr/>
                    <a:lstStyle/>
                    <a:p>
                      <a:pPr algn="ctr"/>
                      <a:r>
                        <a:rPr lang="en-US" sz="1200">
                          <a:solidFill>
                            <a:schemeClr val="tx1"/>
                          </a:solidFill>
                        </a:rPr>
                        <a:t>5 (2.1)</a:t>
                      </a:r>
                    </a:p>
                  </a:txBody>
                  <a:tcPr marT="0" marB="0" anchor="ctr"/>
                </a:tc>
                <a:tc>
                  <a:txBody>
                    <a:bodyPr/>
                    <a:lstStyle/>
                    <a:p>
                      <a:pPr algn="ctr"/>
                      <a:r>
                        <a:rPr lang="en-US" sz="1200">
                          <a:solidFill>
                            <a:schemeClr val="tx1"/>
                          </a:solidFill>
                        </a:rPr>
                        <a:t>6 (2.4)</a:t>
                      </a:r>
                    </a:p>
                  </a:txBody>
                  <a:tcPr marT="0" marB="0" anchor="ctr"/>
                </a:tc>
                <a:extLst>
                  <a:ext uri="{0D108BD9-81ED-4DB2-BD59-A6C34878D82A}">
                    <a16:rowId xmlns:a16="http://schemas.microsoft.com/office/drawing/2014/main" val="2277234757"/>
                  </a:ext>
                </a:extLst>
              </a:tr>
              <a:tr h="270829">
                <a:tc>
                  <a:txBody>
                    <a:bodyPr/>
                    <a:lstStyle/>
                    <a:p>
                      <a:r>
                        <a:rPr lang="en-US" sz="1200" b="1">
                          <a:solidFill>
                            <a:schemeClr val="tx1"/>
                          </a:solidFill>
                        </a:rPr>
                        <a:t>Metabolism and nutrition disorders</a:t>
                      </a:r>
                    </a:p>
                  </a:txBody>
                  <a:tcPr marT="0" marB="0" anchor="ctr"/>
                </a:tc>
                <a:tc>
                  <a:txBody>
                    <a:bodyPr/>
                    <a:lstStyle/>
                    <a:p>
                      <a:pPr algn="ctr"/>
                      <a:r>
                        <a:rPr lang="en-US" sz="1200" b="1">
                          <a:solidFill>
                            <a:schemeClr val="tx1"/>
                          </a:solidFill>
                        </a:rPr>
                        <a:t>0 (0)</a:t>
                      </a:r>
                    </a:p>
                  </a:txBody>
                  <a:tcPr marT="0" marB="0" anchor="ctr"/>
                </a:tc>
                <a:tc>
                  <a:txBody>
                    <a:bodyPr/>
                    <a:lstStyle/>
                    <a:p>
                      <a:pPr algn="ctr"/>
                      <a:r>
                        <a:rPr lang="en-US" sz="1200" b="1">
                          <a:solidFill>
                            <a:schemeClr val="tx1"/>
                          </a:solidFill>
                        </a:rPr>
                        <a:t>10 (4)</a:t>
                      </a:r>
                    </a:p>
                  </a:txBody>
                  <a:tcPr marT="0" marB="0" anchor="ctr"/>
                </a:tc>
                <a:extLst>
                  <a:ext uri="{0D108BD9-81ED-4DB2-BD59-A6C34878D82A}">
                    <a16:rowId xmlns:a16="http://schemas.microsoft.com/office/drawing/2014/main" val="1816273912"/>
                  </a:ext>
                </a:extLst>
              </a:tr>
              <a:tr h="270829">
                <a:tc>
                  <a:txBody>
                    <a:bodyPr/>
                    <a:lstStyle/>
                    <a:p>
                      <a:r>
                        <a:rPr lang="en-US" sz="1200">
                          <a:solidFill>
                            <a:schemeClr val="tx1"/>
                          </a:solidFill>
                        </a:rPr>
                        <a:t>Respiratory, thoracic and mediastinal disorders</a:t>
                      </a:r>
                    </a:p>
                  </a:txBody>
                  <a:tcPr marT="0" marB="0" anchor="ctr"/>
                </a:tc>
                <a:tc>
                  <a:txBody>
                    <a:bodyPr/>
                    <a:lstStyle/>
                    <a:p>
                      <a:pPr algn="ctr"/>
                      <a:r>
                        <a:rPr lang="en-US" sz="1200">
                          <a:solidFill>
                            <a:schemeClr val="tx1"/>
                          </a:solidFill>
                        </a:rPr>
                        <a:t>6 (2.5)</a:t>
                      </a:r>
                    </a:p>
                  </a:txBody>
                  <a:tcPr marT="0" marB="0" anchor="ctr"/>
                </a:tc>
                <a:tc>
                  <a:txBody>
                    <a:bodyPr/>
                    <a:lstStyle/>
                    <a:p>
                      <a:pPr algn="ctr"/>
                      <a:r>
                        <a:rPr lang="en-US" sz="1200">
                          <a:solidFill>
                            <a:schemeClr val="tx1"/>
                          </a:solidFill>
                        </a:rPr>
                        <a:t>4 (1.6)</a:t>
                      </a:r>
                    </a:p>
                  </a:txBody>
                  <a:tcPr marT="0" marB="0" anchor="ctr"/>
                </a:tc>
                <a:extLst>
                  <a:ext uri="{0D108BD9-81ED-4DB2-BD59-A6C34878D82A}">
                    <a16:rowId xmlns:a16="http://schemas.microsoft.com/office/drawing/2014/main" val="2479280402"/>
                  </a:ext>
                </a:extLst>
              </a:tr>
              <a:tr h="270829">
                <a:tc>
                  <a:txBody>
                    <a:bodyPr/>
                    <a:lstStyle/>
                    <a:p>
                      <a:r>
                        <a:rPr lang="en-US" sz="1200">
                          <a:solidFill>
                            <a:schemeClr val="tx1"/>
                          </a:solidFill>
                        </a:rPr>
                        <a:t>Musculoskeletal and connective tissue disorders</a:t>
                      </a:r>
                    </a:p>
                  </a:txBody>
                  <a:tcPr marT="0" marB="0" anchor="ctr"/>
                </a:tc>
                <a:tc>
                  <a:txBody>
                    <a:bodyPr/>
                    <a:lstStyle/>
                    <a:p>
                      <a:pPr algn="ctr"/>
                      <a:r>
                        <a:rPr lang="en-US" sz="1200">
                          <a:solidFill>
                            <a:schemeClr val="tx1"/>
                          </a:solidFill>
                        </a:rPr>
                        <a:t>3 (1.3)</a:t>
                      </a:r>
                    </a:p>
                  </a:txBody>
                  <a:tcPr marT="0" marB="0" anchor="ctr"/>
                </a:tc>
                <a:tc>
                  <a:txBody>
                    <a:bodyPr/>
                    <a:lstStyle/>
                    <a:p>
                      <a:pPr algn="ctr"/>
                      <a:r>
                        <a:rPr lang="en-US" sz="1200">
                          <a:solidFill>
                            <a:schemeClr val="tx1"/>
                          </a:solidFill>
                        </a:rPr>
                        <a:t>6 (2.4)</a:t>
                      </a:r>
                    </a:p>
                  </a:txBody>
                  <a:tcPr marT="0" marB="0" anchor="ctr"/>
                </a:tc>
                <a:extLst>
                  <a:ext uri="{0D108BD9-81ED-4DB2-BD59-A6C34878D82A}">
                    <a16:rowId xmlns:a16="http://schemas.microsoft.com/office/drawing/2014/main" val="3341651038"/>
                  </a:ext>
                </a:extLst>
              </a:tr>
              <a:tr h="270829">
                <a:tc>
                  <a:txBody>
                    <a:bodyPr/>
                    <a:lstStyle/>
                    <a:p>
                      <a:r>
                        <a:rPr lang="en-US" sz="1200">
                          <a:solidFill>
                            <a:schemeClr val="tx1"/>
                          </a:solidFill>
                        </a:rPr>
                        <a:t>Skin and subcutaneous tissue disorders</a:t>
                      </a:r>
                    </a:p>
                  </a:txBody>
                  <a:tcPr marT="0" marB="0" anchor="ctr"/>
                </a:tc>
                <a:tc>
                  <a:txBody>
                    <a:bodyPr/>
                    <a:lstStyle/>
                    <a:p>
                      <a:pPr algn="ctr"/>
                      <a:r>
                        <a:rPr lang="en-US" sz="1200">
                          <a:solidFill>
                            <a:schemeClr val="tx1"/>
                          </a:solidFill>
                        </a:rPr>
                        <a:t>5 (2.1)</a:t>
                      </a:r>
                    </a:p>
                  </a:txBody>
                  <a:tcPr marT="0" marB="0" anchor="ctr"/>
                </a:tc>
                <a:tc>
                  <a:txBody>
                    <a:bodyPr/>
                    <a:lstStyle/>
                    <a:p>
                      <a:pPr algn="ctr"/>
                      <a:r>
                        <a:rPr lang="en-US" sz="1200">
                          <a:solidFill>
                            <a:schemeClr val="tx1"/>
                          </a:solidFill>
                        </a:rPr>
                        <a:t>4 (1.6)</a:t>
                      </a:r>
                    </a:p>
                  </a:txBody>
                  <a:tcPr marT="0" marB="0" anchor="ctr"/>
                </a:tc>
                <a:extLst>
                  <a:ext uri="{0D108BD9-81ED-4DB2-BD59-A6C34878D82A}">
                    <a16:rowId xmlns:a16="http://schemas.microsoft.com/office/drawing/2014/main" val="1074753590"/>
                  </a:ext>
                </a:extLst>
              </a:tr>
              <a:tr h="270829">
                <a:tc>
                  <a:txBody>
                    <a:bodyPr/>
                    <a:lstStyle/>
                    <a:p>
                      <a:r>
                        <a:rPr lang="en-US" sz="1200">
                          <a:solidFill>
                            <a:schemeClr val="tx1"/>
                          </a:solidFill>
                        </a:rPr>
                        <a:t>Nervous system disorders</a:t>
                      </a:r>
                    </a:p>
                  </a:txBody>
                  <a:tcPr marT="0" marB="0" anchor="ctr"/>
                </a:tc>
                <a:tc>
                  <a:txBody>
                    <a:bodyPr/>
                    <a:lstStyle/>
                    <a:p>
                      <a:pPr algn="ctr"/>
                      <a:r>
                        <a:rPr lang="en-US" sz="1200">
                          <a:solidFill>
                            <a:schemeClr val="tx1"/>
                          </a:solidFill>
                        </a:rPr>
                        <a:t>2 (0.8)</a:t>
                      </a:r>
                    </a:p>
                  </a:txBody>
                  <a:tcPr marT="0" marB="0" anchor="ctr"/>
                </a:tc>
                <a:tc>
                  <a:txBody>
                    <a:bodyPr/>
                    <a:lstStyle/>
                    <a:p>
                      <a:pPr algn="ctr"/>
                      <a:r>
                        <a:rPr lang="en-US" sz="1200">
                          <a:solidFill>
                            <a:schemeClr val="tx1"/>
                          </a:solidFill>
                        </a:rPr>
                        <a:t>5 (2)</a:t>
                      </a:r>
                    </a:p>
                  </a:txBody>
                  <a:tcPr marT="0" marB="0" anchor="ctr"/>
                </a:tc>
                <a:extLst>
                  <a:ext uri="{0D108BD9-81ED-4DB2-BD59-A6C34878D82A}">
                    <a16:rowId xmlns:a16="http://schemas.microsoft.com/office/drawing/2014/main" val="3257932986"/>
                  </a:ext>
                </a:extLst>
              </a:tr>
              <a:tr h="270829">
                <a:tc>
                  <a:txBody>
                    <a:bodyPr/>
                    <a:lstStyle/>
                    <a:p>
                      <a:r>
                        <a:rPr lang="en-US" sz="1200" b="1">
                          <a:solidFill>
                            <a:schemeClr val="tx1"/>
                          </a:solidFill>
                        </a:rPr>
                        <a:t>Eye disorders</a:t>
                      </a:r>
                    </a:p>
                  </a:txBody>
                  <a:tcPr marT="0" marB="0" anchor="ctr"/>
                </a:tc>
                <a:tc>
                  <a:txBody>
                    <a:bodyPr/>
                    <a:lstStyle/>
                    <a:p>
                      <a:pPr algn="ctr"/>
                      <a:r>
                        <a:rPr lang="en-US" sz="1200" b="1">
                          <a:solidFill>
                            <a:schemeClr val="tx1"/>
                          </a:solidFill>
                        </a:rPr>
                        <a:t>0 (0)</a:t>
                      </a:r>
                    </a:p>
                  </a:txBody>
                  <a:tcPr marT="0" marB="0" anchor="ctr"/>
                </a:tc>
                <a:tc>
                  <a:txBody>
                    <a:bodyPr/>
                    <a:lstStyle/>
                    <a:p>
                      <a:pPr algn="ctr"/>
                      <a:r>
                        <a:rPr lang="en-US" sz="1200" b="1">
                          <a:solidFill>
                            <a:schemeClr val="tx1"/>
                          </a:solidFill>
                        </a:rPr>
                        <a:t>6 (2.4)</a:t>
                      </a:r>
                    </a:p>
                  </a:txBody>
                  <a:tcPr marT="0" marB="0" anchor="ctr"/>
                </a:tc>
                <a:extLst>
                  <a:ext uri="{0D108BD9-81ED-4DB2-BD59-A6C34878D82A}">
                    <a16:rowId xmlns:a16="http://schemas.microsoft.com/office/drawing/2014/main" val="1910593908"/>
                  </a:ext>
                </a:extLst>
              </a:tr>
            </a:tbl>
          </a:graphicData>
        </a:graphic>
      </p:graphicFrame>
      <p:graphicFrame>
        <p:nvGraphicFramePr>
          <p:cNvPr id="8" name="Table 7">
            <a:extLst>
              <a:ext uri="{FF2B5EF4-FFF2-40B4-BE49-F238E27FC236}">
                <a16:creationId xmlns:a16="http://schemas.microsoft.com/office/drawing/2014/main" id="{7CC1A7CC-A0A4-86E2-3D95-605023B6C63D}"/>
              </a:ext>
            </a:extLst>
          </p:cNvPr>
          <p:cNvGraphicFramePr>
            <a:graphicFrameLocks noGrp="1"/>
          </p:cNvGraphicFramePr>
          <p:nvPr>
            <p:extLst>
              <p:ext uri="{D42A27DB-BD31-4B8C-83A1-F6EECF244321}">
                <p14:modId xmlns:p14="http://schemas.microsoft.com/office/powerpoint/2010/main" val="64090520"/>
              </p:ext>
            </p:extLst>
          </p:nvPr>
        </p:nvGraphicFramePr>
        <p:xfrm>
          <a:off x="6211213" y="1994400"/>
          <a:ext cx="5572800" cy="4071656"/>
        </p:xfrm>
        <a:graphic>
          <a:graphicData uri="http://schemas.openxmlformats.org/drawingml/2006/table">
            <a:tbl>
              <a:tblPr firstRow="1" bandRow="1">
                <a:tableStyleId>{5C22544A-7EE6-4342-B048-85BDC9FD1C3A}</a:tableStyleId>
              </a:tblPr>
              <a:tblGrid>
                <a:gridCol w="3539526">
                  <a:extLst>
                    <a:ext uri="{9D8B030D-6E8A-4147-A177-3AD203B41FA5}">
                      <a16:colId xmlns:a16="http://schemas.microsoft.com/office/drawing/2014/main" val="4222502837"/>
                    </a:ext>
                  </a:extLst>
                </a:gridCol>
                <a:gridCol w="1016637">
                  <a:extLst>
                    <a:ext uri="{9D8B030D-6E8A-4147-A177-3AD203B41FA5}">
                      <a16:colId xmlns:a16="http://schemas.microsoft.com/office/drawing/2014/main" val="635616977"/>
                    </a:ext>
                  </a:extLst>
                </a:gridCol>
                <a:gridCol w="1016637">
                  <a:extLst>
                    <a:ext uri="{9D8B030D-6E8A-4147-A177-3AD203B41FA5}">
                      <a16:colId xmlns:a16="http://schemas.microsoft.com/office/drawing/2014/main" val="2938852850"/>
                    </a:ext>
                  </a:extLst>
                </a:gridCol>
              </a:tblGrid>
              <a:tr h="457200">
                <a:tc>
                  <a:txBody>
                    <a:bodyPr/>
                    <a:lstStyle/>
                    <a:p>
                      <a:endParaRPr lang="en-US" sz="1200"/>
                    </a:p>
                  </a:txBody>
                  <a:tcPr anchor="ctr"/>
                </a:tc>
                <a:tc>
                  <a:txBody>
                    <a:bodyPr/>
                    <a:lstStyle/>
                    <a:p>
                      <a:pPr algn="ctr"/>
                      <a:r>
                        <a:rPr lang="en-US" sz="1200"/>
                        <a:t>FCR</a:t>
                      </a:r>
                    </a:p>
                  </a:txBody>
                  <a:tcPr anchor="ctr"/>
                </a:tc>
                <a:tc>
                  <a:txBody>
                    <a:bodyPr/>
                    <a:lstStyle/>
                    <a:p>
                      <a:pPr algn="ctr"/>
                      <a:r>
                        <a:rPr lang="en-US" sz="1200"/>
                        <a:t>I+V</a:t>
                      </a:r>
                    </a:p>
                  </a:txBody>
                  <a:tcPr anchor="ctr"/>
                </a:tc>
                <a:extLst>
                  <a:ext uri="{0D108BD9-81ED-4DB2-BD59-A6C34878D82A}">
                    <a16:rowId xmlns:a16="http://schemas.microsoft.com/office/drawing/2014/main" val="482532892"/>
                  </a:ext>
                </a:extLst>
              </a:tr>
              <a:tr h="442638">
                <a:tc>
                  <a:txBody>
                    <a:bodyPr/>
                    <a:lstStyle/>
                    <a:p>
                      <a:r>
                        <a:rPr lang="en-US" sz="1200" b="1">
                          <a:solidFill>
                            <a:schemeClr val="tx1"/>
                          </a:solidFill>
                        </a:rPr>
                        <a:t>Incidence rate of cancers per 100 person-years </a:t>
                      </a:r>
                      <a:r>
                        <a:rPr lang="en-US" sz="1200">
                          <a:solidFill>
                            <a:schemeClr val="tx1"/>
                          </a:solidFill>
                        </a:rPr>
                        <a:t>(95% CIs)</a:t>
                      </a:r>
                    </a:p>
                  </a:txBody>
                  <a:tcPr marT="0" marB="0" anchor="ctr"/>
                </a:tc>
                <a:tc>
                  <a:txBody>
                    <a:bodyPr/>
                    <a:lstStyle/>
                    <a:p>
                      <a:pPr algn="ctr"/>
                      <a:r>
                        <a:rPr lang="en-US" sz="1200" b="1">
                          <a:solidFill>
                            <a:schemeClr val="tx1"/>
                          </a:solidFill>
                        </a:rPr>
                        <a:t>5.4</a:t>
                      </a:r>
                    </a:p>
                    <a:p>
                      <a:pPr algn="ctr"/>
                      <a:r>
                        <a:rPr lang="en-US" sz="1200">
                          <a:solidFill>
                            <a:schemeClr val="tx1"/>
                          </a:solidFill>
                        </a:rPr>
                        <a:t>(5.11, 5.68)</a:t>
                      </a:r>
                    </a:p>
                  </a:txBody>
                  <a:tcPr marT="0" marB="0" anchor="ctr"/>
                </a:tc>
                <a:tc>
                  <a:txBody>
                    <a:bodyPr/>
                    <a:lstStyle/>
                    <a:p>
                      <a:pPr algn="ctr"/>
                      <a:r>
                        <a:rPr lang="en-US" sz="1200" b="1">
                          <a:solidFill>
                            <a:schemeClr val="tx1"/>
                          </a:solidFill>
                        </a:rPr>
                        <a:t>2.6</a:t>
                      </a:r>
                    </a:p>
                    <a:p>
                      <a:pPr algn="ctr"/>
                      <a:r>
                        <a:rPr lang="en-US" sz="1200">
                          <a:solidFill>
                            <a:schemeClr val="tx1"/>
                          </a:solidFill>
                        </a:rPr>
                        <a:t>(2.40, 2.79)</a:t>
                      </a:r>
                    </a:p>
                  </a:txBody>
                  <a:tcPr marT="0" marB="0" anchor="ctr"/>
                </a:tc>
                <a:extLst>
                  <a:ext uri="{0D108BD9-81ED-4DB2-BD59-A6C34878D82A}">
                    <a16:rowId xmlns:a16="http://schemas.microsoft.com/office/drawing/2014/main" val="2958736985"/>
                  </a:ext>
                </a:extLst>
              </a:tr>
              <a:tr h="265583">
                <a:tc>
                  <a:txBody>
                    <a:bodyPr/>
                    <a:lstStyle/>
                    <a:p>
                      <a:r>
                        <a:rPr lang="en-US" sz="1200" b="0">
                          <a:solidFill>
                            <a:schemeClr val="tx1"/>
                          </a:solidFill>
                        </a:rPr>
                        <a:t>BCC/SCC</a:t>
                      </a:r>
                    </a:p>
                  </a:txBody>
                  <a:tcPr marT="0" marB="0" anchor="ctr"/>
                </a:tc>
                <a:tc>
                  <a:txBody>
                    <a:bodyPr/>
                    <a:lstStyle/>
                    <a:p>
                      <a:pPr algn="ctr"/>
                      <a:r>
                        <a:rPr lang="en-US" sz="1200" b="0">
                          <a:solidFill>
                            <a:schemeClr val="tx1"/>
                          </a:solidFill>
                        </a:rPr>
                        <a:t>16</a:t>
                      </a:r>
                    </a:p>
                  </a:txBody>
                  <a:tcPr marT="0" marB="0" anchor="ctr"/>
                </a:tc>
                <a:tc>
                  <a:txBody>
                    <a:bodyPr/>
                    <a:lstStyle/>
                    <a:p>
                      <a:pPr algn="ctr"/>
                      <a:r>
                        <a:rPr lang="en-US" sz="1200" b="0">
                          <a:solidFill>
                            <a:schemeClr val="tx1"/>
                          </a:solidFill>
                        </a:rPr>
                        <a:t>13</a:t>
                      </a:r>
                    </a:p>
                  </a:txBody>
                  <a:tcPr marT="0" marB="0" anchor="ctr"/>
                </a:tc>
                <a:extLst>
                  <a:ext uri="{0D108BD9-81ED-4DB2-BD59-A6C34878D82A}">
                    <a16:rowId xmlns:a16="http://schemas.microsoft.com/office/drawing/2014/main" val="3945331585"/>
                  </a:ext>
                </a:extLst>
              </a:tr>
              <a:tr h="265583">
                <a:tc>
                  <a:txBody>
                    <a:bodyPr/>
                    <a:lstStyle/>
                    <a:p>
                      <a:r>
                        <a:rPr lang="en-US" sz="1200" b="0">
                          <a:solidFill>
                            <a:schemeClr val="tx1"/>
                          </a:solidFill>
                        </a:rPr>
                        <a:t>MDS/AML</a:t>
                      </a:r>
                    </a:p>
                  </a:txBody>
                  <a:tcPr marT="0" marB="0" anchor="ctr"/>
                </a:tc>
                <a:tc>
                  <a:txBody>
                    <a:bodyPr/>
                    <a:lstStyle/>
                    <a:p>
                      <a:pPr algn="ctr"/>
                      <a:r>
                        <a:rPr lang="en-US" sz="1200" b="0">
                          <a:solidFill>
                            <a:schemeClr val="tx1"/>
                          </a:solidFill>
                        </a:rPr>
                        <a:t>8</a:t>
                      </a:r>
                    </a:p>
                  </a:txBody>
                  <a:tcPr marT="0" marB="0" anchor="ctr"/>
                </a:tc>
                <a:tc>
                  <a:txBody>
                    <a:bodyPr/>
                    <a:lstStyle/>
                    <a:p>
                      <a:pPr algn="ctr"/>
                      <a:r>
                        <a:rPr lang="en-US" sz="1200" b="0">
                          <a:solidFill>
                            <a:schemeClr val="tx1"/>
                          </a:solidFill>
                        </a:rPr>
                        <a:t>1</a:t>
                      </a:r>
                    </a:p>
                  </a:txBody>
                  <a:tcPr marT="0" marB="0" anchor="ctr"/>
                </a:tc>
                <a:extLst>
                  <a:ext uri="{0D108BD9-81ED-4DB2-BD59-A6C34878D82A}">
                    <a16:rowId xmlns:a16="http://schemas.microsoft.com/office/drawing/2014/main" val="2421442251"/>
                  </a:ext>
                </a:extLst>
              </a:tr>
              <a:tr h="265583">
                <a:tc>
                  <a:txBody>
                    <a:bodyPr/>
                    <a:lstStyle/>
                    <a:p>
                      <a:r>
                        <a:rPr lang="en-US" sz="1200" b="0">
                          <a:solidFill>
                            <a:schemeClr val="tx1"/>
                          </a:solidFill>
                        </a:rPr>
                        <a:t>Lymphoma</a:t>
                      </a:r>
                    </a:p>
                  </a:txBody>
                  <a:tcPr marT="0" marB="0" anchor="ctr"/>
                </a:tc>
                <a:tc>
                  <a:txBody>
                    <a:bodyPr/>
                    <a:lstStyle/>
                    <a:p>
                      <a:pPr algn="ctr"/>
                      <a:r>
                        <a:rPr lang="en-US" sz="1200" b="0">
                          <a:solidFill>
                            <a:schemeClr val="tx1"/>
                          </a:solidFill>
                        </a:rPr>
                        <a:t>5</a:t>
                      </a:r>
                    </a:p>
                  </a:txBody>
                  <a:tcPr marT="0" marB="0" anchor="ctr"/>
                </a:tc>
                <a:tc>
                  <a:txBody>
                    <a:bodyPr/>
                    <a:lstStyle/>
                    <a:p>
                      <a:pPr algn="ctr"/>
                      <a:r>
                        <a:rPr lang="en-US" sz="1200" b="0">
                          <a:solidFill>
                            <a:schemeClr val="tx1"/>
                          </a:solidFill>
                        </a:rPr>
                        <a:t>3</a:t>
                      </a:r>
                    </a:p>
                  </a:txBody>
                  <a:tcPr marT="0" marB="0" anchor="ctr"/>
                </a:tc>
                <a:extLst>
                  <a:ext uri="{0D108BD9-81ED-4DB2-BD59-A6C34878D82A}">
                    <a16:rowId xmlns:a16="http://schemas.microsoft.com/office/drawing/2014/main" val="2734527439"/>
                  </a:ext>
                </a:extLst>
              </a:tr>
              <a:tr h="265583">
                <a:tc>
                  <a:txBody>
                    <a:bodyPr/>
                    <a:lstStyle/>
                    <a:p>
                      <a:r>
                        <a:rPr lang="en-US" sz="1200" b="0">
                          <a:solidFill>
                            <a:schemeClr val="tx1"/>
                          </a:solidFill>
                        </a:rPr>
                        <a:t>Prostate/urological</a:t>
                      </a:r>
                    </a:p>
                  </a:txBody>
                  <a:tcPr marT="0" marB="0" anchor="ctr"/>
                </a:tc>
                <a:tc>
                  <a:txBody>
                    <a:bodyPr/>
                    <a:lstStyle/>
                    <a:p>
                      <a:pPr algn="ctr"/>
                      <a:r>
                        <a:rPr lang="en-US" sz="1200" b="0">
                          <a:solidFill>
                            <a:schemeClr val="tx1"/>
                          </a:solidFill>
                        </a:rPr>
                        <a:t>5</a:t>
                      </a:r>
                    </a:p>
                  </a:txBody>
                  <a:tcPr marT="0" marB="0" anchor="ctr"/>
                </a:tc>
                <a:tc>
                  <a:txBody>
                    <a:bodyPr/>
                    <a:lstStyle/>
                    <a:p>
                      <a:pPr algn="ctr"/>
                      <a:r>
                        <a:rPr lang="en-US" sz="1200" b="0">
                          <a:solidFill>
                            <a:schemeClr val="tx1"/>
                          </a:solidFill>
                        </a:rPr>
                        <a:t>1</a:t>
                      </a:r>
                    </a:p>
                  </a:txBody>
                  <a:tcPr marT="0" marB="0" anchor="ctr"/>
                </a:tc>
                <a:extLst>
                  <a:ext uri="{0D108BD9-81ED-4DB2-BD59-A6C34878D82A}">
                    <a16:rowId xmlns:a16="http://schemas.microsoft.com/office/drawing/2014/main" val="3434001181"/>
                  </a:ext>
                </a:extLst>
              </a:tr>
              <a:tr h="265583">
                <a:tc>
                  <a:txBody>
                    <a:bodyPr/>
                    <a:lstStyle/>
                    <a:p>
                      <a:r>
                        <a:rPr lang="en-US" sz="1200" b="0">
                          <a:solidFill>
                            <a:schemeClr val="tx1"/>
                          </a:solidFill>
                        </a:rPr>
                        <a:t>Lung</a:t>
                      </a:r>
                    </a:p>
                  </a:txBody>
                  <a:tcPr marT="0" marB="0" anchor="ctr"/>
                </a:tc>
                <a:tc>
                  <a:txBody>
                    <a:bodyPr/>
                    <a:lstStyle/>
                    <a:p>
                      <a:pPr algn="ctr"/>
                      <a:r>
                        <a:rPr lang="en-US" sz="1200" b="0">
                          <a:solidFill>
                            <a:schemeClr val="tx1"/>
                          </a:solidFill>
                        </a:rPr>
                        <a:t>3</a:t>
                      </a:r>
                    </a:p>
                  </a:txBody>
                  <a:tcPr marT="0" marB="0" anchor="ctr"/>
                </a:tc>
                <a:tc>
                  <a:txBody>
                    <a:bodyPr/>
                    <a:lstStyle/>
                    <a:p>
                      <a:pPr algn="ctr"/>
                      <a:r>
                        <a:rPr lang="en-US" sz="1200" b="0">
                          <a:solidFill>
                            <a:schemeClr val="tx1"/>
                          </a:solidFill>
                        </a:rPr>
                        <a:t>0</a:t>
                      </a:r>
                    </a:p>
                  </a:txBody>
                  <a:tcPr marT="0" marB="0" anchor="ctr"/>
                </a:tc>
                <a:extLst>
                  <a:ext uri="{0D108BD9-81ED-4DB2-BD59-A6C34878D82A}">
                    <a16:rowId xmlns:a16="http://schemas.microsoft.com/office/drawing/2014/main" val="2277234757"/>
                  </a:ext>
                </a:extLst>
              </a:tr>
              <a:tr h="265583">
                <a:tc>
                  <a:txBody>
                    <a:bodyPr/>
                    <a:lstStyle/>
                    <a:p>
                      <a:r>
                        <a:rPr lang="en-US" sz="1200" b="0">
                          <a:solidFill>
                            <a:schemeClr val="tx1"/>
                          </a:solidFill>
                        </a:rPr>
                        <a:t>GI</a:t>
                      </a:r>
                    </a:p>
                  </a:txBody>
                  <a:tcPr marT="0" marB="0" anchor="ctr"/>
                </a:tc>
                <a:tc>
                  <a:txBody>
                    <a:bodyPr/>
                    <a:lstStyle/>
                    <a:p>
                      <a:pPr algn="ctr"/>
                      <a:r>
                        <a:rPr lang="en-US" sz="1200" b="0">
                          <a:solidFill>
                            <a:schemeClr val="tx1"/>
                          </a:solidFill>
                        </a:rPr>
                        <a:t>3</a:t>
                      </a:r>
                    </a:p>
                  </a:txBody>
                  <a:tcPr marT="0" marB="0" anchor="ctr"/>
                </a:tc>
                <a:tc>
                  <a:txBody>
                    <a:bodyPr/>
                    <a:lstStyle/>
                    <a:p>
                      <a:pPr algn="ctr"/>
                      <a:r>
                        <a:rPr lang="en-US" sz="1200" b="0">
                          <a:solidFill>
                            <a:schemeClr val="tx1"/>
                          </a:solidFill>
                        </a:rPr>
                        <a:t>1</a:t>
                      </a:r>
                    </a:p>
                  </a:txBody>
                  <a:tcPr marT="0" marB="0" anchor="ctr"/>
                </a:tc>
                <a:extLst>
                  <a:ext uri="{0D108BD9-81ED-4DB2-BD59-A6C34878D82A}">
                    <a16:rowId xmlns:a16="http://schemas.microsoft.com/office/drawing/2014/main" val="1816273912"/>
                  </a:ext>
                </a:extLst>
              </a:tr>
              <a:tr h="265583">
                <a:tc>
                  <a:txBody>
                    <a:bodyPr/>
                    <a:lstStyle/>
                    <a:p>
                      <a:r>
                        <a:rPr lang="en-US" sz="1200" b="0">
                          <a:solidFill>
                            <a:schemeClr val="tx1"/>
                          </a:solidFill>
                        </a:rPr>
                        <a:t>Breast</a:t>
                      </a:r>
                    </a:p>
                  </a:txBody>
                  <a:tcPr marT="0" marB="0" anchor="ctr"/>
                </a:tc>
                <a:tc>
                  <a:txBody>
                    <a:bodyPr/>
                    <a:lstStyle/>
                    <a:p>
                      <a:pPr algn="ctr"/>
                      <a:r>
                        <a:rPr lang="en-US" sz="1200" b="0">
                          <a:solidFill>
                            <a:schemeClr val="tx1"/>
                          </a:solidFill>
                        </a:rPr>
                        <a:t>1</a:t>
                      </a:r>
                    </a:p>
                  </a:txBody>
                  <a:tcPr marT="0" marB="0" anchor="ctr"/>
                </a:tc>
                <a:tc>
                  <a:txBody>
                    <a:bodyPr/>
                    <a:lstStyle/>
                    <a:p>
                      <a:pPr algn="ctr"/>
                      <a:r>
                        <a:rPr lang="en-US" sz="1200" b="0">
                          <a:solidFill>
                            <a:schemeClr val="tx1"/>
                          </a:solidFill>
                        </a:rPr>
                        <a:t>1</a:t>
                      </a:r>
                    </a:p>
                  </a:txBody>
                  <a:tcPr marT="0" marB="0" anchor="ctr"/>
                </a:tc>
                <a:extLst>
                  <a:ext uri="{0D108BD9-81ED-4DB2-BD59-A6C34878D82A}">
                    <a16:rowId xmlns:a16="http://schemas.microsoft.com/office/drawing/2014/main" val="2479280402"/>
                  </a:ext>
                </a:extLst>
              </a:tr>
              <a:tr h="265583">
                <a:tc>
                  <a:txBody>
                    <a:bodyPr/>
                    <a:lstStyle/>
                    <a:p>
                      <a:r>
                        <a:rPr lang="en-US" sz="1200" b="0">
                          <a:solidFill>
                            <a:schemeClr val="tx1"/>
                          </a:solidFill>
                        </a:rPr>
                        <a:t>Melanoma</a:t>
                      </a:r>
                    </a:p>
                  </a:txBody>
                  <a:tcPr marT="0" marB="0" anchor="ctr"/>
                </a:tc>
                <a:tc>
                  <a:txBody>
                    <a:bodyPr/>
                    <a:lstStyle/>
                    <a:p>
                      <a:pPr algn="ctr"/>
                      <a:r>
                        <a:rPr lang="en-US" sz="1200" b="0">
                          <a:solidFill>
                            <a:schemeClr val="tx1"/>
                          </a:solidFill>
                        </a:rPr>
                        <a:t>1</a:t>
                      </a:r>
                    </a:p>
                  </a:txBody>
                  <a:tcPr marT="0" marB="0" anchor="ctr"/>
                </a:tc>
                <a:tc>
                  <a:txBody>
                    <a:bodyPr/>
                    <a:lstStyle/>
                    <a:p>
                      <a:pPr algn="ctr"/>
                      <a:r>
                        <a:rPr lang="en-US" sz="1200" b="0">
                          <a:solidFill>
                            <a:schemeClr val="tx1"/>
                          </a:solidFill>
                        </a:rPr>
                        <a:t>1</a:t>
                      </a:r>
                    </a:p>
                  </a:txBody>
                  <a:tcPr marT="0" marB="0" anchor="ctr"/>
                </a:tc>
                <a:extLst>
                  <a:ext uri="{0D108BD9-81ED-4DB2-BD59-A6C34878D82A}">
                    <a16:rowId xmlns:a16="http://schemas.microsoft.com/office/drawing/2014/main" val="3341651038"/>
                  </a:ext>
                </a:extLst>
              </a:tr>
              <a:tr h="265583">
                <a:tc>
                  <a:txBody>
                    <a:bodyPr/>
                    <a:lstStyle/>
                    <a:p>
                      <a:r>
                        <a:rPr lang="en-US" sz="1200" b="0">
                          <a:solidFill>
                            <a:schemeClr val="tx1"/>
                          </a:solidFill>
                        </a:rPr>
                        <a:t>Myeloma</a:t>
                      </a:r>
                    </a:p>
                  </a:txBody>
                  <a:tcPr marT="0" marB="0" anchor="ctr"/>
                </a:tc>
                <a:tc>
                  <a:txBody>
                    <a:bodyPr/>
                    <a:lstStyle/>
                    <a:p>
                      <a:pPr algn="ctr"/>
                      <a:r>
                        <a:rPr lang="en-US" sz="1200" b="0">
                          <a:solidFill>
                            <a:schemeClr val="tx1"/>
                          </a:solidFill>
                        </a:rPr>
                        <a:t>1</a:t>
                      </a:r>
                    </a:p>
                  </a:txBody>
                  <a:tcPr marT="0" marB="0" anchor="ctr"/>
                </a:tc>
                <a:tc>
                  <a:txBody>
                    <a:bodyPr/>
                    <a:lstStyle/>
                    <a:p>
                      <a:pPr algn="ctr"/>
                      <a:r>
                        <a:rPr lang="en-US" sz="1200" b="0">
                          <a:solidFill>
                            <a:schemeClr val="tx1"/>
                          </a:solidFill>
                        </a:rPr>
                        <a:t>0</a:t>
                      </a:r>
                    </a:p>
                  </a:txBody>
                  <a:tcPr marT="0" marB="0" anchor="ctr"/>
                </a:tc>
                <a:extLst>
                  <a:ext uri="{0D108BD9-81ED-4DB2-BD59-A6C34878D82A}">
                    <a16:rowId xmlns:a16="http://schemas.microsoft.com/office/drawing/2014/main" val="1074753590"/>
                  </a:ext>
                </a:extLst>
              </a:tr>
              <a:tr h="265583">
                <a:tc>
                  <a:txBody>
                    <a:bodyPr/>
                    <a:lstStyle/>
                    <a:p>
                      <a:r>
                        <a:rPr lang="en-US" sz="1200" b="0">
                          <a:solidFill>
                            <a:schemeClr val="tx1"/>
                          </a:solidFill>
                        </a:rPr>
                        <a:t>Endocrine</a:t>
                      </a:r>
                    </a:p>
                  </a:txBody>
                  <a:tcPr marT="0" marB="0" anchor="ctr"/>
                </a:tc>
                <a:tc>
                  <a:txBody>
                    <a:bodyPr/>
                    <a:lstStyle/>
                    <a:p>
                      <a:pPr algn="ctr"/>
                      <a:r>
                        <a:rPr lang="en-US" sz="1200" b="0">
                          <a:solidFill>
                            <a:schemeClr val="tx1"/>
                          </a:solidFill>
                        </a:rPr>
                        <a:t>0</a:t>
                      </a:r>
                    </a:p>
                  </a:txBody>
                  <a:tcPr marT="0" marB="0" anchor="ctr"/>
                </a:tc>
                <a:tc>
                  <a:txBody>
                    <a:bodyPr/>
                    <a:lstStyle/>
                    <a:p>
                      <a:pPr algn="ctr"/>
                      <a:r>
                        <a:rPr lang="en-US" sz="1200" b="0">
                          <a:solidFill>
                            <a:schemeClr val="tx1"/>
                          </a:solidFill>
                        </a:rPr>
                        <a:t>1</a:t>
                      </a:r>
                    </a:p>
                  </a:txBody>
                  <a:tcPr marT="0" marB="0" anchor="ctr"/>
                </a:tc>
                <a:extLst>
                  <a:ext uri="{0D108BD9-81ED-4DB2-BD59-A6C34878D82A}">
                    <a16:rowId xmlns:a16="http://schemas.microsoft.com/office/drawing/2014/main" val="3257932986"/>
                  </a:ext>
                </a:extLst>
              </a:tr>
              <a:tr h="265583">
                <a:tc>
                  <a:txBody>
                    <a:bodyPr/>
                    <a:lstStyle/>
                    <a:p>
                      <a:r>
                        <a:rPr lang="en-US" sz="1200" b="0">
                          <a:solidFill>
                            <a:schemeClr val="tx1"/>
                          </a:solidFill>
                        </a:rPr>
                        <a:t>Other</a:t>
                      </a:r>
                    </a:p>
                  </a:txBody>
                  <a:tcPr marT="0" marB="0" anchor="ctr"/>
                </a:tc>
                <a:tc>
                  <a:txBody>
                    <a:bodyPr/>
                    <a:lstStyle/>
                    <a:p>
                      <a:pPr algn="ctr"/>
                      <a:r>
                        <a:rPr lang="en-US" sz="1200" b="0">
                          <a:solidFill>
                            <a:schemeClr val="tx1"/>
                          </a:solidFill>
                        </a:rPr>
                        <a:t>5</a:t>
                      </a:r>
                    </a:p>
                  </a:txBody>
                  <a:tcPr marT="0" marB="0" anchor="ctr"/>
                </a:tc>
                <a:tc>
                  <a:txBody>
                    <a:bodyPr/>
                    <a:lstStyle/>
                    <a:p>
                      <a:pPr algn="ctr"/>
                      <a:r>
                        <a:rPr lang="en-US" sz="1200" b="0">
                          <a:solidFill>
                            <a:schemeClr val="tx1"/>
                          </a:solidFill>
                        </a:rPr>
                        <a:t>2</a:t>
                      </a:r>
                    </a:p>
                  </a:txBody>
                  <a:tcPr marT="0" marB="0" anchor="ctr"/>
                </a:tc>
                <a:extLst>
                  <a:ext uri="{0D108BD9-81ED-4DB2-BD59-A6C34878D82A}">
                    <a16:rowId xmlns:a16="http://schemas.microsoft.com/office/drawing/2014/main" val="1910593908"/>
                  </a:ext>
                </a:extLst>
              </a:tr>
              <a:tr h="250405">
                <a:tc>
                  <a:txBody>
                    <a:bodyPr/>
                    <a:lstStyle/>
                    <a:p>
                      <a:r>
                        <a:rPr lang="en-US" sz="1200" b="1">
                          <a:solidFill>
                            <a:schemeClr val="tx1"/>
                          </a:solidFill>
                        </a:rPr>
                        <a:t>Total</a:t>
                      </a:r>
                      <a:r>
                        <a:rPr lang="en-US" sz="1200" b="1" baseline="30000">
                          <a:solidFill>
                            <a:schemeClr val="tx1"/>
                          </a:solidFill>
                        </a:rPr>
                        <a:t>a</a:t>
                      </a:r>
                    </a:p>
                  </a:txBody>
                  <a:tcPr marT="0" marB="0" anchor="ctr"/>
                </a:tc>
                <a:tc>
                  <a:txBody>
                    <a:bodyPr/>
                    <a:lstStyle/>
                    <a:p>
                      <a:pPr algn="ctr"/>
                      <a:r>
                        <a:rPr lang="en-US" sz="1200" b="1">
                          <a:solidFill>
                            <a:schemeClr val="tx1"/>
                          </a:solidFill>
                        </a:rPr>
                        <a:t>39</a:t>
                      </a:r>
                    </a:p>
                  </a:txBody>
                  <a:tcPr marT="0" marB="0" anchor="ctr"/>
                </a:tc>
                <a:tc>
                  <a:txBody>
                    <a:bodyPr/>
                    <a:lstStyle/>
                    <a:p>
                      <a:pPr algn="ctr"/>
                      <a:r>
                        <a:rPr lang="en-US" sz="1200" b="1">
                          <a:solidFill>
                            <a:schemeClr val="tx1"/>
                          </a:solidFill>
                        </a:rPr>
                        <a:t>17</a:t>
                      </a:r>
                    </a:p>
                  </a:txBody>
                  <a:tcPr marT="0" marB="0" anchor="ctr"/>
                </a:tc>
                <a:extLst>
                  <a:ext uri="{0D108BD9-81ED-4DB2-BD59-A6C34878D82A}">
                    <a16:rowId xmlns:a16="http://schemas.microsoft.com/office/drawing/2014/main" val="4178132271"/>
                  </a:ext>
                </a:extLst>
              </a:tr>
            </a:tbl>
          </a:graphicData>
        </a:graphic>
      </p:graphicFrame>
      <p:sp>
        <p:nvSpPr>
          <p:cNvPr id="10" name="Text Placeholder 1">
            <a:extLst>
              <a:ext uri="{FF2B5EF4-FFF2-40B4-BE49-F238E27FC236}">
                <a16:creationId xmlns:a16="http://schemas.microsoft.com/office/drawing/2014/main" id="{86D3F7D8-46B0-3154-0F4B-75BA6DE4CE09}"/>
              </a:ext>
            </a:extLst>
          </p:cNvPr>
          <p:cNvSpPr txBox="1">
            <a:spLocks/>
          </p:cNvSpPr>
          <p:nvPr/>
        </p:nvSpPr>
        <p:spPr>
          <a:xfrm>
            <a:off x="6203950" y="1282848"/>
            <a:ext cx="4167164" cy="647700"/>
          </a:xfrm>
          <a:prstGeom prst="rect">
            <a:avLst/>
          </a:prstGeom>
        </p:spPr>
        <p:txBody>
          <a:bodyPr vert="horz" lIns="0" tIns="0" rIns="0" bIns="0" rtlCol="0" anchor="ctr" anchorCtr="0">
            <a:normAutofit/>
          </a:bodyPr>
          <a:lstStyle>
            <a:lvl1pPr marL="0" indent="0" algn="l" defTabSz="914400" rtl="0" eaLnBrk="1" latinLnBrk="0" hangingPunct="1">
              <a:lnSpc>
                <a:spcPct val="90000"/>
              </a:lnSpc>
              <a:spcBef>
                <a:spcPts val="0"/>
              </a:spcBef>
              <a:buClr>
                <a:schemeClr val="accent2"/>
              </a:buClr>
              <a:buFont typeface="Arial" panose="020B0604020202020204" pitchFamily="34" charset="0"/>
              <a:buNone/>
              <a:defRPr sz="18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2"/>
              </a:buClr>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chemeClr val="accent2"/>
              </a:buClr>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chemeClr val="accent2"/>
              </a:buClr>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chemeClr val="accent2"/>
              </a:buClr>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Secondary malignancies</a:t>
            </a:r>
          </a:p>
        </p:txBody>
      </p:sp>
    </p:spTree>
    <p:extLst>
      <p:ext uri="{BB962C8B-B14F-4D97-AF65-F5344CB8AC3E}">
        <p14:creationId xmlns:p14="http://schemas.microsoft.com/office/powerpoint/2010/main" val="26371602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74B613B-0C51-1955-181B-4111919B1EF4}"/>
              </a:ext>
            </a:extLst>
          </p:cNvPr>
          <p:cNvSpPr>
            <a:spLocks noGrp="1"/>
          </p:cNvSpPr>
          <p:nvPr>
            <p:ph type="title"/>
          </p:nvPr>
        </p:nvSpPr>
        <p:spPr/>
        <p:txBody>
          <a:bodyPr/>
          <a:lstStyle/>
          <a:p>
            <a:r>
              <a:rPr lang="en-US"/>
              <a:t>Conclusions </a:t>
            </a:r>
          </a:p>
        </p:txBody>
      </p:sp>
      <p:sp>
        <p:nvSpPr>
          <p:cNvPr id="12" name="Content Placeholder 11">
            <a:extLst>
              <a:ext uri="{FF2B5EF4-FFF2-40B4-BE49-F238E27FC236}">
                <a16:creationId xmlns:a16="http://schemas.microsoft.com/office/drawing/2014/main" id="{84190920-13A0-97FF-13A3-8D9457E3475D}"/>
              </a:ext>
            </a:extLst>
          </p:cNvPr>
          <p:cNvSpPr>
            <a:spLocks noGrp="1"/>
          </p:cNvSpPr>
          <p:nvPr>
            <p:ph idx="1"/>
          </p:nvPr>
        </p:nvSpPr>
        <p:spPr/>
        <p:txBody>
          <a:bodyPr>
            <a:normAutofit/>
          </a:bodyPr>
          <a:lstStyle/>
          <a:p>
            <a:r>
              <a:rPr lang="en-US"/>
              <a:t>I+V significantly improved responses, PFS and OS compared to FCR in fit patients with previously untreated CLL</a:t>
            </a:r>
          </a:p>
          <a:p>
            <a:r>
              <a:rPr lang="en-US"/>
              <a:t>More patients achieve an MRD negative remission with I+V than FCR</a:t>
            </a:r>
          </a:p>
          <a:p>
            <a:pPr lvl="1"/>
            <a:r>
              <a:rPr lang="en-US"/>
              <a:t>the majority of I+V patients achieve the MRD stopping criteria</a:t>
            </a:r>
          </a:p>
          <a:p>
            <a:r>
              <a:rPr lang="en-US"/>
              <a:t>PFS better in IGHV unmutated, 11q deleted, trisomy 12 and 13q deleted CLL amongst other sub-groups</a:t>
            </a:r>
          </a:p>
          <a:p>
            <a:r>
              <a:rPr lang="en-US"/>
              <a:t>I+V was well tolerated with no unexpected toxicities</a:t>
            </a:r>
          </a:p>
          <a:p>
            <a:r>
              <a:rPr lang="en-US"/>
              <a:t>The results seen with I+V indicate that directing the duration of therapy according to individual MRD response maximizes outcomes</a:t>
            </a:r>
          </a:p>
        </p:txBody>
      </p:sp>
      <p:sp>
        <p:nvSpPr>
          <p:cNvPr id="3" name="Footer Placeholder 3">
            <a:extLst>
              <a:ext uri="{FF2B5EF4-FFF2-40B4-BE49-F238E27FC236}">
                <a16:creationId xmlns:a16="http://schemas.microsoft.com/office/drawing/2014/main" id="{D1EC15EC-E50D-7B87-1044-3372529CDDA1}"/>
              </a:ext>
            </a:extLst>
          </p:cNvPr>
          <p:cNvSpPr>
            <a:spLocks noGrp="1"/>
          </p:cNvSpPr>
          <p:nvPr>
            <p:ph type="ftr" sz="quarter" idx="10"/>
          </p:nvPr>
        </p:nvSpPr>
        <p:spPr/>
        <p:txBody>
          <a:bodyPr/>
          <a:lstStyle/>
          <a:p>
            <a:r>
              <a:rPr lang="en-GB" b="1">
                <a:sym typeface="Wingdings" pitchFamily="2" charset="2"/>
              </a:rPr>
              <a:t>CLL, </a:t>
            </a:r>
            <a:r>
              <a:rPr lang="en-GB">
                <a:sym typeface="Wingdings" pitchFamily="2" charset="2"/>
              </a:rPr>
              <a:t>chronic lymphocytic </a:t>
            </a:r>
            <a:r>
              <a:rPr lang="en-GB" err="1">
                <a:sym typeface="Wingdings" pitchFamily="2" charset="2"/>
              </a:rPr>
              <a:t>leukemia</a:t>
            </a:r>
            <a:r>
              <a:rPr lang="en-GB">
                <a:sym typeface="Wingdings" pitchFamily="2" charset="2"/>
              </a:rPr>
              <a:t>; </a:t>
            </a:r>
            <a:r>
              <a:rPr lang="en-GB" b="1">
                <a:sym typeface="Wingdings" pitchFamily="2" charset="2"/>
              </a:rPr>
              <a:t>FCR, </a:t>
            </a:r>
            <a:r>
              <a:rPr lang="en-GB">
                <a:sym typeface="Wingdings" pitchFamily="2" charset="2"/>
              </a:rPr>
              <a:t>fludarabine, cyclophosphamide, rituximab; </a:t>
            </a:r>
            <a:r>
              <a:rPr lang="en-GB" b="1">
                <a:sym typeface="Wingdings" pitchFamily="2" charset="2"/>
              </a:rPr>
              <a:t>IGHV, </a:t>
            </a:r>
            <a:r>
              <a:rPr lang="en-GB">
                <a:sym typeface="Wingdings" pitchFamily="2" charset="2"/>
              </a:rPr>
              <a:t>immunoglobulin heavy-chain variable region; </a:t>
            </a:r>
            <a:r>
              <a:rPr lang="en-GB" b="1">
                <a:sym typeface="Wingdings" pitchFamily="2" charset="2"/>
              </a:rPr>
              <a:t>I+V, </a:t>
            </a:r>
            <a:r>
              <a:rPr lang="en-GB">
                <a:sym typeface="Wingdings" pitchFamily="2" charset="2"/>
              </a:rPr>
              <a:t>ibrutinib plus </a:t>
            </a:r>
            <a:r>
              <a:rPr lang="en-GB" err="1">
                <a:sym typeface="Wingdings" pitchFamily="2" charset="2"/>
              </a:rPr>
              <a:t>venetoclax</a:t>
            </a:r>
            <a:r>
              <a:rPr lang="en-GB">
                <a:sym typeface="Wingdings" pitchFamily="2" charset="2"/>
              </a:rPr>
              <a:t>; </a:t>
            </a:r>
            <a:r>
              <a:rPr lang="en-GB" b="1">
                <a:sym typeface="Wingdings" pitchFamily="2" charset="2"/>
              </a:rPr>
              <a:t>MRD, </a:t>
            </a:r>
            <a:r>
              <a:rPr lang="en-GB">
                <a:sym typeface="Wingdings" pitchFamily="2" charset="2"/>
              </a:rPr>
              <a:t>minimal residual disease; </a:t>
            </a:r>
            <a:r>
              <a:rPr lang="en-GB" b="1"/>
              <a:t>OS, </a:t>
            </a:r>
            <a:r>
              <a:rPr lang="en-GB"/>
              <a:t>overall survival; </a:t>
            </a:r>
            <a:r>
              <a:rPr lang="en-GB" b="1"/>
              <a:t>PFS, </a:t>
            </a:r>
            <a:r>
              <a:rPr lang="en-GB"/>
              <a:t>progression-free survival.</a:t>
            </a:r>
            <a:endParaRPr lang="en-GB" b="1"/>
          </a:p>
          <a:p>
            <a:r>
              <a:rPr lang="en-GB" b="1"/>
              <a:t>Hillmen et al, Abstract #631 presented at ASH 2023. </a:t>
            </a:r>
            <a:endParaRPr lang="en-GB"/>
          </a:p>
        </p:txBody>
      </p:sp>
    </p:spTree>
    <p:extLst>
      <p:ext uri="{BB962C8B-B14F-4D97-AF65-F5344CB8AC3E}">
        <p14:creationId xmlns:p14="http://schemas.microsoft.com/office/powerpoint/2010/main" val="13574140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AD63E48-67AE-504B-8F04-DE9381C6DC60}"/>
              </a:ext>
            </a:extLst>
          </p:cNvPr>
          <p:cNvSpPr>
            <a:spLocks noGrp="1"/>
          </p:cNvSpPr>
          <p:nvPr>
            <p:ph type="title"/>
          </p:nvPr>
        </p:nvSpPr>
        <p:spPr/>
        <p:txBody>
          <a:bodyPr/>
          <a:lstStyle/>
          <a:p>
            <a:r>
              <a:rPr lang="de-DE"/>
              <a:t>ELEVATE-TN</a:t>
            </a:r>
          </a:p>
        </p:txBody>
      </p:sp>
      <p:sp>
        <p:nvSpPr>
          <p:cNvPr id="2" name="Textplatzhalter 1">
            <a:extLst>
              <a:ext uri="{FF2B5EF4-FFF2-40B4-BE49-F238E27FC236}">
                <a16:creationId xmlns:a16="http://schemas.microsoft.com/office/drawing/2014/main" id="{1B152C8C-8AFA-A648-AEBD-C90E20C273E5}"/>
              </a:ext>
            </a:extLst>
          </p:cNvPr>
          <p:cNvSpPr>
            <a:spLocks noGrp="1"/>
          </p:cNvSpPr>
          <p:nvPr>
            <p:ph type="body" idx="1"/>
          </p:nvPr>
        </p:nvSpPr>
        <p:spPr/>
        <p:txBody>
          <a:bodyPr/>
          <a:lstStyle/>
          <a:p>
            <a:r>
              <a:rPr lang="de-DE" err="1"/>
              <a:t>Acalabrutinib</a:t>
            </a:r>
            <a:r>
              <a:rPr lang="de-DE"/>
              <a:t> ± </a:t>
            </a:r>
            <a:r>
              <a:rPr lang="de-DE" err="1"/>
              <a:t>obinutuzumab</a:t>
            </a:r>
            <a:r>
              <a:rPr lang="de-DE"/>
              <a:t> </a:t>
            </a:r>
            <a:r>
              <a:rPr lang="de-DE" err="1"/>
              <a:t>vs</a:t>
            </a:r>
            <a:r>
              <a:rPr lang="de-DE"/>
              <a:t> </a:t>
            </a:r>
            <a:r>
              <a:rPr lang="de-DE" err="1"/>
              <a:t>obinutuzumab</a:t>
            </a:r>
            <a:r>
              <a:rPr lang="de-DE"/>
              <a:t> + </a:t>
            </a:r>
            <a:r>
              <a:rPr lang="de-DE" err="1"/>
              <a:t>chlorambucil</a:t>
            </a:r>
            <a:r>
              <a:rPr lang="de-DE"/>
              <a:t> in TN CLL</a:t>
            </a:r>
          </a:p>
        </p:txBody>
      </p:sp>
    </p:spTree>
    <p:extLst>
      <p:ext uri="{BB962C8B-B14F-4D97-AF65-F5344CB8AC3E}">
        <p14:creationId xmlns:p14="http://schemas.microsoft.com/office/powerpoint/2010/main" val="28443204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Elbow Connector 15">
            <a:extLst>
              <a:ext uri="{FF2B5EF4-FFF2-40B4-BE49-F238E27FC236}">
                <a16:creationId xmlns:a16="http://schemas.microsoft.com/office/drawing/2014/main" id="{19271D1B-2EA8-7445-29AF-461D3DD90568}"/>
              </a:ext>
            </a:extLst>
          </p:cNvPr>
          <p:cNvCxnSpPr>
            <a:cxnSpLocks/>
            <a:stCxn id="5" idx="3"/>
            <a:endCxn id="11" idx="1"/>
          </p:cNvCxnSpPr>
          <p:nvPr/>
        </p:nvCxnSpPr>
        <p:spPr>
          <a:xfrm>
            <a:off x="3517079" y="3749437"/>
            <a:ext cx="1818853" cy="749612"/>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Elbow Connector 13">
            <a:extLst>
              <a:ext uri="{FF2B5EF4-FFF2-40B4-BE49-F238E27FC236}">
                <a16:creationId xmlns:a16="http://schemas.microsoft.com/office/drawing/2014/main" id="{B293DFFA-DD8C-DD43-EE4A-8653D5772D88}"/>
              </a:ext>
            </a:extLst>
          </p:cNvPr>
          <p:cNvCxnSpPr>
            <a:cxnSpLocks/>
            <a:stCxn id="5" idx="3"/>
            <a:endCxn id="10" idx="1"/>
          </p:cNvCxnSpPr>
          <p:nvPr/>
        </p:nvCxnSpPr>
        <p:spPr>
          <a:xfrm>
            <a:off x="3517079" y="3749437"/>
            <a:ext cx="1818854" cy="12700"/>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a:extLst>
              <a:ext uri="{FF2B5EF4-FFF2-40B4-BE49-F238E27FC236}">
                <a16:creationId xmlns:a16="http://schemas.microsoft.com/office/drawing/2014/main" id="{121E0308-6A9D-3D89-947E-CE876E25B7BF}"/>
              </a:ext>
            </a:extLst>
          </p:cNvPr>
          <p:cNvCxnSpPr>
            <a:cxnSpLocks/>
            <a:stCxn id="5" idx="3"/>
            <a:endCxn id="9" idx="1"/>
          </p:cNvCxnSpPr>
          <p:nvPr/>
        </p:nvCxnSpPr>
        <p:spPr>
          <a:xfrm flipV="1">
            <a:off x="3517079" y="3012494"/>
            <a:ext cx="1818852" cy="736943"/>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7D28BA1-FAFD-C953-E57B-3D231F3AE7FC}"/>
              </a:ext>
            </a:extLst>
          </p:cNvPr>
          <p:cNvSpPr>
            <a:spLocks noGrp="1"/>
          </p:cNvSpPr>
          <p:nvPr>
            <p:ph type="title"/>
          </p:nvPr>
        </p:nvSpPr>
        <p:spPr/>
        <p:txBody>
          <a:bodyPr/>
          <a:lstStyle/>
          <a:p>
            <a:r>
              <a:rPr lang="en-US"/>
              <a:t>ELEVATE-TN study design</a:t>
            </a:r>
          </a:p>
        </p:txBody>
      </p:sp>
      <p:sp>
        <p:nvSpPr>
          <p:cNvPr id="3" name="Footer Placeholder 2">
            <a:extLst>
              <a:ext uri="{FF2B5EF4-FFF2-40B4-BE49-F238E27FC236}">
                <a16:creationId xmlns:a16="http://schemas.microsoft.com/office/drawing/2014/main" id="{5CA45FC9-BE91-D635-798C-B2D7980F730C}"/>
              </a:ext>
            </a:extLst>
          </p:cNvPr>
          <p:cNvSpPr>
            <a:spLocks noGrp="1"/>
          </p:cNvSpPr>
          <p:nvPr>
            <p:ph type="ftr" sz="quarter" idx="10"/>
          </p:nvPr>
        </p:nvSpPr>
        <p:spPr>
          <a:xfrm>
            <a:off x="407989" y="5838630"/>
            <a:ext cx="8532812" cy="830458"/>
          </a:xfrm>
        </p:spPr>
        <p:txBody>
          <a:bodyPr/>
          <a:lstStyle/>
          <a:p>
            <a:r>
              <a:rPr lang="en-GB"/>
              <a:t>Data </a:t>
            </a:r>
            <a:r>
              <a:rPr lang="en-GB" err="1"/>
              <a:t>cutoff</a:t>
            </a:r>
            <a:r>
              <a:rPr lang="en-GB"/>
              <a:t>: March 3, 2023. Patients were enrolled between September 2015 and February 2017.</a:t>
            </a:r>
          </a:p>
          <a:p>
            <a:r>
              <a:rPr lang="en-GB" baseline="30000" err="1"/>
              <a:t>a</a:t>
            </a:r>
            <a:r>
              <a:rPr lang="en-GB" err="1"/>
              <a:t>Continued</a:t>
            </a:r>
            <a:r>
              <a:rPr lang="en-GB"/>
              <a:t> until disease progression or unacceptable toxicity at 100 mg PO BID. </a:t>
            </a:r>
            <a:r>
              <a:rPr lang="en-GB" baseline="30000" err="1"/>
              <a:t>b</a:t>
            </a:r>
            <a:r>
              <a:rPr lang="en-GB" err="1"/>
              <a:t>Treatments</a:t>
            </a:r>
            <a:r>
              <a:rPr lang="en-GB"/>
              <a:t> were fixed duration and administered for 6 cycles.</a:t>
            </a:r>
          </a:p>
          <a:p>
            <a:r>
              <a:rPr lang="en-GB" b="1"/>
              <a:t>A, </a:t>
            </a:r>
            <a:r>
              <a:rPr lang="en-GB"/>
              <a:t>acalabrutinib; </a:t>
            </a:r>
            <a:r>
              <a:rPr lang="en-GB" b="1"/>
              <a:t>BID</a:t>
            </a:r>
            <a:r>
              <a:rPr lang="en-GB"/>
              <a:t>, twice a day; </a:t>
            </a:r>
            <a:r>
              <a:rPr lang="en-GB" b="1" err="1"/>
              <a:t>Clb</a:t>
            </a:r>
            <a:r>
              <a:rPr lang="en-GB" b="1"/>
              <a:t>, </a:t>
            </a:r>
            <a:r>
              <a:rPr lang="en-GB"/>
              <a:t>chlorambucil; </a:t>
            </a:r>
            <a:r>
              <a:rPr lang="en-GB" b="1"/>
              <a:t>CLL, </a:t>
            </a:r>
            <a:r>
              <a:rPr lang="en-GB"/>
              <a:t>chronic lymphocytic </a:t>
            </a:r>
            <a:r>
              <a:rPr lang="en-GB" err="1"/>
              <a:t>leukemia</a:t>
            </a:r>
            <a:r>
              <a:rPr lang="en-GB"/>
              <a:t>; </a:t>
            </a:r>
            <a:r>
              <a:rPr lang="en-GB" b="1"/>
              <a:t>CIRS-G, </a:t>
            </a:r>
            <a:r>
              <a:rPr lang="en-GB"/>
              <a:t>Cumulative Illness Rating Scale-Geriatric; </a:t>
            </a:r>
            <a:r>
              <a:rPr lang="en-GB" b="1"/>
              <a:t>del</a:t>
            </a:r>
            <a:r>
              <a:rPr lang="en-GB"/>
              <a:t>, deletion; </a:t>
            </a:r>
            <a:r>
              <a:rPr lang="en-GB" b="1"/>
              <a:t>ECOG PS, </a:t>
            </a:r>
            <a:r>
              <a:rPr lang="en-GB"/>
              <a:t>Eastern Cooperative Oncology Group performance status; </a:t>
            </a:r>
            <a:r>
              <a:rPr lang="en-GB" b="1"/>
              <a:t>INV, </a:t>
            </a:r>
            <a:r>
              <a:rPr lang="en-GB"/>
              <a:t>investigator; </a:t>
            </a:r>
            <a:r>
              <a:rPr lang="en-GB" b="1"/>
              <a:t>IRC</a:t>
            </a:r>
            <a:r>
              <a:rPr lang="en-GB"/>
              <a:t>, independent review committee; </a:t>
            </a:r>
            <a:r>
              <a:rPr lang="en-GB" b="1" err="1"/>
              <a:t>iwCLL</a:t>
            </a:r>
            <a:r>
              <a:rPr lang="en-GB" b="1"/>
              <a:t>, </a:t>
            </a:r>
            <a:r>
              <a:rPr lang="en-GB"/>
              <a:t>International Workshop on Chronic Lymphocytic </a:t>
            </a:r>
            <a:r>
              <a:rPr lang="en-GB" err="1"/>
              <a:t>Leukemia</a:t>
            </a:r>
            <a:r>
              <a:rPr lang="en-GB"/>
              <a:t>; </a:t>
            </a:r>
            <a:r>
              <a:rPr lang="en-GB" b="1"/>
              <a:t>MRD, </a:t>
            </a:r>
            <a:r>
              <a:rPr lang="en-GB"/>
              <a:t>minimal residual disease; </a:t>
            </a:r>
            <a:r>
              <a:rPr lang="en-GB" b="1"/>
              <a:t>O, </a:t>
            </a:r>
            <a:r>
              <a:rPr lang="en-GB" err="1"/>
              <a:t>obinutuzumab</a:t>
            </a:r>
            <a:r>
              <a:rPr lang="en-GB"/>
              <a:t>; </a:t>
            </a:r>
            <a:r>
              <a:rPr lang="en-GB" b="1"/>
              <a:t>OS, </a:t>
            </a:r>
            <a:r>
              <a:rPr lang="en-GB"/>
              <a:t>overall survival; </a:t>
            </a:r>
            <a:r>
              <a:rPr lang="en-GB" b="1"/>
              <a:t>ORR, </a:t>
            </a:r>
            <a:r>
              <a:rPr lang="en-GB"/>
              <a:t>overall response rate; </a:t>
            </a:r>
            <a:r>
              <a:rPr lang="en-GB" b="1"/>
              <a:t>PFS, </a:t>
            </a:r>
            <a:r>
              <a:rPr lang="en-GB"/>
              <a:t>progression-free survival; </a:t>
            </a:r>
            <a:r>
              <a:rPr lang="en-GB" b="1"/>
              <a:t>PO</a:t>
            </a:r>
            <a:r>
              <a:rPr lang="en-GB"/>
              <a:t>, orally; </a:t>
            </a:r>
            <a:r>
              <a:rPr lang="en-GB" b="1"/>
              <a:t>R</a:t>
            </a:r>
            <a:r>
              <a:rPr lang="en-GB"/>
              <a:t>, randomised; </a:t>
            </a:r>
            <a:r>
              <a:rPr lang="en-GB" b="1"/>
              <a:t>TN, </a:t>
            </a:r>
            <a:r>
              <a:rPr lang="en-GB"/>
              <a:t>treatment naïve; </a:t>
            </a:r>
            <a:r>
              <a:rPr lang="en-GB" b="1"/>
              <a:t>TTNT,</a:t>
            </a:r>
            <a:r>
              <a:rPr lang="en-GB"/>
              <a:t> time to next treatment. </a:t>
            </a:r>
            <a:endParaRPr lang="en-GB" b="1"/>
          </a:p>
          <a:p>
            <a:r>
              <a:rPr lang="en-GB" b="1"/>
              <a:t>Sharman et al, Abstract #636 presented at ASH 2023. </a:t>
            </a:r>
            <a:endParaRPr lang="en-GB"/>
          </a:p>
        </p:txBody>
      </p:sp>
      <p:sp>
        <p:nvSpPr>
          <p:cNvPr id="5" name="Rectangle 4">
            <a:extLst>
              <a:ext uri="{FF2B5EF4-FFF2-40B4-BE49-F238E27FC236}">
                <a16:creationId xmlns:a16="http://schemas.microsoft.com/office/drawing/2014/main" id="{6D72C3B3-21D6-CBE9-F773-E7A7C8057294}"/>
              </a:ext>
            </a:extLst>
          </p:cNvPr>
          <p:cNvSpPr/>
          <p:nvPr/>
        </p:nvSpPr>
        <p:spPr>
          <a:xfrm>
            <a:off x="407987" y="1660244"/>
            <a:ext cx="3109092" cy="417838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t>TN CLL (N=535)</a:t>
            </a:r>
          </a:p>
          <a:p>
            <a:pPr algn="ctr"/>
            <a:endParaRPr lang="en-US" sz="1200"/>
          </a:p>
          <a:p>
            <a:pPr algn="ctr"/>
            <a:r>
              <a:rPr lang="en-US" sz="1200" b="1"/>
              <a:t>Key inclusion criteria</a:t>
            </a:r>
          </a:p>
          <a:p>
            <a:pPr marL="171450" indent="-171450">
              <a:buFont typeface="Arial" panose="020B0604020202020204" pitchFamily="34" charset="0"/>
              <a:buChar char="•"/>
            </a:pPr>
            <a:r>
              <a:rPr lang="en-US" sz="1200"/>
              <a:t>Age ≥65 years, or &gt;18 to &lt;65 years with:</a:t>
            </a:r>
          </a:p>
          <a:p>
            <a:pPr marL="628650" lvl="1" indent="-171450">
              <a:buFont typeface="Arial" panose="020B0604020202020204" pitchFamily="34" charset="0"/>
              <a:buChar char="•"/>
            </a:pPr>
            <a:r>
              <a:rPr lang="en-US" sz="1200"/>
              <a:t>Creatinine clearance 30–69 mL/min (by Cockcroft-Gault equation)</a:t>
            </a:r>
          </a:p>
          <a:p>
            <a:pPr marL="628650" lvl="1" indent="-171450">
              <a:buFont typeface="Arial" panose="020B0604020202020204" pitchFamily="34" charset="0"/>
              <a:buChar char="•"/>
            </a:pPr>
            <a:r>
              <a:rPr lang="en-US" sz="1200"/>
              <a:t>CIRS-G score &gt;6</a:t>
            </a:r>
          </a:p>
          <a:p>
            <a:pPr marL="171450" indent="-171450">
              <a:buFont typeface="Arial" panose="020B0604020202020204" pitchFamily="34" charset="0"/>
              <a:buChar char="•"/>
            </a:pPr>
            <a:r>
              <a:rPr lang="en-US" sz="1200"/>
              <a:t>TN CLL requiring treatment per </a:t>
            </a:r>
            <a:r>
              <a:rPr lang="en-US" sz="1200" err="1"/>
              <a:t>iwCLL</a:t>
            </a:r>
            <a:r>
              <a:rPr lang="en-US" sz="1200"/>
              <a:t> 2008 criteria</a:t>
            </a:r>
          </a:p>
          <a:p>
            <a:pPr marL="171450" indent="-171450">
              <a:buFont typeface="Arial" panose="020B0604020202020204" pitchFamily="34" charset="0"/>
              <a:buChar char="•"/>
            </a:pPr>
            <a:r>
              <a:rPr lang="en-US" sz="1200"/>
              <a:t>ECOG PS ≤2</a:t>
            </a:r>
          </a:p>
          <a:p>
            <a:pPr algn="ctr"/>
            <a:endParaRPr lang="en-US" sz="1200"/>
          </a:p>
          <a:p>
            <a:pPr algn="ctr"/>
            <a:r>
              <a:rPr lang="en-US" sz="1200" b="1"/>
              <a:t>Key exclusion criteria</a:t>
            </a:r>
          </a:p>
          <a:p>
            <a:pPr marL="171450" indent="-171450">
              <a:buFont typeface="Arial" panose="020B0604020202020204" pitchFamily="34" charset="0"/>
              <a:buChar char="•"/>
            </a:pPr>
            <a:r>
              <a:rPr lang="en-US" sz="1200"/>
              <a:t>Significant cardiovascular disease</a:t>
            </a:r>
          </a:p>
          <a:p>
            <a:pPr algn="ctr"/>
            <a:endParaRPr lang="en-US" sz="1200"/>
          </a:p>
          <a:p>
            <a:pPr algn="ctr"/>
            <a:r>
              <a:rPr lang="en-US" sz="1200" b="1"/>
              <a:t>Stratification</a:t>
            </a:r>
          </a:p>
          <a:p>
            <a:pPr marL="171450" indent="-171450">
              <a:buFont typeface="Arial" panose="020B0604020202020204" pitchFamily="34" charset="0"/>
              <a:buChar char="•"/>
            </a:pPr>
            <a:r>
              <a:rPr lang="en-US" sz="1200"/>
              <a:t>del(17p), yes vs no</a:t>
            </a:r>
          </a:p>
          <a:p>
            <a:pPr marL="171450" indent="-171450">
              <a:buFont typeface="Arial" panose="020B0604020202020204" pitchFamily="34" charset="0"/>
              <a:buChar char="•"/>
            </a:pPr>
            <a:r>
              <a:rPr lang="en-US" sz="1200"/>
              <a:t>ECOG PS 0–1 vs 2</a:t>
            </a:r>
          </a:p>
          <a:p>
            <a:pPr marL="171450" indent="-171450">
              <a:buFont typeface="Arial" panose="020B0604020202020204" pitchFamily="34" charset="0"/>
              <a:buChar char="•"/>
            </a:pPr>
            <a:r>
              <a:rPr lang="en-US" sz="1200"/>
              <a:t>Geographic region</a:t>
            </a:r>
          </a:p>
        </p:txBody>
      </p:sp>
      <p:sp>
        <p:nvSpPr>
          <p:cNvPr id="8" name="Oval 7">
            <a:extLst>
              <a:ext uri="{FF2B5EF4-FFF2-40B4-BE49-F238E27FC236}">
                <a16:creationId xmlns:a16="http://schemas.microsoft.com/office/drawing/2014/main" id="{CBF7D7C6-7D63-B25C-A131-985DA515BCE5}"/>
              </a:ext>
            </a:extLst>
          </p:cNvPr>
          <p:cNvSpPr/>
          <p:nvPr/>
        </p:nvSpPr>
        <p:spPr>
          <a:xfrm>
            <a:off x="4046848" y="3384943"/>
            <a:ext cx="759313" cy="72898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latin typeface="+mj-lt"/>
              </a:rPr>
              <a:t>R</a:t>
            </a:r>
          </a:p>
          <a:p>
            <a:pPr algn="ctr"/>
            <a:r>
              <a:rPr lang="en-GB" sz="1200">
                <a:latin typeface="+mj-lt"/>
              </a:rPr>
              <a:t>1:1:1</a:t>
            </a:r>
          </a:p>
        </p:txBody>
      </p:sp>
      <p:sp>
        <p:nvSpPr>
          <p:cNvPr id="9" name="Rectangle 8">
            <a:extLst>
              <a:ext uri="{FF2B5EF4-FFF2-40B4-BE49-F238E27FC236}">
                <a16:creationId xmlns:a16="http://schemas.microsoft.com/office/drawing/2014/main" id="{0745A8EB-795D-A0CB-2DD1-9F3BFFFB694D}"/>
              </a:ext>
            </a:extLst>
          </p:cNvPr>
          <p:cNvSpPr/>
          <p:nvPr/>
        </p:nvSpPr>
        <p:spPr>
          <a:xfrm>
            <a:off x="5335931" y="2701068"/>
            <a:ext cx="1736035" cy="62285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a:t>
            </a:r>
            <a:r>
              <a:rPr lang="en-US" baseline="30000"/>
              <a:t>a </a:t>
            </a:r>
            <a:r>
              <a:rPr lang="en-US"/>
              <a:t>+ O</a:t>
            </a:r>
            <a:r>
              <a:rPr lang="en-US" baseline="30000"/>
              <a:t>b</a:t>
            </a:r>
          </a:p>
        </p:txBody>
      </p:sp>
      <p:sp>
        <p:nvSpPr>
          <p:cNvPr id="10" name="Rectangle 9">
            <a:extLst>
              <a:ext uri="{FF2B5EF4-FFF2-40B4-BE49-F238E27FC236}">
                <a16:creationId xmlns:a16="http://schemas.microsoft.com/office/drawing/2014/main" id="{24F20AC7-0144-0411-3136-C31C288FC53B}"/>
              </a:ext>
            </a:extLst>
          </p:cNvPr>
          <p:cNvSpPr/>
          <p:nvPr/>
        </p:nvSpPr>
        <p:spPr>
          <a:xfrm>
            <a:off x="5335933" y="3438011"/>
            <a:ext cx="1736035" cy="622852"/>
          </a:xfrm>
          <a:prstGeom prst="rect">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a:t>
            </a:r>
            <a:r>
              <a:rPr lang="en-US" baseline="30000"/>
              <a:t>a</a:t>
            </a:r>
            <a:endParaRPr lang="en-US"/>
          </a:p>
        </p:txBody>
      </p:sp>
      <p:sp>
        <p:nvSpPr>
          <p:cNvPr id="11" name="Rectangle 10">
            <a:extLst>
              <a:ext uri="{FF2B5EF4-FFF2-40B4-BE49-F238E27FC236}">
                <a16:creationId xmlns:a16="http://schemas.microsoft.com/office/drawing/2014/main" id="{06CD1510-8D1A-41DA-03FC-11688C822480}"/>
              </a:ext>
            </a:extLst>
          </p:cNvPr>
          <p:cNvSpPr/>
          <p:nvPr/>
        </p:nvSpPr>
        <p:spPr>
          <a:xfrm>
            <a:off x="5335932" y="4187623"/>
            <a:ext cx="1736035" cy="62285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O</a:t>
            </a:r>
            <a:r>
              <a:rPr lang="en-US" baseline="30000"/>
              <a:t>b </a:t>
            </a:r>
            <a:r>
              <a:rPr lang="en-US"/>
              <a:t>+ </a:t>
            </a:r>
            <a:r>
              <a:rPr lang="en-US" err="1"/>
              <a:t>Clb</a:t>
            </a:r>
            <a:r>
              <a:rPr lang="en-US" baseline="30000" err="1"/>
              <a:t>b</a:t>
            </a:r>
            <a:endParaRPr lang="en-US" baseline="30000"/>
          </a:p>
        </p:txBody>
      </p:sp>
      <p:sp>
        <p:nvSpPr>
          <p:cNvPr id="6" name="Rectangle 5">
            <a:extLst>
              <a:ext uri="{FF2B5EF4-FFF2-40B4-BE49-F238E27FC236}">
                <a16:creationId xmlns:a16="http://schemas.microsoft.com/office/drawing/2014/main" id="{05564DCC-8BA6-C820-B9A2-BFC6DD23D752}"/>
              </a:ext>
            </a:extLst>
          </p:cNvPr>
          <p:cNvSpPr/>
          <p:nvPr/>
        </p:nvSpPr>
        <p:spPr>
          <a:xfrm>
            <a:off x="7722164" y="1656835"/>
            <a:ext cx="3037490" cy="240402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Primary endpoint</a:t>
            </a:r>
          </a:p>
          <a:p>
            <a:pPr marL="171450" indent="-171450">
              <a:buClr>
                <a:schemeClr val="accent2"/>
              </a:buClr>
              <a:buFont typeface="Arial" panose="020B0604020202020204" pitchFamily="34" charset="0"/>
              <a:buChar char="•"/>
            </a:pPr>
            <a:r>
              <a:rPr lang="en-US" sz="1200">
                <a:solidFill>
                  <a:schemeClr val="tx1"/>
                </a:solidFill>
              </a:rPr>
              <a:t>PFS (IRC-assessed): A+O vs </a:t>
            </a:r>
            <a:r>
              <a:rPr lang="en-US" sz="1200" err="1">
                <a:solidFill>
                  <a:schemeClr val="tx1"/>
                </a:solidFill>
              </a:rPr>
              <a:t>O+Clb</a:t>
            </a:r>
            <a:endParaRPr lang="en-US" sz="1200">
              <a:solidFill>
                <a:schemeClr val="tx1"/>
              </a:solidFill>
            </a:endParaRPr>
          </a:p>
          <a:p>
            <a:pPr algn="ctr"/>
            <a:endParaRPr lang="en-US" sz="1200">
              <a:solidFill>
                <a:schemeClr val="tx1"/>
              </a:solidFill>
            </a:endParaRPr>
          </a:p>
          <a:p>
            <a:pPr algn="ctr"/>
            <a:r>
              <a:rPr lang="en-US" sz="1200" b="1">
                <a:solidFill>
                  <a:schemeClr val="tx1"/>
                </a:solidFill>
              </a:rPr>
              <a:t>Secondary/other endpoints</a:t>
            </a:r>
          </a:p>
          <a:p>
            <a:pPr marL="171450" indent="-171450">
              <a:buClr>
                <a:schemeClr val="accent2"/>
              </a:buClr>
              <a:buFont typeface="Arial" panose="020B0604020202020204" pitchFamily="34" charset="0"/>
              <a:buChar char="•"/>
            </a:pPr>
            <a:r>
              <a:rPr lang="en-US" sz="1200">
                <a:solidFill>
                  <a:schemeClr val="tx1"/>
                </a:solidFill>
              </a:rPr>
              <a:t>PFS (IRC-assessed): A vs </a:t>
            </a:r>
            <a:r>
              <a:rPr lang="en-US" sz="1200" err="1">
                <a:solidFill>
                  <a:schemeClr val="tx1"/>
                </a:solidFill>
              </a:rPr>
              <a:t>O+Clb</a:t>
            </a:r>
            <a:endParaRPr lang="en-US" sz="1200">
              <a:solidFill>
                <a:schemeClr val="tx1"/>
              </a:solidFill>
            </a:endParaRPr>
          </a:p>
          <a:p>
            <a:pPr marL="171450" indent="-171450">
              <a:buClr>
                <a:schemeClr val="accent2"/>
              </a:buClr>
              <a:buFont typeface="Arial" panose="020B0604020202020204" pitchFamily="34" charset="0"/>
              <a:buChar char="•"/>
            </a:pPr>
            <a:r>
              <a:rPr lang="en-US" sz="1200">
                <a:solidFill>
                  <a:schemeClr val="tx1"/>
                </a:solidFill>
              </a:rPr>
              <a:t>PFS (INV-assessed)</a:t>
            </a:r>
          </a:p>
          <a:p>
            <a:pPr marL="171450" indent="-171450">
              <a:buClr>
                <a:schemeClr val="accent2"/>
              </a:buClr>
              <a:buFont typeface="Arial" panose="020B0604020202020204" pitchFamily="34" charset="0"/>
              <a:buChar char="•"/>
            </a:pPr>
            <a:r>
              <a:rPr lang="en-US" sz="1200">
                <a:solidFill>
                  <a:schemeClr val="tx1"/>
                </a:solidFill>
              </a:rPr>
              <a:t>ORR (IRC- and INV-assessed)</a:t>
            </a:r>
          </a:p>
          <a:p>
            <a:pPr marL="171450" indent="-171450">
              <a:buClr>
                <a:schemeClr val="accent2"/>
              </a:buClr>
              <a:buFont typeface="Arial" panose="020B0604020202020204" pitchFamily="34" charset="0"/>
              <a:buChar char="•"/>
            </a:pPr>
            <a:r>
              <a:rPr lang="en-US" sz="1200">
                <a:solidFill>
                  <a:schemeClr val="tx1"/>
                </a:solidFill>
              </a:rPr>
              <a:t>TTNT</a:t>
            </a:r>
          </a:p>
          <a:p>
            <a:pPr marL="171450" indent="-171450">
              <a:buClr>
                <a:schemeClr val="accent2"/>
              </a:buClr>
              <a:buFont typeface="Arial" panose="020B0604020202020204" pitchFamily="34" charset="0"/>
              <a:buChar char="•"/>
            </a:pPr>
            <a:r>
              <a:rPr lang="en-US" sz="1200">
                <a:solidFill>
                  <a:schemeClr val="tx1"/>
                </a:solidFill>
              </a:rPr>
              <a:t>OS</a:t>
            </a:r>
          </a:p>
          <a:p>
            <a:pPr marL="171450" indent="-171450">
              <a:buClr>
                <a:schemeClr val="accent2"/>
              </a:buClr>
              <a:buFont typeface="Arial" panose="020B0604020202020204" pitchFamily="34" charset="0"/>
              <a:buChar char="•"/>
            </a:pPr>
            <a:r>
              <a:rPr lang="en-US" sz="1200">
                <a:solidFill>
                  <a:schemeClr val="tx1"/>
                </a:solidFill>
              </a:rPr>
              <a:t>MRD</a:t>
            </a:r>
          </a:p>
          <a:p>
            <a:pPr marL="171450" indent="-171450">
              <a:buClr>
                <a:schemeClr val="accent2"/>
              </a:buClr>
              <a:buFont typeface="Arial" panose="020B0604020202020204" pitchFamily="34" charset="0"/>
              <a:buChar char="•"/>
            </a:pPr>
            <a:r>
              <a:rPr lang="en-US" sz="1200">
                <a:solidFill>
                  <a:schemeClr val="tx1"/>
                </a:solidFill>
              </a:rPr>
              <a:t>Safety</a:t>
            </a:r>
          </a:p>
        </p:txBody>
      </p:sp>
      <p:sp>
        <p:nvSpPr>
          <p:cNvPr id="17" name="Rectangle 16">
            <a:extLst>
              <a:ext uri="{FF2B5EF4-FFF2-40B4-BE49-F238E27FC236}">
                <a16:creationId xmlns:a16="http://schemas.microsoft.com/office/drawing/2014/main" id="{F9334659-F091-F89E-D427-F5FEFE57023E}"/>
              </a:ext>
            </a:extLst>
          </p:cNvPr>
          <p:cNvSpPr/>
          <p:nvPr/>
        </p:nvSpPr>
        <p:spPr>
          <a:xfrm>
            <a:off x="3854184" y="4897521"/>
            <a:ext cx="6905469" cy="41044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Crossover from </a:t>
            </a:r>
            <a:r>
              <a:rPr lang="en-US" sz="1200" err="1">
                <a:solidFill>
                  <a:schemeClr val="bg1"/>
                </a:solidFill>
              </a:rPr>
              <a:t>O+Clb</a:t>
            </a:r>
            <a:r>
              <a:rPr lang="en-US" sz="1200">
                <a:solidFill>
                  <a:schemeClr val="bg1"/>
                </a:solidFill>
              </a:rPr>
              <a:t> to A was allowed after IRC-confirmed progression</a:t>
            </a:r>
          </a:p>
        </p:txBody>
      </p:sp>
      <p:sp>
        <p:nvSpPr>
          <p:cNvPr id="18" name="TextBox 17">
            <a:extLst>
              <a:ext uri="{FF2B5EF4-FFF2-40B4-BE49-F238E27FC236}">
                <a16:creationId xmlns:a16="http://schemas.microsoft.com/office/drawing/2014/main" id="{ED77A9C9-3180-3EE6-FA2D-1DE0AE708890}"/>
              </a:ext>
            </a:extLst>
          </p:cNvPr>
          <p:cNvSpPr txBox="1"/>
          <p:nvPr/>
        </p:nvSpPr>
        <p:spPr>
          <a:xfrm>
            <a:off x="3854184" y="5395009"/>
            <a:ext cx="6905469" cy="461665"/>
          </a:xfrm>
          <a:prstGeom prst="rect">
            <a:avLst/>
          </a:prstGeom>
          <a:solidFill>
            <a:schemeClr val="bg2"/>
          </a:solidFill>
          <a:ln>
            <a:solidFill>
              <a:schemeClr val="bg1"/>
            </a:solidFill>
          </a:ln>
        </p:spPr>
        <p:txBody>
          <a:bodyPr wrap="square" rtlCol="0">
            <a:spAutoFit/>
          </a:bodyPr>
          <a:lstStyle/>
          <a:p>
            <a:r>
              <a:rPr lang="en-US" sz="1200"/>
              <a:t>Note: After interim analysis, PFS assessments were by investigator only. All analyses are ad-hoc and </a:t>
            </a:r>
            <a:r>
              <a:rPr lang="en-US" sz="1200" i="1"/>
              <a:t>P</a:t>
            </a:r>
            <a:r>
              <a:rPr lang="en-US" sz="1200"/>
              <a:t>-values are descriptive. </a:t>
            </a:r>
          </a:p>
        </p:txBody>
      </p:sp>
    </p:spTree>
    <p:extLst>
      <p:ext uri="{BB962C8B-B14F-4D97-AF65-F5344CB8AC3E}">
        <p14:creationId xmlns:p14="http://schemas.microsoft.com/office/powerpoint/2010/main" val="15825604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28BA1-FAFD-C953-E57B-3D231F3AE7FC}"/>
              </a:ext>
            </a:extLst>
          </p:cNvPr>
          <p:cNvSpPr>
            <a:spLocks noGrp="1"/>
          </p:cNvSpPr>
          <p:nvPr>
            <p:ph type="title"/>
          </p:nvPr>
        </p:nvSpPr>
        <p:spPr/>
        <p:txBody>
          <a:bodyPr/>
          <a:lstStyle/>
          <a:p>
            <a:r>
              <a:rPr lang="en-US"/>
              <a:t>PFS</a:t>
            </a:r>
          </a:p>
        </p:txBody>
      </p:sp>
      <p:sp>
        <p:nvSpPr>
          <p:cNvPr id="3" name="Footer Placeholder 2">
            <a:extLst>
              <a:ext uri="{FF2B5EF4-FFF2-40B4-BE49-F238E27FC236}">
                <a16:creationId xmlns:a16="http://schemas.microsoft.com/office/drawing/2014/main" id="{5CA45FC9-BE91-D635-798C-B2D7980F730C}"/>
              </a:ext>
            </a:extLst>
          </p:cNvPr>
          <p:cNvSpPr>
            <a:spLocks noGrp="1"/>
          </p:cNvSpPr>
          <p:nvPr>
            <p:ph type="ftr" sz="quarter" idx="10"/>
          </p:nvPr>
        </p:nvSpPr>
        <p:spPr>
          <a:xfrm>
            <a:off x="407989" y="6014823"/>
            <a:ext cx="8532812" cy="654265"/>
          </a:xfrm>
        </p:spPr>
        <p:txBody>
          <a:bodyPr/>
          <a:lstStyle/>
          <a:p>
            <a:r>
              <a:rPr lang="en-GB" baseline="30000" err="1"/>
              <a:t>a</a:t>
            </a:r>
            <a:r>
              <a:rPr lang="en-GB" err="1"/>
              <a:t>Hazard</a:t>
            </a:r>
            <a:r>
              <a:rPr lang="en-GB"/>
              <a:t> ratio based on stratified Cox proportional-hazards model. </a:t>
            </a:r>
            <a:r>
              <a:rPr lang="en-GB" baseline="30000" err="1"/>
              <a:t>b</a:t>
            </a:r>
            <a:r>
              <a:rPr lang="en-GB" i="1" err="1"/>
              <a:t>P</a:t>
            </a:r>
            <a:r>
              <a:rPr lang="en-GB"/>
              <a:t>-value based on stratified log-rank test.</a:t>
            </a:r>
          </a:p>
          <a:p>
            <a:r>
              <a:rPr lang="en-GB" b="1"/>
              <a:t>A, </a:t>
            </a:r>
            <a:r>
              <a:rPr lang="en-GB"/>
              <a:t>acalabrutinib; </a:t>
            </a:r>
            <a:r>
              <a:rPr lang="en-GB" b="1"/>
              <a:t>CI</a:t>
            </a:r>
            <a:r>
              <a:rPr lang="en-GB"/>
              <a:t>, confidence interval; </a:t>
            </a:r>
            <a:r>
              <a:rPr lang="en-GB" b="1" err="1"/>
              <a:t>Clb</a:t>
            </a:r>
            <a:r>
              <a:rPr lang="en-GB" b="1"/>
              <a:t>, </a:t>
            </a:r>
            <a:r>
              <a:rPr lang="en-GB"/>
              <a:t>chlorambucil; </a:t>
            </a:r>
            <a:r>
              <a:rPr lang="en-GB" b="1"/>
              <a:t>HR, </a:t>
            </a:r>
            <a:r>
              <a:rPr lang="en-GB"/>
              <a:t>hazard ratio; </a:t>
            </a:r>
            <a:r>
              <a:rPr lang="en-GB" b="1"/>
              <a:t>NR, </a:t>
            </a:r>
            <a:r>
              <a:rPr lang="en-GB"/>
              <a:t>not reached; </a:t>
            </a:r>
            <a:r>
              <a:rPr lang="en-GB" b="1"/>
              <a:t>O, </a:t>
            </a:r>
            <a:r>
              <a:rPr lang="en-GB" err="1"/>
              <a:t>obinutuzumab</a:t>
            </a:r>
            <a:r>
              <a:rPr lang="en-GB"/>
              <a:t>; </a:t>
            </a:r>
            <a:r>
              <a:rPr lang="en-GB" b="1"/>
              <a:t>PFS, </a:t>
            </a:r>
            <a:r>
              <a:rPr lang="en-GB"/>
              <a:t>progression-free survival. </a:t>
            </a:r>
          </a:p>
          <a:p>
            <a:r>
              <a:rPr lang="en-GB" b="1"/>
              <a:t>Sharman et al, Abstract #636 presented at ASH 2023. </a:t>
            </a:r>
            <a:endParaRPr lang="en-GB"/>
          </a:p>
        </p:txBody>
      </p:sp>
      <p:sp>
        <p:nvSpPr>
          <p:cNvPr id="5" name="TextBox 4">
            <a:extLst>
              <a:ext uri="{FF2B5EF4-FFF2-40B4-BE49-F238E27FC236}">
                <a16:creationId xmlns:a16="http://schemas.microsoft.com/office/drawing/2014/main" id="{79127079-6AEF-E60C-DAA2-66ED3C2055AA}"/>
              </a:ext>
            </a:extLst>
          </p:cNvPr>
          <p:cNvSpPr txBox="1"/>
          <p:nvPr/>
        </p:nvSpPr>
        <p:spPr>
          <a:xfrm>
            <a:off x="9120187" y="1667548"/>
            <a:ext cx="2663825" cy="1478264"/>
          </a:xfrm>
          <a:prstGeom prst="rect">
            <a:avLst/>
          </a:prstGeom>
          <a:solidFill>
            <a:schemeClr val="bg2"/>
          </a:solidFill>
        </p:spPr>
        <p:txBody>
          <a:bodyPr wrap="square" tIns="108000" rtlCol="0">
            <a:noAutofit/>
          </a:bodyPr>
          <a:lstStyle/>
          <a:p>
            <a:pPr marL="180975" indent="-180975">
              <a:buClr>
                <a:schemeClr val="accent2"/>
              </a:buClr>
              <a:buFont typeface="Arial" panose="020B0604020202020204" pitchFamily="34" charset="0"/>
              <a:buChar char="•"/>
            </a:pPr>
            <a:r>
              <a:rPr lang="en-US" sz="1400"/>
              <a:t>PFS was significantly higher for A-containing arms vs </a:t>
            </a:r>
            <a:r>
              <a:rPr lang="en-US" sz="1400" err="1"/>
              <a:t>O+Clb</a:t>
            </a:r>
            <a:endParaRPr lang="en-US" sz="1400"/>
          </a:p>
          <a:p>
            <a:pPr marL="180975" indent="-180975">
              <a:buClr>
                <a:schemeClr val="accent2"/>
              </a:buClr>
              <a:buFont typeface="Arial" panose="020B0604020202020204" pitchFamily="34" charset="0"/>
              <a:buChar char="•"/>
            </a:pPr>
            <a:r>
              <a:rPr lang="en-GB" sz="1400"/>
              <a:t>Median PFS was significantly higher for A+O vs A</a:t>
            </a:r>
          </a:p>
        </p:txBody>
      </p:sp>
      <p:graphicFrame>
        <p:nvGraphicFramePr>
          <p:cNvPr id="9" name="Diagramm 8">
            <a:extLst>
              <a:ext uri="{FF2B5EF4-FFF2-40B4-BE49-F238E27FC236}">
                <a16:creationId xmlns:a16="http://schemas.microsoft.com/office/drawing/2014/main" id="{16C0A9DD-81FD-3BF6-75FF-A25C83D98514}"/>
              </a:ext>
            </a:extLst>
          </p:cNvPr>
          <p:cNvGraphicFramePr/>
          <p:nvPr>
            <p:extLst>
              <p:ext uri="{D42A27DB-BD31-4B8C-83A1-F6EECF244321}">
                <p14:modId xmlns:p14="http://schemas.microsoft.com/office/powerpoint/2010/main" val="1289921440"/>
              </p:ext>
            </p:extLst>
          </p:nvPr>
        </p:nvGraphicFramePr>
        <p:xfrm>
          <a:off x="-19051" y="1534199"/>
          <a:ext cx="8712201" cy="36517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Tabelle 9">
            <a:extLst>
              <a:ext uri="{FF2B5EF4-FFF2-40B4-BE49-F238E27FC236}">
                <a16:creationId xmlns:a16="http://schemas.microsoft.com/office/drawing/2014/main" id="{25774317-E465-F982-DE4E-62BD46E26F82}"/>
              </a:ext>
            </a:extLst>
          </p:cNvPr>
          <p:cNvGraphicFramePr>
            <a:graphicFrameLocks noGrp="1"/>
          </p:cNvGraphicFramePr>
          <p:nvPr>
            <p:extLst>
              <p:ext uri="{D42A27DB-BD31-4B8C-83A1-F6EECF244321}">
                <p14:modId xmlns:p14="http://schemas.microsoft.com/office/powerpoint/2010/main" val="3929953550"/>
              </p:ext>
            </p:extLst>
          </p:nvPr>
        </p:nvGraphicFramePr>
        <p:xfrm>
          <a:off x="407987" y="5252628"/>
          <a:ext cx="8194015" cy="805272"/>
        </p:xfrm>
        <a:graphic>
          <a:graphicData uri="http://schemas.openxmlformats.org/drawingml/2006/table">
            <a:tbl>
              <a:tblPr firstRow="1" bandRow="1">
                <a:tableStyleId>{5C22544A-7EE6-4342-B048-85BDC9FD1C3A}</a:tableStyleId>
              </a:tblPr>
              <a:tblGrid>
                <a:gridCol w="504000">
                  <a:extLst>
                    <a:ext uri="{9D8B030D-6E8A-4147-A177-3AD203B41FA5}">
                      <a16:colId xmlns:a16="http://schemas.microsoft.com/office/drawing/2014/main" val="2289251004"/>
                    </a:ext>
                  </a:extLst>
                </a:gridCol>
                <a:gridCol w="248065">
                  <a:extLst>
                    <a:ext uri="{9D8B030D-6E8A-4147-A177-3AD203B41FA5}">
                      <a16:colId xmlns:a16="http://schemas.microsoft.com/office/drawing/2014/main" val="787771426"/>
                    </a:ext>
                  </a:extLst>
                </a:gridCol>
                <a:gridCol w="248065">
                  <a:extLst>
                    <a:ext uri="{9D8B030D-6E8A-4147-A177-3AD203B41FA5}">
                      <a16:colId xmlns:a16="http://schemas.microsoft.com/office/drawing/2014/main" val="675170274"/>
                    </a:ext>
                  </a:extLst>
                </a:gridCol>
                <a:gridCol w="248065">
                  <a:extLst>
                    <a:ext uri="{9D8B030D-6E8A-4147-A177-3AD203B41FA5}">
                      <a16:colId xmlns:a16="http://schemas.microsoft.com/office/drawing/2014/main" val="3183651438"/>
                    </a:ext>
                  </a:extLst>
                </a:gridCol>
                <a:gridCol w="248065">
                  <a:extLst>
                    <a:ext uri="{9D8B030D-6E8A-4147-A177-3AD203B41FA5}">
                      <a16:colId xmlns:a16="http://schemas.microsoft.com/office/drawing/2014/main" val="3422247765"/>
                    </a:ext>
                  </a:extLst>
                </a:gridCol>
                <a:gridCol w="248065">
                  <a:extLst>
                    <a:ext uri="{9D8B030D-6E8A-4147-A177-3AD203B41FA5}">
                      <a16:colId xmlns:a16="http://schemas.microsoft.com/office/drawing/2014/main" val="4124293145"/>
                    </a:ext>
                  </a:extLst>
                </a:gridCol>
                <a:gridCol w="248065">
                  <a:extLst>
                    <a:ext uri="{9D8B030D-6E8A-4147-A177-3AD203B41FA5}">
                      <a16:colId xmlns:a16="http://schemas.microsoft.com/office/drawing/2014/main" val="1210091708"/>
                    </a:ext>
                  </a:extLst>
                </a:gridCol>
                <a:gridCol w="248065">
                  <a:extLst>
                    <a:ext uri="{9D8B030D-6E8A-4147-A177-3AD203B41FA5}">
                      <a16:colId xmlns:a16="http://schemas.microsoft.com/office/drawing/2014/main" val="350993088"/>
                    </a:ext>
                  </a:extLst>
                </a:gridCol>
                <a:gridCol w="248065">
                  <a:extLst>
                    <a:ext uri="{9D8B030D-6E8A-4147-A177-3AD203B41FA5}">
                      <a16:colId xmlns:a16="http://schemas.microsoft.com/office/drawing/2014/main" val="1297672350"/>
                    </a:ext>
                  </a:extLst>
                </a:gridCol>
                <a:gridCol w="248065">
                  <a:extLst>
                    <a:ext uri="{9D8B030D-6E8A-4147-A177-3AD203B41FA5}">
                      <a16:colId xmlns:a16="http://schemas.microsoft.com/office/drawing/2014/main" val="2617362548"/>
                    </a:ext>
                  </a:extLst>
                </a:gridCol>
                <a:gridCol w="248065">
                  <a:extLst>
                    <a:ext uri="{9D8B030D-6E8A-4147-A177-3AD203B41FA5}">
                      <a16:colId xmlns:a16="http://schemas.microsoft.com/office/drawing/2014/main" val="2068765581"/>
                    </a:ext>
                  </a:extLst>
                </a:gridCol>
                <a:gridCol w="248065">
                  <a:extLst>
                    <a:ext uri="{9D8B030D-6E8A-4147-A177-3AD203B41FA5}">
                      <a16:colId xmlns:a16="http://schemas.microsoft.com/office/drawing/2014/main" val="2909313342"/>
                    </a:ext>
                  </a:extLst>
                </a:gridCol>
                <a:gridCol w="248065">
                  <a:extLst>
                    <a:ext uri="{9D8B030D-6E8A-4147-A177-3AD203B41FA5}">
                      <a16:colId xmlns:a16="http://schemas.microsoft.com/office/drawing/2014/main" val="450845907"/>
                    </a:ext>
                  </a:extLst>
                </a:gridCol>
                <a:gridCol w="248065">
                  <a:extLst>
                    <a:ext uri="{9D8B030D-6E8A-4147-A177-3AD203B41FA5}">
                      <a16:colId xmlns:a16="http://schemas.microsoft.com/office/drawing/2014/main" val="1830228425"/>
                    </a:ext>
                  </a:extLst>
                </a:gridCol>
                <a:gridCol w="248065">
                  <a:extLst>
                    <a:ext uri="{9D8B030D-6E8A-4147-A177-3AD203B41FA5}">
                      <a16:colId xmlns:a16="http://schemas.microsoft.com/office/drawing/2014/main" val="3692676697"/>
                    </a:ext>
                  </a:extLst>
                </a:gridCol>
                <a:gridCol w="248065">
                  <a:extLst>
                    <a:ext uri="{9D8B030D-6E8A-4147-A177-3AD203B41FA5}">
                      <a16:colId xmlns:a16="http://schemas.microsoft.com/office/drawing/2014/main" val="2486210333"/>
                    </a:ext>
                  </a:extLst>
                </a:gridCol>
                <a:gridCol w="248065">
                  <a:extLst>
                    <a:ext uri="{9D8B030D-6E8A-4147-A177-3AD203B41FA5}">
                      <a16:colId xmlns:a16="http://schemas.microsoft.com/office/drawing/2014/main" val="2792480536"/>
                    </a:ext>
                  </a:extLst>
                </a:gridCol>
                <a:gridCol w="248065">
                  <a:extLst>
                    <a:ext uri="{9D8B030D-6E8A-4147-A177-3AD203B41FA5}">
                      <a16:colId xmlns:a16="http://schemas.microsoft.com/office/drawing/2014/main" val="3698216644"/>
                    </a:ext>
                  </a:extLst>
                </a:gridCol>
                <a:gridCol w="248065">
                  <a:extLst>
                    <a:ext uri="{9D8B030D-6E8A-4147-A177-3AD203B41FA5}">
                      <a16:colId xmlns:a16="http://schemas.microsoft.com/office/drawing/2014/main" val="1912159627"/>
                    </a:ext>
                  </a:extLst>
                </a:gridCol>
                <a:gridCol w="248065">
                  <a:extLst>
                    <a:ext uri="{9D8B030D-6E8A-4147-A177-3AD203B41FA5}">
                      <a16:colId xmlns:a16="http://schemas.microsoft.com/office/drawing/2014/main" val="3724359169"/>
                    </a:ext>
                  </a:extLst>
                </a:gridCol>
                <a:gridCol w="248065">
                  <a:extLst>
                    <a:ext uri="{9D8B030D-6E8A-4147-A177-3AD203B41FA5}">
                      <a16:colId xmlns:a16="http://schemas.microsoft.com/office/drawing/2014/main" val="3871031943"/>
                    </a:ext>
                  </a:extLst>
                </a:gridCol>
                <a:gridCol w="248065">
                  <a:extLst>
                    <a:ext uri="{9D8B030D-6E8A-4147-A177-3AD203B41FA5}">
                      <a16:colId xmlns:a16="http://schemas.microsoft.com/office/drawing/2014/main" val="2325342292"/>
                    </a:ext>
                  </a:extLst>
                </a:gridCol>
                <a:gridCol w="248065">
                  <a:extLst>
                    <a:ext uri="{9D8B030D-6E8A-4147-A177-3AD203B41FA5}">
                      <a16:colId xmlns:a16="http://schemas.microsoft.com/office/drawing/2014/main" val="774971574"/>
                    </a:ext>
                  </a:extLst>
                </a:gridCol>
                <a:gridCol w="248065">
                  <a:extLst>
                    <a:ext uri="{9D8B030D-6E8A-4147-A177-3AD203B41FA5}">
                      <a16:colId xmlns:a16="http://schemas.microsoft.com/office/drawing/2014/main" val="3040568735"/>
                    </a:ext>
                  </a:extLst>
                </a:gridCol>
                <a:gridCol w="248065">
                  <a:extLst>
                    <a:ext uri="{9D8B030D-6E8A-4147-A177-3AD203B41FA5}">
                      <a16:colId xmlns:a16="http://schemas.microsoft.com/office/drawing/2014/main" val="692098124"/>
                    </a:ext>
                  </a:extLst>
                </a:gridCol>
                <a:gridCol w="248065">
                  <a:extLst>
                    <a:ext uri="{9D8B030D-6E8A-4147-A177-3AD203B41FA5}">
                      <a16:colId xmlns:a16="http://schemas.microsoft.com/office/drawing/2014/main" val="1143611872"/>
                    </a:ext>
                  </a:extLst>
                </a:gridCol>
                <a:gridCol w="248065">
                  <a:extLst>
                    <a:ext uri="{9D8B030D-6E8A-4147-A177-3AD203B41FA5}">
                      <a16:colId xmlns:a16="http://schemas.microsoft.com/office/drawing/2014/main" val="789044728"/>
                    </a:ext>
                  </a:extLst>
                </a:gridCol>
                <a:gridCol w="248065">
                  <a:extLst>
                    <a:ext uri="{9D8B030D-6E8A-4147-A177-3AD203B41FA5}">
                      <a16:colId xmlns:a16="http://schemas.microsoft.com/office/drawing/2014/main" val="3062325757"/>
                    </a:ext>
                  </a:extLst>
                </a:gridCol>
                <a:gridCol w="248065">
                  <a:extLst>
                    <a:ext uri="{9D8B030D-6E8A-4147-A177-3AD203B41FA5}">
                      <a16:colId xmlns:a16="http://schemas.microsoft.com/office/drawing/2014/main" val="4148217918"/>
                    </a:ext>
                  </a:extLst>
                </a:gridCol>
                <a:gridCol w="248065">
                  <a:extLst>
                    <a:ext uri="{9D8B030D-6E8A-4147-A177-3AD203B41FA5}">
                      <a16:colId xmlns:a16="http://schemas.microsoft.com/office/drawing/2014/main" val="354558710"/>
                    </a:ext>
                  </a:extLst>
                </a:gridCol>
                <a:gridCol w="248065">
                  <a:extLst>
                    <a:ext uri="{9D8B030D-6E8A-4147-A177-3AD203B41FA5}">
                      <a16:colId xmlns:a16="http://schemas.microsoft.com/office/drawing/2014/main" val="3219336017"/>
                    </a:ext>
                  </a:extLst>
                </a:gridCol>
                <a:gridCol w="248065">
                  <a:extLst>
                    <a:ext uri="{9D8B030D-6E8A-4147-A177-3AD203B41FA5}">
                      <a16:colId xmlns:a16="http://schemas.microsoft.com/office/drawing/2014/main" val="2605114238"/>
                    </a:ext>
                  </a:extLst>
                </a:gridCol>
              </a:tblGrid>
              <a:tr h="201318">
                <a:tc gridSpan="32">
                  <a:txBody>
                    <a:bodyPr/>
                    <a:lstStyle/>
                    <a:p>
                      <a:pPr algn="l"/>
                      <a:r>
                        <a:rPr lang="de-DE" sz="1050"/>
                        <a:t>No. at risk</a:t>
                      </a:r>
                    </a:p>
                  </a:txBody>
                  <a:tcPr marL="36000" marR="0" marT="0" marB="0" anchor="ctr"/>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extLst>
                  <a:ext uri="{0D108BD9-81ED-4DB2-BD59-A6C34878D82A}">
                    <a16:rowId xmlns:a16="http://schemas.microsoft.com/office/drawing/2014/main" val="2701786288"/>
                  </a:ext>
                </a:extLst>
              </a:tr>
              <a:tr h="201318">
                <a:tc>
                  <a:txBody>
                    <a:bodyPr/>
                    <a:lstStyle/>
                    <a:p>
                      <a:pPr algn="l"/>
                      <a:r>
                        <a:rPr lang="de-DE" sz="1050">
                          <a:solidFill>
                            <a:schemeClr val="bg1"/>
                          </a:solidFill>
                        </a:rPr>
                        <a:t>A+O</a:t>
                      </a:r>
                    </a:p>
                  </a:txBody>
                  <a:tcPr marL="36000" marR="0" marT="0" marB="0" anchor="ctr">
                    <a:solidFill>
                      <a:srgbClr val="E3000F"/>
                    </a:solidFill>
                  </a:tcPr>
                </a:tc>
                <a:tc>
                  <a:txBody>
                    <a:bodyPr/>
                    <a:lstStyle/>
                    <a:p>
                      <a:pPr algn="ctr"/>
                      <a:r>
                        <a:rPr lang="de-DE" sz="1050"/>
                        <a:t>179</a:t>
                      </a:r>
                    </a:p>
                  </a:txBody>
                  <a:tcPr marL="0" marR="0" marT="0" marB="0" anchor="ctr"/>
                </a:tc>
                <a:tc>
                  <a:txBody>
                    <a:bodyPr/>
                    <a:lstStyle/>
                    <a:p>
                      <a:pPr algn="ctr"/>
                      <a:r>
                        <a:rPr lang="de-DE" sz="1050"/>
                        <a:t>175</a:t>
                      </a:r>
                    </a:p>
                  </a:txBody>
                  <a:tcPr marL="0" marR="0" marT="0" marB="0" anchor="ctr"/>
                </a:tc>
                <a:tc>
                  <a:txBody>
                    <a:bodyPr/>
                    <a:lstStyle/>
                    <a:p>
                      <a:pPr algn="ctr"/>
                      <a:r>
                        <a:rPr lang="de-DE" sz="1050"/>
                        <a:t>170</a:t>
                      </a:r>
                    </a:p>
                  </a:txBody>
                  <a:tcPr marL="0" marR="0" marT="0" marB="0" anchor="ctr"/>
                </a:tc>
                <a:tc>
                  <a:txBody>
                    <a:bodyPr/>
                    <a:lstStyle/>
                    <a:p>
                      <a:pPr algn="ctr"/>
                      <a:r>
                        <a:rPr lang="de-DE" sz="1050"/>
                        <a:t>168</a:t>
                      </a:r>
                    </a:p>
                  </a:txBody>
                  <a:tcPr marL="0" marR="0" marT="0" marB="0" anchor="ctr"/>
                </a:tc>
                <a:tc>
                  <a:txBody>
                    <a:bodyPr/>
                    <a:lstStyle/>
                    <a:p>
                      <a:pPr algn="ctr"/>
                      <a:r>
                        <a:rPr lang="de-DE" sz="1050"/>
                        <a:t>164</a:t>
                      </a:r>
                    </a:p>
                  </a:txBody>
                  <a:tcPr marL="0" marR="0" marT="0" marB="0" anchor="ctr"/>
                </a:tc>
                <a:tc>
                  <a:txBody>
                    <a:bodyPr/>
                    <a:lstStyle/>
                    <a:p>
                      <a:pPr algn="ctr"/>
                      <a:r>
                        <a:rPr lang="de-DE" sz="1050"/>
                        <a:t>163</a:t>
                      </a:r>
                    </a:p>
                  </a:txBody>
                  <a:tcPr marL="0" marR="0" marT="0" marB="0" anchor="ctr"/>
                </a:tc>
                <a:tc>
                  <a:txBody>
                    <a:bodyPr/>
                    <a:lstStyle/>
                    <a:p>
                      <a:pPr algn="ctr"/>
                      <a:r>
                        <a:rPr lang="de-DE" sz="1050"/>
                        <a:t>160</a:t>
                      </a:r>
                    </a:p>
                  </a:txBody>
                  <a:tcPr marL="0" marR="0" marT="0" marB="0" anchor="ctr"/>
                </a:tc>
                <a:tc>
                  <a:txBody>
                    <a:bodyPr/>
                    <a:lstStyle/>
                    <a:p>
                      <a:pPr algn="ctr"/>
                      <a:r>
                        <a:rPr lang="de-DE" sz="1050"/>
                        <a:t>157</a:t>
                      </a:r>
                    </a:p>
                  </a:txBody>
                  <a:tcPr marL="0" marR="0" marT="0" marB="0" anchor="ctr"/>
                </a:tc>
                <a:tc>
                  <a:txBody>
                    <a:bodyPr/>
                    <a:lstStyle/>
                    <a:p>
                      <a:pPr algn="ctr"/>
                      <a:r>
                        <a:rPr lang="de-DE" sz="1050"/>
                        <a:t>156</a:t>
                      </a:r>
                    </a:p>
                  </a:txBody>
                  <a:tcPr marL="0" marR="0" marT="0" marB="0" anchor="ctr"/>
                </a:tc>
                <a:tc>
                  <a:txBody>
                    <a:bodyPr/>
                    <a:lstStyle/>
                    <a:p>
                      <a:pPr algn="ctr"/>
                      <a:r>
                        <a:rPr lang="de-DE" sz="1050"/>
                        <a:t>156</a:t>
                      </a:r>
                    </a:p>
                  </a:txBody>
                  <a:tcPr marL="0" marR="0" marT="0" marB="0" anchor="ctr"/>
                </a:tc>
                <a:tc>
                  <a:txBody>
                    <a:bodyPr/>
                    <a:lstStyle/>
                    <a:p>
                      <a:pPr algn="ctr"/>
                      <a:r>
                        <a:rPr lang="de-DE" sz="1050"/>
                        <a:t>153</a:t>
                      </a:r>
                    </a:p>
                  </a:txBody>
                  <a:tcPr marL="0" marR="0" marT="0" marB="0" anchor="ctr"/>
                </a:tc>
                <a:tc>
                  <a:txBody>
                    <a:bodyPr/>
                    <a:lstStyle/>
                    <a:p>
                      <a:pPr algn="ctr"/>
                      <a:r>
                        <a:rPr lang="de-DE" sz="1050"/>
                        <a:t>152</a:t>
                      </a:r>
                    </a:p>
                  </a:txBody>
                  <a:tcPr marL="0" marR="0" marT="0" marB="0" anchor="ctr"/>
                </a:tc>
                <a:tc>
                  <a:txBody>
                    <a:bodyPr/>
                    <a:lstStyle/>
                    <a:p>
                      <a:pPr algn="ctr"/>
                      <a:r>
                        <a:rPr lang="de-DE" sz="1050"/>
                        <a:t>151</a:t>
                      </a:r>
                    </a:p>
                  </a:txBody>
                  <a:tcPr marL="0" marR="0" marT="0" marB="0" anchor="ctr"/>
                </a:tc>
                <a:tc>
                  <a:txBody>
                    <a:bodyPr/>
                    <a:lstStyle/>
                    <a:p>
                      <a:pPr algn="ctr"/>
                      <a:r>
                        <a:rPr lang="de-DE" sz="1050"/>
                        <a:t>146</a:t>
                      </a:r>
                    </a:p>
                  </a:txBody>
                  <a:tcPr marL="0" marR="0" marT="0" marB="0" anchor="ctr"/>
                </a:tc>
                <a:tc>
                  <a:txBody>
                    <a:bodyPr/>
                    <a:lstStyle/>
                    <a:p>
                      <a:pPr algn="ctr"/>
                      <a:r>
                        <a:rPr lang="de-DE" sz="1050"/>
                        <a:t>144</a:t>
                      </a:r>
                    </a:p>
                  </a:txBody>
                  <a:tcPr marL="0" marR="0" marT="0" marB="0" anchor="ctr"/>
                </a:tc>
                <a:tc>
                  <a:txBody>
                    <a:bodyPr/>
                    <a:lstStyle/>
                    <a:p>
                      <a:pPr algn="ctr"/>
                      <a:r>
                        <a:rPr lang="de-DE" sz="1050"/>
                        <a:t>141</a:t>
                      </a:r>
                    </a:p>
                  </a:txBody>
                  <a:tcPr marL="0" marR="0" marT="0" marB="0" anchor="ctr"/>
                </a:tc>
                <a:tc>
                  <a:txBody>
                    <a:bodyPr/>
                    <a:lstStyle/>
                    <a:p>
                      <a:pPr algn="ctr"/>
                      <a:r>
                        <a:rPr lang="de-DE" sz="1050"/>
                        <a:t>140</a:t>
                      </a:r>
                    </a:p>
                  </a:txBody>
                  <a:tcPr marL="0" marR="0" marT="0" marB="0" anchor="ctr"/>
                </a:tc>
                <a:tc>
                  <a:txBody>
                    <a:bodyPr/>
                    <a:lstStyle/>
                    <a:p>
                      <a:pPr algn="ctr"/>
                      <a:r>
                        <a:rPr lang="de-DE" sz="1050"/>
                        <a:t>138</a:t>
                      </a:r>
                    </a:p>
                  </a:txBody>
                  <a:tcPr marL="0" marR="0" marT="0" marB="0" anchor="ctr"/>
                </a:tc>
                <a:tc>
                  <a:txBody>
                    <a:bodyPr/>
                    <a:lstStyle/>
                    <a:p>
                      <a:pPr algn="ctr"/>
                      <a:r>
                        <a:rPr lang="de-DE" sz="1050"/>
                        <a:t>136</a:t>
                      </a:r>
                    </a:p>
                  </a:txBody>
                  <a:tcPr marL="0" marR="0" marT="0" marB="0" anchor="ctr"/>
                </a:tc>
                <a:tc>
                  <a:txBody>
                    <a:bodyPr/>
                    <a:lstStyle/>
                    <a:p>
                      <a:pPr algn="ctr"/>
                      <a:r>
                        <a:rPr lang="de-DE" sz="1050"/>
                        <a:t>133</a:t>
                      </a:r>
                    </a:p>
                  </a:txBody>
                  <a:tcPr marL="0" marR="0" marT="0" marB="0" anchor="ctr"/>
                </a:tc>
                <a:tc>
                  <a:txBody>
                    <a:bodyPr/>
                    <a:lstStyle/>
                    <a:p>
                      <a:pPr algn="ctr"/>
                      <a:r>
                        <a:rPr lang="de-DE" sz="1050"/>
                        <a:t>127</a:t>
                      </a:r>
                    </a:p>
                  </a:txBody>
                  <a:tcPr marL="0" marR="0" marT="0" marB="0" anchor="ctr"/>
                </a:tc>
                <a:tc>
                  <a:txBody>
                    <a:bodyPr/>
                    <a:lstStyle/>
                    <a:p>
                      <a:pPr algn="ctr"/>
                      <a:r>
                        <a:rPr lang="de-DE" sz="1050"/>
                        <a:t>124</a:t>
                      </a:r>
                    </a:p>
                  </a:txBody>
                  <a:tcPr marL="0" marR="0" marT="0" marB="0" anchor="ctr"/>
                </a:tc>
                <a:tc>
                  <a:txBody>
                    <a:bodyPr/>
                    <a:lstStyle/>
                    <a:p>
                      <a:pPr algn="ctr"/>
                      <a:r>
                        <a:rPr lang="de-DE" sz="1050"/>
                        <a:t>119</a:t>
                      </a:r>
                    </a:p>
                  </a:txBody>
                  <a:tcPr marL="0" marR="0" marT="0" marB="0" anchor="ctr"/>
                </a:tc>
                <a:tc>
                  <a:txBody>
                    <a:bodyPr/>
                    <a:lstStyle/>
                    <a:p>
                      <a:pPr algn="ctr"/>
                      <a:r>
                        <a:rPr lang="de-DE" sz="1050"/>
                        <a:t>116</a:t>
                      </a:r>
                    </a:p>
                  </a:txBody>
                  <a:tcPr marL="0" marR="0" marT="0" marB="0" anchor="ctr"/>
                </a:tc>
                <a:tc>
                  <a:txBody>
                    <a:bodyPr/>
                    <a:lstStyle/>
                    <a:p>
                      <a:pPr algn="ctr"/>
                      <a:r>
                        <a:rPr lang="de-DE" sz="1050"/>
                        <a:t>99</a:t>
                      </a:r>
                    </a:p>
                  </a:txBody>
                  <a:tcPr marL="0" marR="0" marT="0" marB="0" anchor="ctr"/>
                </a:tc>
                <a:tc>
                  <a:txBody>
                    <a:bodyPr/>
                    <a:lstStyle/>
                    <a:p>
                      <a:pPr algn="ctr"/>
                      <a:r>
                        <a:rPr lang="de-DE" sz="1050"/>
                        <a:t>54</a:t>
                      </a:r>
                    </a:p>
                  </a:txBody>
                  <a:tcPr marL="0" marR="0" marT="0" marB="0" anchor="ctr"/>
                </a:tc>
                <a:tc>
                  <a:txBody>
                    <a:bodyPr/>
                    <a:lstStyle/>
                    <a:p>
                      <a:pPr algn="ctr"/>
                      <a:r>
                        <a:rPr lang="de-DE" sz="1050"/>
                        <a:t>39</a:t>
                      </a:r>
                    </a:p>
                  </a:txBody>
                  <a:tcPr marL="0" marR="0" marT="0" marB="0" anchor="ctr"/>
                </a:tc>
                <a:tc>
                  <a:txBody>
                    <a:bodyPr/>
                    <a:lstStyle/>
                    <a:p>
                      <a:pPr algn="ctr"/>
                      <a:r>
                        <a:rPr lang="de-DE" sz="1050"/>
                        <a:t>25</a:t>
                      </a:r>
                    </a:p>
                  </a:txBody>
                  <a:tcPr marL="0" marR="0" marT="0" marB="0" anchor="ctr"/>
                </a:tc>
                <a:tc>
                  <a:txBody>
                    <a:bodyPr/>
                    <a:lstStyle/>
                    <a:p>
                      <a:pPr algn="ctr"/>
                      <a:r>
                        <a:rPr lang="de-DE" sz="1050"/>
                        <a:t>10</a:t>
                      </a:r>
                    </a:p>
                  </a:txBody>
                  <a:tcPr marL="0" marR="0" marT="0" marB="0" anchor="ctr"/>
                </a:tc>
                <a:tc>
                  <a:txBody>
                    <a:bodyPr/>
                    <a:lstStyle/>
                    <a:p>
                      <a:pPr algn="ctr"/>
                      <a:r>
                        <a:rPr lang="de-DE" sz="1050"/>
                        <a:t>2</a:t>
                      </a:r>
                    </a:p>
                  </a:txBody>
                  <a:tcPr marL="0" marR="0" marT="0" marB="0" anchor="ctr"/>
                </a:tc>
                <a:tc>
                  <a:txBody>
                    <a:bodyPr/>
                    <a:lstStyle/>
                    <a:p>
                      <a:pPr algn="ctr"/>
                      <a:r>
                        <a:rPr lang="de-DE" sz="1050"/>
                        <a:t>0</a:t>
                      </a:r>
                    </a:p>
                  </a:txBody>
                  <a:tcPr marL="0" marR="0" marT="0" marB="0" anchor="ctr"/>
                </a:tc>
                <a:extLst>
                  <a:ext uri="{0D108BD9-81ED-4DB2-BD59-A6C34878D82A}">
                    <a16:rowId xmlns:a16="http://schemas.microsoft.com/office/drawing/2014/main" val="3876276769"/>
                  </a:ext>
                </a:extLst>
              </a:tr>
              <a:tr h="201318">
                <a:tc>
                  <a:txBody>
                    <a:bodyPr/>
                    <a:lstStyle/>
                    <a:p>
                      <a:pPr algn="l"/>
                      <a:r>
                        <a:rPr lang="de-DE" sz="1050">
                          <a:solidFill>
                            <a:schemeClr val="bg1"/>
                          </a:solidFill>
                        </a:rPr>
                        <a:t>A</a:t>
                      </a:r>
                    </a:p>
                  </a:txBody>
                  <a:tcPr marL="36000" marR="0" marT="0" marB="0" anchor="ctr">
                    <a:solidFill>
                      <a:schemeClr val="accent1">
                        <a:lumMod val="50000"/>
                        <a:lumOff val="50000"/>
                      </a:schemeClr>
                    </a:solidFill>
                  </a:tcPr>
                </a:tc>
                <a:tc>
                  <a:txBody>
                    <a:bodyPr/>
                    <a:lstStyle/>
                    <a:p>
                      <a:pPr algn="ctr"/>
                      <a:r>
                        <a:rPr lang="de-DE" sz="1050"/>
                        <a:t>179</a:t>
                      </a:r>
                    </a:p>
                  </a:txBody>
                  <a:tcPr marL="0" marR="0" marT="0" marB="0" anchor="ctr"/>
                </a:tc>
                <a:tc>
                  <a:txBody>
                    <a:bodyPr/>
                    <a:lstStyle/>
                    <a:p>
                      <a:pPr algn="ctr"/>
                      <a:r>
                        <a:rPr lang="de-DE" sz="1050"/>
                        <a:t>167</a:t>
                      </a:r>
                    </a:p>
                  </a:txBody>
                  <a:tcPr marL="0" marR="0" marT="0" marB="0" anchor="ctr"/>
                </a:tc>
                <a:tc>
                  <a:txBody>
                    <a:bodyPr/>
                    <a:lstStyle/>
                    <a:p>
                      <a:pPr algn="ctr"/>
                      <a:r>
                        <a:rPr lang="de-DE" sz="1050"/>
                        <a:t>163</a:t>
                      </a:r>
                    </a:p>
                  </a:txBody>
                  <a:tcPr marL="0" marR="0" marT="0" marB="0" anchor="ctr"/>
                </a:tc>
                <a:tc>
                  <a:txBody>
                    <a:bodyPr/>
                    <a:lstStyle/>
                    <a:p>
                      <a:pPr algn="ctr"/>
                      <a:r>
                        <a:rPr lang="de-DE" sz="1050"/>
                        <a:t>158</a:t>
                      </a:r>
                    </a:p>
                  </a:txBody>
                  <a:tcPr marL="0" marR="0" marT="0" marB="0" anchor="ctr"/>
                </a:tc>
                <a:tc>
                  <a:txBody>
                    <a:bodyPr/>
                    <a:lstStyle/>
                    <a:p>
                      <a:pPr algn="ctr"/>
                      <a:r>
                        <a:rPr lang="de-DE" sz="1050"/>
                        <a:t>156</a:t>
                      </a:r>
                    </a:p>
                  </a:txBody>
                  <a:tcPr marL="0" marR="0" marT="0" marB="0" anchor="ctr"/>
                </a:tc>
                <a:tc>
                  <a:txBody>
                    <a:bodyPr/>
                    <a:lstStyle/>
                    <a:p>
                      <a:pPr algn="ctr"/>
                      <a:r>
                        <a:rPr lang="de-DE" sz="1050"/>
                        <a:t>155</a:t>
                      </a:r>
                    </a:p>
                  </a:txBody>
                  <a:tcPr marL="0" marR="0" marT="0" marB="0" anchor="ctr"/>
                </a:tc>
                <a:tc>
                  <a:txBody>
                    <a:bodyPr/>
                    <a:lstStyle/>
                    <a:p>
                      <a:pPr algn="ctr"/>
                      <a:r>
                        <a:rPr lang="de-DE" sz="1050"/>
                        <a:t>153</a:t>
                      </a:r>
                    </a:p>
                  </a:txBody>
                  <a:tcPr marL="0" marR="0" marT="0" marB="0" anchor="ctr"/>
                </a:tc>
                <a:tc>
                  <a:txBody>
                    <a:bodyPr/>
                    <a:lstStyle/>
                    <a:p>
                      <a:pPr algn="ctr"/>
                      <a:r>
                        <a:rPr lang="de-DE" sz="1050"/>
                        <a:t>150</a:t>
                      </a:r>
                    </a:p>
                  </a:txBody>
                  <a:tcPr marL="0" marR="0" marT="0" marB="0" anchor="ctr"/>
                </a:tc>
                <a:tc>
                  <a:txBody>
                    <a:bodyPr/>
                    <a:lstStyle/>
                    <a:p>
                      <a:pPr algn="ctr"/>
                      <a:r>
                        <a:rPr lang="de-DE" sz="1050"/>
                        <a:t>149</a:t>
                      </a:r>
                    </a:p>
                  </a:txBody>
                  <a:tcPr marL="0" marR="0" marT="0" marB="0" anchor="ctr"/>
                </a:tc>
                <a:tc>
                  <a:txBody>
                    <a:bodyPr/>
                    <a:lstStyle/>
                    <a:p>
                      <a:pPr algn="ctr"/>
                      <a:r>
                        <a:rPr lang="de-DE" sz="1050"/>
                        <a:t>146</a:t>
                      </a:r>
                    </a:p>
                  </a:txBody>
                  <a:tcPr marL="0" marR="0" marT="0" marB="0" anchor="ctr"/>
                </a:tc>
                <a:tc>
                  <a:txBody>
                    <a:bodyPr/>
                    <a:lstStyle/>
                    <a:p>
                      <a:pPr algn="ctr"/>
                      <a:r>
                        <a:rPr lang="de-DE" sz="1050"/>
                        <a:t>142</a:t>
                      </a:r>
                    </a:p>
                  </a:txBody>
                  <a:tcPr marL="0" marR="0" marT="0" marB="0" anchor="ctr"/>
                </a:tc>
                <a:tc>
                  <a:txBody>
                    <a:bodyPr/>
                    <a:lstStyle/>
                    <a:p>
                      <a:pPr algn="ctr"/>
                      <a:r>
                        <a:rPr lang="de-DE" sz="1050"/>
                        <a:t>141</a:t>
                      </a:r>
                    </a:p>
                  </a:txBody>
                  <a:tcPr marL="0" marR="0" marT="0" marB="0" anchor="ctr"/>
                </a:tc>
                <a:tc>
                  <a:txBody>
                    <a:bodyPr/>
                    <a:lstStyle/>
                    <a:p>
                      <a:pPr algn="ctr"/>
                      <a:r>
                        <a:rPr lang="de-DE" sz="1050"/>
                        <a:t>137</a:t>
                      </a:r>
                    </a:p>
                  </a:txBody>
                  <a:tcPr marL="0" marR="0" marT="0" marB="0" anchor="ctr"/>
                </a:tc>
                <a:tc>
                  <a:txBody>
                    <a:bodyPr/>
                    <a:lstStyle/>
                    <a:p>
                      <a:pPr algn="ctr"/>
                      <a:r>
                        <a:rPr lang="de-DE" sz="1050"/>
                        <a:t>135</a:t>
                      </a:r>
                    </a:p>
                  </a:txBody>
                  <a:tcPr marL="0" marR="0" marT="0" marB="0" anchor="ctr"/>
                </a:tc>
                <a:tc>
                  <a:txBody>
                    <a:bodyPr/>
                    <a:lstStyle/>
                    <a:p>
                      <a:pPr algn="ctr"/>
                      <a:r>
                        <a:rPr lang="de-DE" sz="1050"/>
                        <a:t>133</a:t>
                      </a:r>
                    </a:p>
                  </a:txBody>
                  <a:tcPr marL="0" marR="0" marT="0" marB="0" anchor="ctr"/>
                </a:tc>
                <a:tc>
                  <a:txBody>
                    <a:bodyPr/>
                    <a:lstStyle/>
                    <a:p>
                      <a:pPr algn="ctr"/>
                      <a:r>
                        <a:rPr lang="de-DE" sz="1050"/>
                        <a:t>130</a:t>
                      </a:r>
                    </a:p>
                  </a:txBody>
                  <a:tcPr marL="0" marR="0" marT="0" marB="0" anchor="ctr"/>
                </a:tc>
                <a:tc>
                  <a:txBody>
                    <a:bodyPr/>
                    <a:lstStyle/>
                    <a:p>
                      <a:pPr algn="ctr"/>
                      <a:r>
                        <a:rPr lang="de-DE" sz="1050"/>
                        <a:t>129</a:t>
                      </a:r>
                    </a:p>
                  </a:txBody>
                  <a:tcPr marL="0" marR="0" marT="0" marB="0" anchor="ctr"/>
                </a:tc>
                <a:tc>
                  <a:txBody>
                    <a:bodyPr/>
                    <a:lstStyle/>
                    <a:p>
                      <a:pPr algn="ctr"/>
                      <a:r>
                        <a:rPr lang="de-DE" sz="1050"/>
                        <a:t>124</a:t>
                      </a:r>
                    </a:p>
                  </a:txBody>
                  <a:tcPr marL="0" marR="0" marT="0" marB="0" anchor="ctr"/>
                </a:tc>
                <a:tc>
                  <a:txBody>
                    <a:bodyPr/>
                    <a:lstStyle/>
                    <a:p>
                      <a:pPr algn="ctr"/>
                      <a:r>
                        <a:rPr lang="de-DE" sz="1050"/>
                        <a:t>121</a:t>
                      </a:r>
                    </a:p>
                  </a:txBody>
                  <a:tcPr marL="0" marR="0" marT="0" marB="0" anchor="ctr"/>
                </a:tc>
                <a:tc>
                  <a:txBody>
                    <a:bodyPr/>
                    <a:lstStyle/>
                    <a:p>
                      <a:pPr algn="ctr"/>
                      <a:r>
                        <a:rPr lang="de-DE" sz="1050"/>
                        <a:t>115</a:t>
                      </a:r>
                    </a:p>
                  </a:txBody>
                  <a:tcPr marL="0" marR="0" marT="0" marB="0" anchor="ctr"/>
                </a:tc>
                <a:tc>
                  <a:txBody>
                    <a:bodyPr/>
                    <a:lstStyle/>
                    <a:p>
                      <a:pPr algn="ctr"/>
                      <a:r>
                        <a:rPr lang="de-DE" sz="1050"/>
                        <a:t>113</a:t>
                      </a:r>
                    </a:p>
                  </a:txBody>
                  <a:tcPr marL="0" marR="0" marT="0" marB="0" anchor="ctr"/>
                </a:tc>
                <a:tc>
                  <a:txBody>
                    <a:bodyPr/>
                    <a:lstStyle/>
                    <a:p>
                      <a:pPr algn="ctr"/>
                      <a:r>
                        <a:rPr lang="de-DE" sz="1050"/>
                        <a:t>103</a:t>
                      </a:r>
                    </a:p>
                  </a:txBody>
                  <a:tcPr marL="0" marR="0" marT="0" marB="0" anchor="ctr"/>
                </a:tc>
                <a:tc>
                  <a:txBody>
                    <a:bodyPr/>
                    <a:lstStyle/>
                    <a:p>
                      <a:pPr algn="ctr"/>
                      <a:r>
                        <a:rPr lang="de-DE" sz="1050"/>
                        <a:t>100</a:t>
                      </a:r>
                    </a:p>
                  </a:txBody>
                  <a:tcPr marL="0" marR="0" marT="0" marB="0" anchor="ctr"/>
                </a:tc>
                <a:tc>
                  <a:txBody>
                    <a:bodyPr/>
                    <a:lstStyle/>
                    <a:p>
                      <a:pPr algn="ctr"/>
                      <a:r>
                        <a:rPr lang="de-DE" sz="1050"/>
                        <a:t>95</a:t>
                      </a:r>
                    </a:p>
                  </a:txBody>
                  <a:tcPr marL="0" marR="0" marT="0" marB="0" anchor="ctr"/>
                </a:tc>
                <a:tc>
                  <a:txBody>
                    <a:bodyPr/>
                    <a:lstStyle/>
                    <a:p>
                      <a:pPr algn="ctr"/>
                      <a:r>
                        <a:rPr lang="de-DE" sz="1050"/>
                        <a:t>85</a:t>
                      </a:r>
                    </a:p>
                  </a:txBody>
                  <a:tcPr marL="0" marR="0" marT="0" marB="0" anchor="ctr"/>
                </a:tc>
                <a:tc>
                  <a:txBody>
                    <a:bodyPr/>
                    <a:lstStyle/>
                    <a:p>
                      <a:pPr algn="ctr"/>
                      <a:r>
                        <a:rPr lang="de-DE" sz="1050"/>
                        <a:t>56</a:t>
                      </a:r>
                    </a:p>
                  </a:txBody>
                  <a:tcPr marL="0" marR="0" marT="0" marB="0" anchor="ctr"/>
                </a:tc>
                <a:tc>
                  <a:txBody>
                    <a:bodyPr/>
                    <a:lstStyle/>
                    <a:p>
                      <a:pPr algn="ctr"/>
                      <a:r>
                        <a:rPr lang="de-DE" sz="1050"/>
                        <a:t>37</a:t>
                      </a:r>
                    </a:p>
                  </a:txBody>
                  <a:tcPr marL="0" marR="0" marT="0" marB="0" anchor="ctr"/>
                </a:tc>
                <a:tc>
                  <a:txBody>
                    <a:bodyPr/>
                    <a:lstStyle/>
                    <a:p>
                      <a:pPr algn="ctr"/>
                      <a:r>
                        <a:rPr lang="de-DE" sz="1050"/>
                        <a:t>22</a:t>
                      </a:r>
                    </a:p>
                  </a:txBody>
                  <a:tcPr marL="0" marR="0" marT="0" marB="0" anchor="ctr"/>
                </a:tc>
                <a:tc>
                  <a:txBody>
                    <a:bodyPr/>
                    <a:lstStyle/>
                    <a:p>
                      <a:pPr algn="ctr"/>
                      <a:r>
                        <a:rPr lang="de-DE" sz="1050"/>
                        <a:t>7</a:t>
                      </a:r>
                    </a:p>
                  </a:txBody>
                  <a:tcPr marL="0" marR="0" marT="0" marB="0" anchor="ctr"/>
                </a:tc>
                <a:tc>
                  <a:txBody>
                    <a:bodyPr/>
                    <a:lstStyle/>
                    <a:p>
                      <a:pPr algn="ctr"/>
                      <a:r>
                        <a:rPr lang="de-DE" sz="1050"/>
                        <a:t>2</a:t>
                      </a:r>
                    </a:p>
                  </a:txBody>
                  <a:tcPr marL="0" marR="0" marT="0" marB="0" anchor="ctr"/>
                </a:tc>
                <a:tc>
                  <a:txBody>
                    <a:bodyPr/>
                    <a:lstStyle/>
                    <a:p>
                      <a:pPr algn="ctr"/>
                      <a:r>
                        <a:rPr lang="de-DE" sz="1050"/>
                        <a:t>0</a:t>
                      </a:r>
                    </a:p>
                  </a:txBody>
                  <a:tcPr marL="0" marR="0" marT="0" marB="0" anchor="ctr"/>
                </a:tc>
                <a:extLst>
                  <a:ext uri="{0D108BD9-81ED-4DB2-BD59-A6C34878D82A}">
                    <a16:rowId xmlns:a16="http://schemas.microsoft.com/office/drawing/2014/main" val="2860865443"/>
                  </a:ext>
                </a:extLst>
              </a:tr>
              <a:tr h="201318">
                <a:tc>
                  <a:txBody>
                    <a:bodyPr/>
                    <a:lstStyle/>
                    <a:p>
                      <a:pPr algn="l"/>
                      <a:r>
                        <a:rPr lang="de-DE" sz="1050" err="1">
                          <a:solidFill>
                            <a:schemeClr val="bg1"/>
                          </a:solidFill>
                        </a:rPr>
                        <a:t>O+Clb</a:t>
                      </a:r>
                      <a:endParaRPr lang="de-DE" sz="1050">
                        <a:solidFill>
                          <a:schemeClr val="bg1"/>
                        </a:solidFill>
                      </a:endParaRPr>
                    </a:p>
                  </a:txBody>
                  <a:tcPr marL="36000" marR="0" marT="0" marB="0" anchor="ctr">
                    <a:solidFill>
                      <a:schemeClr val="accent4"/>
                    </a:solidFill>
                  </a:tcPr>
                </a:tc>
                <a:tc>
                  <a:txBody>
                    <a:bodyPr/>
                    <a:lstStyle/>
                    <a:p>
                      <a:pPr algn="ctr"/>
                      <a:r>
                        <a:rPr lang="de-DE" sz="1050"/>
                        <a:t>177</a:t>
                      </a:r>
                    </a:p>
                  </a:txBody>
                  <a:tcPr marL="0" marR="0" marT="0" marB="0" anchor="ctr"/>
                </a:tc>
                <a:tc>
                  <a:txBody>
                    <a:bodyPr/>
                    <a:lstStyle/>
                    <a:p>
                      <a:pPr algn="ctr"/>
                      <a:r>
                        <a:rPr lang="de-DE" sz="1050"/>
                        <a:t>163</a:t>
                      </a:r>
                    </a:p>
                  </a:txBody>
                  <a:tcPr marL="0" marR="0" marT="0" marB="0" anchor="ctr"/>
                </a:tc>
                <a:tc>
                  <a:txBody>
                    <a:bodyPr/>
                    <a:lstStyle/>
                    <a:p>
                      <a:pPr algn="ctr"/>
                      <a:r>
                        <a:rPr lang="de-DE" sz="1050"/>
                        <a:t>156</a:t>
                      </a:r>
                    </a:p>
                  </a:txBody>
                  <a:tcPr marL="0" marR="0" marT="0" marB="0" anchor="ctr"/>
                </a:tc>
                <a:tc>
                  <a:txBody>
                    <a:bodyPr/>
                    <a:lstStyle/>
                    <a:p>
                      <a:pPr algn="ctr"/>
                      <a:r>
                        <a:rPr lang="de-DE" sz="1050"/>
                        <a:t>153</a:t>
                      </a:r>
                    </a:p>
                  </a:txBody>
                  <a:tcPr marL="0" marR="0" marT="0" marB="0" anchor="ctr"/>
                </a:tc>
                <a:tc>
                  <a:txBody>
                    <a:bodyPr/>
                    <a:lstStyle/>
                    <a:p>
                      <a:pPr algn="ctr"/>
                      <a:r>
                        <a:rPr lang="de-DE" sz="1050"/>
                        <a:t>139</a:t>
                      </a:r>
                    </a:p>
                  </a:txBody>
                  <a:tcPr marL="0" marR="0" marT="0" marB="0" anchor="ctr"/>
                </a:tc>
                <a:tc>
                  <a:txBody>
                    <a:bodyPr/>
                    <a:lstStyle/>
                    <a:p>
                      <a:pPr algn="ctr"/>
                      <a:r>
                        <a:rPr lang="de-DE" sz="1050"/>
                        <a:t>125</a:t>
                      </a:r>
                    </a:p>
                  </a:txBody>
                  <a:tcPr marL="0" marR="0" marT="0" marB="0" anchor="ctr"/>
                </a:tc>
                <a:tc>
                  <a:txBody>
                    <a:bodyPr/>
                    <a:lstStyle/>
                    <a:p>
                      <a:pPr algn="ctr"/>
                      <a:r>
                        <a:rPr lang="de-DE" sz="1050"/>
                        <a:t>110</a:t>
                      </a:r>
                    </a:p>
                  </a:txBody>
                  <a:tcPr marL="0" marR="0" marT="0" marB="0" anchor="ctr"/>
                </a:tc>
                <a:tc>
                  <a:txBody>
                    <a:bodyPr/>
                    <a:lstStyle/>
                    <a:p>
                      <a:pPr algn="ctr"/>
                      <a:r>
                        <a:rPr lang="de-DE" sz="1050"/>
                        <a:t>100</a:t>
                      </a:r>
                    </a:p>
                  </a:txBody>
                  <a:tcPr marL="0" marR="0" marT="0" marB="0" anchor="ctr"/>
                </a:tc>
                <a:tc>
                  <a:txBody>
                    <a:bodyPr/>
                    <a:lstStyle/>
                    <a:p>
                      <a:pPr algn="ctr"/>
                      <a:r>
                        <a:rPr lang="de-DE" sz="1050"/>
                        <a:t>86</a:t>
                      </a:r>
                    </a:p>
                  </a:txBody>
                  <a:tcPr marL="0" marR="0" marT="0" marB="0" anchor="ctr"/>
                </a:tc>
                <a:tc>
                  <a:txBody>
                    <a:bodyPr/>
                    <a:lstStyle/>
                    <a:p>
                      <a:pPr algn="ctr"/>
                      <a:r>
                        <a:rPr lang="de-DE" sz="1050"/>
                        <a:t>82</a:t>
                      </a:r>
                    </a:p>
                  </a:txBody>
                  <a:tcPr marL="0" marR="0" marT="0" marB="0" anchor="ctr"/>
                </a:tc>
                <a:tc>
                  <a:txBody>
                    <a:bodyPr/>
                    <a:lstStyle/>
                    <a:p>
                      <a:pPr algn="ctr"/>
                      <a:r>
                        <a:rPr lang="de-DE" sz="1050"/>
                        <a:t>67</a:t>
                      </a:r>
                    </a:p>
                  </a:txBody>
                  <a:tcPr marL="0" marR="0" marT="0" marB="0" anchor="ctr"/>
                </a:tc>
                <a:tc>
                  <a:txBody>
                    <a:bodyPr/>
                    <a:lstStyle/>
                    <a:p>
                      <a:pPr algn="ctr"/>
                      <a:r>
                        <a:rPr lang="de-DE" sz="1050"/>
                        <a:t>66</a:t>
                      </a:r>
                    </a:p>
                  </a:txBody>
                  <a:tcPr marL="0" marR="0" marT="0" marB="0" anchor="ctr"/>
                </a:tc>
                <a:tc>
                  <a:txBody>
                    <a:bodyPr/>
                    <a:lstStyle/>
                    <a:p>
                      <a:pPr algn="ctr"/>
                      <a:r>
                        <a:rPr lang="de-DE" sz="1050"/>
                        <a:t>56</a:t>
                      </a:r>
                    </a:p>
                  </a:txBody>
                  <a:tcPr marL="0" marR="0" marT="0" marB="0" anchor="ctr"/>
                </a:tc>
                <a:tc>
                  <a:txBody>
                    <a:bodyPr/>
                    <a:lstStyle/>
                    <a:p>
                      <a:pPr algn="ctr"/>
                      <a:r>
                        <a:rPr lang="de-DE" sz="1050"/>
                        <a:t>49</a:t>
                      </a:r>
                    </a:p>
                  </a:txBody>
                  <a:tcPr marL="0" marR="0" marT="0" marB="0" anchor="ctr"/>
                </a:tc>
                <a:tc>
                  <a:txBody>
                    <a:bodyPr/>
                    <a:lstStyle/>
                    <a:p>
                      <a:pPr algn="ctr"/>
                      <a:r>
                        <a:rPr lang="de-DE" sz="1050"/>
                        <a:t>44</a:t>
                      </a:r>
                    </a:p>
                  </a:txBody>
                  <a:tcPr marL="0" marR="0" marT="0" marB="0" anchor="ctr"/>
                </a:tc>
                <a:tc>
                  <a:txBody>
                    <a:bodyPr/>
                    <a:lstStyle/>
                    <a:p>
                      <a:pPr algn="ctr"/>
                      <a:r>
                        <a:rPr lang="de-DE" sz="1050"/>
                        <a:t>41</a:t>
                      </a:r>
                    </a:p>
                  </a:txBody>
                  <a:tcPr marL="0" marR="0" marT="0" marB="0" anchor="ctr"/>
                </a:tc>
                <a:tc>
                  <a:txBody>
                    <a:bodyPr/>
                    <a:lstStyle/>
                    <a:p>
                      <a:pPr algn="ctr"/>
                      <a:r>
                        <a:rPr lang="de-DE" sz="1050"/>
                        <a:t>38</a:t>
                      </a:r>
                    </a:p>
                  </a:txBody>
                  <a:tcPr marL="0" marR="0" marT="0" marB="0" anchor="ctr"/>
                </a:tc>
                <a:tc>
                  <a:txBody>
                    <a:bodyPr/>
                    <a:lstStyle/>
                    <a:p>
                      <a:pPr algn="ctr"/>
                      <a:r>
                        <a:rPr lang="de-DE" sz="1050"/>
                        <a:t>30</a:t>
                      </a:r>
                    </a:p>
                  </a:txBody>
                  <a:tcPr marL="0" marR="0" marT="0" marB="0" anchor="ctr"/>
                </a:tc>
                <a:tc>
                  <a:txBody>
                    <a:bodyPr/>
                    <a:lstStyle/>
                    <a:p>
                      <a:pPr algn="ctr"/>
                      <a:r>
                        <a:rPr lang="de-DE" sz="1050"/>
                        <a:t>29</a:t>
                      </a:r>
                    </a:p>
                  </a:txBody>
                  <a:tcPr marL="0" marR="0" marT="0" marB="0" anchor="ctr"/>
                </a:tc>
                <a:tc>
                  <a:txBody>
                    <a:bodyPr/>
                    <a:lstStyle/>
                    <a:p>
                      <a:pPr algn="ctr"/>
                      <a:r>
                        <a:rPr lang="de-DE" sz="1050"/>
                        <a:t>28</a:t>
                      </a:r>
                    </a:p>
                  </a:txBody>
                  <a:tcPr marL="0" marR="0" marT="0" marB="0" anchor="ctr"/>
                </a:tc>
                <a:tc>
                  <a:txBody>
                    <a:bodyPr/>
                    <a:lstStyle/>
                    <a:p>
                      <a:pPr algn="ctr"/>
                      <a:r>
                        <a:rPr lang="de-DE" sz="1050"/>
                        <a:t>24</a:t>
                      </a:r>
                    </a:p>
                  </a:txBody>
                  <a:tcPr marL="0" marR="0" marT="0" marB="0" anchor="ctr"/>
                </a:tc>
                <a:tc>
                  <a:txBody>
                    <a:bodyPr/>
                    <a:lstStyle/>
                    <a:p>
                      <a:pPr algn="ctr"/>
                      <a:r>
                        <a:rPr lang="de-DE" sz="1050"/>
                        <a:t>21</a:t>
                      </a:r>
                    </a:p>
                  </a:txBody>
                  <a:tcPr marL="0" marR="0" marT="0" marB="0" anchor="ctr"/>
                </a:tc>
                <a:tc>
                  <a:txBody>
                    <a:bodyPr/>
                    <a:lstStyle/>
                    <a:p>
                      <a:pPr algn="ctr"/>
                      <a:r>
                        <a:rPr lang="de-DE" sz="1050"/>
                        <a:t>21</a:t>
                      </a:r>
                    </a:p>
                  </a:txBody>
                  <a:tcPr marL="0" marR="0" marT="0" marB="0" anchor="ctr"/>
                </a:tc>
                <a:tc>
                  <a:txBody>
                    <a:bodyPr/>
                    <a:lstStyle/>
                    <a:p>
                      <a:pPr algn="ctr"/>
                      <a:r>
                        <a:rPr lang="de-DE" sz="1050"/>
                        <a:t>18</a:t>
                      </a:r>
                    </a:p>
                  </a:txBody>
                  <a:tcPr marL="0" marR="0" marT="0" marB="0" anchor="ctr"/>
                </a:tc>
                <a:tc>
                  <a:txBody>
                    <a:bodyPr/>
                    <a:lstStyle/>
                    <a:p>
                      <a:pPr algn="ctr"/>
                      <a:r>
                        <a:rPr lang="de-DE" sz="1050"/>
                        <a:t>14</a:t>
                      </a:r>
                    </a:p>
                  </a:txBody>
                  <a:tcPr marL="0" marR="0" marT="0" marB="0" anchor="ctr"/>
                </a:tc>
                <a:tc>
                  <a:txBody>
                    <a:bodyPr/>
                    <a:lstStyle/>
                    <a:p>
                      <a:pPr algn="ctr"/>
                      <a:r>
                        <a:rPr lang="de-DE" sz="1050"/>
                        <a:t>8</a:t>
                      </a:r>
                    </a:p>
                  </a:txBody>
                  <a:tcPr marL="0" marR="0" marT="0" marB="0" anchor="ctr"/>
                </a:tc>
                <a:tc>
                  <a:txBody>
                    <a:bodyPr/>
                    <a:lstStyle/>
                    <a:p>
                      <a:pPr algn="ctr"/>
                      <a:r>
                        <a:rPr lang="de-DE" sz="1050"/>
                        <a:t>6</a:t>
                      </a:r>
                    </a:p>
                  </a:txBody>
                  <a:tcPr marL="0" marR="0" marT="0" marB="0" anchor="ctr"/>
                </a:tc>
                <a:tc>
                  <a:txBody>
                    <a:bodyPr/>
                    <a:lstStyle/>
                    <a:p>
                      <a:pPr algn="ctr"/>
                      <a:r>
                        <a:rPr lang="de-DE" sz="1050"/>
                        <a:t>3</a:t>
                      </a:r>
                    </a:p>
                  </a:txBody>
                  <a:tcPr marL="0" marR="0" marT="0" marB="0" anchor="ctr"/>
                </a:tc>
                <a:tc>
                  <a:txBody>
                    <a:bodyPr/>
                    <a:lstStyle/>
                    <a:p>
                      <a:pPr algn="ctr"/>
                      <a:r>
                        <a:rPr lang="de-DE" sz="1050"/>
                        <a:t>1</a:t>
                      </a:r>
                    </a:p>
                  </a:txBody>
                  <a:tcPr marL="0" marR="0" marT="0" marB="0" anchor="ctr"/>
                </a:tc>
                <a:tc>
                  <a:txBody>
                    <a:bodyPr/>
                    <a:lstStyle/>
                    <a:p>
                      <a:pPr algn="ctr"/>
                      <a:r>
                        <a:rPr lang="de-DE" sz="1050"/>
                        <a:t>0</a:t>
                      </a:r>
                    </a:p>
                  </a:txBody>
                  <a:tcPr marL="0" marR="0" marT="0" marB="0" anchor="ctr"/>
                </a:tc>
                <a:tc>
                  <a:txBody>
                    <a:bodyPr/>
                    <a:lstStyle/>
                    <a:p>
                      <a:pPr algn="ctr"/>
                      <a:r>
                        <a:rPr lang="de-DE" sz="1050"/>
                        <a:t>0</a:t>
                      </a:r>
                    </a:p>
                  </a:txBody>
                  <a:tcPr marL="0" marR="0" marT="0" marB="0" anchor="ctr"/>
                </a:tc>
                <a:extLst>
                  <a:ext uri="{0D108BD9-81ED-4DB2-BD59-A6C34878D82A}">
                    <a16:rowId xmlns:a16="http://schemas.microsoft.com/office/drawing/2014/main" val="726224396"/>
                  </a:ext>
                </a:extLst>
              </a:tr>
            </a:tbl>
          </a:graphicData>
        </a:graphic>
      </p:graphicFrame>
      <p:sp>
        <p:nvSpPr>
          <p:cNvPr id="11" name="Textfeld 10">
            <a:extLst>
              <a:ext uri="{FF2B5EF4-FFF2-40B4-BE49-F238E27FC236}">
                <a16:creationId xmlns:a16="http://schemas.microsoft.com/office/drawing/2014/main" id="{CD9F422E-0D84-7AE0-1CE9-13F8E6990A37}"/>
              </a:ext>
            </a:extLst>
          </p:cNvPr>
          <p:cNvSpPr txBox="1"/>
          <p:nvPr/>
        </p:nvSpPr>
        <p:spPr>
          <a:xfrm>
            <a:off x="1073150" y="2573533"/>
            <a:ext cx="1987550" cy="577081"/>
          </a:xfrm>
          <a:prstGeom prst="rect">
            <a:avLst/>
          </a:prstGeom>
          <a:noFill/>
        </p:spPr>
        <p:txBody>
          <a:bodyPr wrap="square" rtlCol="0">
            <a:spAutoFit/>
          </a:bodyPr>
          <a:lstStyle/>
          <a:p>
            <a:r>
              <a:rPr lang="de-DE" sz="1050" b="1"/>
              <a:t>A+O </a:t>
            </a:r>
            <a:r>
              <a:rPr lang="de-DE" sz="1050" b="1" err="1"/>
              <a:t>vs</a:t>
            </a:r>
            <a:r>
              <a:rPr lang="de-DE" sz="1050" b="1"/>
              <a:t> </a:t>
            </a:r>
            <a:r>
              <a:rPr lang="de-DE" sz="1050" b="1" err="1"/>
              <a:t>O+Clb</a:t>
            </a:r>
            <a:br>
              <a:rPr lang="de-DE" sz="1050"/>
            </a:br>
            <a:r>
              <a:rPr lang="de-DE" sz="1050" err="1"/>
              <a:t>HR</a:t>
            </a:r>
            <a:r>
              <a:rPr lang="de-DE" sz="1050" baseline="30000" err="1"/>
              <a:t>a</a:t>
            </a:r>
            <a:r>
              <a:rPr lang="de-DE" sz="1050"/>
              <a:t> (95% CI): 0.14</a:t>
            </a:r>
            <a:br>
              <a:rPr lang="de-DE" sz="1050"/>
            </a:br>
            <a:r>
              <a:rPr lang="de-DE" sz="1050"/>
              <a:t>(0.10, 0.20); </a:t>
            </a:r>
            <a:r>
              <a:rPr lang="de-DE" sz="1050" i="1"/>
              <a:t>P</a:t>
            </a:r>
            <a:r>
              <a:rPr lang="de-DE" sz="1050"/>
              <a:t>&lt;0.0001</a:t>
            </a:r>
            <a:r>
              <a:rPr lang="de-DE" sz="1050" baseline="30000"/>
              <a:t>b</a:t>
            </a:r>
            <a:endParaRPr lang="de-DE" sz="1050"/>
          </a:p>
        </p:txBody>
      </p:sp>
      <p:sp>
        <p:nvSpPr>
          <p:cNvPr id="12" name="Textfeld 11">
            <a:extLst>
              <a:ext uri="{FF2B5EF4-FFF2-40B4-BE49-F238E27FC236}">
                <a16:creationId xmlns:a16="http://schemas.microsoft.com/office/drawing/2014/main" id="{BD124D29-ADF7-D231-6003-1CDB6D3F8E16}"/>
              </a:ext>
            </a:extLst>
          </p:cNvPr>
          <p:cNvSpPr txBox="1"/>
          <p:nvPr/>
        </p:nvSpPr>
        <p:spPr>
          <a:xfrm>
            <a:off x="1073150" y="3071247"/>
            <a:ext cx="1987550" cy="577081"/>
          </a:xfrm>
          <a:prstGeom prst="rect">
            <a:avLst/>
          </a:prstGeom>
          <a:noFill/>
        </p:spPr>
        <p:txBody>
          <a:bodyPr wrap="square" rtlCol="0">
            <a:spAutoFit/>
          </a:bodyPr>
          <a:lstStyle/>
          <a:p>
            <a:r>
              <a:rPr lang="de-DE" sz="1050" b="1"/>
              <a:t>A </a:t>
            </a:r>
            <a:r>
              <a:rPr lang="de-DE" sz="1050" b="1" err="1"/>
              <a:t>vs</a:t>
            </a:r>
            <a:r>
              <a:rPr lang="de-DE" sz="1050" b="1"/>
              <a:t> </a:t>
            </a:r>
            <a:r>
              <a:rPr lang="de-DE" sz="1050" b="1" err="1"/>
              <a:t>O+Clb</a:t>
            </a:r>
            <a:br>
              <a:rPr lang="de-DE" sz="1050"/>
            </a:br>
            <a:r>
              <a:rPr lang="de-DE" sz="1050" err="1"/>
              <a:t>HR</a:t>
            </a:r>
            <a:r>
              <a:rPr lang="de-DE" sz="1050" baseline="30000" err="1"/>
              <a:t>a</a:t>
            </a:r>
            <a:r>
              <a:rPr lang="de-DE" sz="1050"/>
              <a:t> (95% CI): 0.24</a:t>
            </a:r>
            <a:br>
              <a:rPr lang="de-DE" sz="1050"/>
            </a:br>
            <a:r>
              <a:rPr lang="de-DE" sz="1050"/>
              <a:t>(0.17, 0.32); </a:t>
            </a:r>
            <a:r>
              <a:rPr lang="de-DE" sz="1050" i="1"/>
              <a:t>P</a:t>
            </a:r>
            <a:r>
              <a:rPr lang="de-DE" sz="1050"/>
              <a:t>&lt;0.0001</a:t>
            </a:r>
            <a:r>
              <a:rPr lang="de-DE" sz="1050" baseline="30000"/>
              <a:t>b</a:t>
            </a:r>
            <a:endParaRPr lang="de-DE" sz="1050"/>
          </a:p>
        </p:txBody>
      </p:sp>
      <p:sp>
        <p:nvSpPr>
          <p:cNvPr id="13" name="Textfeld 12">
            <a:extLst>
              <a:ext uri="{FF2B5EF4-FFF2-40B4-BE49-F238E27FC236}">
                <a16:creationId xmlns:a16="http://schemas.microsoft.com/office/drawing/2014/main" id="{E54AAAC9-F104-072B-D419-9B95E9F10697}"/>
              </a:ext>
            </a:extLst>
          </p:cNvPr>
          <p:cNvSpPr txBox="1"/>
          <p:nvPr/>
        </p:nvSpPr>
        <p:spPr>
          <a:xfrm>
            <a:off x="1073150" y="3568961"/>
            <a:ext cx="1987550" cy="577081"/>
          </a:xfrm>
          <a:prstGeom prst="rect">
            <a:avLst/>
          </a:prstGeom>
          <a:noFill/>
        </p:spPr>
        <p:txBody>
          <a:bodyPr wrap="square" rtlCol="0">
            <a:spAutoFit/>
          </a:bodyPr>
          <a:lstStyle/>
          <a:p>
            <a:r>
              <a:rPr lang="de-DE" sz="1050" b="1"/>
              <a:t>A+O </a:t>
            </a:r>
            <a:r>
              <a:rPr lang="de-DE" sz="1050" b="1" err="1"/>
              <a:t>vs</a:t>
            </a:r>
            <a:r>
              <a:rPr lang="de-DE" sz="1050" b="1"/>
              <a:t> A</a:t>
            </a:r>
            <a:br>
              <a:rPr lang="de-DE" sz="1050"/>
            </a:br>
            <a:r>
              <a:rPr lang="de-DE" sz="1050" err="1"/>
              <a:t>HR</a:t>
            </a:r>
            <a:r>
              <a:rPr lang="de-DE" sz="1050" baseline="30000" err="1"/>
              <a:t>a</a:t>
            </a:r>
            <a:r>
              <a:rPr lang="de-DE" sz="1050"/>
              <a:t> (95% CI): 0.58</a:t>
            </a:r>
            <a:br>
              <a:rPr lang="de-DE" sz="1050"/>
            </a:br>
            <a:r>
              <a:rPr lang="de-DE" sz="1050"/>
              <a:t>(0.39, 0.86); </a:t>
            </a:r>
            <a:r>
              <a:rPr lang="de-DE" sz="1050" i="1"/>
              <a:t>P</a:t>
            </a:r>
            <a:r>
              <a:rPr lang="de-DE" sz="1050"/>
              <a:t>&lt;0.0229</a:t>
            </a:r>
            <a:r>
              <a:rPr lang="de-DE" sz="1050" baseline="30000"/>
              <a:t>b</a:t>
            </a:r>
            <a:endParaRPr lang="de-DE" sz="1050"/>
          </a:p>
        </p:txBody>
      </p:sp>
      <p:cxnSp>
        <p:nvCxnSpPr>
          <p:cNvPr id="15" name="Gerader Verbinder 14">
            <a:extLst>
              <a:ext uri="{FF2B5EF4-FFF2-40B4-BE49-F238E27FC236}">
                <a16:creationId xmlns:a16="http://schemas.microsoft.com/office/drawing/2014/main" id="{04590A60-C0A0-FFC7-6465-ECDD755F77DD}"/>
              </a:ext>
            </a:extLst>
          </p:cNvPr>
          <p:cNvCxnSpPr>
            <a:cxnSpLocks/>
          </p:cNvCxnSpPr>
          <p:nvPr/>
        </p:nvCxnSpPr>
        <p:spPr>
          <a:xfrm>
            <a:off x="1206500" y="4172362"/>
            <a:ext cx="18415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20C238E6-5448-F595-E734-99FB6A34523C}"/>
              </a:ext>
            </a:extLst>
          </p:cNvPr>
          <p:cNvCxnSpPr>
            <a:cxnSpLocks/>
          </p:cNvCxnSpPr>
          <p:nvPr/>
        </p:nvCxnSpPr>
        <p:spPr>
          <a:xfrm>
            <a:off x="1206500" y="4324593"/>
            <a:ext cx="184150" cy="0"/>
          </a:xfrm>
          <a:prstGeom prst="line">
            <a:avLst/>
          </a:prstGeom>
          <a:ln w="1905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E5E6998D-D12F-FE17-2BB4-AE354A703C5D}"/>
              </a:ext>
            </a:extLst>
          </p:cNvPr>
          <p:cNvCxnSpPr>
            <a:cxnSpLocks/>
          </p:cNvCxnSpPr>
          <p:nvPr/>
        </p:nvCxnSpPr>
        <p:spPr>
          <a:xfrm>
            <a:off x="1206500" y="4476993"/>
            <a:ext cx="184150"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8" name="Textfeld 17">
            <a:extLst>
              <a:ext uri="{FF2B5EF4-FFF2-40B4-BE49-F238E27FC236}">
                <a16:creationId xmlns:a16="http://schemas.microsoft.com/office/drawing/2014/main" id="{DA9E4C85-FE42-B541-7243-2E3F13BE89F4}"/>
              </a:ext>
            </a:extLst>
          </p:cNvPr>
          <p:cNvSpPr txBox="1"/>
          <p:nvPr/>
        </p:nvSpPr>
        <p:spPr>
          <a:xfrm>
            <a:off x="1390650" y="4045404"/>
            <a:ext cx="469900" cy="253916"/>
          </a:xfrm>
          <a:prstGeom prst="rect">
            <a:avLst/>
          </a:prstGeom>
          <a:noFill/>
        </p:spPr>
        <p:txBody>
          <a:bodyPr wrap="square" rtlCol="0">
            <a:spAutoFit/>
          </a:bodyPr>
          <a:lstStyle/>
          <a:p>
            <a:r>
              <a:rPr lang="de-DE" sz="1050"/>
              <a:t>A+O</a:t>
            </a:r>
          </a:p>
        </p:txBody>
      </p:sp>
      <p:sp>
        <p:nvSpPr>
          <p:cNvPr id="19" name="Textfeld 18">
            <a:extLst>
              <a:ext uri="{FF2B5EF4-FFF2-40B4-BE49-F238E27FC236}">
                <a16:creationId xmlns:a16="http://schemas.microsoft.com/office/drawing/2014/main" id="{E1A5467F-3728-8FB4-EF40-B79D6702829B}"/>
              </a:ext>
            </a:extLst>
          </p:cNvPr>
          <p:cNvSpPr txBox="1"/>
          <p:nvPr/>
        </p:nvSpPr>
        <p:spPr>
          <a:xfrm>
            <a:off x="1390650" y="4197635"/>
            <a:ext cx="469900" cy="253916"/>
          </a:xfrm>
          <a:prstGeom prst="rect">
            <a:avLst/>
          </a:prstGeom>
          <a:noFill/>
        </p:spPr>
        <p:txBody>
          <a:bodyPr wrap="square" rtlCol="0">
            <a:spAutoFit/>
          </a:bodyPr>
          <a:lstStyle/>
          <a:p>
            <a:r>
              <a:rPr lang="de-DE" sz="1050"/>
              <a:t>A</a:t>
            </a:r>
          </a:p>
        </p:txBody>
      </p:sp>
      <p:sp>
        <p:nvSpPr>
          <p:cNvPr id="20" name="Textfeld 19">
            <a:extLst>
              <a:ext uri="{FF2B5EF4-FFF2-40B4-BE49-F238E27FC236}">
                <a16:creationId xmlns:a16="http://schemas.microsoft.com/office/drawing/2014/main" id="{FDD413AD-1581-BE1D-5FA8-6E430D51B6B7}"/>
              </a:ext>
            </a:extLst>
          </p:cNvPr>
          <p:cNvSpPr txBox="1"/>
          <p:nvPr/>
        </p:nvSpPr>
        <p:spPr>
          <a:xfrm>
            <a:off x="1390650" y="4350035"/>
            <a:ext cx="927100" cy="253916"/>
          </a:xfrm>
          <a:prstGeom prst="rect">
            <a:avLst/>
          </a:prstGeom>
          <a:noFill/>
        </p:spPr>
        <p:txBody>
          <a:bodyPr wrap="square" rtlCol="0">
            <a:spAutoFit/>
          </a:bodyPr>
          <a:lstStyle/>
          <a:p>
            <a:r>
              <a:rPr lang="de-DE" sz="1050"/>
              <a:t>O+ </a:t>
            </a:r>
            <a:r>
              <a:rPr lang="de-DE" sz="1050" err="1"/>
              <a:t>Clb</a:t>
            </a:r>
            <a:endParaRPr lang="de-DE" sz="1050"/>
          </a:p>
        </p:txBody>
      </p:sp>
      <p:cxnSp>
        <p:nvCxnSpPr>
          <p:cNvPr id="22" name="Gerader Verbinder 21">
            <a:extLst>
              <a:ext uri="{FF2B5EF4-FFF2-40B4-BE49-F238E27FC236}">
                <a16:creationId xmlns:a16="http://schemas.microsoft.com/office/drawing/2014/main" id="{3BC4E509-25B8-3C84-6D8D-C7C74920B164}"/>
              </a:ext>
            </a:extLst>
          </p:cNvPr>
          <p:cNvCxnSpPr/>
          <p:nvPr/>
        </p:nvCxnSpPr>
        <p:spPr>
          <a:xfrm flipV="1">
            <a:off x="6951406" y="1667549"/>
            <a:ext cx="0" cy="2936402"/>
          </a:xfrm>
          <a:prstGeom prst="line">
            <a:avLst/>
          </a:prstGeom>
          <a:ln w="19050">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23" name="Textfeld 22">
            <a:extLst>
              <a:ext uri="{FF2B5EF4-FFF2-40B4-BE49-F238E27FC236}">
                <a16:creationId xmlns:a16="http://schemas.microsoft.com/office/drawing/2014/main" id="{DEB8C957-1E02-F542-FFDF-092ED3B50A1C}"/>
              </a:ext>
            </a:extLst>
          </p:cNvPr>
          <p:cNvSpPr txBox="1"/>
          <p:nvPr/>
        </p:nvSpPr>
        <p:spPr>
          <a:xfrm>
            <a:off x="7019365" y="2168629"/>
            <a:ext cx="2171700" cy="276999"/>
          </a:xfrm>
          <a:prstGeom prst="rect">
            <a:avLst/>
          </a:prstGeom>
          <a:noFill/>
        </p:spPr>
        <p:txBody>
          <a:bodyPr wrap="square" rtlCol="0">
            <a:spAutoFit/>
          </a:bodyPr>
          <a:lstStyle/>
          <a:p>
            <a:r>
              <a:rPr lang="de-DE" sz="1200">
                <a:solidFill>
                  <a:schemeClr val="accent3"/>
                </a:solidFill>
              </a:rPr>
              <a:t>Median PFS=NR</a:t>
            </a:r>
          </a:p>
        </p:txBody>
      </p:sp>
      <p:sp>
        <p:nvSpPr>
          <p:cNvPr id="24" name="Textfeld 23">
            <a:extLst>
              <a:ext uri="{FF2B5EF4-FFF2-40B4-BE49-F238E27FC236}">
                <a16:creationId xmlns:a16="http://schemas.microsoft.com/office/drawing/2014/main" id="{132D8D9F-5441-08DF-D7E8-0778A0722C88}"/>
              </a:ext>
            </a:extLst>
          </p:cNvPr>
          <p:cNvSpPr txBox="1"/>
          <p:nvPr/>
        </p:nvSpPr>
        <p:spPr>
          <a:xfrm>
            <a:off x="7019365" y="3074039"/>
            <a:ext cx="2171700" cy="276999"/>
          </a:xfrm>
          <a:prstGeom prst="rect">
            <a:avLst/>
          </a:prstGeom>
          <a:noFill/>
        </p:spPr>
        <p:txBody>
          <a:bodyPr wrap="square" rtlCol="0">
            <a:spAutoFit/>
          </a:bodyPr>
          <a:lstStyle/>
          <a:p>
            <a:r>
              <a:rPr lang="de-DE" sz="1200">
                <a:solidFill>
                  <a:schemeClr val="accent1">
                    <a:lumMod val="50000"/>
                    <a:lumOff val="50000"/>
                  </a:schemeClr>
                </a:solidFill>
              </a:rPr>
              <a:t>Median PFS=NR</a:t>
            </a:r>
          </a:p>
        </p:txBody>
      </p:sp>
      <p:sp>
        <p:nvSpPr>
          <p:cNvPr id="25" name="Textfeld 24">
            <a:extLst>
              <a:ext uri="{FF2B5EF4-FFF2-40B4-BE49-F238E27FC236}">
                <a16:creationId xmlns:a16="http://schemas.microsoft.com/office/drawing/2014/main" id="{2684A080-74D0-4C09-8E37-64867EFC4DC9}"/>
              </a:ext>
            </a:extLst>
          </p:cNvPr>
          <p:cNvSpPr txBox="1"/>
          <p:nvPr/>
        </p:nvSpPr>
        <p:spPr>
          <a:xfrm>
            <a:off x="7019365" y="3813092"/>
            <a:ext cx="2171700" cy="276999"/>
          </a:xfrm>
          <a:prstGeom prst="rect">
            <a:avLst/>
          </a:prstGeom>
          <a:noFill/>
        </p:spPr>
        <p:txBody>
          <a:bodyPr wrap="square" rtlCol="0">
            <a:spAutoFit/>
          </a:bodyPr>
          <a:lstStyle/>
          <a:p>
            <a:r>
              <a:rPr lang="de-DE" sz="1200">
                <a:solidFill>
                  <a:schemeClr val="accent4"/>
                </a:solidFill>
              </a:rPr>
              <a:t>Median PFS=27.8 </a:t>
            </a:r>
            <a:r>
              <a:rPr lang="de-DE" sz="1200" err="1">
                <a:solidFill>
                  <a:schemeClr val="accent4"/>
                </a:solidFill>
              </a:rPr>
              <a:t>mo</a:t>
            </a:r>
            <a:endParaRPr lang="de-DE" sz="1200">
              <a:solidFill>
                <a:schemeClr val="accent4"/>
              </a:solidFill>
            </a:endParaRPr>
          </a:p>
        </p:txBody>
      </p:sp>
      <p:sp>
        <p:nvSpPr>
          <p:cNvPr id="26" name="Textfeld 25">
            <a:extLst>
              <a:ext uri="{FF2B5EF4-FFF2-40B4-BE49-F238E27FC236}">
                <a16:creationId xmlns:a16="http://schemas.microsoft.com/office/drawing/2014/main" id="{29AD9466-CCFA-A7CD-DD13-E40CEB43FDFE}"/>
              </a:ext>
            </a:extLst>
          </p:cNvPr>
          <p:cNvSpPr txBox="1"/>
          <p:nvPr/>
        </p:nvSpPr>
        <p:spPr>
          <a:xfrm>
            <a:off x="6527240" y="2039891"/>
            <a:ext cx="600635" cy="276999"/>
          </a:xfrm>
          <a:prstGeom prst="rect">
            <a:avLst/>
          </a:prstGeom>
          <a:noFill/>
        </p:spPr>
        <p:txBody>
          <a:bodyPr wrap="square" rtlCol="0">
            <a:spAutoFit/>
          </a:bodyPr>
          <a:lstStyle/>
          <a:p>
            <a:r>
              <a:rPr lang="de-DE" sz="1200">
                <a:solidFill>
                  <a:schemeClr val="accent3"/>
                </a:solidFill>
              </a:rPr>
              <a:t>78%</a:t>
            </a:r>
          </a:p>
        </p:txBody>
      </p:sp>
      <p:sp>
        <p:nvSpPr>
          <p:cNvPr id="27" name="Textfeld 26">
            <a:extLst>
              <a:ext uri="{FF2B5EF4-FFF2-40B4-BE49-F238E27FC236}">
                <a16:creationId xmlns:a16="http://schemas.microsoft.com/office/drawing/2014/main" id="{4711E37D-5BCB-EDFD-B84D-2BA7851A4D7D}"/>
              </a:ext>
            </a:extLst>
          </p:cNvPr>
          <p:cNvSpPr txBox="1"/>
          <p:nvPr/>
        </p:nvSpPr>
        <p:spPr>
          <a:xfrm>
            <a:off x="6527239" y="2868813"/>
            <a:ext cx="600635" cy="276999"/>
          </a:xfrm>
          <a:prstGeom prst="rect">
            <a:avLst/>
          </a:prstGeom>
          <a:noFill/>
        </p:spPr>
        <p:txBody>
          <a:bodyPr wrap="square" rtlCol="0">
            <a:spAutoFit/>
          </a:bodyPr>
          <a:lstStyle/>
          <a:p>
            <a:r>
              <a:rPr lang="de-DE" sz="1200">
                <a:solidFill>
                  <a:schemeClr val="accent1">
                    <a:lumMod val="50000"/>
                    <a:lumOff val="50000"/>
                  </a:schemeClr>
                </a:solidFill>
              </a:rPr>
              <a:t>62%</a:t>
            </a:r>
          </a:p>
        </p:txBody>
      </p:sp>
      <p:sp>
        <p:nvSpPr>
          <p:cNvPr id="28" name="Textfeld 27">
            <a:extLst>
              <a:ext uri="{FF2B5EF4-FFF2-40B4-BE49-F238E27FC236}">
                <a16:creationId xmlns:a16="http://schemas.microsoft.com/office/drawing/2014/main" id="{C7782048-2FB8-4B3C-64E3-04C2E0676040}"/>
              </a:ext>
            </a:extLst>
          </p:cNvPr>
          <p:cNvSpPr txBox="1"/>
          <p:nvPr/>
        </p:nvSpPr>
        <p:spPr>
          <a:xfrm>
            <a:off x="6528172" y="3761318"/>
            <a:ext cx="600635" cy="276999"/>
          </a:xfrm>
          <a:prstGeom prst="rect">
            <a:avLst/>
          </a:prstGeom>
          <a:noFill/>
        </p:spPr>
        <p:txBody>
          <a:bodyPr wrap="square" rtlCol="0">
            <a:spAutoFit/>
          </a:bodyPr>
          <a:lstStyle/>
          <a:p>
            <a:r>
              <a:rPr lang="de-DE" sz="1200">
                <a:solidFill>
                  <a:schemeClr val="accent4"/>
                </a:solidFill>
              </a:rPr>
              <a:t>17%</a:t>
            </a:r>
          </a:p>
        </p:txBody>
      </p:sp>
      <p:pic>
        <p:nvPicPr>
          <p:cNvPr id="30" name="Grafik 29">
            <a:extLst>
              <a:ext uri="{FF2B5EF4-FFF2-40B4-BE49-F238E27FC236}">
                <a16:creationId xmlns:a16="http://schemas.microsoft.com/office/drawing/2014/main" id="{DFC8120F-771E-4D6C-33F2-648B8F9E914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8079" y="1772224"/>
            <a:ext cx="7318681" cy="2389130"/>
          </a:xfrm>
          <a:prstGeom prst="rect">
            <a:avLst/>
          </a:prstGeom>
        </p:spPr>
      </p:pic>
    </p:spTree>
    <p:extLst>
      <p:ext uri="{BB962C8B-B14F-4D97-AF65-F5344CB8AC3E}">
        <p14:creationId xmlns:p14="http://schemas.microsoft.com/office/powerpoint/2010/main" val="37405574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28BA1-FAFD-C953-E57B-3D231F3AE7FC}"/>
              </a:ext>
            </a:extLst>
          </p:cNvPr>
          <p:cNvSpPr>
            <a:spLocks noGrp="1"/>
          </p:cNvSpPr>
          <p:nvPr>
            <p:ph type="title"/>
          </p:nvPr>
        </p:nvSpPr>
        <p:spPr/>
        <p:txBody>
          <a:bodyPr/>
          <a:lstStyle/>
          <a:p>
            <a:r>
              <a:rPr lang="en-US"/>
              <a:t>ORR/CR over time in acalabrutinib-containing arms</a:t>
            </a:r>
          </a:p>
        </p:txBody>
      </p:sp>
      <p:sp>
        <p:nvSpPr>
          <p:cNvPr id="3" name="Footer Placeholder 2">
            <a:extLst>
              <a:ext uri="{FF2B5EF4-FFF2-40B4-BE49-F238E27FC236}">
                <a16:creationId xmlns:a16="http://schemas.microsoft.com/office/drawing/2014/main" id="{5CA45FC9-BE91-D635-798C-B2D7980F730C}"/>
              </a:ext>
            </a:extLst>
          </p:cNvPr>
          <p:cNvSpPr>
            <a:spLocks noGrp="1"/>
          </p:cNvSpPr>
          <p:nvPr>
            <p:ph type="ftr" sz="quarter" idx="10"/>
          </p:nvPr>
        </p:nvSpPr>
        <p:spPr>
          <a:xfrm>
            <a:off x="407989" y="6085490"/>
            <a:ext cx="8532812" cy="583598"/>
          </a:xfrm>
        </p:spPr>
        <p:txBody>
          <a:bodyPr/>
          <a:lstStyle/>
          <a:p>
            <a:endParaRPr lang="en-GB"/>
          </a:p>
          <a:p>
            <a:r>
              <a:rPr lang="en-GB" baseline="30000" err="1"/>
              <a:t>a</a:t>
            </a:r>
            <a:r>
              <a:rPr lang="en-GB" err="1"/>
              <a:t>ORR</a:t>
            </a:r>
            <a:r>
              <a:rPr lang="en-GB"/>
              <a:t> is defined as achieving CR, </a:t>
            </a:r>
            <a:r>
              <a:rPr lang="en-GB" err="1"/>
              <a:t>CRi</a:t>
            </a:r>
            <a:r>
              <a:rPr lang="en-GB"/>
              <a:t>, </a:t>
            </a:r>
            <a:r>
              <a:rPr lang="en-GB" err="1"/>
              <a:t>nPR</a:t>
            </a:r>
            <a:r>
              <a:rPr lang="en-GB"/>
              <a:t>, or PR per the investigator per </a:t>
            </a:r>
            <a:r>
              <a:rPr lang="en-GB" err="1"/>
              <a:t>iwCLL</a:t>
            </a:r>
            <a:r>
              <a:rPr lang="en-GB"/>
              <a:t> 2008 criteria at or before initiation of subsequent anticancer therapy. ORR does not include PRL.</a:t>
            </a:r>
          </a:p>
          <a:p>
            <a:r>
              <a:rPr lang="en-GB" b="1"/>
              <a:t>A, </a:t>
            </a:r>
            <a:r>
              <a:rPr lang="en-GB"/>
              <a:t>acalabrutinib; </a:t>
            </a:r>
            <a:r>
              <a:rPr lang="en-GB" b="1"/>
              <a:t>CI, </a:t>
            </a:r>
            <a:r>
              <a:rPr lang="en-GB"/>
              <a:t>confidence interval; </a:t>
            </a:r>
            <a:r>
              <a:rPr lang="en-GB" b="1" err="1"/>
              <a:t>Clb</a:t>
            </a:r>
            <a:r>
              <a:rPr lang="en-GB" b="1"/>
              <a:t>, </a:t>
            </a:r>
            <a:r>
              <a:rPr lang="en-GB"/>
              <a:t>chlorambucil; </a:t>
            </a:r>
            <a:r>
              <a:rPr lang="en-GB" b="1"/>
              <a:t>CR,</a:t>
            </a:r>
            <a:r>
              <a:rPr lang="en-GB"/>
              <a:t> complete response; </a:t>
            </a:r>
            <a:r>
              <a:rPr lang="en-GB" b="1" err="1"/>
              <a:t>CRi</a:t>
            </a:r>
            <a:r>
              <a:rPr lang="en-GB" b="1"/>
              <a:t>,</a:t>
            </a:r>
            <a:r>
              <a:rPr lang="en-GB"/>
              <a:t> complete response with incomplete bone marrow recovery; </a:t>
            </a:r>
            <a:r>
              <a:rPr lang="en-GB" b="1" err="1"/>
              <a:t>iwCLL</a:t>
            </a:r>
            <a:r>
              <a:rPr lang="en-GB" b="1"/>
              <a:t>, </a:t>
            </a:r>
            <a:r>
              <a:rPr lang="en-GB"/>
              <a:t>International Workshop on Chronic Lymphocytic </a:t>
            </a:r>
            <a:r>
              <a:rPr lang="en-GB" err="1"/>
              <a:t>Leukemia</a:t>
            </a:r>
            <a:r>
              <a:rPr lang="en-GB"/>
              <a:t>; </a:t>
            </a:r>
            <a:r>
              <a:rPr lang="en-GB" b="1" err="1"/>
              <a:t>nPR</a:t>
            </a:r>
            <a:r>
              <a:rPr lang="en-GB" b="1"/>
              <a:t>, </a:t>
            </a:r>
            <a:r>
              <a:rPr lang="en-GB"/>
              <a:t>nodal partial response; </a:t>
            </a:r>
            <a:r>
              <a:rPr lang="en-GB" b="1"/>
              <a:t>NR, </a:t>
            </a:r>
            <a:r>
              <a:rPr lang="en-GB"/>
              <a:t>not reached; </a:t>
            </a:r>
            <a:r>
              <a:rPr lang="en-GB" b="1"/>
              <a:t>O, </a:t>
            </a:r>
            <a:r>
              <a:rPr lang="en-GB" err="1"/>
              <a:t>obinutuzumab</a:t>
            </a:r>
            <a:r>
              <a:rPr lang="en-GB"/>
              <a:t>; </a:t>
            </a:r>
            <a:r>
              <a:rPr lang="en-GB" b="1"/>
              <a:t>ORR,</a:t>
            </a:r>
            <a:r>
              <a:rPr lang="en-GB"/>
              <a:t> overall response rate; </a:t>
            </a:r>
            <a:r>
              <a:rPr lang="en-GB" b="1"/>
              <a:t>PR, </a:t>
            </a:r>
            <a:r>
              <a:rPr lang="en-GB"/>
              <a:t>partial response; </a:t>
            </a:r>
            <a:r>
              <a:rPr lang="en-GB" b="1"/>
              <a:t>PRL</a:t>
            </a:r>
            <a:r>
              <a:rPr lang="en-GB"/>
              <a:t>, partial response with lymphocytosis. </a:t>
            </a:r>
          </a:p>
          <a:p>
            <a:r>
              <a:rPr lang="en-GB" b="1"/>
              <a:t>Sharman et al, Abstract #636 presented at ASH 2023. </a:t>
            </a:r>
            <a:endParaRPr lang="en-GB"/>
          </a:p>
        </p:txBody>
      </p:sp>
      <p:sp>
        <p:nvSpPr>
          <p:cNvPr id="6" name="TextBox 5">
            <a:extLst>
              <a:ext uri="{FF2B5EF4-FFF2-40B4-BE49-F238E27FC236}">
                <a16:creationId xmlns:a16="http://schemas.microsoft.com/office/drawing/2014/main" id="{2C8686ED-5C78-6390-5FA3-453CB27C08EC}"/>
              </a:ext>
            </a:extLst>
          </p:cNvPr>
          <p:cNvSpPr txBox="1"/>
          <p:nvPr/>
        </p:nvSpPr>
        <p:spPr>
          <a:xfrm>
            <a:off x="416533" y="5406218"/>
            <a:ext cx="10499106" cy="677599"/>
          </a:xfrm>
          <a:prstGeom prst="rect">
            <a:avLst/>
          </a:prstGeom>
          <a:solidFill>
            <a:schemeClr val="bg2"/>
          </a:solidFill>
        </p:spPr>
        <p:txBody>
          <a:bodyPr wrap="square" anchor="ctr" anchorCtr="0">
            <a:noAutofit/>
          </a:bodyPr>
          <a:lstStyle/>
          <a:p>
            <a:pPr marL="171450" indent="-171450">
              <a:buClr>
                <a:schemeClr val="accent2"/>
              </a:buClr>
              <a:buFont typeface="Arial" panose="020B0604020202020204" pitchFamily="34" charset="0"/>
              <a:buChar char="•"/>
            </a:pPr>
            <a:r>
              <a:rPr lang="en-GB" sz="1400"/>
              <a:t>ORR and CR/</a:t>
            </a:r>
            <a:r>
              <a:rPr lang="en-GB" sz="1400" err="1"/>
              <a:t>CRi</a:t>
            </a:r>
            <a:r>
              <a:rPr lang="en-GB" sz="1400"/>
              <a:t> rates were significantly higher with A+O and A vs </a:t>
            </a:r>
            <a:r>
              <a:rPr lang="en-GB" sz="1400" err="1"/>
              <a:t>O+Clb</a:t>
            </a:r>
            <a:r>
              <a:rPr lang="en-GB" sz="1400"/>
              <a:t> (</a:t>
            </a:r>
            <a:r>
              <a:rPr lang="en-GB" sz="1400" i="1"/>
              <a:t>P</a:t>
            </a:r>
            <a:r>
              <a:rPr lang="en-GB" sz="1400"/>
              <a:t>≤0.0499 for both arms of the analyses)</a:t>
            </a:r>
          </a:p>
          <a:p>
            <a:pPr marL="171450" indent="-171450">
              <a:buClr>
                <a:schemeClr val="accent2"/>
              </a:buClr>
              <a:buFont typeface="Arial" panose="020B0604020202020204" pitchFamily="34" charset="0"/>
              <a:buChar char="•"/>
            </a:pPr>
            <a:r>
              <a:rPr lang="en-GB" sz="1400"/>
              <a:t>ORR and CR/</a:t>
            </a:r>
            <a:r>
              <a:rPr lang="en-GB" sz="1400" err="1"/>
              <a:t>CRi</a:t>
            </a:r>
            <a:r>
              <a:rPr lang="en-GB" sz="1400"/>
              <a:t> rates were significantly higher with A+O vs A (</a:t>
            </a:r>
            <a:r>
              <a:rPr lang="en-GB" sz="1400" i="1"/>
              <a:t>P</a:t>
            </a:r>
            <a:r>
              <a:rPr lang="en-GB" sz="1400"/>
              <a:t>=0.022 for both comparisons)</a:t>
            </a:r>
          </a:p>
        </p:txBody>
      </p:sp>
      <p:cxnSp>
        <p:nvCxnSpPr>
          <p:cNvPr id="10" name="Gerader Verbinder 9">
            <a:extLst>
              <a:ext uri="{FF2B5EF4-FFF2-40B4-BE49-F238E27FC236}">
                <a16:creationId xmlns:a16="http://schemas.microsoft.com/office/drawing/2014/main" id="{10FAA84A-3711-6976-28E4-C7817647A226}"/>
              </a:ext>
            </a:extLst>
          </p:cNvPr>
          <p:cNvCxnSpPr>
            <a:cxnSpLocks/>
          </p:cNvCxnSpPr>
          <p:nvPr/>
        </p:nvCxnSpPr>
        <p:spPr>
          <a:xfrm>
            <a:off x="1206500" y="2131409"/>
            <a:ext cx="18415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CE31D823-2809-0EE6-0D67-F4861689BEB0}"/>
              </a:ext>
            </a:extLst>
          </p:cNvPr>
          <p:cNvCxnSpPr>
            <a:cxnSpLocks/>
          </p:cNvCxnSpPr>
          <p:nvPr/>
        </p:nvCxnSpPr>
        <p:spPr>
          <a:xfrm>
            <a:off x="1206500" y="2283640"/>
            <a:ext cx="184150" cy="0"/>
          </a:xfrm>
          <a:prstGeom prst="line">
            <a:avLst/>
          </a:prstGeom>
          <a:ln w="1905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0F782983-4DE0-020B-C46E-4CCD73FFDD76}"/>
              </a:ext>
            </a:extLst>
          </p:cNvPr>
          <p:cNvSpPr txBox="1"/>
          <p:nvPr/>
        </p:nvSpPr>
        <p:spPr>
          <a:xfrm>
            <a:off x="1390650" y="2004451"/>
            <a:ext cx="1079500" cy="253916"/>
          </a:xfrm>
          <a:prstGeom prst="rect">
            <a:avLst/>
          </a:prstGeom>
          <a:noFill/>
        </p:spPr>
        <p:txBody>
          <a:bodyPr wrap="square" rtlCol="0">
            <a:spAutoFit/>
          </a:bodyPr>
          <a:lstStyle/>
          <a:p>
            <a:r>
              <a:rPr lang="de-DE" sz="1050"/>
              <a:t>A+O ORR</a:t>
            </a:r>
          </a:p>
        </p:txBody>
      </p:sp>
      <p:sp>
        <p:nvSpPr>
          <p:cNvPr id="13" name="Textfeld 12">
            <a:extLst>
              <a:ext uri="{FF2B5EF4-FFF2-40B4-BE49-F238E27FC236}">
                <a16:creationId xmlns:a16="http://schemas.microsoft.com/office/drawing/2014/main" id="{6CEE7238-B42B-67D3-0B9C-FFAF1612A522}"/>
              </a:ext>
            </a:extLst>
          </p:cNvPr>
          <p:cNvSpPr txBox="1"/>
          <p:nvPr/>
        </p:nvSpPr>
        <p:spPr>
          <a:xfrm>
            <a:off x="1390650" y="2156682"/>
            <a:ext cx="1079500" cy="253916"/>
          </a:xfrm>
          <a:prstGeom prst="rect">
            <a:avLst/>
          </a:prstGeom>
          <a:noFill/>
        </p:spPr>
        <p:txBody>
          <a:bodyPr wrap="square" rtlCol="0">
            <a:spAutoFit/>
          </a:bodyPr>
          <a:lstStyle/>
          <a:p>
            <a:r>
              <a:rPr lang="de-DE" sz="1050"/>
              <a:t>A ORR</a:t>
            </a:r>
          </a:p>
        </p:txBody>
      </p:sp>
      <p:cxnSp>
        <p:nvCxnSpPr>
          <p:cNvPr id="14" name="Gerader Verbinder 13">
            <a:extLst>
              <a:ext uri="{FF2B5EF4-FFF2-40B4-BE49-F238E27FC236}">
                <a16:creationId xmlns:a16="http://schemas.microsoft.com/office/drawing/2014/main" id="{16FCAFE9-7B81-532A-FDF7-C71F3D4904C2}"/>
              </a:ext>
            </a:extLst>
          </p:cNvPr>
          <p:cNvCxnSpPr>
            <a:cxnSpLocks/>
          </p:cNvCxnSpPr>
          <p:nvPr/>
        </p:nvCxnSpPr>
        <p:spPr>
          <a:xfrm>
            <a:off x="1206500" y="2486136"/>
            <a:ext cx="18415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440595DD-DD99-5ACD-FB55-169376B50B5B}"/>
              </a:ext>
            </a:extLst>
          </p:cNvPr>
          <p:cNvCxnSpPr>
            <a:cxnSpLocks/>
          </p:cNvCxnSpPr>
          <p:nvPr/>
        </p:nvCxnSpPr>
        <p:spPr>
          <a:xfrm>
            <a:off x="1206500" y="2638367"/>
            <a:ext cx="184150" cy="0"/>
          </a:xfrm>
          <a:prstGeom prst="line">
            <a:avLst/>
          </a:prstGeom>
          <a:ln w="1905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16" name="Textfeld 15">
            <a:extLst>
              <a:ext uri="{FF2B5EF4-FFF2-40B4-BE49-F238E27FC236}">
                <a16:creationId xmlns:a16="http://schemas.microsoft.com/office/drawing/2014/main" id="{E0A2CFB4-62A9-27B5-CB49-5A490CCA4EDF}"/>
              </a:ext>
            </a:extLst>
          </p:cNvPr>
          <p:cNvSpPr txBox="1"/>
          <p:nvPr/>
        </p:nvSpPr>
        <p:spPr>
          <a:xfrm>
            <a:off x="1390649" y="2359178"/>
            <a:ext cx="974117" cy="253916"/>
          </a:xfrm>
          <a:prstGeom prst="rect">
            <a:avLst/>
          </a:prstGeom>
          <a:noFill/>
        </p:spPr>
        <p:txBody>
          <a:bodyPr wrap="square" rtlCol="0">
            <a:spAutoFit/>
          </a:bodyPr>
          <a:lstStyle/>
          <a:p>
            <a:r>
              <a:rPr lang="de-DE" sz="1050"/>
              <a:t>A+O CR</a:t>
            </a:r>
          </a:p>
        </p:txBody>
      </p:sp>
      <p:sp>
        <p:nvSpPr>
          <p:cNvPr id="17" name="Textfeld 16">
            <a:extLst>
              <a:ext uri="{FF2B5EF4-FFF2-40B4-BE49-F238E27FC236}">
                <a16:creationId xmlns:a16="http://schemas.microsoft.com/office/drawing/2014/main" id="{839AA2DB-0264-EF21-A85D-1687CA56ECB0}"/>
              </a:ext>
            </a:extLst>
          </p:cNvPr>
          <p:cNvSpPr txBox="1"/>
          <p:nvPr/>
        </p:nvSpPr>
        <p:spPr>
          <a:xfrm>
            <a:off x="1390650" y="2511409"/>
            <a:ext cx="736600" cy="253916"/>
          </a:xfrm>
          <a:prstGeom prst="rect">
            <a:avLst/>
          </a:prstGeom>
          <a:noFill/>
        </p:spPr>
        <p:txBody>
          <a:bodyPr wrap="square" rtlCol="0">
            <a:spAutoFit/>
          </a:bodyPr>
          <a:lstStyle/>
          <a:p>
            <a:r>
              <a:rPr lang="de-DE" sz="1050"/>
              <a:t>A CR</a:t>
            </a:r>
          </a:p>
        </p:txBody>
      </p:sp>
      <p:sp>
        <p:nvSpPr>
          <p:cNvPr id="18" name="Text Placeholder 4">
            <a:extLst>
              <a:ext uri="{FF2B5EF4-FFF2-40B4-BE49-F238E27FC236}">
                <a16:creationId xmlns:a16="http://schemas.microsoft.com/office/drawing/2014/main" id="{CEE70E58-93A1-2DD1-5DB5-370764D3D889}"/>
              </a:ext>
            </a:extLst>
          </p:cNvPr>
          <p:cNvSpPr txBox="1">
            <a:spLocks/>
          </p:cNvSpPr>
          <p:nvPr/>
        </p:nvSpPr>
        <p:spPr>
          <a:xfrm>
            <a:off x="416533" y="1280567"/>
            <a:ext cx="5571517" cy="647700"/>
          </a:xfrm>
          <a:prstGeom prst="rect">
            <a:avLst/>
          </a:prstGeom>
        </p:spPr>
        <p:txBody>
          <a:bodyPr anchor="ct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err="1"/>
              <a:t>ORR</a:t>
            </a:r>
            <a:r>
              <a:rPr lang="en-US" b="1" baseline="30000" err="1"/>
              <a:t>a</a:t>
            </a:r>
            <a:r>
              <a:rPr lang="en-US" b="1"/>
              <a:t> over follow-up period</a:t>
            </a:r>
          </a:p>
        </p:txBody>
      </p:sp>
      <p:sp>
        <p:nvSpPr>
          <p:cNvPr id="19" name="Textfeld 18">
            <a:extLst>
              <a:ext uri="{FF2B5EF4-FFF2-40B4-BE49-F238E27FC236}">
                <a16:creationId xmlns:a16="http://schemas.microsoft.com/office/drawing/2014/main" id="{218FF355-7432-252B-8A19-BFB552B655C6}"/>
              </a:ext>
            </a:extLst>
          </p:cNvPr>
          <p:cNvSpPr txBox="1"/>
          <p:nvPr/>
        </p:nvSpPr>
        <p:spPr>
          <a:xfrm>
            <a:off x="5010150" y="2756783"/>
            <a:ext cx="2171700" cy="646331"/>
          </a:xfrm>
          <a:prstGeom prst="rect">
            <a:avLst/>
          </a:prstGeom>
          <a:noFill/>
        </p:spPr>
        <p:txBody>
          <a:bodyPr wrap="square" rtlCol="0">
            <a:spAutoFit/>
          </a:bodyPr>
          <a:lstStyle/>
          <a:p>
            <a:r>
              <a:rPr lang="de-DE" sz="1200" b="1"/>
              <a:t>ORR </a:t>
            </a:r>
            <a:r>
              <a:rPr lang="de-DE" sz="1200" b="1" err="1"/>
              <a:t>difference</a:t>
            </a:r>
            <a:r>
              <a:rPr lang="de-DE" sz="1200" b="1"/>
              <a:t> %, 95% CI</a:t>
            </a:r>
          </a:p>
          <a:p>
            <a:r>
              <a:rPr lang="de-DE" sz="1200"/>
              <a:t>6.1% (0.9, 11.4)</a:t>
            </a:r>
          </a:p>
          <a:p>
            <a:r>
              <a:rPr lang="de-DE" sz="1200" i="1"/>
              <a:t>P</a:t>
            </a:r>
            <a:r>
              <a:rPr lang="de-DE" sz="1200"/>
              <a:t>=0.022</a:t>
            </a:r>
          </a:p>
        </p:txBody>
      </p:sp>
      <p:sp>
        <p:nvSpPr>
          <p:cNvPr id="20" name="Textfeld 19">
            <a:extLst>
              <a:ext uri="{FF2B5EF4-FFF2-40B4-BE49-F238E27FC236}">
                <a16:creationId xmlns:a16="http://schemas.microsoft.com/office/drawing/2014/main" id="{60A2E832-7452-C318-683C-74215793EB0E}"/>
              </a:ext>
            </a:extLst>
          </p:cNvPr>
          <p:cNvSpPr txBox="1"/>
          <p:nvPr/>
        </p:nvSpPr>
        <p:spPr>
          <a:xfrm>
            <a:off x="5010150" y="3437972"/>
            <a:ext cx="2171700" cy="646331"/>
          </a:xfrm>
          <a:prstGeom prst="rect">
            <a:avLst/>
          </a:prstGeom>
          <a:noFill/>
        </p:spPr>
        <p:txBody>
          <a:bodyPr wrap="square" rtlCol="0">
            <a:spAutoFit/>
          </a:bodyPr>
          <a:lstStyle/>
          <a:p>
            <a:r>
              <a:rPr lang="de-DE" sz="1200" b="1"/>
              <a:t>CR </a:t>
            </a:r>
            <a:r>
              <a:rPr lang="de-DE" sz="1200" b="1" err="1"/>
              <a:t>difference</a:t>
            </a:r>
            <a:r>
              <a:rPr lang="de-DE" sz="1200" b="1"/>
              <a:t> %, 95% CI</a:t>
            </a:r>
          </a:p>
          <a:p>
            <a:r>
              <a:rPr lang="de-DE" sz="1200"/>
              <a:t>17.9% (8.8, 27.0)</a:t>
            </a:r>
          </a:p>
          <a:p>
            <a:r>
              <a:rPr lang="de-DE" sz="1200" i="1"/>
              <a:t>P</a:t>
            </a:r>
            <a:r>
              <a:rPr lang="de-DE" sz="1200"/>
              <a:t>=0.022</a:t>
            </a:r>
          </a:p>
        </p:txBody>
      </p:sp>
      <p:sp>
        <p:nvSpPr>
          <p:cNvPr id="21" name="Freihandform: Form 20">
            <a:extLst>
              <a:ext uri="{FF2B5EF4-FFF2-40B4-BE49-F238E27FC236}">
                <a16:creationId xmlns:a16="http://schemas.microsoft.com/office/drawing/2014/main" id="{EE0888F4-A015-532E-4287-957597C5DFD8}"/>
              </a:ext>
            </a:extLst>
          </p:cNvPr>
          <p:cNvSpPr/>
          <p:nvPr/>
        </p:nvSpPr>
        <p:spPr>
          <a:xfrm>
            <a:off x="1112520" y="2107166"/>
            <a:ext cx="9601200" cy="2705100"/>
          </a:xfrm>
          <a:custGeom>
            <a:avLst/>
            <a:gdLst>
              <a:gd name="connsiteX0" fmla="*/ 0 w 9601200"/>
              <a:gd name="connsiteY0" fmla="*/ 2705100 h 2705100"/>
              <a:gd name="connsiteX1" fmla="*/ 891540 w 9601200"/>
              <a:gd name="connsiteY1" fmla="*/ 2705100 h 2705100"/>
              <a:gd name="connsiteX2" fmla="*/ 1752600 w 9601200"/>
              <a:gd name="connsiteY2" fmla="*/ 30480 h 2705100"/>
              <a:gd name="connsiteX3" fmla="*/ 2621280 w 9601200"/>
              <a:gd name="connsiteY3" fmla="*/ 0 h 2705100"/>
              <a:gd name="connsiteX4" fmla="*/ 3505200 w 9601200"/>
              <a:gd name="connsiteY4" fmla="*/ 7620 h 2705100"/>
              <a:gd name="connsiteX5" fmla="*/ 4373880 w 9601200"/>
              <a:gd name="connsiteY5" fmla="*/ 7620 h 2705100"/>
              <a:gd name="connsiteX6" fmla="*/ 9601200 w 9601200"/>
              <a:gd name="connsiteY6" fmla="*/ 7620 h 270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01200" h="2705100">
                <a:moveTo>
                  <a:pt x="0" y="2705100"/>
                </a:moveTo>
                <a:lnTo>
                  <a:pt x="891540" y="2705100"/>
                </a:lnTo>
                <a:lnTo>
                  <a:pt x="1752600" y="30480"/>
                </a:lnTo>
                <a:lnTo>
                  <a:pt x="2621280" y="0"/>
                </a:lnTo>
                <a:lnTo>
                  <a:pt x="3505200" y="7620"/>
                </a:lnTo>
                <a:lnTo>
                  <a:pt x="4373880" y="7620"/>
                </a:lnTo>
                <a:lnTo>
                  <a:pt x="9601200" y="7620"/>
                </a:lnTo>
              </a:path>
            </a:pathLst>
          </a:cu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Freihandform: Form 21">
            <a:extLst>
              <a:ext uri="{FF2B5EF4-FFF2-40B4-BE49-F238E27FC236}">
                <a16:creationId xmlns:a16="http://schemas.microsoft.com/office/drawing/2014/main" id="{99A49657-F599-31E6-69C9-975C4DAF5026}"/>
              </a:ext>
            </a:extLst>
          </p:cNvPr>
          <p:cNvSpPr/>
          <p:nvPr/>
        </p:nvSpPr>
        <p:spPr>
          <a:xfrm>
            <a:off x="1089660" y="2282426"/>
            <a:ext cx="9624060" cy="2537460"/>
          </a:xfrm>
          <a:custGeom>
            <a:avLst/>
            <a:gdLst>
              <a:gd name="connsiteX0" fmla="*/ 0 w 9624060"/>
              <a:gd name="connsiteY0" fmla="*/ 2537460 h 2537460"/>
              <a:gd name="connsiteX1" fmla="*/ 906780 w 9624060"/>
              <a:gd name="connsiteY1" fmla="*/ 2537460 h 2537460"/>
              <a:gd name="connsiteX2" fmla="*/ 1790700 w 9624060"/>
              <a:gd name="connsiteY2" fmla="*/ 281940 h 2537460"/>
              <a:gd name="connsiteX3" fmla="*/ 2651760 w 9624060"/>
              <a:gd name="connsiteY3" fmla="*/ 205740 h 2537460"/>
              <a:gd name="connsiteX4" fmla="*/ 3535680 w 9624060"/>
              <a:gd name="connsiteY4" fmla="*/ 205740 h 2537460"/>
              <a:gd name="connsiteX5" fmla="*/ 4381500 w 9624060"/>
              <a:gd name="connsiteY5" fmla="*/ 76200 h 2537460"/>
              <a:gd name="connsiteX6" fmla="*/ 5265420 w 9624060"/>
              <a:gd name="connsiteY6" fmla="*/ 7620 h 2537460"/>
              <a:gd name="connsiteX7" fmla="*/ 6141720 w 9624060"/>
              <a:gd name="connsiteY7" fmla="*/ 0 h 2537460"/>
              <a:gd name="connsiteX8" fmla="*/ 9624060 w 9624060"/>
              <a:gd name="connsiteY8" fmla="*/ 0 h 2537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4060" h="2537460">
                <a:moveTo>
                  <a:pt x="0" y="2537460"/>
                </a:moveTo>
                <a:lnTo>
                  <a:pt x="906780" y="2537460"/>
                </a:lnTo>
                <a:lnTo>
                  <a:pt x="1790700" y="281940"/>
                </a:lnTo>
                <a:lnTo>
                  <a:pt x="2651760" y="205740"/>
                </a:lnTo>
                <a:lnTo>
                  <a:pt x="3535680" y="205740"/>
                </a:lnTo>
                <a:lnTo>
                  <a:pt x="4381500" y="76200"/>
                </a:lnTo>
                <a:lnTo>
                  <a:pt x="5265420" y="7620"/>
                </a:lnTo>
                <a:lnTo>
                  <a:pt x="6141720" y="0"/>
                </a:lnTo>
                <a:lnTo>
                  <a:pt x="9624060" y="0"/>
                </a:lnTo>
              </a:path>
            </a:pathLst>
          </a:custGeom>
          <a:noFill/>
          <a:ln w="28575">
            <a:solidFill>
              <a:schemeClr val="accent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4" name="Gerader Verbinder 23">
            <a:extLst>
              <a:ext uri="{FF2B5EF4-FFF2-40B4-BE49-F238E27FC236}">
                <a16:creationId xmlns:a16="http://schemas.microsoft.com/office/drawing/2014/main" id="{35212EFF-46E5-F395-BC9E-6B6C6C8A17F6}"/>
              </a:ext>
            </a:extLst>
          </p:cNvPr>
          <p:cNvCxnSpPr>
            <a:cxnSpLocks/>
          </p:cNvCxnSpPr>
          <p:nvPr/>
        </p:nvCxnSpPr>
        <p:spPr>
          <a:xfrm>
            <a:off x="2862263" y="2055871"/>
            <a:ext cx="0" cy="235437"/>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07A196AC-CC6D-249E-6B33-F5BFD1F63B5D}"/>
              </a:ext>
            </a:extLst>
          </p:cNvPr>
          <p:cNvCxnSpPr>
            <a:cxnSpLocks/>
          </p:cNvCxnSpPr>
          <p:nvPr/>
        </p:nvCxnSpPr>
        <p:spPr>
          <a:xfrm>
            <a:off x="2814638" y="2061853"/>
            <a:ext cx="9525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7" name="Gerader Verbinder 26">
            <a:extLst>
              <a:ext uri="{FF2B5EF4-FFF2-40B4-BE49-F238E27FC236}">
                <a16:creationId xmlns:a16="http://schemas.microsoft.com/office/drawing/2014/main" id="{94516D76-2831-27AA-A421-D2CBCCB647EB}"/>
              </a:ext>
            </a:extLst>
          </p:cNvPr>
          <p:cNvCxnSpPr>
            <a:cxnSpLocks/>
          </p:cNvCxnSpPr>
          <p:nvPr/>
        </p:nvCxnSpPr>
        <p:spPr>
          <a:xfrm>
            <a:off x="2814638" y="2291308"/>
            <a:ext cx="9525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8" name="Gerader Verbinder 27">
            <a:extLst>
              <a:ext uri="{FF2B5EF4-FFF2-40B4-BE49-F238E27FC236}">
                <a16:creationId xmlns:a16="http://schemas.microsoft.com/office/drawing/2014/main" id="{E77A1881-F757-7760-CE01-D2CD8A9CE1DC}"/>
              </a:ext>
            </a:extLst>
          </p:cNvPr>
          <p:cNvCxnSpPr>
            <a:cxnSpLocks/>
          </p:cNvCxnSpPr>
          <p:nvPr/>
        </p:nvCxnSpPr>
        <p:spPr>
          <a:xfrm>
            <a:off x="3744913" y="2046989"/>
            <a:ext cx="0" cy="190193"/>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B767E403-389E-0A0C-9736-09C8E91225EF}"/>
              </a:ext>
            </a:extLst>
          </p:cNvPr>
          <p:cNvCxnSpPr>
            <a:cxnSpLocks/>
          </p:cNvCxnSpPr>
          <p:nvPr/>
        </p:nvCxnSpPr>
        <p:spPr>
          <a:xfrm>
            <a:off x="3697288" y="2052971"/>
            <a:ext cx="9525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33BC6630-A272-B5BA-3E39-C84910D3A6E1}"/>
              </a:ext>
            </a:extLst>
          </p:cNvPr>
          <p:cNvCxnSpPr>
            <a:cxnSpLocks/>
          </p:cNvCxnSpPr>
          <p:nvPr/>
        </p:nvCxnSpPr>
        <p:spPr>
          <a:xfrm>
            <a:off x="3697288" y="2237182"/>
            <a:ext cx="9525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2" name="Gerader Verbinder 31">
            <a:extLst>
              <a:ext uri="{FF2B5EF4-FFF2-40B4-BE49-F238E27FC236}">
                <a16:creationId xmlns:a16="http://schemas.microsoft.com/office/drawing/2014/main" id="{9DAB5676-10BC-A418-A072-B6A57EBFD603}"/>
              </a:ext>
            </a:extLst>
          </p:cNvPr>
          <p:cNvCxnSpPr>
            <a:cxnSpLocks/>
          </p:cNvCxnSpPr>
          <p:nvPr/>
        </p:nvCxnSpPr>
        <p:spPr>
          <a:xfrm>
            <a:off x="4612482" y="2038963"/>
            <a:ext cx="0" cy="192504"/>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 name="Gerader Verbinder 32">
            <a:extLst>
              <a:ext uri="{FF2B5EF4-FFF2-40B4-BE49-F238E27FC236}">
                <a16:creationId xmlns:a16="http://schemas.microsoft.com/office/drawing/2014/main" id="{602F7266-6E8D-E95F-B0B1-277F89F1E85F}"/>
              </a:ext>
            </a:extLst>
          </p:cNvPr>
          <p:cNvCxnSpPr>
            <a:cxnSpLocks/>
          </p:cNvCxnSpPr>
          <p:nvPr/>
        </p:nvCxnSpPr>
        <p:spPr>
          <a:xfrm>
            <a:off x="4564857" y="2044945"/>
            <a:ext cx="9525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4" name="Gerader Verbinder 33">
            <a:extLst>
              <a:ext uri="{FF2B5EF4-FFF2-40B4-BE49-F238E27FC236}">
                <a16:creationId xmlns:a16="http://schemas.microsoft.com/office/drawing/2014/main" id="{6D99585B-3375-2EA0-832D-E765EC0FE24E}"/>
              </a:ext>
            </a:extLst>
          </p:cNvPr>
          <p:cNvCxnSpPr>
            <a:cxnSpLocks/>
          </p:cNvCxnSpPr>
          <p:nvPr/>
        </p:nvCxnSpPr>
        <p:spPr>
          <a:xfrm>
            <a:off x="4564857" y="2234871"/>
            <a:ext cx="9525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1892C2CC-13E8-D55A-FF8E-550ECF98B216}"/>
              </a:ext>
            </a:extLst>
          </p:cNvPr>
          <p:cNvCxnSpPr>
            <a:cxnSpLocks/>
          </p:cNvCxnSpPr>
          <p:nvPr/>
        </p:nvCxnSpPr>
        <p:spPr>
          <a:xfrm>
            <a:off x="5487988" y="2038963"/>
            <a:ext cx="0" cy="186948"/>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F9C5C200-E400-F6A3-AB22-59951020BC52}"/>
              </a:ext>
            </a:extLst>
          </p:cNvPr>
          <p:cNvCxnSpPr>
            <a:cxnSpLocks/>
          </p:cNvCxnSpPr>
          <p:nvPr/>
        </p:nvCxnSpPr>
        <p:spPr>
          <a:xfrm>
            <a:off x="5440363" y="2044945"/>
            <a:ext cx="9525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95C243FC-ECC5-1DC4-A3AF-6CFB960C5CEC}"/>
              </a:ext>
            </a:extLst>
          </p:cNvPr>
          <p:cNvCxnSpPr>
            <a:cxnSpLocks/>
          </p:cNvCxnSpPr>
          <p:nvPr/>
        </p:nvCxnSpPr>
        <p:spPr>
          <a:xfrm>
            <a:off x="5440363" y="2223600"/>
            <a:ext cx="9525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CDCA36F9-1120-2E38-16B3-AFA62EB44D8F}"/>
              </a:ext>
            </a:extLst>
          </p:cNvPr>
          <p:cNvCxnSpPr>
            <a:cxnSpLocks/>
          </p:cNvCxnSpPr>
          <p:nvPr/>
        </p:nvCxnSpPr>
        <p:spPr>
          <a:xfrm>
            <a:off x="6353175" y="2034200"/>
            <a:ext cx="0" cy="180599"/>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D53A535F-9FF1-E60E-6BB5-74C21A86CCE6}"/>
              </a:ext>
            </a:extLst>
          </p:cNvPr>
          <p:cNvCxnSpPr>
            <a:cxnSpLocks/>
          </p:cNvCxnSpPr>
          <p:nvPr/>
        </p:nvCxnSpPr>
        <p:spPr>
          <a:xfrm>
            <a:off x="6305550" y="2040182"/>
            <a:ext cx="9525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3FF8D063-7BB8-C389-99E4-EB22E9AEA2AE}"/>
              </a:ext>
            </a:extLst>
          </p:cNvPr>
          <p:cNvCxnSpPr>
            <a:cxnSpLocks/>
          </p:cNvCxnSpPr>
          <p:nvPr/>
        </p:nvCxnSpPr>
        <p:spPr>
          <a:xfrm>
            <a:off x="6305550" y="2210106"/>
            <a:ext cx="9525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5" name="Gerader Verbinder 44">
            <a:extLst>
              <a:ext uri="{FF2B5EF4-FFF2-40B4-BE49-F238E27FC236}">
                <a16:creationId xmlns:a16="http://schemas.microsoft.com/office/drawing/2014/main" id="{923C6B2D-E793-1B34-CEA9-F4A448B346D5}"/>
              </a:ext>
            </a:extLst>
          </p:cNvPr>
          <p:cNvCxnSpPr>
            <a:cxnSpLocks/>
          </p:cNvCxnSpPr>
          <p:nvPr/>
        </p:nvCxnSpPr>
        <p:spPr>
          <a:xfrm>
            <a:off x="7227094" y="2034200"/>
            <a:ext cx="0" cy="180599"/>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6" name="Gerader Verbinder 45">
            <a:extLst>
              <a:ext uri="{FF2B5EF4-FFF2-40B4-BE49-F238E27FC236}">
                <a16:creationId xmlns:a16="http://schemas.microsoft.com/office/drawing/2014/main" id="{48D4601C-D295-45EF-5B17-F68E5F1CCB8D}"/>
              </a:ext>
            </a:extLst>
          </p:cNvPr>
          <p:cNvCxnSpPr>
            <a:cxnSpLocks/>
          </p:cNvCxnSpPr>
          <p:nvPr/>
        </p:nvCxnSpPr>
        <p:spPr>
          <a:xfrm>
            <a:off x="7179469" y="2040182"/>
            <a:ext cx="9525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7" name="Gerader Verbinder 46">
            <a:extLst>
              <a:ext uri="{FF2B5EF4-FFF2-40B4-BE49-F238E27FC236}">
                <a16:creationId xmlns:a16="http://schemas.microsoft.com/office/drawing/2014/main" id="{0F63F8A3-EACA-19A3-E4AB-3EC091E9A994}"/>
              </a:ext>
            </a:extLst>
          </p:cNvPr>
          <p:cNvCxnSpPr>
            <a:cxnSpLocks/>
          </p:cNvCxnSpPr>
          <p:nvPr/>
        </p:nvCxnSpPr>
        <p:spPr>
          <a:xfrm>
            <a:off x="7177088" y="2210106"/>
            <a:ext cx="9525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8" name="Gerader Verbinder 47">
            <a:extLst>
              <a:ext uri="{FF2B5EF4-FFF2-40B4-BE49-F238E27FC236}">
                <a16:creationId xmlns:a16="http://schemas.microsoft.com/office/drawing/2014/main" id="{456A7405-B58F-DF79-FA20-A39EFD9589DB}"/>
              </a:ext>
            </a:extLst>
          </p:cNvPr>
          <p:cNvCxnSpPr>
            <a:cxnSpLocks/>
          </p:cNvCxnSpPr>
          <p:nvPr/>
        </p:nvCxnSpPr>
        <p:spPr>
          <a:xfrm>
            <a:off x="8101012" y="2034200"/>
            <a:ext cx="0" cy="180599"/>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09E1B2FE-1D20-6B9A-1D2F-C14898DC47E8}"/>
              </a:ext>
            </a:extLst>
          </p:cNvPr>
          <p:cNvCxnSpPr>
            <a:cxnSpLocks/>
          </p:cNvCxnSpPr>
          <p:nvPr/>
        </p:nvCxnSpPr>
        <p:spPr>
          <a:xfrm>
            <a:off x="8053387" y="2040182"/>
            <a:ext cx="9525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450416F0-C8E9-FA35-1F9C-8225218FE095}"/>
              </a:ext>
            </a:extLst>
          </p:cNvPr>
          <p:cNvCxnSpPr>
            <a:cxnSpLocks/>
          </p:cNvCxnSpPr>
          <p:nvPr/>
        </p:nvCxnSpPr>
        <p:spPr>
          <a:xfrm>
            <a:off x="8053387" y="2212488"/>
            <a:ext cx="9525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1" name="Gerader Verbinder 50">
            <a:extLst>
              <a:ext uri="{FF2B5EF4-FFF2-40B4-BE49-F238E27FC236}">
                <a16:creationId xmlns:a16="http://schemas.microsoft.com/office/drawing/2014/main" id="{F78B76D2-8AD6-F787-D055-E08909F25A72}"/>
              </a:ext>
            </a:extLst>
          </p:cNvPr>
          <p:cNvCxnSpPr>
            <a:cxnSpLocks/>
          </p:cNvCxnSpPr>
          <p:nvPr/>
        </p:nvCxnSpPr>
        <p:spPr>
          <a:xfrm>
            <a:off x="8972551" y="2034200"/>
            <a:ext cx="0" cy="180599"/>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2" name="Gerader Verbinder 51">
            <a:extLst>
              <a:ext uri="{FF2B5EF4-FFF2-40B4-BE49-F238E27FC236}">
                <a16:creationId xmlns:a16="http://schemas.microsoft.com/office/drawing/2014/main" id="{3E3C8619-FB02-3C0B-2E11-A2EF0B0E44DB}"/>
              </a:ext>
            </a:extLst>
          </p:cNvPr>
          <p:cNvCxnSpPr>
            <a:cxnSpLocks/>
          </p:cNvCxnSpPr>
          <p:nvPr/>
        </p:nvCxnSpPr>
        <p:spPr>
          <a:xfrm>
            <a:off x="8924926" y="2040182"/>
            <a:ext cx="9525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9AF4BCB8-F19F-68B2-022E-1DDF76B0C1D3}"/>
              </a:ext>
            </a:extLst>
          </p:cNvPr>
          <p:cNvCxnSpPr>
            <a:cxnSpLocks/>
          </p:cNvCxnSpPr>
          <p:nvPr/>
        </p:nvCxnSpPr>
        <p:spPr>
          <a:xfrm>
            <a:off x="8924926" y="2210106"/>
            <a:ext cx="9525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4" name="Gerader Verbinder 53">
            <a:extLst>
              <a:ext uri="{FF2B5EF4-FFF2-40B4-BE49-F238E27FC236}">
                <a16:creationId xmlns:a16="http://schemas.microsoft.com/office/drawing/2014/main" id="{55F90BE4-0204-6AAA-859D-63C2EE94EB60}"/>
              </a:ext>
            </a:extLst>
          </p:cNvPr>
          <p:cNvCxnSpPr>
            <a:cxnSpLocks/>
          </p:cNvCxnSpPr>
          <p:nvPr/>
        </p:nvCxnSpPr>
        <p:spPr>
          <a:xfrm>
            <a:off x="9841707" y="2034200"/>
            <a:ext cx="0" cy="180599"/>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5" name="Gerader Verbinder 54">
            <a:extLst>
              <a:ext uri="{FF2B5EF4-FFF2-40B4-BE49-F238E27FC236}">
                <a16:creationId xmlns:a16="http://schemas.microsoft.com/office/drawing/2014/main" id="{707575C6-8A41-44B2-7945-DC144F107112}"/>
              </a:ext>
            </a:extLst>
          </p:cNvPr>
          <p:cNvCxnSpPr>
            <a:cxnSpLocks/>
          </p:cNvCxnSpPr>
          <p:nvPr/>
        </p:nvCxnSpPr>
        <p:spPr>
          <a:xfrm>
            <a:off x="9794082" y="2040182"/>
            <a:ext cx="9525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6" name="Gerader Verbinder 55">
            <a:extLst>
              <a:ext uri="{FF2B5EF4-FFF2-40B4-BE49-F238E27FC236}">
                <a16:creationId xmlns:a16="http://schemas.microsoft.com/office/drawing/2014/main" id="{8B22D859-FB81-05EB-26BC-3F4553E51464}"/>
              </a:ext>
            </a:extLst>
          </p:cNvPr>
          <p:cNvCxnSpPr>
            <a:cxnSpLocks/>
          </p:cNvCxnSpPr>
          <p:nvPr/>
        </p:nvCxnSpPr>
        <p:spPr>
          <a:xfrm>
            <a:off x="9794082" y="2210106"/>
            <a:ext cx="9525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7" name="Gerader Verbinder 56">
            <a:extLst>
              <a:ext uri="{FF2B5EF4-FFF2-40B4-BE49-F238E27FC236}">
                <a16:creationId xmlns:a16="http://schemas.microsoft.com/office/drawing/2014/main" id="{ACB36C60-429E-1BB1-5AFE-8D0A9D8585E8}"/>
              </a:ext>
            </a:extLst>
          </p:cNvPr>
          <p:cNvCxnSpPr>
            <a:cxnSpLocks/>
          </p:cNvCxnSpPr>
          <p:nvPr/>
        </p:nvCxnSpPr>
        <p:spPr>
          <a:xfrm>
            <a:off x="2862263" y="2348640"/>
            <a:ext cx="0" cy="494993"/>
          </a:xfrm>
          <a:prstGeom prst="line">
            <a:avLst/>
          </a:prstGeom>
          <a:ln w="1270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8" name="Gerader Verbinder 57">
            <a:extLst>
              <a:ext uri="{FF2B5EF4-FFF2-40B4-BE49-F238E27FC236}">
                <a16:creationId xmlns:a16="http://schemas.microsoft.com/office/drawing/2014/main" id="{FB8DF0CE-496F-C6F9-9F7C-D190ABF9298C}"/>
              </a:ext>
            </a:extLst>
          </p:cNvPr>
          <p:cNvCxnSpPr>
            <a:cxnSpLocks/>
          </p:cNvCxnSpPr>
          <p:nvPr/>
        </p:nvCxnSpPr>
        <p:spPr>
          <a:xfrm>
            <a:off x="2814638" y="2354622"/>
            <a:ext cx="95250" cy="0"/>
          </a:xfrm>
          <a:prstGeom prst="line">
            <a:avLst/>
          </a:prstGeom>
          <a:ln w="1270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9" name="Gerader Verbinder 58">
            <a:extLst>
              <a:ext uri="{FF2B5EF4-FFF2-40B4-BE49-F238E27FC236}">
                <a16:creationId xmlns:a16="http://schemas.microsoft.com/office/drawing/2014/main" id="{9B1F41F0-971B-E905-2B25-B4B9C1CB1FEF}"/>
              </a:ext>
            </a:extLst>
          </p:cNvPr>
          <p:cNvCxnSpPr>
            <a:cxnSpLocks/>
          </p:cNvCxnSpPr>
          <p:nvPr/>
        </p:nvCxnSpPr>
        <p:spPr>
          <a:xfrm>
            <a:off x="2814638" y="2843633"/>
            <a:ext cx="95250" cy="0"/>
          </a:xfrm>
          <a:prstGeom prst="line">
            <a:avLst/>
          </a:prstGeom>
          <a:ln w="1270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1" name="Gerader Verbinder 60">
            <a:extLst>
              <a:ext uri="{FF2B5EF4-FFF2-40B4-BE49-F238E27FC236}">
                <a16:creationId xmlns:a16="http://schemas.microsoft.com/office/drawing/2014/main" id="{B728176A-FF0F-8099-EA79-690B4F97B03E}"/>
              </a:ext>
            </a:extLst>
          </p:cNvPr>
          <p:cNvCxnSpPr>
            <a:cxnSpLocks/>
          </p:cNvCxnSpPr>
          <p:nvPr/>
        </p:nvCxnSpPr>
        <p:spPr>
          <a:xfrm>
            <a:off x="3744913" y="2310877"/>
            <a:ext cx="0" cy="434940"/>
          </a:xfrm>
          <a:prstGeom prst="line">
            <a:avLst/>
          </a:prstGeom>
          <a:ln w="1270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2" name="Gerader Verbinder 61">
            <a:extLst>
              <a:ext uri="{FF2B5EF4-FFF2-40B4-BE49-F238E27FC236}">
                <a16:creationId xmlns:a16="http://schemas.microsoft.com/office/drawing/2014/main" id="{F8EEBCE8-8564-5548-3AB6-332BF72E0D4E}"/>
              </a:ext>
            </a:extLst>
          </p:cNvPr>
          <p:cNvCxnSpPr>
            <a:cxnSpLocks/>
          </p:cNvCxnSpPr>
          <p:nvPr/>
        </p:nvCxnSpPr>
        <p:spPr>
          <a:xfrm>
            <a:off x="3697288" y="2316859"/>
            <a:ext cx="95250" cy="0"/>
          </a:xfrm>
          <a:prstGeom prst="line">
            <a:avLst/>
          </a:prstGeom>
          <a:ln w="1270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3" name="Gerader Verbinder 62">
            <a:extLst>
              <a:ext uri="{FF2B5EF4-FFF2-40B4-BE49-F238E27FC236}">
                <a16:creationId xmlns:a16="http://schemas.microsoft.com/office/drawing/2014/main" id="{0619D09B-BA07-0A4E-254A-30E8125889D4}"/>
              </a:ext>
            </a:extLst>
          </p:cNvPr>
          <p:cNvCxnSpPr>
            <a:cxnSpLocks/>
          </p:cNvCxnSpPr>
          <p:nvPr/>
        </p:nvCxnSpPr>
        <p:spPr>
          <a:xfrm>
            <a:off x="3697288" y="2746338"/>
            <a:ext cx="95250" cy="0"/>
          </a:xfrm>
          <a:prstGeom prst="line">
            <a:avLst/>
          </a:prstGeom>
          <a:ln w="1270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5" name="Gerader Verbinder 64">
            <a:extLst>
              <a:ext uri="{FF2B5EF4-FFF2-40B4-BE49-F238E27FC236}">
                <a16:creationId xmlns:a16="http://schemas.microsoft.com/office/drawing/2014/main" id="{5957D1A2-975A-FBE3-0F7A-18B5889F5252}"/>
              </a:ext>
            </a:extLst>
          </p:cNvPr>
          <p:cNvCxnSpPr>
            <a:cxnSpLocks/>
          </p:cNvCxnSpPr>
          <p:nvPr/>
        </p:nvCxnSpPr>
        <p:spPr>
          <a:xfrm>
            <a:off x="4614864" y="2310877"/>
            <a:ext cx="0" cy="420653"/>
          </a:xfrm>
          <a:prstGeom prst="line">
            <a:avLst/>
          </a:prstGeom>
          <a:ln w="1270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6" name="Gerader Verbinder 65">
            <a:extLst>
              <a:ext uri="{FF2B5EF4-FFF2-40B4-BE49-F238E27FC236}">
                <a16:creationId xmlns:a16="http://schemas.microsoft.com/office/drawing/2014/main" id="{8AB53EF8-0524-9005-1B80-6BD1B14C40A5}"/>
              </a:ext>
            </a:extLst>
          </p:cNvPr>
          <p:cNvCxnSpPr>
            <a:cxnSpLocks/>
          </p:cNvCxnSpPr>
          <p:nvPr/>
        </p:nvCxnSpPr>
        <p:spPr>
          <a:xfrm>
            <a:off x="4567239" y="2316859"/>
            <a:ext cx="95250" cy="0"/>
          </a:xfrm>
          <a:prstGeom prst="line">
            <a:avLst/>
          </a:prstGeom>
          <a:ln w="1270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7" name="Gerader Verbinder 66">
            <a:extLst>
              <a:ext uri="{FF2B5EF4-FFF2-40B4-BE49-F238E27FC236}">
                <a16:creationId xmlns:a16="http://schemas.microsoft.com/office/drawing/2014/main" id="{B93CC075-92BF-04D2-4651-F662981A6DA4}"/>
              </a:ext>
            </a:extLst>
          </p:cNvPr>
          <p:cNvCxnSpPr>
            <a:cxnSpLocks/>
          </p:cNvCxnSpPr>
          <p:nvPr/>
        </p:nvCxnSpPr>
        <p:spPr>
          <a:xfrm>
            <a:off x="4567239" y="2732051"/>
            <a:ext cx="95250" cy="0"/>
          </a:xfrm>
          <a:prstGeom prst="line">
            <a:avLst/>
          </a:prstGeom>
          <a:ln w="1270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9" name="Gerader Verbinder 68">
            <a:extLst>
              <a:ext uri="{FF2B5EF4-FFF2-40B4-BE49-F238E27FC236}">
                <a16:creationId xmlns:a16="http://schemas.microsoft.com/office/drawing/2014/main" id="{17FAB01B-C207-902B-2FFF-478BA8829F2C}"/>
              </a:ext>
            </a:extLst>
          </p:cNvPr>
          <p:cNvCxnSpPr>
            <a:cxnSpLocks/>
          </p:cNvCxnSpPr>
          <p:nvPr/>
        </p:nvCxnSpPr>
        <p:spPr>
          <a:xfrm>
            <a:off x="5487989" y="2210106"/>
            <a:ext cx="0" cy="321399"/>
          </a:xfrm>
          <a:prstGeom prst="line">
            <a:avLst/>
          </a:prstGeom>
          <a:ln w="1270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0" name="Gerader Verbinder 69">
            <a:extLst>
              <a:ext uri="{FF2B5EF4-FFF2-40B4-BE49-F238E27FC236}">
                <a16:creationId xmlns:a16="http://schemas.microsoft.com/office/drawing/2014/main" id="{28A4CB1E-E34E-5566-5259-646143AB9A3E}"/>
              </a:ext>
            </a:extLst>
          </p:cNvPr>
          <p:cNvCxnSpPr>
            <a:cxnSpLocks/>
          </p:cNvCxnSpPr>
          <p:nvPr/>
        </p:nvCxnSpPr>
        <p:spPr>
          <a:xfrm>
            <a:off x="5440364" y="2216088"/>
            <a:ext cx="95250" cy="0"/>
          </a:xfrm>
          <a:prstGeom prst="line">
            <a:avLst/>
          </a:prstGeom>
          <a:ln w="1270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1" name="Gerader Verbinder 70">
            <a:extLst>
              <a:ext uri="{FF2B5EF4-FFF2-40B4-BE49-F238E27FC236}">
                <a16:creationId xmlns:a16="http://schemas.microsoft.com/office/drawing/2014/main" id="{73E79B11-96D1-A560-0CC0-1F1F5231EACC}"/>
              </a:ext>
            </a:extLst>
          </p:cNvPr>
          <p:cNvCxnSpPr>
            <a:cxnSpLocks/>
          </p:cNvCxnSpPr>
          <p:nvPr/>
        </p:nvCxnSpPr>
        <p:spPr>
          <a:xfrm>
            <a:off x="5440364" y="2528347"/>
            <a:ext cx="95250" cy="0"/>
          </a:xfrm>
          <a:prstGeom prst="line">
            <a:avLst/>
          </a:prstGeom>
          <a:ln w="1270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3" name="Gerader Verbinder 72">
            <a:extLst>
              <a:ext uri="{FF2B5EF4-FFF2-40B4-BE49-F238E27FC236}">
                <a16:creationId xmlns:a16="http://schemas.microsoft.com/office/drawing/2014/main" id="{5D86D064-B89F-06CF-9069-05E2E38B01C3}"/>
              </a:ext>
            </a:extLst>
          </p:cNvPr>
          <p:cNvCxnSpPr>
            <a:cxnSpLocks/>
          </p:cNvCxnSpPr>
          <p:nvPr/>
        </p:nvCxnSpPr>
        <p:spPr>
          <a:xfrm>
            <a:off x="6354764" y="2173589"/>
            <a:ext cx="0" cy="288860"/>
          </a:xfrm>
          <a:prstGeom prst="line">
            <a:avLst/>
          </a:prstGeom>
          <a:ln w="1270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4" name="Gerader Verbinder 73">
            <a:extLst>
              <a:ext uri="{FF2B5EF4-FFF2-40B4-BE49-F238E27FC236}">
                <a16:creationId xmlns:a16="http://schemas.microsoft.com/office/drawing/2014/main" id="{005AED35-57D2-FBB8-94A5-5D02A9161BB5}"/>
              </a:ext>
            </a:extLst>
          </p:cNvPr>
          <p:cNvCxnSpPr>
            <a:cxnSpLocks/>
          </p:cNvCxnSpPr>
          <p:nvPr/>
        </p:nvCxnSpPr>
        <p:spPr>
          <a:xfrm>
            <a:off x="6307139" y="2179571"/>
            <a:ext cx="95250" cy="0"/>
          </a:xfrm>
          <a:prstGeom prst="line">
            <a:avLst/>
          </a:prstGeom>
          <a:ln w="1270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5" name="Gerader Verbinder 74">
            <a:extLst>
              <a:ext uri="{FF2B5EF4-FFF2-40B4-BE49-F238E27FC236}">
                <a16:creationId xmlns:a16="http://schemas.microsoft.com/office/drawing/2014/main" id="{556B3AB3-1ECF-C425-BEEB-E6EF48AB7F8E}"/>
              </a:ext>
            </a:extLst>
          </p:cNvPr>
          <p:cNvCxnSpPr>
            <a:cxnSpLocks/>
          </p:cNvCxnSpPr>
          <p:nvPr/>
        </p:nvCxnSpPr>
        <p:spPr>
          <a:xfrm>
            <a:off x="6307139" y="2463255"/>
            <a:ext cx="95250" cy="0"/>
          </a:xfrm>
          <a:prstGeom prst="line">
            <a:avLst/>
          </a:prstGeom>
          <a:ln w="1270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7" name="Gerader Verbinder 76">
            <a:extLst>
              <a:ext uri="{FF2B5EF4-FFF2-40B4-BE49-F238E27FC236}">
                <a16:creationId xmlns:a16="http://schemas.microsoft.com/office/drawing/2014/main" id="{68FD0532-6DCE-0D42-963A-27848BE9406E}"/>
              </a:ext>
            </a:extLst>
          </p:cNvPr>
          <p:cNvCxnSpPr>
            <a:cxnSpLocks/>
          </p:cNvCxnSpPr>
          <p:nvPr/>
        </p:nvCxnSpPr>
        <p:spPr>
          <a:xfrm>
            <a:off x="7224713" y="2166447"/>
            <a:ext cx="0" cy="250758"/>
          </a:xfrm>
          <a:prstGeom prst="line">
            <a:avLst/>
          </a:prstGeom>
          <a:ln w="1270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8" name="Gerader Verbinder 77">
            <a:extLst>
              <a:ext uri="{FF2B5EF4-FFF2-40B4-BE49-F238E27FC236}">
                <a16:creationId xmlns:a16="http://schemas.microsoft.com/office/drawing/2014/main" id="{3C431AF2-390C-F205-22E6-8E9191AF43AB}"/>
              </a:ext>
            </a:extLst>
          </p:cNvPr>
          <p:cNvCxnSpPr>
            <a:cxnSpLocks/>
          </p:cNvCxnSpPr>
          <p:nvPr/>
        </p:nvCxnSpPr>
        <p:spPr>
          <a:xfrm>
            <a:off x="7177088" y="2172429"/>
            <a:ext cx="95250" cy="0"/>
          </a:xfrm>
          <a:prstGeom prst="line">
            <a:avLst/>
          </a:prstGeom>
          <a:ln w="1270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9" name="Gerader Verbinder 78">
            <a:extLst>
              <a:ext uri="{FF2B5EF4-FFF2-40B4-BE49-F238E27FC236}">
                <a16:creationId xmlns:a16="http://schemas.microsoft.com/office/drawing/2014/main" id="{0E929EF3-64D8-2816-93D2-49B8552EC8CA}"/>
              </a:ext>
            </a:extLst>
          </p:cNvPr>
          <p:cNvCxnSpPr>
            <a:cxnSpLocks/>
          </p:cNvCxnSpPr>
          <p:nvPr/>
        </p:nvCxnSpPr>
        <p:spPr>
          <a:xfrm>
            <a:off x="7177088" y="2422775"/>
            <a:ext cx="95250" cy="0"/>
          </a:xfrm>
          <a:prstGeom prst="line">
            <a:avLst/>
          </a:prstGeom>
          <a:ln w="1270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1" name="Gerader Verbinder 80">
            <a:extLst>
              <a:ext uri="{FF2B5EF4-FFF2-40B4-BE49-F238E27FC236}">
                <a16:creationId xmlns:a16="http://schemas.microsoft.com/office/drawing/2014/main" id="{DBC95F29-60D8-729C-10F3-1D17DDE405CD}"/>
              </a:ext>
            </a:extLst>
          </p:cNvPr>
          <p:cNvCxnSpPr>
            <a:cxnSpLocks/>
          </p:cNvCxnSpPr>
          <p:nvPr/>
        </p:nvCxnSpPr>
        <p:spPr>
          <a:xfrm>
            <a:off x="8100220" y="2166447"/>
            <a:ext cx="0" cy="257902"/>
          </a:xfrm>
          <a:prstGeom prst="line">
            <a:avLst/>
          </a:prstGeom>
          <a:ln w="1270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2" name="Gerader Verbinder 81">
            <a:extLst>
              <a:ext uri="{FF2B5EF4-FFF2-40B4-BE49-F238E27FC236}">
                <a16:creationId xmlns:a16="http://schemas.microsoft.com/office/drawing/2014/main" id="{E283C461-5968-EF00-2435-E3B73013F71F}"/>
              </a:ext>
            </a:extLst>
          </p:cNvPr>
          <p:cNvCxnSpPr>
            <a:cxnSpLocks/>
          </p:cNvCxnSpPr>
          <p:nvPr/>
        </p:nvCxnSpPr>
        <p:spPr>
          <a:xfrm>
            <a:off x="8052595" y="2172429"/>
            <a:ext cx="95250" cy="0"/>
          </a:xfrm>
          <a:prstGeom prst="line">
            <a:avLst/>
          </a:prstGeom>
          <a:ln w="1270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3" name="Gerader Verbinder 82">
            <a:extLst>
              <a:ext uri="{FF2B5EF4-FFF2-40B4-BE49-F238E27FC236}">
                <a16:creationId xmlns:a16="http://schemas.microsoft.com/office/drawing/2014/main" id="{04B4C748-1D87-B44F-43BA-49B3A7711D41}"/>
              </a:ext>
            </a:extLst>
          </p:cNvPr>
          <p:cNvCxnSpPr>
            <a:cxnSpLocks/>
          </p:cNvCxnSpPr>
          <p:nvPr/>
        </p:nvCxnSpPr>
        <p:spPr>
          <a:xfrm>
            <a:off x="8052595" y="2418013"/>
            <a:ext cx="95250" cy="0"/>
          </a:xfrm>
          <a:prstGeom prst="line">
            <a:avLst/>
          </a:prstGeom>
          <a:ln w="1270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5" name="Gerader Verbinder 84">
            <a:extLst>
              <a:ext uri="{FF2B5EF4-FFF2-40B4-BE49-F238E27FC236}">
                <a16:creationId xmlns:a16="http://schemas.microsoft.com/office/drawing/2014/main" id="{FF6A6C9E-308F-7B9C-A4E0-E81C1A1A6A55}"/>
              </a:ext>
            </a:extLst>
          </p:cNvPr>
          <p:cNvCxnSpPr>
            <a:cxnSpLocks/>
          </p:cNvCxnSpPr>
          <p:nvPr/>
        </p:nvCxnSpPr>
        <p:spPr>
          <a:xfrm>
            <a:off x="8969377" y="2166447"/>
            <a:ext cx="0" cy="257902"/>
          </a:xfrm>
          <a:prstGeom prst="line">
            <a:avLst/>
          </a:prstGeom>
          <a:ln w="1270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6" name="Gerader Verbinder 85">
            <a:extLst>
              <a:ext uri="{FF2B5EF4-FFF2-40B4-BE49-F238E27FC236}">
                <a16:creationId xmlns:a16="http://schemas.microsoft.com/office/drawing/2014/main" id="{B2EE782D-14DC-5C78-639E-9FDEE910A3AE}"/>
              </a:ext>
            </a:extLst>
          </p:cNvPr>
          <p:cNvCxnSpPr>
            <a:cxnSpLocks/>
          </p:cNvCxnSpPr>
          <p:nvPr/>
        </p:nvCxnSpPr>
        <p:spPr>
          <a:xfrm>
            <a:off x="8921752" y="2172429"/>
            <a:ext cx="95250" cy="0"/>
          </a:xfrm>
          <a:prstGeom prst="line">
            <a:avLst/>
          </a:prstGeom>
          <a:ln w="1270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7" name="Gerader Verbinder 86">
            <a:extLst>
              <a:ext uri="{FF2B5EF4-FFF2-40B4-BE49-F238E27FC236}">
                <a16:creationId xmlns:a16="http://schemas.microsoft.com/office/drawing/2014/main" id="{AB7E3ACE-88EF-035C-7E47-581762D5C1FF}"/>
              </a:ext>
            </a:extLst>
          </p:cNvPr>
          <p:cNvCxnSpPr>
            <a:cxnSpLocks/>
          </p:cNvCxnSpPr>
          <p:nvPr/>
        </p:nvCxnSpPr>
        <p:spPr>
          <a:xfrm>
            <a:off x="8921752" y="2418013"/>
            <a:ext cx="95250" cy="0"/>
          </a:xfrm>
          <a:prstGeom prst="line">
            <a:avLst/>
          </a:prstGeom>
          <a:ln w="1270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8" name="Gerader Verbinder 87">
            <a:extLst>
              <a:ext uri="{FF2B5EF4-FFF2-40B4-BE49-F238E27FC236}">
                <a16:creationId xmlns:a16="http://schemas.microsoft.com/office/drawing/2014/main" id="{1B002467-5C50-CA3F-B913-4EA88802F01F}"/>
              </a:ext>
            </a:extLst>
          </p:cNvPr>
          <p:cNvCxnSpPr>
            <a:cxnSpLocks/>
          </p:cNvCxnSpPr>
          <p:nvPr/>
        </p:nvCxnSpPr>
        <p:spPr>
          <a:xfrm>
            <a:off x="9843296" y="2164894"/>
            <a:ext cx="0" cy="257902"/>
          </a:xfrm>
          <a:prstGeom prst="line">
            <a:avLst/>
          </a:prstGeom>
          <a:ln w="1270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9" name="Gerader Verbinder 88">
            <a:extLst>
              <a:ext uri="{FF2B5EF4-FFF2-40B4-BE49-F238E27FC236}">
                <a16:creationId xmlns:a16="http://schemas.microsoft.com/office/drawing/2014/main" id="{7BC5C3BE-481E-E089-AA00-D26219285FDD}"/>
              </a:ext>
            </a:extLst>
          </p:cNvPr>
          <p:cNvCxnSpPr>
            <a:cxnSpLocks/>
          </p:cNvCxnSpPr>
          <p:nvPr/>
        </p:nvCxnSpPr>
        <p:spPr>
          <a:xfrm>
            <a:off x="9795671" y="2170876"/>
            <a:ext cx="95250" cy="0"/>
          </a:xfrm>
          <a:prstGeom prst="line">
            <a:avLst/>
          </a:prstGeom>
          <a:ln w="1270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0" name="Gerader Verbinder 89">
            <a:extLst>
              <a:ext uri="{FF2B5EF4-FFF2-40B4-BE49-F238E27FC236}">
                <a16:creationId xmlns:a16="http://schemas.microsoft.com/office/drawing/2014/main" id="{21EC62EB-C0A8-8B1B-6E64-B9CA6809120F}"/>
              </a:ext>
            </a:extLst>
          </p:cNvPr>
          <p:cNvCxnSpPr>
            <a:cxnSpLocks/>
          </p:cNvCxnSpPr>
          <p:nvPr/>
        </p:nvCxnSpPr>
        <p:spPr>
          <a:xfrm>
            <a:off x="9795671" y="2416460"/>
            <a:ext cx="95250" cy="0"/>
          </a:xfrm>
          <a:prstGeom prst="line">
            <a:avLst/>
          </a:prstGeom>
          <a:ln w="1270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1" name="Freihandform: Form 90">
            <a:extLst>
              <a:ext uri="{FF2B5EF4-FFF2-40B4-BE49-F238E27FC236}">
                <a16:creationId xmlns:a16="http://schemas.microsoft.com/office/drawing/2014/main" id="{21F2383F-6793-11AB-C532-98492DA638F2}"/>
              </a:ext>
            </a:extLst>
          </p:cNvPr>
          <p:cNvSpPr/>
          <p:nvPr/>
        </p:nvSpPr>
        <p:spPr>
          <a:xfrm>
            <a:off x="1111250" y="3810236"/>
            <a:ext cx="9607550" cy="1009650"/>
          </a:xfrm>
          <a:custGeom>
            <a:avLst/>
            <a:gdLst>
              <a:gd name="connsiteX0" fmla="*/ 0 w 9607550"/>
              <a:gd name="connsiteY0" fmla="*/ 1009650 h 1009650"/>
              <a:gd name="connsiteX1" fmla="*/ 889000 w 9607550"/>
              <a:gd name="connsiteY1" fmla="*/ 1009650 h 1009650"/>
              <a:gd name="connsiteX2" fmla="*/ 1758950 w 9607550"/>
              <a:gd name="connsiteY2" fmla="*/ 984250 h 1009650"/>
              <a:gd name="connsiteX3" fmla="*/ 2635250 w 9607550"/>
              <a:gd name="connsiteY3" fmla="*/ 895350 h 1009650"/>
              <a:gd name="connsiteX4" fmla="*/ 3498850 w 9607550"/>
              <a:gd name="connsiteY4" fmla="*/ 882650 h 1009650"/>
              <a:gd name="connsiteX5" fmla="*/ 4375150 w 9607550"/>
              <a:gd name="connsiteY5" fmla="*/ 838200 h 1009650"/>
              <a:gd name="connsiteX6" fmla="*/ 5245100 w 9607550"/>
              <a:gd name="connsiteY6" fmla="*/ 508000 h 1009650"/>
              <a:gd name="connsiteX7" fmla="*/ 6121400 w 9607550"/>
              <a:gd name="connsiteY7" fmla="*/ 279400 h 1009650"/>
              <a:gd name="connsiteX8" fmla="*/ 6991350 w 9607550"/>
              <a:gd name="connsiteY8" fmla="*/ 139700 h 1009650"/>
              <a:gd name="connsiteX9" fmla="*/ 7861300 w 9607550"/>
              <a:gd name="connsiteY9" fmla="*/ 88900 h 1009650"/>
              <a:gd name="connsiteX10" fmla="*/ 8731250 w 9607550"/>
              <a:gd name="connsiteY10" fmla="*/ 57150 h 1009650"/>
              <a:gd name="connsiteX11" fmla="*/ 9607550 w 9607550"/>
              <a:gd name="connsiteY11" fmla="*/ 0 h 100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7550" h="1009650">
                <a:moveTo>
                  <a:pt x="0" y="1009650"/>
                </a:moveTo>
                <a:lnTo>
                  <a:pt x="889000" y="1009650"/>
                </a:lnTo>
                <a:lnTo>
                  <a:pt x="1758950" y="984250"/>
                </a:lnTo>
                <a:lnTo>
                  <a:pt x="2635250" y="895350"/>
                </a:lnTo>
                <a:lnTo>
                  <a:pt x="3498850" y="882650"/>
                </a:lnTo>
                <a:lnTo>
                  <a:pt x="4375150" y="838200"/>
                </a:lnTo>
                <a:lnTo>
                  <a:pt x="5245100" y="508000"/>
                </a:lnTo>
                <a:lnTo>
                  <a:pt x="6121400" y="279400"/>
                </a:lnTo>
                <a:lnTo>
                  <a:pt x="6991350" y="139700"/>
                </a:lnTo>
                <a:lnTo>
                  <a:pt x="7861300" y="88900"/>
                </a:lnTo>
                <a:lnTo>
                  <a:pt x="8731250" y="57150"/>
                </a:lnTo>
                <a:lnTo>
                  <a:pt x="9607550" y="0"/>
                </a:lnTo>
              </a:path>
            </a:pathLst>
          </a:custGeom>
          <a:noFill/>
          <a:ln w="28575">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92" name="Gerader Verbinder 91">
            <a:extLst>
              <a:ext uri="{FF2B5EF4-FFF2-40B4-BE49-F238E27FC236}">
                <a16:creationId xmlns:a16="http://schemas.microsoft.com/office/drawing/2014/main" id="{01AD0402-87C1-E42F-5481-DD6D9A6EB3B0}"/>
              </a:ext>
            </a:extLst>
          </p:cNvPr>
          <p:cNvCxnSpPr>
            <a:cxnSpLocks/>
          </p:cNvCxnSpPr>
          <p:nvPr/>
        </p:nvCxnSpPr>
        <p:spPr>
          <a:xfrm>
            <a:off x="1998663" y="3232325"/>
            <a:ext cx="0" cy="1587561"/>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Gerader Verbinder 92">
            <a:extLst>
              <a:ext uri="{FF2B5EF4-FFF2-40B4-BE49-F238E27FC236}">
                <a16:creationId xmlns:a16="http://schemas.microsoft.com/office/drawing/2014/main" id="{44E1FD89-63F1-9D89-B833-48F450A386BB}"/>
              </a:ext>
            </a:extLst>
          </p:cNvPr>
          <p:cNvCxnSpPr>
            <a:cxnSpLocks/>
          </p:cNvCxnSpPr>
          <p:nvPr/>
        </p:nvCxnSpPr>
        <p:spPr>
          <a:xfrm>
            <a:off x="1951038" y="3232325"/>
            <a:ext cx="95250" cy="0"/>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Gerader Verbinder 94">
            <a:extLst>
              <a:ext uri="{FF2B5EF4-FFF2-40B4-BE49-F238E27FC236}">
                <a16:creationId xmlns:a16="http://schemas.microsoft.com/office/drawing/2014/main" id="{17D26CD8-6D3C-3901-B1E3-18B597F97F49}"/>
              </a:ext>
            </a:extLst>
          </p:cNvPr>
          <p:cNvCxnSpPr>
            <a:cxnSpLocks/>
          </p:cNvCxnSpPr>
          <p:nvPr/>
        </p:nvCxnSpPr>
        <p:spPr>
          <a:xfrm>
            <a:off x="2870201" y="4616686"/>
            <a:ext cx="0" cy="177769"/>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Gerader Verbinder 95">
            <a:extLst>
              <a:ext uri="{FF2B5EF4-FFF2-40B4-BE49-F238E27FC236}">
                <a16:creationId xmlns:a16="http://schemas.microsoft.com/office/drawing/2014/main" id="{F34B4A75-386E-AFC3-EC8B-DA17773009BD}"/>
              </a:ext>
            </a:extLst>
          </p:cNvPr>
          <p:cNvCxnSpPr>
            <a:cxnSpLocks/>
          </p:cNvCxnSpPr>
          <p:nvPr/>
        </p:nvCxnSpPr>
        <p:spPr>
          <a:xfrm>
            <a:off x="2822576" y="4613419"/>
            <a:ext cx="95250" cy="0"/>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99" name="Gerader Verbinder 98">
            <a:extLst>
              <a:ext uri="{FF2B5EF4-FFF2-40B4-BE49-F238E27FC236}">
                <a16:creationId xmlns:a16="http://schemas.microsoft.com/office/drawing/2014/main" id="{03948D01-C2D9-FCC5-6232-34C9B42365DD}"/>
              </a:ext>
            </a:extLst>
          </p:cNvPr>
          <p:cNvCxnSpPr>
            <a:cxnSpLocks/>
          </p:cNvCxnSpPr>
          <p:nvPr/>
        </p:nvCxnSpPr>
        <p:spPr>
          <a:xfrm>
            <a:off x="3744913" y="4546836"/>
            <a:ext cx="0" cy="244352"/>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Gerader Verbinder 100">
            <a:extLst>
              <a:ext uri="{FF2B5EF4-FFF2-40B4-BE49-F238E27FC236}">
                <a16:creationId xmlns:a16="http://schemas.microsoft.com/office/drawing/2014/main" id="{6E02139E-AD40-865C-678E-CDD0AAAE51A8}"/>
              </a:ext>
            </a:extLst>
          </p:cNvPr>
          <p:cNvCxnSpPr>
            <a:cxnSpLocks/>
          </p:cNvCxnSpPr>
          <p:nvPr/>
        </p:nvCxnSpPr>
        <p:spPr>
          <a:xfrm>
            <a:off x="3697288" y="4546836"/>
            <a:ext cx="95250" cy="0"/>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 name="Gerader Verbinder 101">
            <a:extLst>
              <a:ext uri="{FF2B5EF4-FFF2-40B4-BE49-F238E27FC236}">
                <a16:creationId xmlns:a16="http://schemas.microsoft.com/office/drawing/2014/main" id="{7841BEF6-67DD-5A79-5392-94F1468EEBCE}"/>
              </a:ext>
            </a:extLst>
          </p:cNvPr>
          <p:cNvCxnSpPr>
            <a:cxnSpLocks/>
          </p:cNvCxnSpPr>
          <p:nvPr/>
        </p:nvCxnSpPr>
        <p:spPr>
          <a:xfrm>
            <a:off x="3697288" y="4791096"/>
            <a:ext cx="95250" cy="0"/>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Gerader Verbinder 102">
            <a:extLst>
              <a:ext uri="{FF2B5EF4-FFF2-40B4-BE49-F238E27FC236}">
                <a16:creationId xmlns:a16="http://schemas.microsoft.com/office/drawing/2014/main" id="{64B02311-3EB2-EE34-D822-34B942E1F1A2}"/>
              </a:ext>
            </a:extLst>
          </p:cNvPr>
          <p:cNvCxnSpPr>
            <a:cxnSpLocks/>
          </p:cNvCxnSpPr>
          <p:nvPr/>
        </p:nvCxnSpPr>
        <p:spPr>
          <a:xfrm>
            <a:off x="4612482" y="4514994"/>
            <a:ext cx="0" cy="244352"/>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 name="Gerader Verbinder 103">
            <a:extLst>
              <a:ext uri="{FF2B5EF4-FFF2-40B4-BE49-F238E27FC236}">
                <a16:creationId xmlns:a16="http://schemas.microsoft.com/office/drawing/2014/main" id="{71742A37-0004-4D2A-A4ED-F57D9ECE522B}"/>
              </a:ext>
            </a:extLst>
          </p:cNvPr>
          <p:cNvCxnSpPr>
            <a:cxnSpLocks/>
          </p:cNvCxnSpPr>
          <p:nvPr/>
        </p:nvCxnSpPr>
        <p:spPr>
          <a:xfrm>
            <a:off x="4564857" y="4521344"/>
            <a:ext cx="95250" cy="0"/>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5" name="Gerader Verbinder 104">
            <a:extLst>
              <a:ext uri="{FF2B5EF4-FFF2-40B4-BE49-F238E27FC236}">
                <a16:creationId xmlns:a16="http://schemas.microsoft.com/office/drawing/2014/main" id="{04F659F9-131B-552F-5B82-A59622ACBA13}"/>
              </a:ext>
            </a:extLst>
          </p:cNvPr>
          <p:cNvCxnSpPr>
            <a:cxnSpLocks/>
          </p:cNvCxnSpPr>
          <p:nvPr/>
        </p:nvCxnSpPr>
        <p:spPr>
          <a:xfrm>
            <a:off x="4564857" y="4759254"/>
            <a:ext cx="95250" cy="0"/>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6" name="Gerader Verbinder 105">
            <a:extLst>
              <a:ext uri="{FF2B5EF4-FFF2-40B4-BE49-F238E27FC236}">
                <a16:creationId xmlns:a16="http://schemas.microsoft.com/office/drawing/2014/main" id="{4687D064-4494-AE39-8CA2-4533BF410175}"/>
              </a:ext>
            </a:extLst>
          </p:cNvPr>
          <p:cNvCxnSpPr>
            <a:cxnSpLocks/>
          </p:cNvCxnSpPr>
          <p:nvPr/>
        </p:nvCxnSpPr>
        <p:spPr>
          <a:xfrm>
            <a:off x="5487988" y="4483244"/>
            <a:ext cx="0" cy="244352"/>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7" name="Gerader Verbinder 106">
            <a:extLst>
              <a:ext uri="{FF2B5EF4-FFF2-40B4-BE49-F238E27FC236}">
                <a16:creationId xmlns:a16="http://schemas.microsoft.com/office/drawing/2014/main" id="{30DFB3E0-7888-9109-CD80-8669AE17AA02}"/>
              </a:ext>
            </a:extLst>
          </p:cNvPr>
          <p:cNvCxnSpPr>
            <a:cxnSpLocks/>
          </p:cNvCxnSpPr>
          <p:nvPr/>
        </p:nvCxnSpPr>
        <p:spPr>
          <a:xfrm>
            <a:off x="5440363" y="4483244"/>
            <a:ext cx="95250" cy="0"/>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8" name="Gerader Verbinder 107">
            <a:extLst>
              <a:ext uri="{FF2B5EF4-FFF2-40B4-BE49-F238E27FC236}">
                <a16:creationId xmlns:a16="http://schemas.microsoft.com/office/drawing/2014/main" id="{6C4C1399-DBD1-9335-D25E-32C6A221B032}"/>
              </a:ext>
            </a:extLst>
          </p:cNvPr>
          <p:cNvCxnSpPr>
            <a:cxnSpLocks/>
          </p:cNvCxnSpPr>
          <p:nvPr/>
        </p:nvCxnSpPr>
        <p:spPr>
          <a:xfrm>
            <a:off x="5440363" y="4727504"/>
            <a:ext cx="95250" cy="0"/>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9" name="Gerader Verbinder 108">
            <a:extLst>
              <a:ext uri="{FF2B5EF4-FFF2-40B4-BE49-F238E27FC236}">
                <a16:creationId xmlns:a16="http://schemas.microsoft.com/office/drawing/2014/main" id="{DB8BA48F-2617-E04D-5351-57022A82687E}"/>
              </a:ext>
            </a:extLst>
          </p:cNvPr>
          <p:cNvCxnSpPr>
            <a:cxnSpLocks/>
          </p:cNvCxnSpPr>
          <p:nvPr/>
        </p:nvCxnSpPr>
        <p:spPr>
          <a:xfrm>
            <a:off x="6353175" y="4114944"/>
            <a:ext cx="0" cy="349342"/>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Gerader Verbinder 109">
            <a:extLst>
              <a:ext uri="{FF2B5EF4-FFF2-40B4-BE49-F238E27FC236}">
                <a16:creationId xmlns:a16="http://schemas.microsoft.com/office/drawing/2014/main" id="{16FB9A43-3A9C-58AD-2C82-8A65A9E5E347}"/>
              </a:ext>
            </a:extLst>
          </p:cNvPr>
          <p:cNvCxnSpPr>
            <a:cxnSpLocks/>
          </p:cNvCxnSpPr>
          <p:nvPr/>
        </p:nvCxnSpPr>
        <p:spPr>
          <a:xfrm>
            <a:off x="6305550" y="4114944"/>
            <a:ext cx="95250" cy="0"/>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Gerader Verbinder 110">
            <a:extLst>
              <a:ext uri="{FF2B5EF4-FFF2-40B4-BE49-F238E27FC236}">
                <a16:creationId xmlns:a16="http://schemas.microsoft.com/office/drawing/2014/main" id="{BBF288D5-3B02-86F2-7B40-2EFCECEB4919}"/>
              </a:ext>
            </a:extLst>
          </p:cNvPr>
          <p:cNvCxnSpPr>
            <a:cxnSpLocks/>
          </p:cNvCxnSpPr>
          <p:nvPr/>
        </p:nvCxnSpPr>
        <p:spPr>
          <a:xfrm>
            <a:off x="6305550" y="4467154"/>
            <a:ext cx="95250" cy="0"/>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Gerader Verbinder 112">
            <a:extLst>
              <a:ext uri="{FF2B5EF4-FFF2-40B4-BE49-F238E27FC236}">
                <a16:creationId xmlns:a16="http://schemas.microsoft.com/office/drawing/2014/main" id="{AB6299FA-61C2-4EB5-5EDD-AE728BB2CB88}"/>
              </a:ext>
            </a:extLst>
          </p:cNvPr>
          <p:cNvCxnSpPr>
            <a:cxnSpLocks/>
          </p:cNvCxnSpPr>
          <p:nvPr/>
        </p:nvCxnSpPr>
        <p:spPr>
          <a:xfrm>
            <a:off x="7224713" y="3871486"/>
            <a:ext cx="0" cy="386425"/>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4" name="Gerader Verbinder 113">
            <a:extLst>
              <a:ext uri="{FF2B5EF4-FFF2-40B4-BE49-F238E27FC236}">
                <a16:creationId xmlns:a16="http://schemas.microsoft.com/office/drawing/2014/main" id="{8E786D86-D4ED-3D05-E3B6-6AE0470C9382}"/>
              </a:ext>
            </a:extLst>
          </p:cNvPr>
          <p:cNvCxnSpPr>
            <a:cxnSpLocks/>
          </p:cNvCxnSpPr>
          <p:nvPr/>
        </p:nvCxnSpPr>
        <p:spPr>
          <a:xfrm>
            <a:off x="7177088" y="3871486"/>
            <a:ext cx="95250" cy="0"/>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5" name="Gerader Verbinder 114">
            <a:extLst>
              <a:ext uri="{FF2B5EF4-FFF2-40B4-BE49-F238E27FC236}">
                <a16:creationId xmlns:a16="http://schemas.microsoft.com/office/drawing/2014/main" id="{82E104F1-FF7E-4312-A8DD-B00845DC0EF5}"/>
              </a:ext>
            </a:extLst>
          </p:cNvPr>
          <p:cNvCxnSpPr>
            <a:cxnSpLocks/>
          </p:cNvCxnSpPr>
          <p:nvPr/>
        </p:nvCxnSpPr>
        <p:spPr>
          <a:xfrm>
            <a:off x="7177088" y="4261796"/>
            <a:ext cx="95250" cy="0"/>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7" name="Gerader Verbinder 116">
            <a:extLst>
              <a:ext uri="{FF2B5EF4-FFF2-40B4-BE49-F238E27FC236}">
                <a16:creationId xmlns:a16="http://schemas.microsoft.com/office/drawing/2014/main" id="{E42BEF84-7B74-6D5F-8380-DC5EDE1086AD}"/>
              </a:ext>
            </a:extLst>
          </p:cNvPr>
          <p:cNvCxnSpPr>
            <a:cxnSpLocks/>
          </p:cNvCxnSpPr>
          <p:nvPr/>
        </p:nvCxnSpPr>
        <p:spPr>
          <a:xfrm>
            <a:off x="8100220" y="3728519"/>
            <a:ext cx="0" cy="402392"/>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8" name="Gerader Verbinder 117">
            <a:extLst>
              <a:ext uri="{FF2B5EF4-FFF2-40B4-BE49-F238E27FC236}">
                <a16:creationId xmlns:a16="http://schemas.microsoft.com/office/drawing/2014/main" id="{22ABAAB9-F7EA-BB84-C887-57710C208CA0}"/>
              </a:ext>
            </a:extLst>
          </p:cNvPr>
          <p:cNvCxnSpPr>
            <a:cxnSpLocks/>
          </p:cNvCxnSpPr>
          <p:nvPr/>
        </p:nvCxnSpPr>
        <p:spPr>
          <a:xfrm>
            <a:off x="8052595" y="3728519"/>
            <a:ext cx="95250" cy="0"/>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9" name="Gerader Verbinder 118">
            <a:extLst>
              <a:ext uri="{FF2B5EF4-FFF2-40B4-BE49-F238E27FC236}">
                <a16:creationId xmlns:a16="http://schemas.microsoft.com/office/drawing/2014/main" id="{8689B569-D564-27F5-4E27-ABF89F048C1E}"/>
              </a:ext>
            </a:extLst>
          </p:cNvPr>
          <p:cNvCxnSpPr>
            <a:cxnSpLocks/>
          </p:cNvCxnSpPr>
          <p:nvPr/>
        </p:nvCxnSpPr>
        <p:spPr>
          <a:xfrm>
            <a:off x="8052595" y="4131529"/>
            <a:ext cx="95250" cy="0"/>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1" name="Gerader Verbinder 120">
            <a:extLst>
              <a:ext uri="{FF2B5EF4-FFF2-40B4-BE49-F238E27FC236}">
                <a16:creationId xmlns:a16="http://schemas.microsoft.com/office/drawing/2014/main" id="{5E7F7FB9-3358-8894-2DC5-BAE7EE931600}"/>
              </a:ext>
            </a:extLst>
          </p:cNvPr>
          <p:cNvCxnSpPr>
            <a:cxnSpLocks/>
          </p:cNvCxnSpPr>
          <p:nvPr/>
        </p:nvCxnSpPr>
        <p:spPr>
          <a:xfrm>
            <a:off x="8973347" y="3681911"/>
            <a:ext cx="0" cy="402392"/>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2" name="Gerader Verbinder 121">
            <a:extLst>
              <a:ext uri="{FF2B5EF4-FFF2-40B4-BE49-F238E27FC236}">
                <a16:creationId xmlns:a16="http://schemas.microsoft.com/office/drawing/2014/main" id="{07B7E107-A559-0FAF-B9EE-6B8280A29304}"/>
              </a:ext>
            </a:extLst>
          </p:cNvPr>
          <p:cNvCxnSpPr>
            <a:cxnSpLocks/>
          </p:cNvCxnSpPr>
          <p:nvPr/>
        </p:nvCxnSpPr>
        <p:spPr>
          <a:xfrm>
            <a:off x="8925722" y="3681911"/>
            <a:ext cx="95250" cy="0"/>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3" name="Gerader Verbinder 122">
            <a:extLst>
              <a:ext uri="{FF2B5EF4-FFF2-40B4-BE49-F238E27FC236}">
                <a16:creationId xmlns:a16="http://schemas.microsoft.com/office/drawing/2014/main" id="{E71D7846-EDF5-AFCC-7707-951227B9E3A3}"/>
              </a:ext>
            </a:extLst>
          </p:cNvPr>
          <p:cNvCxnSpPr>
            <a:cxnSpLocks/>
          </p:cNvCxnSpPr>
          <p:nvPr/>
        </p:nvCxnSpPr>
        <p:spPr>
          <a:xfrm>
            <a:off x="8925722" y="4084921"/>
            <a:ext cx="95250" cy="0"/>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4" name="Gerader Verbinder 123">
            <a:extLst>
              <a:ext uri="{FF2B5EF4-FFF2-40B4-BE49-F238E27FC236}">
                <a16:creationId xmlns:a16="http://schemas.microsoft.com/office/drawing/2014/main" id="{38C9B5C6-352A-0EC2-CDE1-5E8EAD05514A}"/>
              </a:ext>
            </a:extLst>
          </p:cNvPr>
          <p:cNvCxnSpPr>
            <a:cxnSpLocks/>
          </p:cNvCxnSpPr>
          <p:nvPr/>
        </p:nvCxnSpPr>
        <p:spPr>
          <a:xfrm>
            <a:off x="9841707" y="3662306"/>
            <a:ext cx="0" cy="402392"/>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5" name="Gerader Verbinder 124">
            <a:extLst>
              <a:ext uri="{FF2B5EF4-FFF2-40B4-BE49-F238E27FC236}">
                <a16:creationId xmlns:a16="http://schemas.microsoft.com/office/drawing/2014/main" id="{A5136746-C182-E5EB-2069-6ED6AF0B1E95}"/>
              </a:ext>
            </a:extLst>
          </p:cNvPr>
          <p:cNvCxnSpPr>
            <a:cxnSpLocks/>
          </p:cNvCxnSpPr>
          <p:nvPr/>
        </p:nvCxnSpPr>
        <p:spPr>
          <a:xfrm>
            <a:off x="9794082" y="3662306"/>
            <a:ext cx="95250" cy="0"/>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6" name="Gerader Verbinder 125">
            <a:extLst>
              <a:ext uri="{FF2B5EF4-FFF2-40B4-BE49-F238E27FC236}">
                <a16:creationId xmlns:a16="http://schemas.microsoft.com/office/drawing/2014/main" id="{49E2ED44-1DE3-EF21-7CAC-C7E9548C7AC7}"/>
              </a:ext>
            </a:extLst>
          </p:cNvPr>
          <p:cNvCxnSpPr>
            <a:cxnSpLocks/>
          </p:cNvCxnSpPr>
          <p:nvPr/>
        </p:nvCxnSpPr>
        <p:spPr>
          <a:xfrm>
            <a:off x="9794082" y="4065316"/>
            <a:ext cx="95250" cy="0"/>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7" name="Gerader Verbinder 126">
            <a:extLst>
              <a:ext uri="{FF2B5EF4-FFF2-40B4-BE49-F238E27FC236}">
                <a16:creationId xmlns:a16="http://schemas.microsoft.com/office/drawing/2014/main" id="{849C8981-9987-3C23-0C0C-A8008E9110A0}"/>
              </a:ext>
            </a:extLst>
          </p:cNvPr>
          <p:cNvCxnSpPr>
            <a:cxnSpLocks/>
          </p:cNvCxnSpPr>
          <p:nvPr/>
        </p:nvCxnSpPr>
        <p:spPr>
          <a:xfrm>
            <a:off x="10713720" y="3609040"/>
            <a:ext cx="0" cy="388521"/>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8" name="Gerader Verbinder 127">
            <a:extLst>
              <a:ext uri="{FF2B5EF4-FFF2-40B4-BE49-F238E27FC236}">
                <a16:creationId xmlns:a16="http://schemas.microsoft.com/office/drawing/2014/main" id="{D6E6CBE7-D321-DD93-CE90-89C7763963BD}"/>
              </a:ext>
            </a:extLst>
          </p:cNvPr>
          <p:cNvCxnSpPr>
            <a:cxnSpLocks/>
          </p:cNvCxnSpPr>
          <p:nvPr/>
        </p:nvCxnSpPr>
        <p:spPr>
          <a:xfrm>
            <a:off x="10666095" y="3609040"/>
            <a:ext cx="47625" cy="0"/>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9" name="Gerader Verbinder 128">
            <a:extLst>
              <a:ext uri="{FF2B5EF4-FFF2-40B4-BE49-F238E27FC236}">
                <a16:creationId xmlns:a16="http://schemas.microsoft.com/office/drawing/2014/main" id="{D1B13391-CEBB-FB5F-B7E4-3B3F9922DA3B}"/>
              </a:ext>
            </a:extLst>
          </p:cNvPr>
          <p:cNvCxnSpPr>
            <a:cxnSpLocks/>
          </p:cNvCxnSpPr>
          <p:nvPr/>
        </p:nvCxnSpPr>
        <p:spPr>
          <a:xfrm>
            <a:off x="10666095" y="3996175"/>
            <a:ext cx="47625" cy="0"/>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3" name="Gerader Verbinder 132">
            <a:extLst>
              <a:ext uri="{FF2B5EF4-FFF2-40B4-BE49-F238E27FC236}">
                <a16:creationId xmlns:a16="http://schemas.microsoft.com/office/drawing/2014/main" id="{C8534FD1-1A13-AC67-0627-CF41B5C0B3B7}"/>
              </a:ext>
            </a:extLst>
          </p:cNvPr>
          <p:cNvCxnSpPr>
            <a:cxnSpLocks/>
          </p:cNvCxnSpPr>
          <p:nvPr/>
        </p:nvCxnSpPr>
        <p:spPr>
          <a:xfrm>
            <a:off x="10714990" y="2153901"/>
            <a:ext cx="0" cy="277750"/>
          </a:xfrm>
          <a:prstGeom prst="line">
            <a:avLst/>
          </a:prstGeom>
          <a:ln w="1270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4" name="Gerader Verbinder 133">
            <a:extLst>
              <a:ext uri="{FF2B5EF4-FFF2-40B4-BE49-F238E27FC236}">
                <a16:creationId xmlns:a16="http://schemas.microsoft.com/office/drawing/2014/main" id="{FDDFFF1C-4892-2050-24E1-E2D8D3CC0210}"/>
              </a:ext>
            </a:extLst>
          </p:cNvPr>
          <p:cNvCxnSpPr>
            <a:cxnSpLocks/>
          </p:cNvCxnSpPr>
          <p:nvPr/>
        </p:nvCxnSpPr>
        <p:spPr>
          <a:xfrm>
            <a:off x="10666095" y="2153901"/>
            <a:ext cx="47625" cy="0"/>
          </a:xfrm>
          <a:prstGeom prst="line">
            <a:avLst/>
          </a:prstGeom>
          <a:ln w="1270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5" name="Gerader Verbinder 134">
            <a:extLst>
              <a:ext uri="{FF2B5EF4-FFF2-40B4-BE49-F238E27FC236}">
                <a16:creationId xmlns:a16="http://schemas.microsoft.com/office/drawing/2014/main" id="{43DB5704-FC7D-A30C-C146-26A755D8F578}"/>
              </a:ext>
            </a:extLst>
          </p:cNvPr>
          <p:cNvCxnSpPr>
            <a:cxnSpLocks/>
          </p:cNvCxnSpPr>
          <p:nvPr/>
        </p:nvCxnSpPr>
        <p:spPr>
          <a:xfrm>
            <a:off x="10667365" y="2430265"/>
            <a:ext cx="47625" cy="0"/>
          </a:xfrm>
          <a:prstGeom prst="line">
            <a:avLst/>
          </a:prstGeom>
          <a:ln w="1270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7" name="Freihandform: Form 136">
            <a:extLst>
              <a:ext uri="{FF2B5EF4-FFF2-40B4-BE49-F238E27FC236}">
                <a16:creationId xmlns:a16="http://schemas.microsoft.com/office/drawing/2014/main" id="{D79EA3CE-0399-4C01-DE79-9DCDFA5ECE58}"/>
              </a:ext>
            </a:extLst>
          </p:cNvPr>
          <p:cNvSpPr/>
          <p:nvPr/>
        </p:nvSpPr>
        <p:spPr>
          <a:xfrm>
            <a:off x="1130300" y="4280136"/>
            <a:ext cx="9582150" cy="546100"/>
          </a:xfrm>
          <a:custGeom>
            <a:avLst/>
            <a:gdLst>
              <a:gd name="connsiteX0" fmla="*/ 0 w 9582150"/>
              <a:gd name="connsiteY0" fmla="*/ 546100 h 546100"/>
              <a:gd name="connsiteX1" fmla="*/ 5232400 w 9582150"/>
              <a:gd name="connsiteY1" fmla="*/ 546100 h 546100"/>
              <a:gd name="connsiteX2" fmla="*/ 6102350 w 9582150"/>
              <a:gd name="connsiteY2" fmla="*/ 336550 h 546100"/>
              <a:gd name="connsiteX3" fmla="*/ 6965950 w 9582150"/>
              <a:gd name="connsiteY3" fmla="*/ 317500 h 546100"/>
              <a:gd name="connsiteX4" fmla="*/ 7848600 w 9582150"/>
              <a:gd name="connsiteY4" fmla="*/ 228600 h 546100"/>
              <a:gd name="connsiteX5" fmla="*/ 8705850 w 9582150"/>
              <a:gd name="connsiteY5" fmla="*/ 114300 h 546100"/>
              <a:gd name="connsiteX6" fmla="*/ 9582150 w 9582150"/>
              <a:gd name="connsiteY6" fmla="*/ 0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82150" h="546100">
                <a:moveTo>
                  <a:pt x="0" y="546100"/>
                </a:moveTo>
                <a:lnTo>
                  <a:pt x="5232400" y="546100"/>
                </a:lnTo>
                <a:lnTo>
                  <a:pt x="6102350" y="336550"/>
                </a:lnTo>
                <a:lnTo>
                  <a:pt x="6965950" y="317500"/>
                </a:lnTo>
                <a:lnTo>
                  <a:pt x="7848600" y="228600"/>
                </a:lnTo>
                <a:lnTo>
                  <a:pt x="8705850" y="114300"/>
                </a:lnTo>
                <a:lnTo>
                  <a:pt x="9582150" y="0"/>
                </a:lnTo>
              </a:path>
            </a:pathLst>
          </a:custGeom>
          <a:noFill/>
          <a:ln w="28575">
            <a:solidFill>
              <a:schemeClr val="accent1">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38" name="Gerader Verbinder 137">
            <a:extLst>
              <a:ext uri="{FF2B5EF4-FFF2-40B4-BE49-F238E27FC236}">
                <a16:creationId xmlns:a16="http://schemas.microsoft.com/office/drawing/2014/main" id="{FFCB5439-7355-FCEC-EEA0-F6647B824DBB}"/>
              </a:ext>
            </a:extLst>
          </p:cNvPr>
          <p:cNvCxnSpPr>
            <a:cxnSpLocks/>
          </p:cNvCxnSpPr>
          <p:nvPr/>
        </p:nvCxnSpPr>
        <p:spPr>
          <a:xfrm>
            <a:off x="1998663" y="3721183"/>
            <a:ext cx="0" cy="1101878"/>
          </a:xfrm>
          <a:prstGeom prst="line">
            <a:avLst/>
          </a:prstGeom>
          <a:ln w="1270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39" name="Gerader Verbinder 138">
            <a:extLst>
              <a:ext uri="{FF2B5EF4-FFF2-40B4-BE49-F238E27FC236}">
                <a16:creationId xmlns:a16="http://schemas.microsoft.com/office/drawing/2014/main" id="{2D1EDDAE-6AF2-3F6A-EC6F-471046F9DDC6}"/>
              </a:ext>
            </a:extLst>
          </p:cNvPr>
          <p:cNvCxnSpPr>
            <a:cxnSpLocks/>
          </p:cNvCxnSpPr>
          <p:nvPr/>
        </p:nvCxnSpPr>
        <p:spPr>
          <a:xfrm>
            <a:off x="1951038" y="3721183"/>
            <a:ext cx="95250" cy="0"/>
          </a:xfrm>
          <a:prstGeom prst="line">
            <a:avLst/>
          </a:prstGeom>
          <a:ln w="1270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41" name="Gerader Verbinder 140">
            <a:extLst>
              <a:ext uri="{FF2B5EF4-FFF2-40B4-BE49-F238E27FC236}">
                <a16:creationId xmlns:a16="http://schemas.microsoft.com/office/drawing/2014/main" id="{8E4EA1FE-566E-7A2F-B007-499FE50F1084}"/>
              </a:ext>
            </a:extLst>
          </p:cNvPr>
          <p:cNvCxnSpPr>
            <a:cxnSpLocks/>
          </p:cNvCxnSpPr>
          <p:nvPr/>
        </p:nvCxnSpPr>
        <p:spPr>
          <a:xfrm>
            <a:off x="2870201" y="4661136"/>
            <a:ext cx="0" cy="179418"/>
          </a:xfrm>
          <a:prstGeom prst="line">
            <a:avLst/>
          </a:prstGeom>
          <a:ln w="1270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42" name="Gerader Verbinder 141">
            <a:extLst>
              <a:ext uri="{FF2B5EF4-FFF2-40B4-BE49-F238E27FC236}">
                <a16:creationId xmlns:a16="http://schemas.microsoft.com/office/drawing/2014/main" id="{93FB034F-2DD4-5A77-60C9-F19D86ACB454}"/>
              </a:ext>
            </a:extLst>
          </p:cNvPr>
          <p:cNvCxnSpPr>
            <a:cxnSpLocks/>
          </p:cNvCxnSpPr>
          <p:nvPr/>
        </p:nvCxnSpPr>
        <p:spPr>
          <a:xfrm>
            <a:off x="2822576" y="4662601"/>
            <a:ext cx="95250" cy="0"/>
          </a:xfrm>
          <a:prstGeom prst="line">
            <a:avLst/>
          </a:prstGeom>
          <a:ln w="1270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46" name="Gerader Verbinder 145">
            <a:extLst>
              <a:ext uri="{FF2B5EF4-FFF2-40B4-BE49-F238E27FC236}">
                <a16:creationId xmlns:a16="http://schemas.microsoft.com/office/drawing/2014/main" id="{C7EA4D5F-2D2E-85B1-B96F-FE9D30CB5554}"/>
              </a:ext>
            </a:extLst>
          </p:cNvPr>
          <p:cNvCxnSpPr>
            <a:cxnSpLocks/>
          </p:cNvCxnSpPr>
          <p:nvPr/>
        </p:nvCxnSpPr>
        <p:spPr>
          <a:xfrm>
            <a:off x="3744913" y="4703205"/>
            <a:ext cx="0" cy="123031"/>
          </a:xfrm>
          <a:prstGeom prst="line">
            <a:avLst/>
          </a:prstGeom>
          <a:ln w="1270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47" name="Gerader Verbinder 146">
            <a:extLst>
              <a:ext uri="{FF2B5EF4-FFF2-40B4-BE49-F238E27FC236}">
                <a16:creationId xmlns:a16="http://schemas.microsoft.com/office/drawing/2014/main" id="{4140F047-DBF4-EA5A-6D76-F26847AC240D}"/>
              </a:ext>
            </a:extLst>
          </p:cNvPr>
          <p:cNvCxnSpPr>
            <a:cxnSpLocks/>
          </p:cNvCxnSpPr>
          <p:nvPr/>
        </p:nvCxnSpPr>
        <p:spPr>
          <a:xfrm>
            <a:off x="3697288" y="4699083"/>
            <a:ext cx="95250" cy="0"/>
          </a:xfrm>
          <a:prstGeom prst="line">
            <a:avLst/>
          </a:prstGeom>
          <a:ln w="1270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49" name="Gerader Verbinder 148">
            <a:extLst>
              <a:ext uri="{FF2B5EF4-FFF2-40B4-BE49-F238E27FC236}">
                <a16:creationId xmlns:a16="http://schemas.microsoft.com/office/drawing/2014/main" id="{593E7D5B-45BC-34DF-B5EE-26A8A587DC45}"/>
              </a:ext>
            </a:extLst>
          </p:cNvPr>
          <p:cNvCxnSpPr>
            <a:cxnSpLocks/>
          </p:cNvCxnSpPr>
          <p:nvPr/>
        </p:nvCxnSpPr>
        <p:spPr>
          <a:xfrm>
            <a:off x="4612482" y="4178536"/>
            <a:ext cx="0" cy="636588"/>
          </a:xfrm>
          <a:prstGeom prst="line">
            <a:avLst/>
          </a:prstGeom>
          <a:ln w="1270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50" name="Gerader Verbinder 149">
            <a:extLst>
              <a:ext uri="{FF2B5EF4-FFF2-40B4-BE49-F238E27FC236}">
                <a16:creationId xmlns:a16="http://schemas.microsoft.com/office/drawing/2014/main" id="{197D7C18-22BA-E079-728F-2AA4EF8A5D85}"/>
              </a:ext>
            </a:extLst>
          </p:cNvPr>
          <p:cNvCxnSpPr>
            <a:cxnSpLocks/>
          </p:cNvCxnSpPr>
          <p:nvPr/>
        </p:nvCxnSpPr>
        <p:spPr>
          <a:xfrm>
            <a:off x="4564857" y="4180001"/>
            <a:ext cx="95250" cy="0"/>
          </a:xfrm>
          <a:prstGeom prst="line">
            <a:avLst/>
          </a:prstGeom>
          <a:ln w="1270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52" name="Gerader Verbinder 151">
            <a:extLst>
              <a:ext uri="{FF2B5EF4-FFF2-40B4-BE49-F238E27FC236}">
                <a16:creationId xmlns:a16="http://schemas.microsoft.com/office/drawing/2014/main" id="{5A48CA6F-9C21-9035-B268-266B15E38C2A}"/>
              </a:ext>
            </a:extLst>
          </p:cNvPr>
          <p:cNvCxnSpPr>
            <a:cxnSpLocks/>
          </p:cNvCxnSpPr>
          <p:nvPr/>
        </p:nvCxnSpPr>
        <p:spPr>
          <a:xfrm>
            <a:off x="5487988" y="4727017"/>
            <a:ext cx="0" cy="99219"/>
          </a:xfrm>
          <a:prstGeom prst="line">
            <a:avLst/>
          </a:prstGeom>
          <a:ln w="1270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53" name="Gerader Verbinder 152">
            <a:extLst>
              <a:ext uri="{FF2B5EF4-FFF2-40B4-BE49-F238E27FC236}">
                <a16:creationId xmlns:a16="http://schemas.microsoft.com/office/drawing/2014/main" id="{0CAB73B5-B683-9AE8-1B96-ADFE06741554}"/>
              </a:ext>
            </a:extLst>
          </p:cNvPr>
          <p:cNvCxnSpPr>
            <a:cxnSpLocks/>
          </p:cNvCxnSpPr>
          <p:nvPr/>
        </p:nvCxnSpPr>
        <p:spPr>
          <a:xfrm>
            <a:off x="5440363" y="4720207"/>
            <a:ext cx="95250" cy="0"/>
          </a:xfrm>
          <a:prstGeom prst="line">
            <a:avLst/>
          </a:prstGeom>
          <a:ln w="1270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55" name="Gerader Verbinder 154">
            <a:extLst>
              <a:ext uri="{FF2B5EF4-FFF2-40B4-BE49-F238E27FC236}">
                <a16:creationId xmlns:a16="http://schemas.microsoft.com/office/drawing/2014/main" id="{8A368233-C2D8-3BAB-6996-B7BA3C1C5308}"/>
              </a:ext>
            </a:extLst>
          </p:cNvPr>
          <p:cNvCxnSpPr>
            <a:cxnSpLocks/>
          </p:cNvCxnSpPr>
          <p:nvPr/>
        </p:nvCxnSpPr>
        <p:spPr>
          <a:xfrm>
            <a:off x="6353175" y="4741486"/>
            <a:ext cx="0" cy="99219"/>
          </a:xfrm>
          <a:prstGeom prst="line">
            <a:avLst/>
          </a:prstGeom>
          <a:ln w="1270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56" name="Gerader Verbinder 155">
            <a:extLst>
              <a:ext uri="{FF2B5EF4-FFF2-40B4-BE49-F238E27FC236}">
                <a16:creationId xmlns:a16="http://schemas.microsoft.com/office/drawing/2014/main" id="{F5BF9D12-6BFE-085E-9FA7-E2BCB8BF5331}"/>
              </a:ext>
            </a:extLst>
          </p:cNvPr>
          <p:cNvCxnSpPr>
            <a:cxnSpLocks/>
          </p:cNvCxnSpPr>
          <p:nvPr/>
        </p:nvCxnSpPr>
        <p:spPr>
          <a:xfrm>
            <a:off x="6305550" y="4744201"/>
            <a:ext cx="95250" cy="0"/>
          </a:xfrm>
          <a:prstGeom prst="line">
            <a:avLst/>
          </a:prstGeom>
          <a:ln w="1270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57" name="Gerader Verbinder 156">
            <a:extLst>
              <a:ext uri="{FF2B5EF4-FFF2-40B4-BE49-F238E27FC236}">
                <a16:creationId xmlns:a16="http://schemas.microsoft.com/office/drawing/2014/main" id="{BCBBADE2-02B0-D3CF-9F97-3CD23F1C54D2}"/>
              </a:ext>
            </a:extLst>
          </p:cNvPr>
          <p:cNvCxnSpPr>
            <a:cxnSpLocks/>
          </p:cNvCxnSpPr>
          <p:nvPr/>
        </p:nvCxnSpPr>
        <p:spPr>
          <a:xfrm>
            <a:off x="7224713" y="4462699"/>
            <a:ext cx="0" cy="242871"/>
          </a:xfrm>
          <a:prstGeom prst="line">
            <a:avLst/>
          </a:prstGeom>
          <a:ln w="1270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58" name="Gerader Verbinder 157">
            <a:extLst>
              <a:ext uri="{FF2B5EF4-FFF2-40B4-BE49-F238E27FC236}">
                <a16:creationId xmlns:a16="http://schemas.microsoft.com/office/drawing/2014/main" id="{665E8FD8-D163-621C-0794-B9C46E73604F}"/>
              </a:ext>
            </a:extLst>
          </p:cNvPr>
          <p:cNvCxnSpPr>
            <a:cxnSpLocks/>
          </p:cNvCxnSpPr>
          <p:nvPr/>
        </p:nvCxnSpPr>
        <p:spPr>
          <a:xfrm>
            <a:off x="7177088" y="4463607"/>
            <a:ext cx="95250" cy="0"/>
          </a:xfrm>
          <a:prstGeom prst="line">
            <a:avLst/>
          </a:prstGeom>
          <a:ln w="1270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59" name="Gerader Verbinder 158">
            <a:extLst>
              <a:ext uri="{FF2B5EF4-FFF2-40B4-BE49-F238E27FC236}">
                <a16:creationId xmlns:a16="http://schemas.microsoft.com/office/drawing/2014/main" id="{4090D531-8F78-8797-8B93-38EED7986356}"/>
              </a:ext>
            </a:extLst>
          </p:cNvPr>
          <p:cNvCxnSpPr>
            <a:cxnSpLocks/>
          </p:cNvCxnSpPr>
          <p:nvPr/>
        </p:nvCxnSpPr>
        <p:spPr>
          <a:xfrm>
            <a:off x="7177088" y="4709455"/>
            <a:ext cx="95250" cy="0"/>
          </a:xfrm>
          <a:prstGeom prst="line">
            <a:avLst/>
          </a:prstGeom>
          <a:ln w="1270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61" name="Gerader Verbinder 160">
            <a:extLst>
              <a:ext uri="{FF2B5EF4-FFF2-40B4-BE49-F238E27FC236}">
                <a16:creationId xmlns:a16="http://schemas.microsoft.com/office/drawing/2014/main" id="{569E4609-330B-B3E4-8692-9ABD4A272DA4}"/>
              </a:ext>
            </a:extLst>
          </p:cNvPr>
          <p:cNvCxnSpPr>
            <a:cxnSpLocks/>
          </p:cNvCxnSpPr>
          <p:nvPr/>
        </p:nvCxnSpPr>
        <p:spPr>
          <a:xfrm>
            <a:off x="8100220" y="4433238"/>
            <a:ext cx="0" cy="242871"/>
          </a:xfrm>
          <a:prstGeom prst="line">
            <a:avLst/>
          </a:prstGeom>
          <a:ln w="1270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62" name="Gerader Verbinder 161">
            <a:extLst>
              <a:ext uri="{FF2B5EF4-FFF2-40B4-BE49-F238E27FC236}">
                <a16:creationId xmlns:a16="http://schemas.microsoft.com/office/drawing/2014/main" id="{2D7D16B5-6AFC-D740-F04B-41D66EFAE730}"/>
              </a:ext>
            </a:extLst>
          </p:cNvPr>
          <p:cNvCxnSpPr>
            <a:cxnSpLocks/>
          </p:cNvCxnSpPr>
          <p:nvPr/>
        </p:nvCxnSpPr>
        <p:spPr>
          <a:xfrm>
            <a:off x="8052595" y="4434146"/>
            <a:ext cx="95250" cy="0"/>
          </a:xfrm>
          <a:prstGeom prst="line">
            <a:avLst/>
          </a:prstGeom>
          <a:ln w="1270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63" name="Gerader Verbinder 162">
            <a:extLst>
              <a:ext uri="{FF2B5EF4-FFF2-40B4-BE49-F238E27FC236}">
                <a16:creationId xmlns:a16="http://schemas.microsoft.com/office/drawing/2014/main" id="{4426903A-A2A9-0247-091A-63B8D2F5FA7B}"/>
              </a:ext>
            </a:extLst>
          </p:cNvPr>
          <p:cNvCxnSpPr>
            <a:cxnSpLocks/>
          </p:cNvCxnSpPr>
          <p:nvPr/>
        </p:nvCxnSpPr>
        <p:spPr>
          <a:xfrm>
            <a:off x="8052595" y="4679994"/>
            <a:ext cx="95250" cy="0"/>
          </a:xfrm>
          <a:prstGeom prst="line">
            <a:avLst/>
          </a:prstGeom>
          <a:ln w="1270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64" name="Gerader Verbinder 163">
            <a:extLst>
              <a:ext uri="{FF2B5EF4-FFF2-40B4-BE49-F238E27FC236}">
                <a16:creationId xmlns:a16="http://schemas.microsoft.com/office/drawing/2014/main" id="{925B3D39-29A8-2456-59C0-8C3DBA844D27}"/>
              </a:ext>
            </a:extLst>
          </p:cNvPr>
          <p:cNvCxnSpPr>
            <a:cxnSpLocks/>
          </p:cNvCxnSpPr>
          <p:nvPr/>
        </p:nvCxnSpPr>
        <p:spPr>
          <a:xfrm>
            <a:off x="8966203" y="4341263"/>
            <a:ext cx="0" cy="276217"/>
          </a:xfrm>
          <a:prstGeom prst="line">
            <a:avLst/>
          </a:prstGeom>
          <a:ln w="1270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65" name="Gerader Verbinder 164">
            <a:extLst>
              <a:ext uri="{FF2B5EF4-FFF2-40B4-BE49-F238E27FC236}">
                <a16:creationId xmlns:a16="http://schemas.microsoft.com/office/drawing/2014/main" id="{2E66962D-62C4-2E62-9CC5-05AAF1FDBFD0}"/>
              </a:ext>
            </a:extLst>
          </p:cNvPr>
          <p:cNvCxnSpPr>
            <a:cxnSpLocks/>
          </p:cNvCxnSpPr>
          <p:nvPr/>
        </p:nvCxnSpPr>
        <p:spPr>
          <a:xfrm>
            <a:off x="8918578" y="4342171"/>
            <a:ext cx="95250" cy="0"/>
          </a:xfrm>
          <a:prstGeom prst="line">
            <a:avLst/>
          </a:prstGeom>
          <a:ln w="1270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66" name="Gerader Verbinder 165">
            <a:extLst>
              <a:ext uri="{FF2B5EF4-FFF2-40B4-BE49-F238E27FC236}">
                <a16:creationId xmlns:a16="http://schemas.microsoft.com/office/drawing/2014/main" id="{9B2EEE18-8E4A-9EDB-F9B5-FDC9633BA571}"/>
              </a:ext>
            </a:extLst>
          </p:cNvPr>
          <p:cNvCxnSpPr>
            <a:cxnSpLocks/>
          </p:cNvCxnSpPr>
          <p:nvPr/>
        </p:nvCxnSpPr>
        <p:spPr>
          <a:xfrm>
            <a:off x="8918578" y="4614213"/>
            <a:ext cx="95250" cy="0"/>
          </a:xfrm>
          <a:prstGeom prst="line">
            <a:avLst/>
          </a:prstGeom>
          <a:ln w="1270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68" name="Gerader Verbinder 167">
            <a:extLst>
              <a:ext uri="{FF2B5EF4-FFF2-40B4-BE49-F238E27FC236}">
                <a16:creationId xmlns:a16="http://schemas.microsoft.com/office/drawing/2014/main" id="{09432D45-B788-3B16-3B44-90014F73734D}"/>
              </a:ext>
            </a:extLst>
          </p:cNvPr>
          <p:cNvCxnSpPr>
            <a:cxnSpLocks/>
          </p:cNvCxnSpPr>
          <p:nvPr/>
        </p:nvCxnSpPr>
        <p:spPr>
          <a:xfrm>
            <a:off x="9842504" y="4220613"/>
            <a:ext cx="0" cy="299236"/>
          </a:xfrm>
          <a:prstGeom prst="line">
            <a:avLst/>
          </a:prstGeom>
          <a:ln w="1270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69" name="Gerader Verbinder 168">
            <a:extLst>
              <a:ext uri="{FF2B5EF4-FFF2-40B4-BE49-F238E27FC236}">
                <a16:creationId xmlns:a16="http://schemas.microsoft.com/office/drawing/2014/main" id="{F62CEA20-FC4F-F08F-152A-849AD1FAC9BC}"/>
              </a:ext>
            </a:extLst>
          </p:cNvPr>
          <p:cNvCxnSpPr>
            <a:cxnSpLocks/>
          </p:cNvCxnSpPr>
          <p:nvPr/>
        </p:nvCxnSpPr>
        <p:spPr>
          <a:xfrm>
            <a:off x="9794879" y="4221521"/>
            <a:ext cx="95250" cy="0"/>
          </a:xfrm>
          <a:prstGeom prst="line">
            <a:avLst/>
          </a:prstGeom>
          <a:ln w="1270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70" name="Gerader Verbinder 169">
            <a:extLst>
              <a:ext uri="{FF2B5EF4-FFF2-40B4-BE49-F238E27FC236}">
                <a16:creationId xmlns:a16="http://schemas.microsoft.com/office/drawing/2014/main" id="{B6FBD8ED-D53D-1D68-26EE-95266DBF5288}"/>
              </a:ext>
            </a:extLst>
          </p:cNvPr>
          <p:cNvCxnSpPr>
            <a:cxnSpLocks/>
          </p:cNvCxnSpPr>
          <p:nvPr/>
        </p:nvCxnSpPr>
        <p:spPr>
          <a:xfrm>
            <a:off x="9794879" y="4521344"/>
            <a:ext cx="95250" cy="0"/>
          </a:xfrm>
          <a:prstGeom prst="line">
            <a:avLst/>
          </a:prstGeom>
          <a:ln w="1270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72" name="Gerader Verbinder 171">
            <a:extLst>
              <a:ext uri="{FF2B5EF4-FFF2-40B4-BE49-F238E27FC236}">
                <a16:creationId xmlns:a16="http://schemas.microsoft.com/office/drawing/2014/main" id="{998087C4-7194-56FA-0305-777218444533}"/>
              </a:ext>
            </a:extLst>
          </p:cNvPr>
          <p:cNvCxnSpPr>
            <a:cxnSpLocks/>
          </p:cNvCxnSpPr>
          <p:nvPr/>
        </p:nvCxnSpPr>
        <p:spPr>
          <a:xfrm>
            <a:off x="10718800" y="4115036"/>
            <a:ext cx="0" cy="318202"/>
          </a:xfrm>
          <a:prstGeom prst="line">
            <a:avLst/>
          </a:prstGeom>
          <a:ln w="1270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73" name="Gerader Verbinder 172">
            <a:extLst>
              <a:ext uri="{FF2B5EF4-FFF2-40B4-BE49-F238E27FC236}">
                <a16:creationId xmlns:a16="http://schemas.microsoft.com/office/drawing/2014/main" id="{6330ABC4-B182-3A1A-46F1-D26F5254DF64}"/>
              </a:ext>
            </a:extLst>
          </p:cNvPr>
          <p:cNvCxnSpPr>
            <a:cxnSpLocks/>
          </p:cNvCxnSpPr>
          <p:nvPr/>
        </p:nvCxnSpPr>
        <p:spPr>
          <a:xfrm>
            <a:off x="10671175" y="4114944"/>
            <a:ext cx="47625" cy="0"/>
          </a:xfrm>
          <a:prstGeom prst="line">
            <a:avLst/>
          </a:prstGeom>
          <a:ln w="1270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74" name="Gerader Verbinder 173">
            <a:extLst>
              <a:ext uri="{FF2B5EF4-FFF2-40B4-BE49-F238E27FC236}">
                <a16:creationId xmlns:a16="http://schemas.microsoft.com/office/drawing/2014/main" id="{CABCA245-55C6-9DD1-8FAF-E7C1DCA37A3B}"/>
              </a:ext>
            </a:extLst>
          </p:cNvPr>
          <p:cNvCxnSpPr>
            <a:cxnSpLocks/>
          </p:cNvCxnSpPr>
          <p:nvPr/>
        </p:nvCxnSpPr>
        <p:spPr>
          <a:xfrm>
            <a:off x="10671175" y="4431852"/>
            <a:ext cx="47625" cy="0"/>
          </a:xfrm>
          <a:prstGeom prst="line">
            <a:avLst/>
          </a:prstGeom>
          <a:ln w="12700">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176" name="Textfeld 175">
            <a:extLst>
              <a:ext uri="{FF2B5EF4-FFF2-40B4-BE49-F238E27FC236}">
                <a16:creationId xmlns:a16="http://schemas.microsoft.com/office/drawing/2014/main" id="{84226780-F5F0-99F4-1E36-DD7EF450551E}"/>
              </a:ext>
            </a:extLst>
          </p:cNvPr>
          <p:cNvSpPr txBox="1"/>
          <p:nvPr/>
        </p:nvSpPr>
        <p:spPr>
          <a:xfrm>
            <a:off x="2873903" y="1832408"/>
            <a:ext cx="618808" cy="276999"/>
          </a:xfrm>
          <a:prstGeom prst="rect">
            <a:avLst/>
          </a:prstGeom>
          <a:noFill/>
        </p:spPr>
        <p:txBody>
          <a:bodyPr wrap="square" rtlCol="0">
            <a:spAutoFit/>
          </a:bodyPr>
          <a:lstStyle/>
          <a:p>
            <a:pPr algn="ctr"/>
            <a:r>
              <a:rPr lang="de-DE" sz="1200">
                <a:solidFill>
                  <a:schemeClr val="accent3"/>
                </a:solidFill>
              </a:rPr>
              <a:t>95%</a:t>
            </a:r>
          </a:p>
        </p:txBody>
      </p:sp>
      <p:sp>
        <p:nvSpPr>
          <p:cNvPr id="177" name="Textfeld 176">
            <a:extLst>
              <a:ext uri="{FF2B5EF4-FFF2-40B4-BE49-F238E27FC236}">
                <a16:creationId xmlns:a16="http://schemas.microsoft.com/office/drawing/2014/main" id="{5BEADAF3-3AC4-DCBB-90C8-AA1279B36084}"/>
              </a:ext>
            </a:extLst>
          </p:cNvPr>
          <p:cNvSpPr txBox="1"/>
          <p:nvPr/>
        </p:nvSpPr>
        <p:spPr>
          <a:xfrm>
            <a:off x="3739089" y="1832408"/>
            <a:ext cx="618808" cy="276999"/>
          </a:xfrm>
          <a:prstGeom prst="rect">
            <a:avLst/>
          </a:prstGeom>
          <a:noFill/>
        </p:spPr>
        <p:txBody>
          <a:bodyPr wrap="square" rtlCol="0">
            <a:spAutoFit/>
          </a:bodyPr>
          <a:lstStyle/>
          <a:p>
            <a:pPr algn="ctr"/>
            <a:r>
              <a:rPr lang="de-DE" sz="1200">
                <a:solidFill>
                  <a:schemeClr val="accent3"/>
                </a:solidFill>
              </a:rPr>
              <a:t>95%</a:t>
            </a:r>
          </a:p>
        </p:txBody>
      </p:sp>
      <p:sp>
        <p:nvSpPr>
          <p:cNvPr id="178" name="Textfeld 177">
            <a:extLst>
              <a:ext uri="{FF2B5EF4-FFF2-40B4-BE49-F238E27FC236}">
                <a16:creationId xmlns:a16="http://schemas.microsoft.com/office/drawing/2014/main" id="{3BF83174-F11C-02F7-0F32-7BA764ED6B22}"/>
              </a:ext>
            </a:extLst>
          </p:cNvPr>
          <p:cNvSpPr txBox="1"/>
          <p:nvPr/>
        </p:nvSpPr>
        <p:spPr>
          <a:xfrm>
            <a:off x="4596844" y="1832408"/>
            <a:ext cx="618808" cy="276999"/>
          </a:xfrm>
          <a:prstGeom prst="rect">
            <a:avLst/>
          </a:prstGeom>
          <a:noFill/>
        </p:spPr>
        <p:txBody>
          <a:bodyPr wrap="square" rtlCol="0">
            <a:spAutoFit/>
          </a:bodyPr>
          <a:lstStyle/>
          <a:p>
            <a:pPr algn="ctr"/>
            <a:r>
              <a:rPr lang="de-DE" sz="1200">
                <a:solidFill>
                  <a:schemeClr val="accent3"/>
                </a:solidFill>
              </a:rPr>
              <a:t>96%</a:t>
            </a:r>
          </a:p>
        </p:txBody>
      </p:sp>
      <p:sp>
        <p:nvSpPr>
          <p:cNvPr id="179" name="Textfeld 178">
            <a:extLst>
              <a:ext uri="{FF2B5EF4-FFF2-40B4-BE49-F238E27FC236}">
                <a16:creationId xmlns:a16="http://schemas.microsoft.com/office/drawing/2014/main" id="{48C1199B-F9F1-CE1A-ECC7-B3AFFAF8FA82}"/>
              </a:ext>
            </a:extLst>
          </p:cNvPr>
          <p:cNvSpPr txBox="1"/>
          <p:nvPr/>
        </p:nvSpPr>
        <p:spPr>
          <a:xfrm>
            <a:off x="5476243" y="1832408"/>
            <a:ext cx="618808" cy="276999"/>
          </a:xfrm>
          <a:prstGeom prst="rect">
            <a:avLst/>
          </a:prstGeom>
          <a:noFill/>
        </p:spPr>
        <p:txBody>
          <a:bodyPr wrap="square" rtlCol="0">
            <a:spAutoFit/>
          </a:bodyPr>
          <a:lstStyle/>
          <a:p>
            <a:pPr algn="ctr"/>
            <a:r>
              <a:rPr lang="de-DE" sz="1200">
                <a:solidFill>
                  <a:schemeClr val="accent3"/>
                </a:solidFill>
              </a:rPr>
              <a:t>96%</a:t>
            </a:r>
          </a:p>
        </p:txBody>
      </p:sp>
      <p:sp>
        <p:nvSpPr>
          <p:cNvPr id="180" name="Textfeld 179">
            <a:extLst>
              <a:ext uri="{FF2B5EF4-FFF2-40B4-BE49-F238E27FC236}">
                <a16:creationId xmlns:a16="http://schemas.microsoft.com/office/drawing/2014/main" id="{3C7445F1-E08A-DB57-DA56-FEA47EB0D680}"/>
              </a:ext>
            </a:extLst>
          </p:cNvPr>
          <p:cNvSpPr txBox="1"/>
          <p:nvPr/>
        </p:nvSpPr>
        <p:spPr>
          <a:xfrm>
            <a:off x="9807414" y="1832408"/>
            <a:ext cx="618808" cy="276999"/>
          </a:xfrm>
          <a:prstGeom prst="rect">
            <a:avLst/>
          </a:prstGeom>
          <a:noFill/>
        </p:spPr>
        <p:txBody>
          <a:bodyPr wrap="square" rtlCol="0">
            <a:spAutoFit/>
          </a:bodyPr>
          <a:lstStyle/>
          <a:p>
            <a:pPr algn="ctr"/>
            <a:r>
              <a:rPr lang="de-DE" sz="1200">
                <a:solidFill>
                  <a:schemeClr val="accent3"/>
                </a:solidFill>
              </a:rPr>
              <a:t>96%</a:t>
            </a:r>
          </a:p>
        </p:txBody>
      </p:sp>
      <p:sp>
        <p:nvSpPr>
          <p:cNvPr id="181" name="Textfeld 180">
            <a:extLst>
              <a:ext uri="{FF2B5EF4-FFF2-40B4-BE49-F238E27FC236}">
                <a16:creationId xmlns:a16="http://schemas.microsoft.com/office/drawing/2014/main" id="{E95F77FA-D037-482E-F949-D26A8D97E4D3}"/>
              </a:ext>
            </a:extLst>
          </p:cNvPr>
          <p:cNvSpPr txBox="1"/>
          <p:nvPr/>
        </p:nvSpPr>
        <p:spPr>
          <a:xfrm>
            <a:off x="10471782" y="1832408"/>
            <a:ext cx="618808" cy="276999"/>
          </a:xfrm>
          <a:prstGeom prst="rect">
            <a:avLst/>
          </a:prstGeom>
          <a:noFill/>
        </p:spPr>
        <p:txBody>
          <a:bodyPr wrap="square" rtlCol="0">
            <a:spAutoFit/>
          </a:bodyPr>
          <a:lstStyle/>
          <a:p>
            <a:pPr algn="ctr"/>
            <a:r>
              <a:rPr lang="de-DE" sz="1200">
                <a:solidFill>
                  <a:schemeClr val="accent3"/>
                </a:solidFill>
              </a:rPr>
              <a:t>96%</a:t>
            </a:r>
          </a:p>
        </p:txBody>
      </p:sp>
      <p:sp>
        <p:nvSpPr>
          <p:cNvPr id="182" name="Textfeld 181">
            <a:extLst>
              <a:ext uri="{FF2B5EF4-FFF2-40B4-BE49-F238E27FC236}">
                <a16:creationId xmlns:a16="http://schemas.microsoft.com/office/drawing/2014/main" id="{97880296-45C4-7EF2-E185-2A8828AFE8E3}"/>
              </a:ext>
            </a:extLst>
          </p:cNvPr>
          <p:cNvSpPr txBox="1"/>
          <p:nvPr/>
        </p:nvSpPr>
        <p:spPr>
          <a:xfrm>
            <a:off x="6333175" y="1832408"/>
            <a:ext cx="618808" cy="276999"/>
          </a:xfrm>
          <a:prstGeom prst="rect">
            <a:avLst/>
          </a:prstGeom>
          <a:noFill/>
        </p:spPr>
        <p:txBody>
          <a:bodyPr wrap="square" rtlCol="0">
            <a:spAutoFit/>
          </a:bodyPr>
          <a:lstStyle/>
          <a:p>
            <a:pPr algn="ctr"/>
            <a:r>
              <a:rPr lang="de-DE" sz="1200">
                <a:solidFill>
                  <a:schemeClr val="accent3"/>
                </a:solidFill>
              </a:rPr>
              <a:t>96%</a:t>
            </a:r>
          </a:p>
        </p:txBody>
      </p:sp>
      <p:sp>
        <p:nvSpPr>
          <p:cNvPr id="183" name="Textfeld 182">
            <a:extLst>
              <a:ext uri="{FF2B5EF4-FFF2-40B4-BE49-F238E27FC236}">
                <a16:creationId xmlns:a16="http://schemas.microsoft.com/office/drawing/2014/main" id="{52229D81-B460-6512-2A18-C23BF9B45B5F}"/>
              </a:ext>
            </a:extLst>
          </p:cNvPr>
          <p:cNvSpPr txBox="1"/>
          <p:nvPr/>
        </p:nvSpPr>
        <p:spPr>
          <a:xfrm>
            <a:off x="7188438" y="1832408"/>
            <a:ext cx="618808" cy="276999"/>
          </a:xfrm>
          <a:prstGeom prst="rect">
            <a:avLst/>
          </a:prstGeom>
          <a:noFill/>
        </p:spPr>
        <p:txBody>
          <a:bodyPr wrap="square" rtlCol="0">
            <a:spAutoFit/>
          </a:bodyPr>
          <a:lstStyle/>
          <a:p>
            <a:pPr algn="ctr"/>
            <a:r>
              <a:rPr lang="de-DE" sz="1200">
                <a:solidFill>
                  <a:schemeClr val="accent3"/>
                </a:solidFill>
              </a:rPr>
              <a:t>96%</a:t>
            </a:r>
          </a:p>
        </p:txBody>
      </p:sp>
      <p:sp>
        <p:nvSpPr>
          <p:cNvPr id="184" name="Textfeld 183">
            <a:extLst>
              <a:ext uri="{FF2B5EF4-FFF2-40B4-BE49-F238E27FC236}">
                <a16:creationId xmlns:a16="http://schemas.microsoft.com/office/drawing/2014/main" id="{C9BD6F62-0CE9-DAD9-882A-9632A5D6D1E9}"/>
              </a:ext>
            </a:extLst>
          </p:cNvPr>
          <p:cNvSpPr txBox="1"/>
          <p:nvPr/>
        </p:nvSpPr>
        <p:spPr>
          <a:xfrm>
            <a:off x="8102283" y="1832408"/>
            <a:ext cx="618808" cy="276999"/>
          </a:xfrm>
          <a:prstGeom prst="rect">
            <a:avLst/>
          </a:prstGeom>
          <a:noFill/>
        </p:spPr>
        <p:txBody>
          <a:bodyPr wrap="square" rtlCol="0">
            <a:spAutoFit/>
          </a:bodyPr>
          <a:lstStyle/>
          <a:p>
            <a:pPr algn="ctr"/>
            <a:r>
              <a:rPr lang="de-DE" sz="1200">
                <a:solidFill>
                  <a:schemeClr val="accent3"/>
                </a:solidFill>
              </a:rPr>
              <a:t>96%</a:t>
            </a:r>
          </a:p>
        </p:txBody>
      </p:sp>
      <p:sp>
        <p:nvSpPr>
          <p:cNvPr id="185" name="Textfeld 184">
            <a:extLst>
              <a:ext uri="{FF2B5EF4-FFF2-40B4-BE49-F238E27FC236}">
                <a16:creationId xmlns:a16="http://schemas.microsoft.com/office/drawing/2014/main" id="{20B19D48-5C40-2823-5622-9BE4EE254261}"/>
              </a:ext>
            </a:extLst>
          </p:cNvPr>
          <p:cNvSpPr txBox="1"/>
          <p:nvPr/>
        </p:nvSpPr>
        <p:spPr>
          <a:xfrm>
            <a:off x="8940800" y="1832408"/>
            <a:ext cx="618808" cy="276999"/>
          </a:xfrm>
          <a:prstGeom prst="rect">
            <a:avLst/>
          </a:prstGeom>
          <a:noFill/>
        </p:spPr>
        <p:txBody>
          <a:bodyPr wrap="square" rtlCol="0">
            <a:spAutoFit/>
          </a:bodyPr>
          <a:lstStyle/>
          <a:p>
            <a:pPr algn="ctr"/>
            <a:r>
              <a:rPr lang="de-DE" sz="1200">
                <a:solidFill>
                  <a:schemeClr val="accent3"/>
                </a:solidFill>
              </a:rPr>
              <a:t>96%</a:t>
            </a:r>
          </a:p>
        </p:txBody>
      </p:sp>
      <p:sp>
        <p:nvSpPr>
          <p:cNvPr id="186" name="Textfeld 185">
            <a:extLst>
              <a:ext uri="{FF2B5EF4-FFF2-40B4-BE49-F238E27FC236}">
                <a16:creationId xmlns:a16="http://schemas.microsoft.com/office/drawing/2014/main" id="{58A6DDC0-4B18-93E2-64FE-E33F41017204}"/>
              </a:ext>
            </a:extLst>
          </p:cNvPr>
          <p:cNvSpPr txBox="1"/>
          <p:nvPr/>
        </p:nvSpPr>
        <p:spPr>
          <a:xfrm>
            <a:off x="2850624" y="2618283"/>
            <a:ext cx="618808" cy="276999"/>
          </a:xfrm>
          <a:prstGeom prst="rect">
            <a:avLst/>
          </a:prstGeom>
          <a:noFill/>
        </p:spPr>
        <p:txBody>
          <a:bodyPr wrap="square" rtlCol="0">
            <a:spAutoFit/>
          </a:bodyPr>
          <a:lstStyle/>
          <a:p>
            <a:pPr algn="ctr"/>
            <a:r>
              <a:rPr lang="de-DE" sz="1200">
                <a:solidFill>
                  <a:schemeClr val="accent1">
                    <a:lumMod val="50000"/>
                    <a:lumOff val="50000"/>
                  </a:schemeClr>
                </a:solidFill>
              </a:rPr>
              <a:t>80%</a:t>
            </a:r>
          </a:p>
        </p:txBody>
      </p:sp>
      <p:sp>
        <p:nvSpPr>
          <p:cNvPr id="187" name="Textfeld 186">
            <a:extLst>
              <a:ext uri="{FF2B5EF4-FFF2-40B4-BE49-F238E27FC236}">
                <a16:creationId xmlns:a16="http://schemas.microsoft.com/office/drawing/2014/main" id="{391F2376-8F3E-E0B4-30B5-60B5881DA2E6}"/>
              </a:ext>
            </a:extLst>
          </p:cNvPr>
          <p:cNvSpPr txBox="1"/>
          <p:nvPr/>
        </p:nvSpPr>
        <p:spPr>
          <a:xfrm>
            <a:off x="3715810" y="2525825"/>
            <a:ext cx="618808" cy="276999"/>
          </a:xfrm>
          <a:prstGeom prst="rect">
            <a:avLst/>
          </a:prstGeom>
          <a:noFill/>
        </p:spPr>
        <p:txBody>
          <a:bodyPr wrap="square" rtlCol="0">
            <a:spAutoFit/>
          </a:bodyPr>
          <a:lstStyle/>
          <a:p>
            <a:pPr algn="ctr"/>
            <a:r>
              <a:rPr lang="de-DE" sz="1200">
                <a:solidFill>
                  <a:schemeClr val="accent1">
                    <a:lumMod val="50000"/>
                    <a:lumOff val="50000"/>
                  </a:schemeClr>
                </a:solidFill>
              </a:rPr>
              <a:t>82%</a:t>
            </a:r>
          </a:p>
        </p:txBody>
      </p:sp>
      <p:sp>
        <p:nvSpPr>
          <p:cNvPr id="188" name="Textfeld 187">
            <a:extLst>
              <a:ext uri="{FF2B5EF4-FFF2-40B4-BE49-F238E27FC236}">
                <a16:creationId xmlns:a16="http://schemas.microsoft.com/office/drawing/2014/main" id="{D584A2A7-3A40-B020-1792-903CB504F577}"/>
              </a:ext>
            </a:extLst>
          </p:cNvPr>
          <p:cNvSpPr txBox="1"/>
          <p:nvPr/>
        </p:nvSpPr>
        <p:spPr>
          <a:xfrm>
            <a:off x="4573565" y="2480991"/>
            <a:ext cx="618808" cy="276999"/>
          </a:xfrm>
          <a:prstGeom prst="rect">
            <a:avLst/>
          </a:prstGeom>
          <a:noFill/>
        </p:spPr>
        <p:txBody>
          <a:bodyPr wrap="square" rtlCol="0">
            <a:spAutoFit/>
          </a:bodyPr>
          <a:lstStyle/>
          <a:p>
            <a:pPr algn="ctr"/>
            <a:r>
              <a:rPr lang="de-DE" sz="1200">
                <a:solidFill>
                  <a:schemeClr val="accent1">
                    <a:lumMod val="50000"/>
                    <a:lumOff val="50000"/>
                  </a:schemeClr>
                </a:solidFill>
              </a:rPr>
              <a:t>82%</a:t>
            </a:r>
          </a:p>
        </p:txBody>
      </p:sp>
      <p:sp>
        <p:nvSpPr>
          <p:cNvPr id="189" name="Textfeld 188">
            <a:extLst>
              <a:ext uri="{FF2B5EF4-FFF2-40B4-BE49-F238E27FC236}">
                <a16:creationId xmlns:a16="http://schemas.microsoft.com/office/drawing/2014/main" id="{F6A523FE-40C0-7BEC-8BE5-A6C0FE10CB4D}"/>
              </a:ext>
            </a:extLst>
          </p:cNvPr>
          <p:cNvSpPr txBox="1"/>
          <p:nvPr/>
        </p:nvSpPr>
        <p:spPr>
          <a:xfrm>
            <a:off x="5452964" y="2375924"/>
            <a:ext cx="618808" cy="276999"/>
          </a:xfrm>
          <a:prstGeom prst="rect">
            <a:avLst/>
          </a:prstGeom>
          <a:noFill/>
        </p:spPr>
        <p:txBody>
          <a:bodyPr wrap="square" rtlCol="0">
            <a:spAutoFit/>
          </a:bodyPr>
          <a:lstStyle/>
          <a:p>
            <a:pPr algn="ctr"/>
            <a:r>
              <a:rPr lang="de-DE" sz="1200">
                <a:solidFill>
                  <a:schemeClr val="accent1">
                    <a:lumMod val="50000"/>
                    <a:lumOff val="50000"/>
                  </a:schemeClr>
                </a:solidFill>
              </a:rPr>
              <a:t>87%</a:t>
            </a:r>
          </a:p>
        </p:txBody>
      </p:sp>
      <p:sp>
        <p:nvSpPr>
          <p:cNvPr id="190" name="Textfeld 189">
            <a:extLst>
              <a:ext uri="{FF2B5EF4-FFF2-40B4-BE49-F238E27FC236}">
                <a16:creationId xmlns:a16="http://schemas.microsoft.com/office/drawing/2014/main" id="{056E5900-3C08-16D4-F9A2-1ADF3DDA1A02}"/>
              </a:ext>
            </a:extLst>
          </p:cNvPr>
          <p:cNvSpPr txBox="1"/>
          <p:nvPr/>
        </p:nvSpPr>
        <p:spPr>
          <a:xfrm>
            <a:off x="9784135" y="2328217"/>
            <a:ext cx="618808" cy="276999"/>
          </a:xfrm>
          <a:prstGeom prst="rect">
            <a:avLst/>
          </a:prstGeom>
          <a:noFill/>
        </p:spPr>
        <p:txBody>
          <a:bodyPr wrap="square" rtlCol="0">
            <a:spAutoFit/>
          </a:bodyPr>
          <a:lstStyle/>
          <a:p>
            <a:pPr algn="ctr"/>
            <a:r>
              <a:rPr lang="de-DE" sz="1200">
                <a:solidFill>
                  <a:schemeClr val="accent1">
                    <a:lumMod val="50000"/>
                    <a:lumOff val="50000"/>
                  </a:schemeClr>
                </a:solidFill>
              </a:rPr>
              <a:t>90%</a:t>
            </a:r>
          </a:p>
        </p:txBody>
      </p:sp>
      <p:sp>
        <p:nvSpPr>
          <p:cNvPr id="191" name="Textfeld 190">
            <a:extLst>
              <a:ext uri="{FF2B5EF4-FFF2-40B4-BE49-F238E27FC236}">
                <a16:creationId xmlns:a16="http://schemas.microsoft.com/office/drawing/2014/main" id="{32E3221A-6B38-0CEE-303F-ABEB9A2870B4}"/>
              </a:ext>
            </a:extLst>
          </p:cNvPr>
          <p:cNvSpPr txBox="1"/>
          <p:nvPr/>
        </p:nvSpPr>
        <p:spPr>
          <a:xfrm>
            <a:off x="10448503" y="2328217"/>
            <a:ext cx="618808" cy="276999"/>
          </a:xfrm>
          <a:prstGeom prst="rect">
            <a:avLst/>
          </a:prstGeom>
          <a:noFill/>
        </p:spPr>
        <p:txBody>
          <a:bodyPr wrap="square" rtlCol="0">
            <a:spAutoFit/>
          </a:bodyPr>
          <a:lstStyle/>
          <a:p>
            <a:pPr algn="ctr"/>
            <a:r>
              <a:rPr lang="de-DE" sz="1200">
                <a:solidFill>
                  <a:schemeClr val="accent1">
                    <a:lumMod val="50000"/>
                    <a:lumOff val="50000"/>
                  </a:schemeClr>
                </a:solidFill>
              </a:rPr>
              <a:t>90%</a:t>
            </a:r>
          </a:p>
        </p:txBody>
      </p:sp>
      <p:sp>
        <p:nvSpPr>
          <p:cNvPr id="192" name="Textfeld 191">
            <a:extLst>
              <a:ext uri="{FF2B5EF4-FFF2-40B4-BE49-F238E27FC236}">
                <a16:creationId xmlns:a16="http://schemas.microsoft.com/office/drawing/2014/main" id="{6797C1D4-DAFC-3743-4117-50100008662F}"/>
              </a:ext>
            </a:extLst>
          </p:cNvPr>
          <p:cNvSpPr txBox="1"/>
          <p:nvPr/>
        </p:nvSpPr>
        <p:spPr>
          <a:xfrm>
            <a:off x="6309896" y="2328217"/>
            <a:ext cx="618808" cy="276999"/>
          </a:xfrm>
          <a:prstGeom prst="rect">
            <a:avLst/>
          </a:prstGeom>
          <a:noFill/>
        </p:spPr>
        <p:txBody>
          <a:bodyPr wrap="square" rtlCol="0">
            <a:spAutoFit/>
          </a:bodyPr>
          <a:lstStyle/>
          <a:p>
            <a:pPr algn="ctr"/>
            <a:r>
              <a:rPr lang="de-DE" sz="1200">
                <a:solidFill>
                  <a:schemeClr val="accent1">
                    <a:lumMod val="50000"/>
                    <a:lumOff val="50000"/>
                  </a:schemeClr>
                </a:solidFill>
              </a:rPr>
              <a:t>89%</a:t>
            </a:r>
          </a:p>
        </p:txBody>
      </p:sp>
      <p:sp>
        <p:nvSpPr>
          <p:cNvPr id="193" name="Textfeld 192">
            <a:extLst>
              <a:ext uri="{FF2B5EF4-FFF2-40B4-BE49-F238E27FC236}">
                <a16:creationId xmlns:a16="http://schemas.microsoft.com/office/drawing/2014/main" id="{1590BF96-F1DC-1319-7209-8C1414AF3E6D}"/>
              </a:ext>
            </a:extLst>
          </p:cNvPr>
          <p:cNvSpPr txBox="1"/>
          <p:nvPr/>
        </p:nvSpPr>
        <p:spPr>
          <a:xfrm>
            <a:off x="7165159" y="2328217"/>
            <a:ext cx="618808" cy="276999"/>
          </a:xfrm>
          <a:prstGeom prst="rect">
            <a:avLst/>
          </a:prstGeom>
          <a:noFill/>
        </p:spPr>
        <p:txBody>
          <a:bodyPr wrap="square" rtlCol="0">
            <a:spAutoFit/>
          </a:bodyPr>
          <a:lstStyle/>
          <a:p>
            <a:pPr algn="ctr"/>
            <a:r>
              <a:rPr lang="de-DE" sz="1200">
                <a:solidFill>
                  <a:schemeClr val="accent1">
                    <a:lumMod val="50000"/>
                    <a:lumOff val="50000"/>
                  </a:schemeClr>
                </a:solidFill>
              </a:rPr>
              <a:t>90%</a:t>
            </a:r>
          </a:p>
        </p:txBody>
      </p:sp>
      <p:sp>
        <p:nvSpPr>
          <p:cNvPr id="194" name="Textfeld 193">
            <a:extLst>
              <a:ext uri="{FF2B5EF4-FFF2-40B4-BE49-F238E27FC236}">
                <a16:creationId xmlns:a16="http://schemas.microsoft.com/office/drawing/2014/main" id="{010867BF-9C37-42D4-8499-B612226BD186}"/>
              </a:ext>
            </a:extLst>
          </p:cNvPr>
          <p:cNvSpPr txBox="1"/>
          <p:nvPr/>
        </p:nvSpPr>
        <p:spPr>
          <a:xfrm>
            <a:off x="8079004" y="2328217"/>
            <a:ext cx="618808" cy="276999"/>
          </a:xfrm>
          <a:prstGeom prst="rect">
            <a:avLst/>
          </a:prstGeom>
          <a:noFill/>
        </p:spPr>
        <p:txBody>
          <a:bodyPr wrap="square" rtlCol="0">
            <a:spAutoFit/>
          </a:bodyPr>
          <a:lstStyle/>
          <a:p>
            <a:pPr algn="ctr"/>
            <a:r>
              <a:rPr lang="de-DE" sz="1200">
                <a:solidFill>
                  <a:schemeClr val="accent1">
                    <a:lumMod val="50000"/>
                    <a:lumOff val="50000"/>
                  </a:schemeClr>
                </a:solidFill>
              </a:rPr>
              <a:t>90%</a:t>
            </a:r>
          </a:p>
        </p:txBody>
      </p:sp>
      <p:sp>
        <p:nvSpPr>
          <p:cNvPr id="195" name="Textfeld 194">
            <a:extLst>
              <a:ext uri="{FF2B5EF4-FFF2-40B4-BE49-F238E27FC236}">
                <a16:creationId xmlns:a16="http://schemas.microsoft.com/office/drawing/2014/main" id="{19521C02-95F6-BE1D-2622-F34A6EB0891F}"/>
              </a:ext>
            </a:extLst>
          </p:cNvPr>
          <p:cNvSpPr txBox="1"/>
          <p:nvPr/>
        </p:nvSpPr>
        <p:spPr>
          <a:xfrm>
            <a:off x="8917521" y="2328217"/>
            <a:ext cx="618808" cy="276999"/>
          </a:xfrm>
          <a:prstGeom prst="rect">
            <a:avLst/>
          </a:prstGeom>
          <a:noFill/>
        </p:spPr>
        <p:txBody>
          <a:bodyPr wrap="square" rtlCol="0">
            <a:spAutoFit/>
          </a:bodyPr>
          <a:lstStyle/>
          <a:p>
            <a:pPr algn="ctr"/>
            <a:r>
              <a:rPr lang="de-DE" sz="1200">
                <a:solidFill>
                  <a:schemeClr val="accent1">
                    <a:lumMod val="50000"/>
                    <a:lumOff val="50000"/>
                  </a:schemeClr>
                </a:solidFill>
              </a:rPr>
              <a:t>90%</a:t>
            </a:r>
          </a:p>
        </p:txBody>
      </p:sp>
      <p:sp>
        <p:nvSpPr>
          <p:cNvPr id="196" name="Textfeld 195">
            <a:extLst>
              <a:ext uri="{FF2B5EF4-FFF2-40B4-BE49-F238E27FC236}">
                <a16:creationId xmlns:a16="http://schemas.microsoft.com/office/drawing/2014/main" id="{FE4D779B-CA57-C822-85E3-919EAF1A05B8}"/>
              </a:ext>
            </a:extLst>
          </p:cNvPr>
          <p:cNvSpPr txBox="1"/>
          <p:nvPr/>
        </p:nvSpPr>
        <p:spPr>
          <a:xfrm>
            <a:off x="2844805" y="4454410"/>
            <a:ext cx="618808" cy="276999"/>
          </a:xfrm>
          <a:prstGeom prst="rect">
            <a:avLst/>
          </a:prstGeom>
          <a:noFill/>
        </p:spPr>
        <p:txBody>
          <a:bodyPr wrap="square" rtlCol="0">
            <a:spAutoFit/>
          </a:bodyPr>
          <a:lstStyle/>
          <a:p>
            <a:pPr algn="ctr"/>
            <a:r>
              <a:rPr lang="de-DE" sz="1200">
                <a:solidFill>
                  <a:schemeClr val="accent3">
                    <a:lumMod val="50000"/>
                  </a:schemeClr>
                </a:solidFill>
              </a:rPr>
              <a:t>1%</a:t>
            </a:r>
          </a:p>
        </p:txBody>
      </p:sp>
      <p:sp>
        <p:nvSpPr>
          <p:cNvPr id="197" name="Textfeld 196">
            <a:extLst>
              <a:ext uri="{FF2B5EF4-FFF2-40B4-BE49-F238E27FC236}">
                <a16:creationId xmlns:a16="http://schemas.microsoft.com/office/drawing/2014/main" id="{BB40F569-7B11-A85B-2D4B-BC0C18A84A96}"/>
              </a:ext>
            </a:extLst>
          </p:cNvPr>
          <p:cNvSpPr txBox="1"/>
          <p:nvPr/>
        </p:nvSpPr>
        <p:spPr>
          <a:xfrm>
            <a:off x="3709991" y="4361901"/>
            <a:ext cx="618808" cy="276999"/>
          </a:xfrm>
          <a:prstGeom prst="rect">
            <a:avLst/>
          </a:prstGeom>
          <a:noFill/>
        </p:spPr>
        <p:txBody>
          <a:bodyPr wrap="square" rtlCol="0">
            <a:spAutoFit/>
          </a:bodyPr>
          <a:lstStyle/>
          <a:p>
            <a:pPr algn="ctr"/>
            <a:r>
              <a:rPr lang="de-DE" sz="1200">
                <a:solidFill>
                  <a:schemeClr val="accent3">
                    <a:lumMod val="50000"/>
                  </a:schemeClr>
                </a:solidFill>
              </a:rPr>
              <a:t>4%</a:t>
            </a:r>
          </a:p>
        </p:txBody>
      </p:sp>
      <p:sp>
        <p:nvSpPr>
          <p:cNvPr id="198" name="Textfeld 197">
            <a:extLst>
              <a:ext uri="{FF2B5EF4-FFF2-40B4-BE49-F238E27FC236}">
                <a16:creationId xmlns:a16="http://schemas.microsoft.com/office/drawing/2014/main" id="{D6CC7C32-BAA7-EED6-F3FA-BB580BB4714F}"/>
              </a:ext>
            </a:extLst>
          </p:cNvPr>
          <p:cNvSpPr txBox="1"/>
          <p:nvPr/>
        </p:nvSpPr>
        <p:spPr>
          <a:xfrm>
            <a:off x="4567746" y="4361901"/>
            <a:ext cx="618808" cy="276999"/>
          </a:xfrm>
          <a:prstGeom prst="rect">
            <a:avLst/>
          </a:prstGeom>
          <a:noFill/>
        </p:spPr>
        <p:txBody>
          <a:bodyPr wrap="square" rtlCol="0">
            <a:spAutoFit/>
          </a:bodyPr>
          <a:lstStyle/>
          <a:p>
            <a:pPr algn="ctr"/>
            <a:r>
              <a:rPr lang="de-DE" sz="1200">
                <a:solidFill>
                  <a:schemeClr val="accent3">
                    <a:lumMod val="50000"/>
                  </a:schemeClr>
                </a:solidFill>
              </a:rPr>
              <a:t>5%</a:t>
            </a:r>
          </a:p>
        </p:txBody>
      </p:sp>
      <p:sp>
        <p:nvSpPr>
          <p:cNvPr id="199" name="Textfeld 198">
            <a:extLst>
              <a:ext uri="{FF2B5EF4-FFF2-40B4-BE49-F238E27FC236}">
                <a16:creationId xmlns:a16="http://schemas.microsoft.com/office/drawing/2014/main" id="{2BD0C863-A3AE-A875-D573-7E4D9DCD30A9}"/>
              </a:ext>
            </a:extLst>
          </p:cNvPr>
          <p:cNvSpPr txBox="1"/>
          <p:nvPr/>
        </p:nvSpPr>
        <p:spPr>
          <a:xfrm>
            <a:off x="5447145" y="4223401"/>
            <a:ext cx="618808" cy="276999"/>
          </a:xfrm>
          <a:prstGeom prst="rect">
            <a:avLst/>
          </a:prstGeom>
          <a:noFill/>
        </p:spPr>
        <p:txBody>
          <a:bodyPr wrap="square" rtlCol="0">
            <a:spAutoFit/>
          </a:bodyPr>
          <a:lstStyle/>
          <a:p>
            <a:pPr algn="ctr"/>
            <a:r>
              <a:rPr lang="de-DE" sz="1200">
                <a:solidFill>
                  <a:schemeClr val="accent3">
                    <a:lumMod val="50000"/>
                  </a:schemeClr>
                </a:solidFill>
              </a:rPr>
              <a:t>6%</a:t>
            </a:r>
          </a:p>
        </p:txBody>
      </p:sp>
      <p:sp>
        <p:nvSpPr>
          <p:cNvPr id="200" name="Textfeld 199">
            <a:extLst>
              <a:ext uri="{FF2B5EF4-FFF2-40B4-BE49-F238E27FC236}">
                <a16:creationId xmlns:a16="http://schemas.microsoft.com/office/drawing/2014/main" id="{88C826F9-595D-725F-2C30-941A09AF879C}"/>
              </a:ext>
            </a:extLst>
          </p:cNvPr>
          <p:cNvSpPr txBox="1"/>
          <p:nvPr/>
        </p:nvSpPr>
        <p:spPr>
          <a:xfrm>
            <a:off x="9778316" y="3341871"/>
            <a:ext cx="618808" cy="276999"/>
          </a:xfrm>
          <a:prstGeom prst="rect">
            <a:avLst/>
          </a:prstGeom>
          <a:noFill/>
        </p:spPr>
        <p:txBody>
          <a:bodyPr wrap="square" rtlCol="0">
            <a:spAutoFit/>
          </a:bodyPr>
          <a:lstStyle/>
          <a:p>
            <a:pPr algn="ctr"/>
            <a:r>
              <a:rPr lang="de-DE" sz="1200">
                <a:solidFill>
                  <a:schemeClr val="accent3">
                    <a:lumMod val="50000"/>
                  </a:schemeClr>
                </a:solidFill>
              </a:rPr>
              <a:t>34%</a:t>
            </a:r>
          </a:p>
        </p:txBody>
      </p:sp>
      <p:sp>
        <p:nvSpPr>
          <p:cNvPr id="201" name="Textfeld 200">
            <a:extLst>
              <a:ext uri="{FF2B5EF4-FFF2-40B4-BE49-F238E27FC236}">
                <a16:creationId xmlns:a16="http://schemas.microsoft.com/office/drawing/2014/main" id="{1B4D2CE3-7ACF-7030-CDED-9D38FB10BBD0}"/>
              </a:ext>
            </a:extLst>
          </p:cNvPr>
          <p:cNvSpPr txBox="1"/>
          <p:nvPr/>
        </p:nvSpPr>
        <p:spPr>
          <a:xfrm>
            <a:off x="10442684" y="3341871"/>
            <a:ext cx="618808" cy="276999"/>
          </a:xfrm>
          <a:prstGeom prst="rect">
            <a:avLst/>
          </a:prstGeom>
          <a:noFill/>
        </p:spPr>
        <p:txBody>
          <a:bodyPr wrap="square" rtlCol="0">
            <a:spAutoFit/>
          </a:bodyPr>
          <a:lstStyle/>
          <a:p>
            <a:pPr algn="ctr"/>
            <a:r>
              <a:rPr lang="de-DE" sz="1200">
                <a:solidFill>
                  <a:schemeClr val="accent3">
                    <a:lumMod val="50000"/>
                  </a:schemeClr>
                </a:solidFill>
              </a:rPr>
              <a:t>36%</a:t>
            </a:r>
          </a:p>
        </p:txBody>
      </p:sp>
      <p:sp>
        <p:nvSpPr>
          <p:cNvPr id="202" name="Textfeld 201">
            <a:extLst>
              <a:ext uri="{FF2B5EF4-FFF2-40B4-BE49-F238E27FC236}">
                <a16:creationId xmlns:a16="http://schemas.microsoft.com/office/drawing/2014/main" id="{9AC7F90D-630B-D7E9-F7C4-97A401E66CF7}"/>
              </a:ext>
            </a:extLst>
          </p:cNvPr>
          <p:cNvSpPr txBox="1"/>
          <p:nvPr/>
        </p:nvSpPr>
        <p:spPr>
          <a:xfrm>
            <a:off x="6304077" y="3913248"/>
            <a:ext cx="618808" cy="276999"/>
          </a:xfrm>
          <a:prstGeom prst="rect">
            <a:avLst/>
          </a:prstGeom>
          <a:noFill/>
        </p:spPr>
        <p:txBody>
          <a:bodyPr wrap="square" rtlCol="0">
            <a:spAutoFit/>
          </a:bodyPr>
          <a:lstStyle/>
          <a:p>
            <a:pPr algn="ctr"/>
            <a:r>
              <a:rPr lang="de-DE" sz="1200">
                <a:solidFill>
                  <a:schemeClr val="accent3">
                    <a:lumMod val="50000"/>
                  </a:schemeClr>
                </a:solidFill>
              </a:rPr>
              <a:t>18%</a:t>
            </a:r>
          </a:p>
        </p:txBody>
      </p:sp>
      <p:sp>
        <p:nvSpPr>
          <p:cNvPr id="203" name="Textfeld 202">
            <a:extLst>
              <a:ext uri="{FF2B5EF4-FFF2-40B4-BE49-F238E27FC236}">
                <a16:creationId xmlns:a16="http://schemas.microsoft.com/office/drawing/2014/main" id="{DEE1FAEB-5788-288E-57D1-9378202FE5DA}"/>
              </a:ext>
            </a:extLst>
          </p:cNvPr>
          <p:cNvSpPr txBox="1"/>
          <p:nvPr/>
        </p:nvSpPr>
        <p:spPr>
          <a:xfrm>
            <a:off x="7159340" y="3661810"/>
            <a:ext cx="618808" cy="276999"/>
          </a:xfrm>
          <a:prstGeom prst="rect">
            <a:avLst/>
          </a:prstGeom>
          <a:noFill/>
        </p:spPr>
        <p:txBody>
          <a:bodyPr wrap="square" rtlCol="0">
            <a:spAutoFit/>
          </a:bodyPr>
          <a:lstStyle/>
          <a:p>
            <a:pPr algn="ctr"/>
            <a:r>
              <a:rPr lang="de-DE" sz="1200">
                <a:solidFill>
                  <a:schemeClr val="accent3">
                    <a:lumMod val="50000"/>
                  </a:schemeClr>
                </a:solidFill>
              </a:rPr>
              <a:t>26%</a:t>
            </a:r>
          </a:p>
        </p:txBody>
      </p:sp>
      <p:sp>
        <p:nvSpPr>
          <p:cNvPr id="204" name="Textfeld 203">
            <a:extLst>
              <a:ext uri="{FF2B5EF4-FFF2-40B4-BE49-F238E27FC236}">
                <a16:creationId xmlns:a16="http://schemas.microsoft.com/office/drawing/2014/main" id="{C9821274-9068-A9E0-112E-EB1E9751343D}"/>
              </a:ext>
            </a:extLst>
          </p:cNvPr>
          <p:cNvSpPr txBox="1"/>
          <p:nvPr/>
        </p:nvSpPr>
        <p:spPr>
          <a:xfrm>
            <a:off x="8073185" y="3494250"/>
            <a:ext cx="618808" cy="276999"/>
          </a:xfrm>
          <a:prstGeom prst="rect">
            <a:avLst/>
          </a:prstGeom>
          <a:noFill/>
        </p:spPr>
        <p:txBody>
          <a:bodyPr wrap="square" rtlCol="0">
            <a:spAutoFit/>
          </a:bodyPr>
          <a:lstStyle/>
          <a:p>
            <a:pPr algn="ctr"/>
            <a:r>
              <a:rPr lang="de-DE" sz="1200">
                <a:solidFill>
                  <a:schemeClr val="accent3">
                    <a:lumMod val="50000"/>
                  </a:schemeClr>
                </a:solidFill>
              </a:rPr>
              <a:t>31%</a:t>
            </a:r>
          </a:p>
        </p:txBody>
      </p:sp>
      <p:sp>
        <p:nvSpPr>
          <p:cNvPr id="205" name="Textfeld 204">
            <a:extLst>
              <a:ext uri="{FF2B5EF4-FFF2-40B4-BE49-F238E27FC236}">
                <a16:creationId xmlns:a16="http://schemas.microsoft.com/office/drawing/2014/main" id="{02BC4BBD-8DE7-DEEA-CAD9-B668F284A28F}"/>
              </a:ext>
            </a:extLst>
          </p:cNvPr>
          <p:cNvSpPr txBox="1"/>
          <p:nvPr/>
        </p:nvSpPr>
        <p:spPr>
          <a:xfrm>
            <a:off x="8911702" y="3341871"/>
            <a:ext cx="618808" cy="276999"/>
          </a:xfrm>
          <a:prstGeom prst="rect">
            <a:avLst/>
          </a:prstGeom>
          <a:noFill/>
        </p:spPr>
        <p:txBody>
          <a:bodyPr wrap="square" rtlCol="0">
            <a:spAutoFit/>
          </a:bodyPr>
          <a:lstStyle/>
          <a:p>
            <a:pPr algn="ctr"/>
            <a:r>
              <a:rPr lang="de-DE" sz="1200">
                <a:solidFill>
                  <a:schemeClr val="accent3">
                    <a:lumMod val="50000"/>
                  </a:schemeClr>
                </a:solidFill>
              </a:rPr>
              <a:t>33%</a:t>
            </a:r>
          </a:p>
        </p:txBody>
      </p:sp>
      <p:sp>
        <p:nvSpPr>
          <p:cNvPr id="206" name="Textfeld 205">
            <a:extLst>
              <a:ext uri="{FF2B5EF4-FFF2-40B4-BE49-F238E27FC236}">
                <a16:creationId xmlns:a16="http://schemas.microsoft.com/office/drawing/2014/main" id="{21FEBAB6-2BA2-0D08-9BB6-4ABADC2BBB45}"/>
              </a:ext>
            </a:extLst>
          </p:cNvPr>
          <p:cNvSpPr txBox="1"/>
          <p:nvPr/>
        </p:nvSpPr>
        <p:spPr>
          <a:xfrm>
            <a:off x="9814196" y="4050071"/>
            <a:ext cx="618808" cy="276999"/>
          </a:xfrm>
          <a:prstGeom prst="rect">
            <a:avLst/>
          </a:prstGeom>
          <a:noFill/>
        </p:spPr>
        <p:txBody>
          <a:bodyPr wrap="square" rtlCol="0">
            <a:spAutoFit/>
          </a:bodyPr>
          <a:lstStyle/>
          <a:p>
            <a:pPr algn="ctr"/>
            <a:r>
              <a:rPr lang="de-DE" sz="1200">
                <a:solidFill>
                  <a:schemeClr val="accent1">
                    <a:lumMod val="90000"/>
                    <a:lumOff val="10000"/>
                  </a:schemeClr>
                </a:solidFill>
              </a:rPr>
              <a:t>15%</a:t>
            </a:r>
          </a:p>
        </p:txBody>
      </p:sp>
      <p:sp>
        <p:nvSpPr>
          <p:cNvPr id="207" name="Textfeld 206">
            <a:extLst>
              <a:ext uri="{FF2B5EF4-FFF2-40B4-BE49-F238E27FC236}">
                <a16:creationId xmlns:a16="http://schemas.microsoft.com/office/drawing/2014/main" id="{2C4CE883-AE81-776D-CF6F-FF1BC5CFB68A}"/>
              </a:ext>
            </a:extLst>
          </p:cNvPr>
          <p:cNvSpPr txBox="1"/>
          <p:nvPr/>
        </p:nvSpPr>
        <p:spPr>
          <a:xfrm>
            <a:off x="10478564" y="3927739"/>
            <a:ext cx="618808" cy="276999"/>
          </a:xfrm>
          <a:prstGeom prst="rect">
            <a:avLst/>
          </a:prstGeom>
          <a:noFill/>
        </p:spPr>
        <p:txBody>
          <a:bodyPr wrap="square" rtlCol="0">
            <a:spAutoFit/>
          </a:bodyPr>
          <a:lstStyle/>
          <a:p>
            <a:pPr algn="ctr"/>
            <a:r>
              <a:rPr lang="de-DE" sz="1200">
                <a:solidFill>
                  <a:schemeClr val="accent1">
                    <a:lumMod val="90000"/>
                    <a:lumOff val="10000"/>
                  </a:schemeClr>
                </a:solidFill>
              </a:rPr>
              <a:t>19%</a:t>
            </a:r>
          </a:p>
        </p:txBody>
      </p:sp>
      <p:sp>
        <p:nvSpPr>
          <p:cNvPr id="208" name="Textfeld 207">
            <a:extLst>
              <a:ext uri="{FF2B5EF4-FFF2-40B4-BE49-F238E27FC236}">
                <a16:creationId xmlns:a16="http://schemas.microsoft.com/office/drawing/2014/main" id="{50EBF0E8-CC5E-4B05-DB09-24D6A426A282}"/>
              </a:ext>
            </a:extLst>
          </p:cNvPr>
          <p:cNvSpPr txBox="1"/>
          <p:nvPr/>
        </p:nvSpPr>
        <p:spPr>
          <a:xfrm>
            <a:off x="7195220" y="4247678"/>
            <a:ext cx="618808" cy="276999"/>
          </a:xfrm>
          <a:prstGeom prst="rect">
            <a:avLst/>
          </a:prstGeom>
          <a:noFill/>
        </p:spPr>
        <p:txBody>
          <a:bodyPr wrap="square" rtlCol="0">
            <a:spAutoFit/>
          </a:bodyPr>
          <a:lstStyle/>
          <a:p>
            <a:pPr algn="ctr"/>
            <a:r>
              <a:rPr lang="de-DE" sz="1200">
                <a:solidFill>
                  <a:schemeClr val="accent1">
                    <a:lumMod val="90000"/>
                    <a:lumOff val="10000"/>
                  </a:schemeClr>
                </a:solidFill>
              </a:rPr>
              <a:t>7%</a:t>
            </a:r>
          </a:p>
        </p:txBody>
      </p:sp>
      <p:sp>
        <p:nvSpPr>
          <p:cNvPr id="209" name="Textfeld 208">
            <a:extLst>
              <a:ext uri="{FF2B5EF4-FFF2-40B4-BE49-F238E27FC236}">
                <a16:creationId xmlns:a16="http://schemas.microsoft.com/office/drawing/2014/main" id="{44726AF1-5158-38D0-D2F5-29DB534F0519}"/>
              </a:ext>
            </a:extLst>
          </p:cNvPr>
          <p:cNvSpPr txBox="1"/>
          <p:nvPr/>
        </p:nvSpPr>
        <p:spPr>
          <a:xfrm>
            <a:off x="8109065" y="4218843"/>
            <a:ext cx="618808" cy="276999"/>
          </a:xfrm>
          <a:prstGeom prst="rect">
            <a:avLst/>
          </a:prstGeom>
          <a:noFill/>
        </p:spPr>
        <p:txBody>
          <a:bodyPr wrap="square" rtlCol="0">
            <a:spAutoFit/>
          </a:bodyPr>
          <a:lstStyle/>
          <a:p>
            <a:pPr algn="ctr"/>
            <a:r>
              <a:rPr lang="de-DE" sz="1200">
                <a:solidFill>
                  <a:schemeClr val="accent1">
                    <a:lumMod val="90000"/>
                    <a:lumOff val="10000"/>
                  </a:schemeClr>
                </a:solidFill>
              </a:rPr>
              <a:t>8%</a:t>
            </a:r>
          </a:p>
        </p:txBody>
      </p:sp>
      <p:sp>
        <p:nvSpPr>
          <p:cNvPr id="210" name="Textfeld 209">
            <a:extLst>
              <a:ext uri="{FF2B5EF4-FFF2-40B4-BE49-F238E27FC236}">
                <a16:creationId xmlns:a16="http://schemas.microsoft.com/office/drawing/2014/main" id="{2CE45BB4-6241-8356-1B15-FAD1654AEEE0}"/>
              </a:ext>
            </a:extLst>
          </p:cNvPr>
          <p:cNvSpPr txBox="1"/>
          <p:nvPr/>
        </p:nvSpPr>
        <p:spPr>
          <a:xfrm>
            <a:off x="8947582" y="4154768"/>
            <a:ext cx="618808" cy="276999"/>
          </a:xfrm>
          <a:prstGeom prst="rect">
            <a:avLst/>
          </a:prstGeom>
          <a:noFill/>
        </p:spPr>
        <p:txBody>
          <a:bodyPr wrap="square" rtlCol="0">
            <a:spAutoFit/>
          </a:bodyPr>
          <a:lstStyle/>
          <a:p>
            <a:pPr algn="ctr"/>
            <a:r>
              <a:rPr lang="de-DE" sz="1200">
                <a:solidFill>
                  <a:schemeClr val="accent1">
                    <a:lumMod val="90000"/>
                    <a:lumOff val="10000"/>
                  </a:schemeClr>
                </a:solidFill>
              </a:rPr>
              <a:t>11%</a:t>
            </a:r>
          </a:p>
        </p:txBody>
      </p:sp>
      <p:graphicFrame>
        <p:nvGraphicFramePr>
          <p:cNvPr id="9" name="Diagramm 8">
            <a:extLst>
              <a:ext uri="{FF2B5EF4-FFF2-40B4-BE49-F238E27FC236}">
                <a16:creationId xmlns:a16="http://schemas.microsoft.com/office/drawing/2014/main" id="{1A254CB2-7F21-E049-669A-A0D076B2A13E}"/>
              </a:ext>
            </a:extLst>
          </p:cNvPr>
          <p:cNvGraphicFramePr/>
          <p:nvPr>
            <p:extLst>
              <p:ext uri="{D42A27DB-BD31-4B8C-83A1-F6EECF244321}">
                <p14:modId xmlns:p14="http://schemas.microsoft.com/office/powerpoint/2010/main" val="1002771197"/>
              </p:ext>
            </p:extLst>
          </p:nvPr>
        </p:nvGraphicFramePr>
        <p:xfrm>
          <a:off x="416533" y="1798874"/>
          <a:ext cx="10594367" cy="37582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872296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28BA1-FAFD-C953-E57B-3D231F3AE7FC}"/>
              </a:ext>
            </a:extLst>
          </p:cNvPr>
          <p:cNvSpPr>
            <a:spLocks noGrp="1"/>
          </p:cNvSpPr>
          <p:nvPr>
            <p:ph type="title"/>
          </p:nvPr>
        </p:nvSpPr>
        <p:spPr/>
        <p:txBody>
          <a:bodyPr/>
          <a:lstStyle/>
          <a:p>
            <a:r>
              <a:rPr lang="en-US"/>
              <a:t>PFS in acalabrutinib-treated patients who achieved CR/</a:t>
            </a:r>
            <a:r>
              <a:rPr lang="en-US" err="1"/>
              <a:t>CRi</a:t>
            </a:r>
            <a:endParaRPr lang="en-US"/>
          </a:p>
        </p:txBody>
      </p:sp>
      <p:sp>
        <p:nvSpPr>
          <p:cNvPr id="3" name="Footer Placeholder 2">
            <a:extLst>
              <a:ext uri="{FF2B5EF4-FFF2-40B4-BE49-F238E27FC236}">
                <a16:creationId xmlns:a16="http://schemas.microsoft.com/office/drawing/2014/main" id="{5CA45FC9-BE91-D635-798C-B2D7980F730C}"/>
              </a:ext>
            </a:extLst>
          </p:cNvPr>
          <p:cNvSpPr>
            <a:spLocks noGrp="1"/>
          </p:cNvSpPr>
          <p:nvPr>
            <p:ph type="ftr" sz="quarter" idx="10"/>
          </p:nvPr>
        </p:nvSpPr>
        <p:spPr/>
        <p:txBody>
          <a:bodyPr/>
          <a:lstStyle/>
          <a:p>
            <a:r>
              <a:rPr lang="en-GB" b="1"/>
              <a:t>A, </a:t>
            </a:r>
            <a:r>
              <a:rPr lang="en-GB"/>
              <a:t>acalabrutinib; </a:t>
            </a:r>
            <a:r>
              <a:rPr lang="en-GB" b="1"/>
              <a:t>CI, </a:t>
            </a:r>
            <a:r>
              <a:rPr lang="en-GB"/>
              <a:t>confidence interval; </a:t>
            </a:r>
            <a:r>
              <a:rPr lang="en-GB" b="1"/>
              <a:t>CR, </a:t>
            </a:r>
            <a:r>
              <a:rPr lang="en-GB"/>
              <a:t>complete response;</a:t>
            </a:r>
            <a:r>
              <a:rPr lang="en-GB" b="1"/>
              <a:t> </a:t>
            </a:r>
            <a:r>
              <a:rPr lang="en-GB" b="1" err="1"/>
              <a:t>CRi</a:t>
            </a:r>
            <a:r>
              <a:rPr lang="en-GB" b="1"/>
              <a:t>, </a:t>
            </a:r>
            <a:r>
              <a:rPr lang="en-GB"/>
              <a:t>complete response with incomplete bone marrow recovery; </a:t>
            </a:r>
            <a:r>
              <a:rPr lang="en-GB" b="1"/>
              <a:t>HR,</a:t>
            </a:r>
            <a:r>
              <a:rPr lang="en-GB"/>
              <a:t> hazard ratio; </a:t>
            </a:r>
            <a:r>
              <a:rPr lang="en-GB" b="1"/>
              <a:t>PFS,</a:t>
            </a:r>
            <a:r>
              <a:rPr lang="en-GB"/>
              <a:t> progression-free survival.  </a:t>
            </a:r>
          </a:p>
          <a:p>
            <a:r>
              <a:rPr lang="en-GB" b="1"/>
              <a:t>Sharman et al, Abstract #636 presented at ASH 2023. </a:t>
            </a:r>
            <a:endParaRPr lang="en-GB"/>
          </a:p>
        </p:txBody>
      </p:sp>
      <p:sp>
        <p:nvSpPr>
          <p:cNvPr id="4" name="TextBox 3">
            <a:extLst>
              <a:ext uri="{FF2B5EF4-FFF2-40B4-BE49-F238E27FC236}">
                <a16:creationId xmlns:a16="http://schemas.microsoft.com/office/drawing/2014/main" id="{4F2B24C4-1AB9-52C1-25C5-29DA503662F5}"/>
              </a:ext>
            </a:extLst>
          </p:cNvPr>
          <p:cNvSpPr txBox="1"/>
          <p:nvPr/>
        </p:nvSpPr>
        <p:spPr>
          <a:xfrm>
            <a:off x="9120188" y="1665287"/>
            <a:ext cx="2663825" cy="886397"/>
          </a:xfrm>
          <a:prstGeom prst="rect">
            <a:avLst/>
          </a:prstGeom>
          <a:solidFill>
            <a:schemeClr val="bg2"/>
          </a:solidFill>
        </p:spPr>
        <p:txBody>
          <a:bodyPr wrap="square" tIns="108000" rtlCol="0">
            <a:noAutofit/>
          </a:bodyPr>
          <a:lstStyle/>
          <a:p>
            <a:pPr marL="171450" indent="-171450">
              <a:buClr>
                <a:schemeClr val="accent2"/>
              </a:buClr>
              <a:buFont typeface="Arial" panose="020B0604020202020204" pitchFamily="34" charset="0"/>
              <a:buChar char="•"/>
            </a:pPr>
            <a:r>
              <a:rPr lang="en-US" sz="1400"/>
              <a:t>Longer PFS among acalabrutinib-treated patients who achieved CR/</a:t>
            </a:r>
            <a:r>
              <a:rPr lang="en-US" sz="1400" err="1"/>
              <a:t>CRi</a:t>
            </a:r>
            <a:endParaRPr lang="en-US" sz="1400"/>
          </a:p>
        </p:txBody>
      </p:sp>
      <p:graphicFrame>
        <p:nvGraphicFramePr>
          <p:cNvPr id="8" name="Diagramm 7">
            <a:extLst>
              <a:ext uri="{FF2B5EF4-FFF2-40B4-BE49-F238E27FC236}">
                <a16:creationId xmlns:a16="http://schemas.microsoft.com/office/drawing/2014/main" id="{C288B8CB-D371-6D13-3FBB-67003A0870DD}"/>
              </a:ext>
            </a:extLst>
          </p:cNvPr>
          <p:cNvGraphicFramePr/>
          <p:nvPr>
            <p:extLst>
              <p:ext uri="{D42A27DB-BD31-4B8C-83A1-F6EECF244321}">
                <p14:modId xmlns:p14="http://schemas.microsoft.com/office/powerpoint/2010/main" val="1880163139"/>
              </p:ext>
            </p:extLst>
          </p:nvPr>
        </p:nvGraphicFramePr>
        <p:xfrm>
          <a:off x="897628" y="1534199"/>
          <a:ext cx="8712201" cy="365170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Tabelle 8">
            <a:extLst>
              <a:ext uri="{FF2B5EF4-FFF2-40B4-BE49-F238E27FC236}">
                <a16:creationId xmlns:a16="http://schemas.microsoft.com/office/drawing/2014/main" id="{C31924F1-6486-D8F5-4BDD-8175C337AAF4}"/>
              </a:ext>
            </a:extLst>
          </p:cNvPr>
          <p:cNvGraphicFramePr>
            <a:graphicFrameLocks noGrp="1"/>
          </p:cNvGraphicFramePr>
          <p:nvPr>
            <p:extLst>
              <p:ext uri="{D42A27DB-BD31-4B8C-83A1-F6EECF244321}">
                <p14:modId xmlns:p14="http://schemas.microsoft.com/office/powerpoint/2010/main" val="1530254948"/>
              </p:ext>
            </p:extLst>
          </p:nvPr>
        </p:nvGraphicFramePr>
        <p:xfrm>
          <a:off x="409962" y="5238194"/>
          <a:ext cx="8607200" cy="841398"/>
        </p:xfrm>
        <a:graphic>
          <a:graphicData uri="http://schemas.openxmlformats.org/drawingml/2006/table">
            <a:tbl>
              <a:tblPr firstRow="1" bandRow="1">
                <a:tableStyleId>{5C22544A-7EE6-4342-B048-85BDC9FD1C3A}</a:tableStyleId>
              </a:tblPr>
              <a:tblGrid>
                <a:gridCol w="1440000">
                  <a:extLst>
                    <a:ext uri="{9D8B030D-6E8A-4147-A177-3AD203B41FA5}">
                      <a16:colId xmlns:a16="http://schemas.microsoft.com/office/drawing/2014/main" val="2289251004"/>
                    </a:ext>
                  </a:extLst>
                </a:gridCol>
                <a:gridCol w="231200">
                  <a:extLst>
                    <a:ext uri="{9D8B030D-6E8A-4147-A177-3AD203B41FA5}">
                      <a16:colId xmlns:a16="http://schemas.microsoft.com/office/drawing/2014/main" val="787771426"/>
                    </a:ext>
                  </a:extLst>
                </a:gridCol>
                <a:gridCol w="231200">
                  <a:extLst>
                    <a:ext uri="{9D8B030D-6E8A-4147-A177-3AD203B41FA5}">
                      <a16:colId xmlns:a16="http://schemas.microsoft.com/office/drawing/2014/main" val="675170274"/>
                    </a:ext>
                  </a:extLst>
                </a:gridCol>
                <a:gridCol w="231200">
                  <a:extLst>
                    <a:ext uri="{9D8B030D-6E8A-4147-A177-3AD203B41FA5}">
                      <a16:colId xmlns:a16="http://schemas.microsoft.com/office/drawing/2014/main" val="3183651438"/>
                    </a:ext>
                  </a:extLst>
                </a:gridCol>
                <a:gridCol w="231200">
                  <a:extLst>
                    <a:ext uri="{9D8B030D-6E8A-4147-A177-3AD203B41FA5}">
                      <a16:colId xmlns:a16="http://schemas.microsoft.com/office/drawing/2014/main" val="3422247765"/>
                    </a:ext>
                  </a:extLst>
                </a:gridCol>
                <a:gridCol w="231200">
                  <a:extLst>
                    <a:ext uri="{9D8B030D-6E8A-4147-A177-3AD203B41FA5}">
                      <a16:colId xmlns:a16="http://schemas.microsoft.com/office/drawing/2014/main" val="4124293145"/>
                    </a:ext>
                  </a:extLst>
                </a:gridCol>
                <a:gridCol w="231200">
                  <a:extLst>
                    <a:ext uri="{9D8B030D-6E8A-4147-A177-3AD203B41FA5}">
                      <a16:colId xmlns:a16="http://schemas.microsoft.com/office/drawing/2014/main" val="1210091708"/>
                    </a:ext>
                  </a:extLst>
                </a:gridCol>
                <a:gridCol w="231200">
                  <a:extLst>
                    <a:ext uri="{9D8B030D-6E8A-4147-A177-3AD203B41FA5}">
                      <a16:colId xmlns:a16="http://schemas.microsoft.com/office/drawing/2014/main" val="350993088"/>
                    </a:ext>
                  </a:extLst>
                </a:gridCol>
                <a:gridCol w="231200">
                  <a:extLst>
                    <a:ext uri="{9D8B030D-6E8A-4147-A177-3AD203B41FA5}">
                      <a16:colId xmlns:a16="http://schemas.microsoft.com/office/drawing/2014/main" val="1297672350"/>
                    </a:ext>
                  </a:extLst>
                </a:gridCol>
                <a:gridCol w="231200">
                  <a:extLst>
                    <a:ext uri="{9D8B030D-6E8A-4147-A177-3AD203B41FA5}">
                      <a16:colId xmlns:a16="http://schemas.microsoft.com/office/drawing/2014/main" val="2617362548"/>
                    </a:ext>
                  </a:extLst>
                </a:gridCol>
                <a:gridCol w="231200">
                  <a:extLst>
                    <a:ext uri="{9D8B030D-6E8A-4147-A177-3AD203B41FA5}">
                      <a16:colId xmlns:a16="http://schemas.microsoft.com/office/drawing/2014/main" val="2068765581"/>
                    </a:ext>
                  </a:extLst>
                </a:gridCol>
                <a:gridCol w="231200">
                  <a:extLst>
                    <a:ext uri="{9D8B030D-6E8A-4147-A177-3AD203B41FA5}">
                      <a16:colId xmlns:a16="http://schemas.microsoft.com/office/drawing/2014/main" val="2909313342"/>
                    </a:ext>
                  </a:extLst>
                </a:gridCol>
                <a:gridCol w="231200">
                  <a:extLst>
                    <a:ext uri="{9D8B030D-6E8A-4147-A177-3AD203B41FA5}">
                      <a16:colId xmlns:a16="http://schemas.microsoft.com/office/drawing/2014/main" val="450845907"/>
                    </a:ext>
                  </a:extLst>
                </a:gridCol>
                <a:gridCol w="231200">
                  <a:extLst>
                    <a:ext uri="{9D8B030D-6E8A-4147-A177-3AD203B41FA5}">
                      <a16:colId xmlns:a16="http://schemas.microsoft.com/office/drawing/2014/main" val="1830228425"/>
                    </a:ext>
                  </a:extLst>
                </a:gridCol>
                <a:gridCol w="231200">
                  <a:extLst>
                    <a:ext uri="{9D8B030D-6E8A-4147-A177-3AD203B41FA5}">
                      <a16:colId xmlns:a16="http://schemas.microsoft.com/office/drawing/2014/main" val="3692676697"/>
                    </a:ext>
                  </a:extLst>
                </a:gridCol>
                <a:gridCol w="231200">
                  <a:extLst>
                    <a:ext uri="{9D8B030D-6E8A-4147-A177-3AD203B41FA5}">
                      <a16:colId xmlns:a16="http://schemas.microsoft.com/office/drawing/2014/main" val="2486210333"/>
                    </a:ext>
                  </a:extLst>
                </a:gridCol>
                <a:gridCol w="231200">
                  <a:extLst>
                    <a:ext uri="{9D8B030D-6E8A-4147-A177-3AD203B41FA5}">
                      <a16:colId xmlns:a16="http://schemas.microsoft.com/office/drawing/2014/main" val="2792480536"/>
                    </a:ext>
                  </a:extLst>
                </a:gridCol>
                <a:gridCol w="231200">
                  <a:extLst>
                    <a:ext uri="{9D8B030D-6E8A-4147-A177-3AD203B41FA5}">
                      <a16:colId xmlns:a16="http://schemas.microsoft.com/office/drawing/2014/main" val="3698216644"/>
                    </a:ext>
                  </a:extLst>
                </a:gridCol>
                <a:gridCol w="231200">
                  <a:extLst>
                    <a:ext uri="{9D8B030D-6E8A-4147-A177-3AD203B41FA5}">
                      <a16:colId xmlns:a16="http://schemas.microsoft.com/office/drawing/2014/main" val="1912159627"/>
                    </a:ext>
                  </a:extLst>
                </a:gridCol>
                <a:gridCol w="231200">
                  <a:extLst>
                    <a:ext uri="{9D8B030D-6E8A-4147-A177-3AD203B41FA5}">
                      <a16:colId xmlns:a16="http://schemas.microsoft.com/office/drawing/2014/main" val="3724359169"/>
                    </a:ext>
                  </a:extLst>
                </a:gridCol>
                <a:gridCol w="231200">
                  <a:extLst>
                    <a:ext uri="{9D8B030D-6E8A-4147-A177-3AD203B41FA5}">
                      <a16:colId xmlns:a16="http://schemas.microsoft.com/office/drawing/2014/main" val="3871031943"/>
                    </a:ext>
                  </a:extLst>
                </a:gridCol>
                <a:gridCol w="231200">
                  <a:extLst>
                    <a:ext uri="{9D8B030D-6E8A-4147-A177-3AD203B41FA5}">
                      <a16:colId xmlns:a16="http://schemas.microsoft.com/office/drawing/2014/main" val="2325342292"/>
                    </a:ext>
                  </a:extLst>
                </a:gridCol>
                <a:gridCol w="231200">
                  <a:extLst>
                    <a:ext uri="{9D8B030D-6E8A-4147-A177-3AD203B41FA5}">
                      <a16:colId xmlns:a16="http://schemas.microsoft.com/office/drawing/2014/main" val="774971574"/>
                    </a:ext>
                  </a:extLst>
                </a:gridCol>
                <a:gridCol w="231200">
                  <a:extLst>
                    <a:ext uri="{9D8B030D-6E8A-4147-A177-3AD203B41FA5}">
                      <a16:colId xmlns:a16="http://schemas.microsoft.com/office/drawing/2014/main" val="3040568735"/>
                    </a:ext>
                  </a:extLst>
                </a:gridCol>
                <a:gridCol w="231200">
                  <a:extLst>
                    <a:ext uri="{9D8B030D-6E8A-4147-A177-3AD203B41FA5}">
                      <a16:colId xmlns:a16="http://schemas.microsoft.com/office/drawing/2014/main" val="692098124"/>
                    </a:ext>
                  </a:extLst>
                </a:gridCol>
                <a:gridCol w="231200">
                  <a:extLst>
                    <a:ext uri="{9D8B030D-6E8A-4147-A177-3AD203B41FA5}">
                      <a16:colId xmlns:a16="http://schemas.microsoft.com/office/drawing/2014/main" val="1143611872"/>
                    </a:ext>
                  </a:extLst>
                </a:gridCol>
                <a:gridCol w="231200">
                  <a:extLst>
                    <a:ext uri="{9D8B030D-6E8A-4147-A177-3AD203B41FA5}">
                      <a16:colId xmlns:a16="http://schemas.microsoft.com/office/drawing/2014/main" val="789044728"/>
                    </a:ext>
                  </a:extLst>
                </a:gridCol>
                <a:gridCol w="231200">
                  <a:extLst>
                    <a:ext uri="{9D8B030D-6E8A-4147-A177-3AD203B41FA5}">
                      <a16:colId xmlns:a16="http://schemas.microsoft.com/office/drawing/2014/main" val="3062325757"/>
                    </a:ext>
                  </a:extLst>
                </a:gridCol>
                <a:gridCol w="231200">
                  <a:extLst>
                    <a:ext uri="{9D8B030D-6E8A-4147-A177-3AD203B41FA5}">
                      <a16:colId xmlns:a16="http://schemas.microsoft.com/office/drawing/2014/main" val="4148217918"/>
                    </a:ext>
                  </a:extLst>
                </a:gridCol>
                <a:gridCol w="231200">
                  <a:extLst>
                    <a:ext uri="{9D8B030D-6E8A-4147-A177-3AD203B41FA5}">
                      <a16:colId xmlns:a16="http://schemas.microsoft.com/office/drawing/2014/main" val="354558710"/>
                    </a:ext>
                  </a:extLst>
                </a:gridCol>
                <a:gridCol w="231200">
                  <a:extLst>
                    <a:ext uri="{9D8B030D-6E8A-4147-A177-3AD203B41FA5}">
                      <a16:colId xmlns:a16="http://schemas.microsoft.com/office/drawing/2014/main" val="3219336017"/>
                    </a:ext>
                  </a:extLst>
                </a:gridCol>
                <a:gridCol w="231200">
                  <a:extLst>
                    <a:ext uri="{9D8B030D-6E8A-4147-A177-3AD203B41FA5}">
                      <a16:colId xmlns:a16="http://schemas.microsoft.com/office/drawing/2014/main" val="2605114238"/>
                    </a:ext>
                  </a:extLst>
                </a:gridCol>
              </a:tblGrid>
              <a:tr h="201318">
                <a:tc gridSpan="32">
                  <a:txBody>
                    <a:bodyPr/>
                    <a:lstStyle/>
                    <a:p>
                      <a:pPr algn="l"/>
                      <a:r>
                        <a:rPr lang="de-DE" sz="1050"/>
                        <a:t>No. at risk</a:t>
                      </a:r>
                    </a:p>
                  </a:txBody>
                  <a:tcPr marL="36000" marR="0" marT="0" marB="0" anchor="ctr"/>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extLst>
                  <a:ext uri="{0D108BD9-81ED-4DB2-BD59-A6C34878D82A}">
                    <a16:rowId xmlns:a16="http://schemas.microsoft.com/office/drawing/2014/main" val="2701786288"/>
                  </a:ext>
                </a:extLst>
              </a:tr>
              <a:tr h="201318">
                <a:tc>
                  <a:txBody>
                    <a:bodyPr/>
                    <a:lstStyle/>
                    <a:p>
                      <a:pPr algn="l"/>
                      <a:r>
                        <a:rPr lang="de-DE" sz="1050">
                          <a:solidFill>
                            <a:schemeClr val="bg1"/>
                          </a:solidFill>
                        </a:rPr>
                        <a:t>A-</a:t>
                      </a:r>
                      <a:r>
                        <a:rPr lang="de-DE" sz="1050" err="1">
                          <a:solidFill>
                            <a:schemeClr val="bg1"/>
                          </a:solidFill>
                        </a:rPr>
                        <a:t>treated</a:t>
                      </a:r>
                      <a:r>
                        <a:rPr lang="de-DE" sz="1050">
                          <a:solidFill>
                            <a:schemeClr val="bg1"/>
                          </a:solidFill>
                        </a:rPr>
                        <a:t> </a:t>
                      </a:r>
                      <a:r>
                        <a:rPr lang="de-DE" sz="1050" err="1">
                          <a:solidFill>
                            <a:schemeClr val="bg1"/>
                          </a:solidFill>
                        </a:rPr>
                        <a:t>patients</a:t>
                      </a:r>
                      <a:r>
                        <a:rPr lang="de-DE" sz="1050">
                          <a:solidFill>
                            <a:schemeClr val="bg1"/>
                          </a:solidFill>
                        </a:rPr>
                        <a:t> </a:t>
                      </a:r>
                      <a:r>
                        <a:rPr lang="de-DE" sz="1050" err="1">
                          <a:solidFill>
                            <a:schemeClr val="bg1"/>
                          </a:solidFill>
                        </a:rPr>
                        <a:t>who</a:t>
                      </a:r>
                      <a:r>
                        <a:rPr lang="de-DE" sz="1050">
                          <a:solidFill>
                            <a:schemeClr val="bg1"/>
                          </a:solidFill>
                        </a:rPr>
                        <a:t> </a:t>
                      </a:r>
                      <a:r>
                        <a:rPr lang="de-DE" sz="1050" err="1">
                          <a:solidFill>
                            <a:schemeClr val="bg1"/>
                          </a:solidFill>
                        </a:rPr>
                        <a:t>achieved</a:t>
                      </a:r>
                      <a:r>
                        <a:rPr lang="de-DE" sz="1050">
                          <a:solidFill>
                            <a:schemeClr val="bg1"/>
                          </a:solidFill>
                        </a:rPr>
                        <a:t> CR/</a:t>
                      </a:r>
                      <a:r>
                        <a:rPr lang="de-DE" sz="1050" err="1">
                          <a:solidFill>
                            <a:schemeClr val="bg1"/>
                          </a:solidFill>
                        </a:rPr>
                        <a:t>CRi</a:t>
                      </a:r>
                      <a:endParaRPr lang="de-DE" sz="1050">
                        <a:solidFill>
                          <a:schemeClr val="bg1"/>
                        </a:solidFill>
                      </a:endParaRPr>
                    </a:p>
                  </a:txBody>
                  <a:tcPr marL="36000" marR="0" marT="0" marB="0" anchor="ctr">
                    <a:solidFill>
                      <a:srgbClr val="E3000F"/>
                    </a:solidFill>
                  </a:tcPr>
                </a:tc>
                <a:tc>
                  <a:txBody>
                    <a:bodyPr/>
                    <a:lstStyle/>
                    <a:p>
                      <a:pPr algn="ctr"/>
                      <a:r>
                        <a:rPr lang="de-DE" sz="1050"/>
                        <a:t>100</a:t>
                      </a:r>
                    </a:p>
                  </a:txBody>
                  <a:tcPr marL="0" marR="0" marT="0" marB="0" anchor="ctr"/>
                </a:tc>
                <a:tc>
                  <a:txBody>
                    <a:bodyPr/>
                    <a:lstStyle/>
                    <a:p>
                      <a:pPr algn="ctr"/>
                      <a:r>
                        <a:rPr lang="de-DE" sz="1050"/>
                        <a:t>100</a:t>
                      </a:r>
                    </a:p>
                  </a:txBody>
                  <a:tcPr marL="0" marR="0" marT="0" marB="0" anchor="ctr"/>
                </a:tc>
                <a:tc>
                  <a:txBody>
                    <a:bodyPr/>
                    <a:lstStyle/>
                    <a:p>
                      <a:pPr algn="ctr"/>
                      <a:r>
                        <a:rPr lang="de-DE" sz="1050"/>
                        <a:t>100</a:t>
                      </a:r>
                    </a:p>
                  </a:txBody>
                  <a:tcPr marL="0" marR="0" marT="0" marB="0" anchor="ctr"/>
                </a:tc>
                <a:tc>
                  <a:txBody>
                    <a:bodyPr/>
                    <a:lstStyle/>
                    <a:p>
                      <a:pPr algn="ctr"/>
                      <a:r>
                        <a:rPr lang="de-DE" sz="1050"/>
                        <a:t>100</a:t>
                      </a:r>
                    </a:p>
                  </a:txBody>
                  <a:tcPr marL="0" marR="0" marT="0" marB="0" anchor="ctr"/>
                </a:tc>
                <a:tc>
                  <a:txBody>
                    <a:bodyPr/>
                    <a:lstStyle/>
                    <a:p>
                      <a:pPr algn="ctr"/>
                      <a:r>
                        <a:rPr lang="de-DE" sz="1050"/>
                        <a:t>100</a:t>
                      </a:r>
                    </a:p>
                  </a:txBody>
                  <a:tcPr marL="0" marR="0" marT="0" marB="0" anchor="ctr"/>
                </a:tc>
                <a:tc>
                  <a:txBody>
                    <a:bodyPr/>
                    <a:lstStyle/>
                    <a:p>
                      <a:pPr algn="ctr"/>
                      <a:r>
                        <a:rPr lang="de-DE" sz="1050"/>
                        <a:t>100</a:t>
                      </a:r>
                    </a:p>
                  </a:txBody>
                  <a:tcPr marL="0" marR="0" marT="0" marB="0" anchor="ctr"/>
                </a:tc>
                <a:tc>
                  <a:txBody>
                    <a:bodyPr/>
                    <a:lstStyle/>
                    <a:p>
                      <a:pPr algn="ctr"/>
                      <a:r>
                        <a:rPr lang="de-DE" sz="1050"/>
                        <a:t>100</a:t>
                      </a:r>
                    </a:p>
                  </a:txBody>
                  <a:tcPr marL="0" marR="0" marT="0" marB="0" anchor="ctr"/>
                </a:tc>
                <a:tc>
                  <a:txBody>
                    <a:bodyPr/>
                    <a:lstStyle/>
                    <a:p>
                      <a:pPr algn="ctr"/>
                      <a:r>
                        <a:rPr lang="de-DE" sz="1050"/>
                        <a:t>100</a:t>
                      </a:r>
                    </a:p>
                  </a:txBody>
                  <a:tcPr marL="0" marR="0" marT="0" marB="0" anchor="ctr"/>
                </a:tc>
                <a:tc>
                  <a:txBody>
                    <a:bodyPr/>
                    <a:lstStyle/>
                    <a:p>
                      <a:pPr algn="ctr"/>
                      <a:r>
                        <a:rPr lang="de-DE" sz="1050"/>
                        <a:t>100</a:t>
                      </a:r>
                    </a:p>
                  </a:txBody>
                  <a:tcPr marL="0" marR="0" marT="0" marB="0" anchor="ctr"/>
                </a:tc>
                <a:tc>
                  <a:txBody>
                    <a:bodyPr/>
                    <a:lstStyle/>
                    <a:p>
                      <a:pPr algn="ctr"/>
                      <a:r>
                        <a:rPr lang="de-DE" sz="1050"/>
                        <a:t>100</a:t>
                      </a:r>
                    </a:p>
                  </a:txBody>
                  <a:tcPr marL="0" marR="0" marT="0" marB="0" anchor="ctr"/>
                </a:tc>
                <a:tc>
                  <a:txBody>
                    <a:bodyPr/>
                    <a:lstStyle/>
                    <a:p>
                      <a:pPr algn="ctr"/>
                      <a:r>
                        <a:rPr lang="de-DE" sz="1050"/>
                        <a:t>97</a:t>
                      </a:r>
                    </a:p>
                  </a:txBody>
                  <a:tcPr marL="0" marR="0" marT="0" marB="0" anchor="ctr"/>
                </a:tc>
                <a:tc>
                  <a:txBody>
                    <a:bodyPr/>
                    <a:lstStyle/>
                    <a:p>
                      <a:pPr algn="ctr"/>
                      <a:r>
                        <a:rPr lang="de-DE" sz="1050"/>
                        <a:t>97</a:t>
                      </a:r>
                    </a:p>
                  </a:txBody>
                  <a:tcPr marL="0" marR="0" marT="0" marB="0" anchor="ctr"/>
                </a:tc>
                <a:tc>
                  <a:txBody>
                    <a:bodyPr/>
                    <a:lstStyle/>
                    <a:p>
                      <a:pPr algn="ctr"/>
                      <a:r>
                        <a:rPr lang="de-DE" sz="1050"/>
                        <a:t>97</a:t>
                      </a:r>
                    </a:p>
                  </a:txBody>
                  <a:tcPr marL="0" marR="0" marT="0" marB="0" anchor="ctr"/>
                </a:tc>
                <a:tc>
                  <a:txBody>
                    <a:bodyPr/>
                    <a:lstStyle/>
                    <a:p>
                      <a:pPr algn="ctr"/>
                      <a:r>
                        <a:rPr lang="de-DE" sz="1050"/>
                        <a:t>96</a:t>
                      </a:r>
                    </a:p>
                  </a:txBody>
                  <a:tcPr marL="0" marR="0" marT="0" marB="0" anchor="ctr"/>
                </a:tc>
                <a:tc>
                  <a:txBody>
                    <a:bodyPr/>
                    <a:lstStyle/>
                    <a:p>
                      <a:pPr algn="ctr"/>
                      <a:r>
                        <a:rPr lang="de-DE" sz="1050"/>
                        <a:t>94</a:t>
                      </a:r>
                    </a:p>
                  </a:txBody>
                  <a:tcPr marL="0" marR="0" marT="0" marB="0" anchor="ctr"/>
                </a:tc>
                <a:tc>
                  <a:txBody>
                    <a:bodyPr/>
                    <a:lstStyle/>
                    <a:p>
                      <a:pPr algn="ctr"/>
                      <a:r>
                        <a:rPr lang="de-DE" sz="1050"/>
                        <a:t>93</a:t>
                      </a:r>
                    </a:p>
                  </a:txBody>
                  <a:tcPr marL="0" marR="0" marT="0" marB="0" anchor="ctr"/>
                </a:tc>
                <a:tc>
                  <a:txBody>
                    <a:bodyPr/>
                    <a:lstStyle/>
                    <a:p>
                      <a:pPr algn="ctr"/>
                      <a:r>
                        <a:rPr lang="de-DE" sz="1050"/>
                        <a:t>93</a:t>
                      </a:r>
                    </a:p>
                  </a:txBody>
                  <a:tcPr marL="0" marR="0" marT="0" marB="0" anchor="ctr"/>
                </a:tc>
                <a:tc>
                  <a:txBody>
                    <a:bodyPr/>
                    <a:lstStyle/>
                    <a:p>
                      <a:pPr algn="ctr"/>
                      <a:r>
                        <a:rPr lang="de-DE" sz="1050"/>
                        <a:t>92</a:t>
                      </a:r>
                    </a:p>
                  </a:txBody>
                  <a:tcPr marL="0" marR="0" marT="0" marB="0" anchor="ctr"/>
                </a:tc>
                <a:tc>
                  <a:txBody>
                    <a:bodyPr/>
                    <a:lstStyle/>
                    <a:p>
                      <a:pPr algn="ctr"/>
                      <a:r>
                        <a:rPr lang="de-DE" sz="1050"/>
                        <a:t>91</a:t>
                      </a:r>
                    </a:p>
                  </a:txBody>
                  <a:tcPr marL="0" marR="0" marT="0" marB="0" anchor="ctr"/>
                </a:tc>
                <a:tc>
                  <a:txBody>
                    <a:bodyPr/>
                    <a:lstStyle/>
                    <a:p>
                      <a:pPr algn="ctr"/>
                      <a:r>
                        <a:rPr lang="de-DE" sz="1050"/>
                        <a:t>89</a:t>
                      </a:r>
                    </a:p>
                  </a:txBody>
                  <a:tcPr marL="0" marR="0" marT="0" marB="0" anchor="ctr"/>
                </a:tc>
                <a:tc>
                  <a:txBody>
                    <a:bodyPr/>
                    <a:lstStyle/>
                    <a:p>
                      <a:pPr algn="ctr"/>
                      <a:r>
                        <a:rPr lang="de-DE" sz="1050"/>
                        <a:t>86</a:t>
                      </a:r>
                    </a:p>
                  </a:txBody>
                  <a:tcPr marL="0" marR="0" marT="0" marB="0" anchor="ctr"/>
                </a:tc>
                <a:tc>
                  <a:txBody>
                    <a:bodyPr/>
                    <a:lstStyle/>
                    <a:p>
                      <a:pPr algn="ctr"/>
                      <a:r>
                        <a:rPr lang="de-DE" sz="1050"/>
                        <a:t>84</a:t>
                      </a:r>
                    </a:p>
                  </a:txBody>
                  <a:tcPr marL="0" marR="0" marT="0" marB="0" anchor="ctr"/>
                </a:tc>
                <a:tc>
                  <a:txBody>
                    <a:bodyPr/>
                    <a:lstStyle/>
                    <a:p>
                      <a:pPr algn="ctr"/>
                      <a:r>
                        <a:rPr lang="de-DE" sz="1050"/>
                        <a:t>81</a:t>
                      </a:r>
                    </a:p>
                  </a:txBody>
                  <a:tcPr marL="0" marR="0" marT="0" marB="0" anchor="ctr"/>
                </a:tc>
                <a:tc>
                  <a:txBody>
                    <a:bodyPr/>
                    <a:lstStyle/>
                    <a:p>
                      <a:pPr algn="ctr"/>
                      <a:r>
                        <a:rPr lang="de-DE" sz="1050"/>
                        <a:t>80</a:t>
                      </a:r>
                    </a:p>
                  </a:txBody>
                  <a:tcPr marL="0" marR="0" marT="0" marB="0" anchor="ctr"/>
                </a:tc>
                <a:tc>
                  <a:txBody>
                    <a:bodyPr/>
                    <a:lstStyle/>
                    <a:p>
                      <a:pPr algn="ctr"/>
                      <a:r>
                        <a:rPr lang="de-DE" sz="1050"/>
                        <a:t>70</a:t>
                      </a:r>
                    </a:p>
                  </a:txBody>
                  <a:tcPr marL="0" marR="0" marT="0" marB="0" anchor="ctr"/>
                </a:tc>
                <a:tc>
                  <a:txBody>
                    <a:bodyPr/>
                    <a:lstStyle/>
                    <a:p>
                      <a:pPr algn="ctr"/>
                      <a:r>
                        <a:rPr lang="de-DE" sz="1050"/>
                        <a:t>36</a:t>
                      </a:r>
                    </a:p>
                  </a:txBody>
                  <a:tcPr marL="0" marR="0" marT="0" marB="0" anchor="ctr"/>
                </a:tc>
                <a:tc>
                  <a:txBody>
                    <a:bodyPr/>
                    <a:lstStyle/>
                    <a:p>
                      <a:pPr algn="ctr"/>
                      <a:r>
                        <a:rPr lang="de-DE" sz="1050"/>
                        <a:t>26</a:t>
                      </a:r>
                    </a:p>
                  </a:txBody>
                  <a:tcPr marL="0" marR="0" marT="0" marB="0" anchor="ctr"/>
                </a:tc>
                <a:tc>
                  <a:txBody>
                    <a:bodyPr/>
                    <a:lstStyle/>
                    <a:p>
                      <a:pPr algn="ctr"/>
                      <a:r>
                        <a:rPr lang="de-DE" sz="1050"/>
                        <a:t>14</a:t>
                      </a:r>
                    </a:p>
                  </a:txBody>
                  <a:tcPr marL="0" marR="0" marT="0" marB="0" anchor="ctr"/>
                </a:tc>
                <a:tc>
                  <a:txBody>
                    <a:bodyPr/>
                    <a:lstStyle/>
                    <a:p>
                      <a:pPr algn="ctr"/>
                      <a:r>
                        <a:rPr lang="de-DE" sz="1050"/>
                        <a:t>4</a:t>
                      </a:r>
                    </a:p>
                  </a:txBody>
                  <a:tcPr marL="0" marR="0" marT="0" marB="0" anchor="ctr"/>
                </a:tc>
                <a:tc>
                  <a:txBody>
                    <a:bodyPr/>
                    <a:lstStyle/>
                    <a:p>
                      <a:pPr algn="ctr"/>
                      <a:r>
                        <a:rPr lang="de-DE" sz="1050"/>
                        <a:t>2</a:t>
                      </a:r>
                    </a:p>
                  </a:txBody>
                  <a:tcPr marL="0" marR="0" marT="0" marB="0" anchor="ctr"/>
                </a:tc>
                <a:tc>
                  <a:txBody>
                    <a:bodyPr/>
                    <a:lstStyle/>
                    <a:p>
                      <a:pPr algn="ctr"/>
                      <a:r>
                        <a:rPr lang="de-DE" sz="1050"/>
                        <a:t>0</a:t>
                      </a:r>
                    </a:p>
                  </a:txBody>
                  <a:tcPr marL="0" marR="0" marT="0" marB="0" anchor="ctr"/>
                </a:tc>
                <a:extLst>
                  <a:ext uri="{0D108BD9-81ED-4DB2-BD59-A6C34878D82A}">
                    <a16:rowId xmlns:a16="http://schemas.microsoft.com/office/drawing/2014/main" val="3876276769"/>
                  </a:ext>
                </a:extLst>
              </a:tr>
              <a:tr h="201318">
                <a:tc>
                  <a:txBody>
                    <a:bodyPr/>
                    <a:lstStyle/>
                    <a:p>
                      <a:pPr algn="l"/>
                      <a:r>
                        <a:rPr lang="de-DE" sz="1050">
                          <a:solidFill>
                            <a:schemeClr val="bg1"/>
                          </a:solidFill>
                        </a:rPr>
                        <a:t>A-</a:t>
                      </a:r>
                      <a:r>
                        <a:rPr lang="de-DE" sz="1050" err="1">
                          <a:solidFill>
                            <a:schemeClr val="bg1"/>
                          </a:solidFill>
                        </a:rPr>
                        <a:t>treated</a:t>
                      </a:r>
                      <a:r>
                        <a:rPr lang="de-DE" sz="1050">
                          <a:solidFill>
                            <a:schemeClr val="bg1"/>
                          </a:solidFill>
                        </a:rPr>
                        <a:t> </a:t>
                      </a:r>
                      <a:r>
                        <a:rPr lang="de-DE" sz="1050" err="1">
                          <a:solidFill>
                            <a:schemeClr val="bg1"/>
                          </a:solidFill>
                        </a:rPr>
                        <a:t>patients</a:t>
                      </a:r>
                      <a:r>
                        <a:rPr lang="de-DE" sz="1050">
                          <a:solidFill>
                            <a:schemeClr val="bg1"/>
                          </a:solidFill>
                        </a:rPr>
                        <a:t> </a:t>
                      </a:r>
                      <a:r>
                        <a:rPr lang="de-DE" sz="1050" err="1">
                          <a:solidFill>
                            <a:schemeClr val="bg1"/>
                          </a:solidFill>
                        </a:rPr>
                        <a:t>without</a:t>
                      </a:r>
                      <a:r>
                        <a:rPr lang="de-DE" sz="1050">
                          <a:solidFill>
                            <a:schemeClr val="bg1"/>
                          </a:solidFill>
                        </a:rPr>
                        <a:t> CR/</a:t>
                      </a:r>
                      <a:r>
                        <a:rPr lang="de-DE" sz="1050" err="1">
                          <a:solidFill>
                            <a:schemeClr val="bg1"/>
                          </a:solidFill>
                        </a:rPr>
                        <a:t>CRi</a:t>
                      </a:r>
                      <a:endParaRPr lang="de-DE" sz="1050">
                        <a:solidFill>
                          <a:schemeClr val="bg1"/>
                        </a:solidFill>
                      </a:endParaRPr>
                    </a:p>
                  </a:txBody>
                  <a:tcPr marL="36000" marR="0" marT="0" marB="0" anchor="ctr">
                    <a:solidFill>
                      <a:srgbClr val="720008"/>
                    </a:solidFill>
                  </a:tcPr>
                </a:tc>
                <a:tc>
                  <a:txBody>
                    <a:bodyPr/>
                    <a:lstStyle/>
                    <a:p>
                      <a:pPr algn="ctr"/>
                      <a:r>
                        <a:rPr lang="de-DE" sz="1050"/>
                        <a:t>258</a:t>
                      </a:r>
                    </a:p>
                  </a:txBody>
                  <a:tcPr marL="0" marR="0" marT="0" marB="0" anchor="ctr"/>
                </a:tc>
                <a:tc>
                  <a:txBody>
                    <a:bodyPr/>
                    <a:lstStyle/>
                    <a:p>
                      <a:pPr algn="ctr"/>
                      <a:r>
                        <a:rPr lang="de-DE" sz="1050"/>
                        <a:t>242</a:t>
                      </a:r>
                    </a:p>
                  </a:txBody>
                  <a:tcPr marL="0" marR="0" marT="0" marB="0" anchor="ctr"/>
                </a:tc>
                <a:tc>
                  <a:txBody>
                    <a:bodyPr/>
                    <a:lstStyle/>
                    <a:p>
                      <a:pPr algn="ctr"/>
                      <a:r>
                        <a:rPr lang="de-DE" sz="1050"/>
                        <a:t>233</a:t>
                      </a:r>
                    </a:p>
                  </a:txBody>
                  <a:tcPr marL="0" marR="0" marT="0" marB="0" anchor="ctr"/>
                </a:tc>
                <a:tc>
                  <a:txBody>
                    <a:bodyPr/>
                    <a:lstStyle/>
                    <a:p>
                      <a:pPr algn="ctr"/>
                      <a:r>
                        <a:rPr lang="de-DE" sz="1050"/>
                        <a:t>226</a:t>
                      </a:r>
                    </a:p>
                  </a:txBody>
                  <a:tcPr marL="0" marR="0" marT="0" marB="0" anchor="ctr"/>
                </a:tc>
                <a:tc>
                  <a:txBody>
                    <a:bodyPr/>
                    <a:lstStyle/>
                    <a:p>
                      <a:pPr algn="ctr"/>
                      <a:r>
                        <a:rPr lang="de-DE" sz="1050"/>
                        <a:t>220</a:t>
                      </a:r>
                    </a:p>
                  </a:txBody>
                  <a:tcPr marL="0" marR="0" marT="0" marB="0" anchor="ctr"/>
                </a:tc>
                <a:tc>
                  <a:txBody>
                    <a:bodyPr/>
                    <a:lstStyle/>
                    <a:p>
                      <a:pPr algn="ctr"/>
                      <a:r>
                        <a:rPr lang="de-DE" sz="1050"/>
                        <a:t>218</a:t>
                      </a:r>
                    </a:p>
                  </a:txBody>
                  <a:tcPr marL="0" marR="0" marT="0" marB="0" anchor="ctr"/>
                </a:tc>
                <a:tc>
                  <a:txBody>
                    <a:bodyPr/>
                    <a:lstStyle/>
                    <a:p>
                      <a:pPr algn="ctr"/>
                      <a:r>
                        <a:rPr lang="de-DE" sz="1050"/>
                        <a:t>213</a:t>
                      </a:r>
                    </a:p>
                  </a:txBody>
                  <a:tcPr marL="0" marR="0" marT="0" marB="0" anchor="ctr"/>
                </a:tc>
                <a:tc>
                  <a:txBody>
                    <a:bodyPr/>
                    <a:lstStyle/>
                    <a:p>
                      <a:pPr algn="ctr"/>
                      <a:r>
                        <a:rPr lang="de-DE" sz="1050"/>
                        <a:t>207</a:t>
                      </a:r>
                    </a:p>
                  </a:txBody>
                  <a:tcPr marL="0" marR="0" marT="0" marB="0" anchor="ctr"/>
                </a:tc>
                <a:tc>
                  <a:txBody>
                    <a:bodyPr/>
                    <a:lstStyle/>
                    <a:p>
                      <a:pPr algn="ctr"/>
                      <a:r>
                        <a:rPr lang="de-DE" sz="1050"/>
                        <a:t>205</a:t>
                      </a:r>
                    </a:p>
                  </a:txBody>
                  <a:tcPr marL="0" marR="0" marT="0" marB="0" anchor="ctr"/>
                </a:tc>
                <a:tc>
                  <a:txBody>
                    <a:bodyPr/>
                    <a:lstStyle/>
                    <a:p>
                      <a:pPr algn="ctr"/>
                      <a:r>
                        <a:rPr lang="de-DE" sz="1050"/>
                        <a:t>202</a:t>
                      </a:r>
                    </a:p>
                  </a:txBody>
                  <a:tcPr marL="0" marR="0" marT="0" marB="0" anchor="ctr"/>
                </a:tc>
                <a:tc>
                  <a:txBody>
                    <a:bodyPr/>
                    <a:lstStyle/>
                    <a:p>
                      <a:pPr algn="ctr"/>
                      <a:r>
                        <a:rPr lang="de-DE" sz="1050"/>
                        <a:t>198</a:t>
                      </a:r>
                    </a:p>
                  </a:txBody>
                  <a:tcPr marL="0" marR="0" marT="0" marB="0" anchor="ctr"/>
                </a:tc>
                <a:tc>
                  <a:txBody>
                    <a:bodyPr/>
                    <a:lstStyle/>
                    <a:p>
                      <a:pPr algn="ctr"/>
                      <a:r>
                        <a:rPr lang="de-DE" sz="1050"/>
                        <a:t>196</a:t>
                      </a:r>
                    </a:p>
                  </a:txBody>
                  <a:tcPr marL="0" marR="0" marT="0" marB="0" anchor="ctr"/>
                </a:tc>
                <a:tc>
                  <a:txBody>
                    <a:bodyPr/>
                    <a:lstStyle/>
                    <a:p>
                      <a:pPr algn="ctr"/>
                      <a:r>
                        <a:rPr lang="de-DE" sz="1050"/>
                        <a:t>191</a:t>
                      </a:r>
                    </a:p>
                  </a:txBody>
                  <a:tcPr marL="0" marR="0" marT="0" marB="0" anchor="ctr"/>
                </a:tc>
                <a:tc>
                  <a:txBody>
                    <a:bodyPr/>
                    <a:lstStyle/>
                    <a:p>
                      <a:pPr algn="ctr"/>
                      <a:r>
                        <a:rPr lang="de-DE" sz="1050"/>
                        <a:t>185</a:t>
                      </a:r>
                    </a:p>
                  </a:txBody>
                  <a:tcPr marL="0" marR="0" marT="0" marB="0" anchor="ctr"/>
                </a:tc>
                <a:tc>
                  <a:txBody>
                    <a:bodyPr/>
                    <a:lstStyle/>
                    <a:p>
                      <a:pPr algn="ctr"/>
                      <a:r>
                        <a:rPr lang="de-DE" sz="1050"/>
                        <a:t>183</a:t>
                      </a:r>
                    </a:p>
                  </a:txBody>
                  <a:tcPr marL="0" marR="0" marT="0" marB="0" anchor="ctr"/>
                </a:tc>
                <a:tc>
                  <a:txBody>
                    <a:bodyPr/>
                    <a:lstStyle/>
                    <a:p>
                      <a:pPr algn="ctr"/>
                      <a:r>
                        <a:rPr lang="de-DE" sz="1050"/>
                        <a:t>178</a:t>
                      </a:r>
                    </a:p>
                  </a:txBody>
                  <a:tcPr marL="0" marR="0" marT="0" marB="0" anchor="ctr"/>
                </a:tc>
                <a:tc>
                  <a:txBody>
                    <a:bodyPr/>
                    <a:lstStyle/>
                    <a:p>
                      <a:pPr algn="ctr"/>
                      <a:r>
                        <a:rPr lang="de-DE" sz="1050"/>
                        <a:t>176</a:t>
                      </a:r>
                    </a:p>
                  </a:txBody>
                  <a:tcPr marL="0" marR="0" marT="0" marB="0" anchor="ctr"/>
                </a:tc>
                <a:tc>
                  <a:txBody>
                    <a:bodyPr/>
                    <a:lstStyle/>
                    <a:p>
                      <a:pPr algn="ctr"/>
                      <a:r>
                        <a:rPr lang="de-DE" sz="1050"/>
                        <a:t>170</a:t>
                      </a:r>
                    </a:p>
                  </a:txBody>
                  <a:tcPr marL="0" marR="0" marT="0" marB="0" anchor="ctr"/>
                </a:tc>
                <a:tc>
                  <a:txBody>
                    <a:bodyPr/>
                    <a:lstStyle/>
                    <a:p>
                      <a:pPr algn="ctr"/>
                      <a:r>
                        <a:rPr lang="de-DE" sz="1050"/>
                        <a:t>166</a:t>
                      </a:r>
                    </a:p>
                  </a:txBody>
                  <a:tcPr marL="0" marR="0" marT="0" marB="0" anchor="ctr"/>
                </a:tc>
                <a:tc>
                  <a:txBody>
                    <a:bodyPr/>
                    <a:lstStyle/>
                    <a:p>
                      <a:pPr algn="ctr"/>
                      <a:r>
                        <a:rPr lang="de-DE" sz="1050"/>
                        <a:t>159</a:t>
                      </a:r>
                    </a:p>
                  </a:txBody>
                  <a:tcPr marL="0" marR="0" marT="0" marB="0" anchor="ctr"/>
                </a:tc>
                <a:tc>
                  <a:txBody>
                    <a:bodyPr/>
                    <a:lstStyle/>
                    <a:p>
                      <a:pPr algn="ctr"/>
                      <a:r>
                        <a:rPr lang="de-DE" sz="1050"/>
                        <a:t>54</a:t>
                      </a:r>
                    </a:p>
                  </a:txBody>
                  <a:tcPr marL="0" marR="0" marT="0" marB="0" anchor="ctr"/>
                </a:tc>
                <a:tc>
                  <a:txBody>
                    <a:bodyPr/>
                    <a:lstStyle/>
                    <a:p>
                      <a:pPr algn="ctr"/>
                      <a:r>
                        <a:rPr lang="de-DE" sz="1050"/>
                        <a:t>143</a:t>
                      </a:r>
                    </a:p>
                  </a:txBody>
                  <a:tcPr marL="0" marR="0" marT="0" marB="0" anchor="ctr"/>
                </a:tc>
                <a:tc>
                  <a:txBody>
                    <a:bodyPr/>
                    <a:lstStyle/>
                    <a:p>
                      <a:pPr algn="ctr"/>
                      <a:r>
                        <a:rPr lang="de-DE" sz="1050"/>
                        <a:t>138</a:t>
                      </a:r>
                    </a:p>
                  </a:txBody>
                  <a:tcPr marL="0" marR="0" marT="0" marB="0" anchor="ctr"/>
                </a:tc>
                <a:tc>
                  <a:txBody>
                    <a:bodyPr/>
                    <a:lstStyle/>
                    <a:p>
                      <a:pPr algn="ctr"/>
                      <a:r>
                        <a:rPr lang="de-DE" sz="1050"/>
                        <a:t>131</a:t>
                      </a:r>
                    </a:p>
                  </a:txBody>
                  <a:tcPr marL="0" marR="0" marT="0" marB="0" anchor="ctr"/>
                </a:tc>
                <a:tc>
                  <a:txBody>
                    <a:bodyPr/>
                    <a:lstStyle/>
                    <a:p>
                      <a:pPr algn="ctr"/>
                      <a:r>
                        <a:rPr lang="de-DE" sz="1050"/>
                        <a:t>114</a:t>
                      </a:r>
                    </a:p>
                  </a:txBody>
                  <a:tcPr marL="0" marR="0" marT="0" marB="0" anchor="ctr"/>
                </a:tc>
                <a:tc>
                  <a:txBody>
                    <a:bodyPr/>
                    <a:lstStyle/>
                    <a:p>
                      <a:pPr algn="ctr"/>
                      <a:r>
                        <a:rPr lang="de-DE" sz="1050"/>
                        <a:t>74</a:t>
                      </a:r>
                    </a:p>
                  </a:txBody>
                  <a:tcPr marL="0" marR="0" marT="0" marB="0" anchor="ctr"/>
                </a:tc>
                <a:tc>
                  <a:txBody>
                    <a:bodyPr/>
                    <a:lstStyle/>
                    <a:p>
                      <a:pPr algn="ctr"/>
                      <a:r>
                        <a:rPr lang="de-DE" sz="1050"/>
                        <a:t>50</a:t>
                      </a:r>
                    </a:p>
                  </a:txBody>
                  <a:tcPr marL="0" marR="0" marT="0" marB="0" anchor="ctr"/>
                </a:tc>
                <a:tc>
                  <a:txBody>
                    <a:bodyPr/>
                    <a:lstStyle/>
                    <a:p>
                      <a:pPr algn="ctr"/>
                      <a:r>
                        <a:rPr lang="de-DE" sz="1050"/>
                        <a:t>33</a:t>
                      </a:r>
                    </a:p>
                  </a:txBody>
                  <a:tcPr marL="0" marR="0" marT="0" marB="0" anchor="ctr"/>
                </a:tc>
                <a:tc>
                  <a:txBody>
                    <a:bodyPr/>
                    <a:lstStyle/>
                    <a:p>
                      <a:pPr algn="ctr"/>
                      <a:r>
                        <a:rPr lang="de-DE" sz="1050"/>
                        <a:t>13</a:t>
                      </a:r>
                    </a:p>
                  </a:txBody>
                  <a:tcPr marL="0" marR="0" marT="0" marB="0" anchor="ctr"/>
                </a:tc>
                <a:tc>
                  <a:txBody>
                    <a:bodyPr/>
                    <a:lstStyle/>
                    <a:p>
                      <a:pPr algn="ctr"/>
                      <a:r>
                        <a:rPr lang="de-DE" sz="1050"/>
                        <a:t>2</a:t>
                      </a:r>
                    </a:p>
                  </a:txBody>
                  <a:tcPr marL="0" marR="0" marT="0" marB="0" anchor="ctr"/>
                </a:tc>
                <a:tc>
                  <a:txBody>
                    <a:bodyPr/>
                    <a:lstStyle/>
                    <a:p>
                      <a:pPr algn="ctr"/>
                      <a:r>
                        <a:rPr lang="de-DE" sz="1050"/>
                        <a:t>0</a:t>
                      </a:r>
                    </a:p>
                  </a:txBody>
                  <a:tcPr marL="0" marR="0" marT="0" marB="0" anchor="ctr"/>
                </a:tc>
                <a:extLst>
                  <a:ext uri="{0D108BD9-81ED-4DB2-BD59-A6C34878D82A}">
                    <a16:rowId xmlns:a16="http://schemas.microsoft.com/office/drawing/2014/main" val="2860865443"/>
                  </a:ext>
                </a:extLst>
              </a:tr>
            </a:tbl>
          </a:graphicData>
        </a:graphic>
      </p:graphicFrame>
      <p:cxnSp>
        <p:nvCxnSpPr>
          <p:cNvPr id="10" name="Gerader Verbinder 9">
            <a:extLst>
              <a:ext uri="{FF2B5EF4-FFF2-40B4-BE49-F238E27FC236}">
                <a16:creationId xmlns:a16="http://schemas.microsoft.com/office/drawing/2014/main" id="{D7C8A0A3-8578-C217-843D-BD987376A72A}"/>
              </a:ext>
            </a:extLst>
          </p:cNvPr>
          <p:cNvCxnSpPr>
            <a:cxnSpLocks/>
          </p:cNvCxnSpPr>
          <p:nvPr/>
        </p:nvCxnSpPr>
        <p:spPr>
          <a:xfrm>
            <a:off x="2025650" y="4324593"/>
            <a:ext cx="18415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143FBE9F-D033-CAAF-E227-BBCD4B4A9A85}"/>
              </a:ext>
            </a:extLst>
          </p:cNvPr>
          <p:cNvCxnSpPr>
            <a:cxnSpLocks/>
          </p:cNvCxnSpPr>
          <p:nvPr/>
        </p:nvCxnSpPr>
        <p:spPr>
          <a:xfrm>
            <a:off x="2025650" y="4476993"/>
            <a:ext cx="184150" cy="0"/>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A3E7737E-05CB-C36B-C5D2-E3EC308758AC}"/>
              </a:ext>
            </a:extLst>
          </p:cNvPr>
          <p:cNvSpPr txBox="1"/>
          <p:nvPr/>
        </p:nvSpPr>
        <p:spPr>
          <a:xfrm>
            <a:off x="2209799" y="4197635"/>
            <a:ext cx="3190875" cy="253916"/>
          </a:xfrm>
          <a:prstGeom prst="rect">
            <a:avLst/>
          </a:prstGeom>
          <a:noFill/>
        </p:spPr>
        <p:txBody>
          <a:bodyPr wrap="square" rtlCol="0">
            <a:spAutoFit/>
          </a:bodyPr>
          <a:lstStyle/>
          <a:p>
            <a:pPr algn="l"/>
            <a:r>
              <a:rPr lang="de-DE" sz="1050"/>
              <a:t>A-</a:t>
            </a:r>
            <a:r>
              <a:rPr lang="de-DE" sz="1050" err="1"/>
              <a:t>treated</a:t>
            </a:r>
            <a:r>
              <a:rPr lang="de-DE" sz="1050"/>
              <a:t> </a:t>
            </a:r>
            <a:r>
              <a:rPr lang="de-DE" sz="1050" err="1"/>
              <a:t>patients</a:t>
            </a:r>
            <a:r>
              <a:rPr lang="de-DE" sz="1050"/>
              <a:t> </a:t>
            </a:r>
            <a:r>
              <a:rPr lang="de-DE" sz="1050" err="1"/>
              <a:t>who</a:t>
            </a:r>
            <a:r>
              <a:rPr lang="de-DE" sz="1050"/>
              <a:t> </a:t>
            </a:r>
            <a:r>
              <a:rPr lang="de-DE" sz="1050" err="1"/>
              <a:t>achieved</a:t>
            </a:r>
            <a:r>
              <a:rPr lang="de-DE" sz="1050"/>
              <a:t> CR/</a:t>
            </a:r>
            <a:r>
              <a:rPr lang="de-DE" sz="1050" err="1"/>
              <a:t>CRi</a:t>
            </a:r>
            <a:endParaRPr lang="de-DE" sz="1050"/>
          </a:p>
        </p:txBody>
      </p:sp>
      <p:sp>
        <p:nvSpPr>
          <p:cNvPr id="13" name="Textfeld 12">
            <a:extLst>
              <a:ext uri="{FF2B5EF4-FFF2-40B4-BE49-F238E27FC236}">
                <a16:creationId xmlns:a16="http://schemas.microsoft.com/office/drawing/2014/main" id="{9B5DBD6F-B210-7203-EC2D-F9EE57D8D306}"/>
              </a:ext>
            </a:extLst>
          </p:cNvPr>
          <p:cNvSpPr txBox="1"/>
          <p:nvPr/>
        </p:nvSpPr>
        <p:spPr>
          <a:xfrm>
            <a:off x="2209800" y="4353823"/>
            <a:ext cx="3190874" cy="253916"/>
          </a:xfrm>
          <a:prstGeom prst="rect">
            <a:avLst/>
          </a:prstGeom>
          <a:noFill/>
        </p:spPr>
        <p:txBody>
          <a:bodyPr wrap="square" rtlCol="0">
            <a:spAutoFit/>
          </a:bodyPr>
          <a:lstStyle/>
          <a:p>
            <a:pPr algn="l"/>
            <a:r>
              <a:rPr lang="de-DE" sz="1050"/>
              <a:t>A-</a:t>
            </a:r>
            <a:r>
              <a:rPr lang="de-DE" sz="1050" err="1"/>
              <a:t>treated</a:t>
            </a:r>
            <a:r>
              <a:rPr lang="de-DE" sz="1050"/>
              <a:t> </a:t>
            </a:r>
            <a:r>
              <a:rPr lang="de-DE" sz="1050" err="1"/>
              <a:t>patients</a:t>
            </a:r>
            <a:r>
              <a:rPr lang="de-DE" sz="1050"/>
              <a:t> </a:t>
            </a:r>
            <a:r>
              <a:rPr lang="de-DE" sz="1050" err="1"/>
              <a:t>without</a:t>
            </a:r>
            <a:r>
              <a:rPr lang="de-DE" sz="1050"/>
              <a:t> CR/</a:t>
            </a:r>
            <a:r>
              <a:rPr lang="de-DE" sz="1050" err="1"/>
              <a:t>CRi</a:t>
            </a:r>
            <a:endParaRPr lang="de-DE" sz="1050"/>
          </a:p>
        </p:txBody>
      </p:sp>
      <p:sp>
        <p:nvSpPr>
          <p:cNvPr id="14" name="Textfeld 13">
            <a:extLst>
              <a:ext uri="{FF2B5EF4-FFF2-40B4-BE49-F238E27FC236}">
                <a16:creationId xmlns:a16="http://schemas.microsoft.com/office/drawing/2014/main" id="{7A741EEE-F849-FC32-5FA6-AFDBEE69E219}"/>
              </a:ext>
            </a:extLst>
          </p:cNvPr>
          <p:cNvSpPr txBox="1"/>
          <p:nvPr/>
        </p:nvSpPr>
        <p:spPr>
          <a:xfrm>
            <a:off x="2023191" y="3455184"/>
            <a:ext cx="2889251" cy="738664"/>
          </a:xfrm>
          <a:prstGeom prst="rect">
            <a:avLst/>
          </a:prstGeom>
          <a:noFill/>
        </p:spPr>
        <p:txBody>
          <a:bodyPr wrap="square" rtlCol="0">
            <a:spAutoFit/>
          </a:bodyPr>
          <a:lstStyle/>
          <a:p>
            <a:r>
              <a:rPr lang="de-DE" sz="1050" b="1"/>
              <a:t>A-</a:t>
            </a:r>
            <a:r>
              <a:rPr lang="de-DE" sz="1050" b="1" err="1"/>
              <a:t>treated</a:t>
            </a:r>
            <a:r>
              <a:rPr lang="de-DE" sz="1050" b="1"/>
              <a:t> </a:t>
            </a:r>
            <a:r>
              <a:rPr lang="de-DE" sz="1050" b="1" err="1"/>
              <a:t>patients</a:t>
            </a:r>
            <a:r>
              <a:rPr lang="de-DE" sz="1050" b="1"/>
              <a:t> </a:t>
            </a:r>
            <a:r>
              <a:rPr lang="de-DE" sz="1050" b="1" err="1"/>
              <a:t>who</a:t>
            </a:r>
            <a:r>
              <a:rPr lang="de-DE" sz="1050" b="1"/>
              <a:t> </a:t>
            </a:r>
            <a:r>
              <a:rPr lang="de-DE" sz="1050" b="1" err="1"/>
              <a:t>achieved</a:t>
            </a:r>
            <a:r>
              <a:rPr lang="de-DE" sz="1050" b="1"/>
              <a:t> CR/</a:t>
            </a:r>
            <a:r>
              <a:rPr lang="de-DE" sz="1050" b="1" err="1"/>
              <a:t>CRi</a:t>
            </a:r>
            <a:r>
              <a:rPr lang="de-DE" sz="1050" b="1"/>
              <a:t> </a:t>
            </a:r>
            <a:r>
              <a:rPr lang="de-DE" sz="1050" b="1" err="1"/>
              <a:t>vs</a:t>
            </a:r>
            <a:r>
              <a:rPr lang="de-DE" sz="1050" b="1"/>
              <a:t> A-</a:t>
            </a:r>
            <a:r>
              <a:rPr lang="de-DE" sz="1050" b="1" err="1"/>
              <a:t>treated</a:t>
            </a:r>
            <a:r>
              <a:rPr lang="de-DE" sz="1050" b="1"/>
              <a:t> </a:t>
            </a:r>
            <a:r>
              <a:rPr lang="de-DE" sz="1050" b="1" err="1"/>
              <a:t>patients</a:t>
            </a:r>
            <a:r>
              <a:rPr lang="de-DE" sz="1050" b="1"/>
              <a:t> </a:t>
            </a:r>
            <a:r>
              <a:rPr lang="de-DE" sz="1050" b="1" err="1"/>
              <a:t>who</a:t>
            </a:r>
            <a:r>
              <a:rPr lang="de-DE" sz="1050" b="1"/>
              <a:t> </a:t>
            </a:r>
            <a:r>
              <a:rPr lang="de-DE" sz="1050" b="1" err="1"/>
              <a:t>did</a:t>
            </a:r>
            <a:r>
              <a:rPr lang="de-DE" sz="1050" b="1"/>
              <a:t> not</a:t>
            </a:r>
          </a:p>
          <a:p>
            <a:pPr algn="l"/>
            <a:r>
              <a:rPr lang="de-DE" sz="1050"/>
              <a:t>HR (95% CI): 0.23</a:t>
            </a:r>
            <a:br>
              <a:rPr lang="de-DE" sz="1050"/>
            </a:br>
            <a:r>
              <a:rPr lang="de-DE" sz="1050"/>
              <a:t>(0.12, 0.42); </a:t>
            </a:r>
            <a:r>
              <a:rPr lang="de-DE" sz="1050" i="1"/>
              <a:t>P</a:t>
            </a:r>
            <a:r>
              <a:rPr lang="de-DE" sz="1050"/>
              <a:t>&lt;0.0001</a:t>
            </a:r>
          </a:p>
        </p:txBody>
      </p:sp>
      <p:cxnSp>
        <p:nvCxnSpPr>
          <p:cNvPr id="16" name="Gerader Verbinder 15">
            <a:extLst>
              <a:ext uri="{FF2B5EF4-FFF2-40B4-BE49-F238E27FC236}">
                <a16:creationId xmlns:a16="http://schemas.microsoft.com/office/drawing/2014/main" id="{F5AD6C73-2E33-3F12-E1C1-35135DE588F4}"/>
              </a:ext>
            </a:extLst>
          </p:cNvPr>
          <p:cNvCxnSpPr/>
          <p:nvPr/>
        </p:nvCxnSpPr>
        <p:spPr>
          <a:xfrm flipV="1">
            <a:off x="7464835" y="1781175"/>
            <a:ext cx="0" cy="2826564"/>
          </a:xfrm>
          <a:prstGeom prst="line">
            <a:avLst/>
          </a:prstGeom>
          <a:ln w="19050">
            <a:solidFill>
              <a:schemeClr val="accent6"/>
            </a:solidFill>
            <a:prstDash val="sysDash"/>
          </a:ln>
        </p:spPr>
        <p:style>
          <a:lnRef idx="1">
            <a:schemeClr val="accent1"/>
          </a:lnRef>
          <a:fillRef idx="0">
            <a:schemeClr val="accent1"/>
          </a:fillRef>
          <a:effectRef idx="0">
            <a:schemeClr val="accent1"/>
          </a:effectRef>
          <a:fontRef idx="minor">
            <a:schemeClr val="tx1"/>
          </a:fontRef>
        </p:style>
      </p:cxnSp>
      <p:pic>
        <p:nvPicPr>
          <p:cNvPr id="20" name="Grafik 19">
            <a:extLst>
              <a:ext uri="{FF2B5EF4-FFF2-40B4-BE49-F238E27FC236}">
                <a16:creationId xmlns:a16="http://schemas.microsoft.com/office/drawing/2014/main" id="{57871353-7C4D-33AE-36B2-B953E9B0A4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21030" y="1790703"/>
            <a:ext cx="6870690" cy="1371598"/>
          </a:xfrm>
          <a:prstGeom prst="rect">
            <a:avLst/>
          </a:prstGeom>
        </p:spPr>
      </p:pic>
    </p:spTree>
    <p:extLst>
      <p:ext uri="{BB962C8B-B14F-4D97-AF65-F5344CB8AC3E}">
        <p14:creationId xmlns:p14="http://schemas.microsoft.com/office/powerpoint/2010/main" val="147244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m 5">
            <a:extLst>
              <a:ext uri="{FF2B5EF4-FFF2-40B4-BE49-F238E27FC236}">
                <a16:creationId xmlns:a16="http://schemas.microsoft.com/office/drawing/2014/main" id="{BFCE20E2-F991-C17B-11E9-BAD860AAD391}"/>
              </a:ext>
            </a:extLst>
          </p:cNvPr>
          <p:cNvGraphicFramePr/>
          <p:nvPr>
            <p:extLst>
              <p:ext uri="{D42A27DB-BD31-4B8C-83A1-F6EECF244321}">
                <p14:modId xmlns:p14="http://schemas.microsoft.com/office/powerpoint/2010/main" val="4256129541"/>
              </p:ext>
            </p:extLst>
          </p:nvPr>
        </p:nvGraphicFramePr>
        <p:xfrm>
          <a:off x="415924" y="1879367"/>
          <a:ext cx="5732464" cy="349410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Diagramm 4">
            <a:extLst>
              <a:ext uri="{FF2B5EF4-FFF2-40B4-BE49-F238E27FC236}">
                <a16:creationId xmlns:a16="http://schemas.microsoft.com/office/drawing/2014/main" id="{8BE6FAA5-491E-FEF8-7AC6-5980A16EF62C}"/>
              </a:ext>
            </a:extLst>
          </p:cNvPr>
          <p:cNvGraphicFramePr/>
          <p:nvPr>
            <p:extLst>
              <p:ext uri="{D42A27DB-BD31-4B8C-83A1-F6EECF244321}">
                <p14:modId xmlns:p14="http://schemas.microsoft.com/office/powerpoint/2010/main" val="1963004185"/>
              </p:ext>
            </p:extLst>
          </p:nvPr>
        </p:nvGraphicFramePr>
        <p:xfrm>
          <a:off x="6197600" y="1870806"/>
          <a:ext cx="5686429" cy="349410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6">
            <a:extLst>
              <a:ext uri="{FF2B5EF4-FFF2-40B4-BE49-F238E27FC236}">
                <a16:creationId xmlns:a16="http://schemas.microsoft.com/office/drawing/2014/main" id="{81C7CA1C-C394-FF7D-9DAC-FDB7ABDEF7E2}"/>
              </a:ext>
            </a:extLst>
          </p:cNvPr>
          <p:cNvSpPr>
            <a:spLocks noGrp="1"/>
          </p:cNvSpPr>
          <p:nvPr>
            <p:ph type="body" sz="quarter" idx="12"/>
          </p:nvPr>
        </p:nvSpPr>
        <p:spPr/>
        <p:txBody>
          <a:bodyPr/>
          <a:lstStyle/>
          <a:p>
            <a:r>
              <a:rPr lang="en-US"/>
              <a:t>PFS in patients with del(17p)/</a:t>
            </a:r>
            <a:r>
              <a:rPr lang="en-US" i="1"/>
              <a:t>TP53</a:t>
            </a:r>
            <a:r>
              <a:rPr lang="en-US" i="1" baseline="30000"/>
              <a:t>mut</a:t>
            </a:r>
          </a:p>
        </p:txBody>
      </p:sp>
      <p:sp>
        <p:nvSpPr>
          <p:cNvPr id="2" name="Title 1">
            <a:extLst>
              <a:ext uri="{FF2B5EF4-FFF2-40B4-BE49-F238E27FC236}">
                <a16:creationId xmlns:a16="http://schemas.microsoft.com/office/drawing/2014/main" id="{C7D28BA1-FAFD-C953-E57B-3D231F3AE7FC}"/>
              </a:ext>
            </a:extLst>
          </p:cNvPr>
          <p:cNvSpPr>
            <a:spLocks noGrp="1"/>
          </p:cNvSpPr>
          <p:nvPr>
            <p:ph type="title"/>
          </p:nvPr>
        </p:nvSpPr>
        <p:spPr/>
        <p:txBody>
          <a:bodyPr/>
          <a:lstStyle/>
          <a:p>
            <a:r>
              <a:rPr lang="en-US"/>
              <a:t>Progression-free survival probability </a:t>
            </a:r>
          </a:p>
        </p:txBody>
      </p:sp>
      <p:sp>
        <p:nvSpPr>
          <p:cNvPr id="3" name="Footer Placeholder 2">
            <a:extLst>
              <a:ext uri="{FF2B5EF4-FFF2-40B4-BE49-F238E27FC236}">
                <a16:creationId xmlns:a16="http://schemas.microsoft.com/office/drawing/2014/main" id="{5CA45FC9-BE91-D635-798C-B2D7980F730C}"/>
              </a:ext>
            </a:extLst>
          </p:cNvPr>
          <p:cNvSpPr>
            <a:spLocks noGrp="1"/>
          </p:cNvSpPr>
          <p:nvPr>
            <p:ph type="ftr" sz="quarter" idx="13"/>
          </p:nvPr>
        </p:nvSpPr>
        <p:spPr>
          <a:xfrm>
            <a:off x="407989" y="6281606"/>
            <a:ext cx="8532812" cy="387482"/>
          </a:xfrm>
        </p:spPr>
        <p:txBody>
          <a:bodyPr/>
          <a:lstStyle/>
          <a:p>
            <a:r>
              <a:rPr lang="en-GB" b="1"/>
              <a:t>CI, </a:t>
            </a:r>
            <a:r>
              <a:rPr lang="en-GB"/>
              <a:t>confidence interval; </a:t>
            </a:r>
            <a:r>
              <a:rPr lang="en-GB" b="1"/>
              <a:t>CLL, </a:t>
            </a:r>
            <a:r>
              <a:rPr lang="en-GB"/>
              <a:t>chronic lymphocytic </a:t>
            </a:r>
            <a:r>
              <a:rPr lang="en-GB" err="1"/>
              <a:t>leukemia</a:t>
            </a:r>
            <a:r>
              <a:rPr lang="en-GB"/>
              <a:t>; </a:t>
            </a:r>
            <a:r>
              <a:rPr lang="en-GB" b="1"/>
              <a:t>del</a:t>
            </a:r>
            <a:r>
              <a:rPr lang="en-GB"/>
              <a:t>, deletion; </a:t>
            </a:r>
            <a:r>
              <a:rPr lang="en-GB" b="1"/>
              <a:t>HR,</a:t>
            </a:r>
            <a:r>
              <a:rPr lang="en-GB"/>
              <a:t> hazard ratio; </a:t>
            </a:r>
            <a:r>
              <a:rPr lang="en-GB" b="1"/>
              <a:t>mut</a:t>
            </a:r>
            <a:r>
              <a:rPr lang="en-GB"/>
              <a:t>, mutation; </a:t>
            </a:r>
            <a:r>
              <a:rPr lang="en-GB" b="1"/>
              <a:t>PD, </a:t>
            </a:r>
            <a:r>
              <a:rPr lang="en-GB"/>
              <a:t>progressive disease; </a:t>
            </a:r>
            <a:r>
              <a:rPr lang="en-GB" b="1"/>
              <a:t>PFS, </a:t>
            </a:r>
            <a:r>
              <a:rPr lang="en-GB"/>
              <a:t>progression-free survival; </a:t>
            </a:r>
            <a:r>
              <a:rPr lang="en-GB" b="1"/>
              <a:t>SLL, </a:t>
            </a:r>
            <a:r>
              <a:rPr lang="en-GB"/>
              <a:t>small lymphocytic lymphoma.</a:t>
            </a:r>
            <a:endParaRPr lang="en-GB" b="1"/>
          </a:p>
          <a:p>
            <a:r>
              <a:rPr lang="en-GB" b="1"/>
              <a:t>Brown et al, Abstract #202 presented at ASH 2023. </a:t>
            </a:r>
            <a:endParaRPr lang="en-GB"/>
          </a:p>
        </p:txBody>
      </p:sp>
      <p:sp>
        <p:nvSpPr>
          <p:cNvPr id="8" name="Text Placeholder 7">
            <a:extLst>
              <a:ext uri="{FF2B5EF4-FFF2-40B4-BE49-F238E27FC236}">
                <a16:creationId xmlns:a16="http://schemas.microsoft.com/office/drawing/2014/main" id="{A7AFB44E-10BD-FA0F-FFC0-9C9317559951}"/>
              </a:ext>
            </a:extLst>
          </p:cNvPr>
          <p:cNvSpPr>
            <a:spLocks noGrp="1"/>
          </p:cNvSpPr>
          <p:nvPr>
            <p:ph type="body" sz="quarter" idx="14"/>
          </p:nvPr>
        </p:nvSpPr>
        <p:spPr/>
        <p:txBody>
          <a:bodyPr/>
          <a:lstStyle/>
          <a:p>
            <a:r>
              <a:rPr lang="en-US"/>
              <a:t>PFS across sensitivity analyses </a:t>
            </a:r>
          </a:p>
        </p:txBody>
      </p:sp>
      <p:sp>
        <p:nvSpPr>
          <p:cNvPr id="13" name="TextBox 12">
            <a:extLst>
              <a:ext uri="{FF2B5EF4-FFF2-40B4-BE49-F238E27FC236}">
                <a16:creationId xmlns:a16="http://schemas.microsoft.com/office/drawing/2014/main" id="{75ACC8CE-6F6A-56C1-8EDE-215F3C956028}"/>
              </a:ext>
            </a:extLst>
          </p:cNvPr>
          <p:cNvSpPr txBox="1"/>
          <p:nvPr/>
        </p:nvSpPr>
        <p:spPr>
          <a:xfrm>
            <a:off x="415924" y="5596235"/>
            <a:ext cx="5572125" cy="461665"/>
          </a:xfrm>
          <a:prstGeom prst="rect">
            <a:avLst/>
          </a:prstGeom>
          <a:solidFill>
            <a:schemeClr val="bg2"/>
          </a:solidFill>
        </p:spPr>
        <p:txBody>
          <a:bodyPr wrap="square" rtlCol="0" anchor="ctr">
            <a:spAutoFit/>
          </a:bodyPr>
          <a:lstStyle/>
          <a:p>
            <a:pPr marL="171450" indent="-171450">
              <a:buClr>
                <a:schemeClr val="accent2"/>
              </a:buClr>
              <a:buFont typeface="Arial" panose="020B0604020202020204" pitchFamily="34" charset="0"/>
              <a:buChar char="•"/>
            </a:pPr>
            <a:r>
              <a:rPr lang="en-US" sz="1200"/>
              <a:t>Improved PFS was demonstrated with </a:t>
            </a:r>
            <a:r>
              <a:rPr lang="en-US" sz="1200" err="1"/>
              <a:t>zanubrutinib</a:t>
            </a:r>
            <a:r>
              <a:rPr lang="en-US" sz="1200"/>
              <a:t> in patients with del(17p)/</a:t>
            </a:r>
            <a:r>
              <a:rPr lang="en-US" sz="1200" i="1"/>
              <a:t>TP53</a:t>
            </a:r>
            <a:r>
              <a:rPr lang="en-US" sz="1200" i="1" baseline="30000"/>
              <a:t>mut</a:t>
            </a:r>
          </a:p>
        </p:txBody>
      </p:sp>
      <p:sp>
        <p:nvSpPr>
          <p:cNvPr id="14" name="TextBox 13">
            <a:extLst>
              <a:ext uri="{FF2B5EF4-FFF2-40B4-BE49-F238E27FC236}">
                <a16:creationId xmlns:a16="http://schemas.microsoft.com/office/drawing/2014/main" id="{5AE0C164-4884-78D2-0210-D9F64D9D3469}"/>
              </a:ext>
            </a:extLst>
          </p:cNvPr>
          <p:cNvSpPr txBox="1"/>
          <p:nvPr/>
        </p:nvSpPr>
        <p:spPr>
          <a:xfrm>
            <a:off x="6211888" y="5596235"/>
            <a:ext cx="5572125" cy="461665"/>
          </a:xfrm>
          <a:prstGeom prst="rect">
            <a:avLst/>
          </a:prstGeom>
          <a:solidFill>
            <a:schemeClr val="bg2"/>
          </a:solidFill>
        </p:spPr>
        <p:txBody>
          <a:bodyPr wrap="square" rtlCol="0" anchor="ctr">
            <a:spAutoFit/>
          </a:bodyPr>
          <a:lstStyle/>
          <a:p>
            <a:pPr marL="171450" indent="-171450">
              <a:buClr>
                <a:schemeClr val="accent2"/>
              </a:buClr>
              <a:buFont typeface="Arial" panose="020B0604020202020204" pitchFamily="34" charset="0"/>
              <a:buChar char="•"/>
            </a:pPr>
            <a:r>
              <a:rPr lang="en-US" sz="1200"/>
              <a:t>Zanubrutinib PFS benefit was consistent across multiple sensitivity analyses</a:t>
            </a:r>
          </a:p>
          <a:p>
            <a:pPr>
              <a:buClr>
                <a:schemeClr val="accent2"/>
              </a:buClr>
            </a:pPr>
            <a:endParaRPr lang="en-US" sz="1200"/>
          </a:p>
        </p:txBody>
      </p:sp>
      <p:graphicFrame>
        <p:nvGraphicFramePr>
          <p:cNvPr id="9" name="Tabelle 8">
            <a:extLst>
              <a:ext uri="{FF2B5EF4-FFF2-40B4-BE49-F238E27FC236}">
                <a16:creationId xmlns:a16="http://schemas.microsoft.com/office/drawing/2014/main" id="{CA2FB569-C324-096B-7858-38774B0B46F3}"/>
              </a:ext>
            </a:extLst>
          </p:cNvPr>
          <p:cNvGraphicFramePr>
            <a:graphicFrameLocks noGrp="1"/>
          </p:cNvGraphicFramePr>
          <p:nvPr>
            <p:extLst>
              <p:ext uri="{D42A27DB-BD31-4B8C-83A1-F6EECF244321}">
                <p14:modId xmlns:p14="http://schemas.microsoft.com/office/powerpoint/2010/main" val="502264743"/>
              </p:ext>
            </p:extLst>
          </p:nvPr>
        </p:nvGraphicFramePr>
        <p:xfrm>
          <a:off x="406396" y="5063460"/>
          <a:ext cx="4989636" cy="411480"/>
        </p:xfrm>
        <a:graphic>
          <a:graphicData uri="http://schemas.openxmlformats.org/drawingml/2006/table">
            <a:tbl>
              <a:tblPr firstRow="1" bandRow="1">
                <a:tableStyleId>{5C22544A-7EE6-4342-B048-85BDC9FD1C3A}</a:tableStyleId>
              </a:tblPr>
              <a:tblGrid>
                <a:gridCol w="738000">
                  <a:extLst>
                    <a:ext uri="{9D8B030D-6E8A-4147-A177-3AD203B41FA5}">
                      <a16:colId xmlns:a16="http://schemas.microsoft.com/office/drawing/2014/main" val="2717279112"/>
                    </a:ext>
                  </a:extLst>
                </a:gridCol>
                <a:gridCol w="236202">
                  <a:extLst>
                    <a:ext uri="{9D8B030D-6E8A-4147-A177-3AD203B41FA5}">
                      <a16:colId xmlns:a16="http://schemas.microsoft.com/office/drawing/2014/main" val="4198750288"/>
                    </a:ext>
                  </a:extLst>
                </a:gridCol>
                <a:gridCol w="236202">
                  <a:extLst>
                    <a:ext uri="{9D8B030D-6E8A-4147-A177-3AD203B41FA5}">
                      <a16:colId xmlns:a16="http://schemas.microsoft.com/office/drawing/2014/main" val="2705343328"/>
                    </a:ext>
                  </a:extLst>
                </a:gridCol>
                <a:gridCol w="236202">
                  <a:extLst>
                    <a:ext uri="{9D8B030D-6E8A-4147-A177-3AD203B41FA5}">
                      <a16:colId xmlns:a16="http://schemas.microsoft.com/office/drawing/2014/main" val="3204564532"/>
                    </a:ext>
                  </a:extLst>
                </a:gridCol>
                <a:gridCol w="236202">
                  <a:extLst>
                    <a:ext uri="{9D8B030D-6E8A-4147-A177-3AD203B41FA5}">
                      <a16:colId xmlns:a16="http://schemas.microsoft.com/office/drawing/2014/main" val="782933230"/>
                    </a:ext>
                  </a:extLst>
                </a:gridCol>
                <a:gridCol w="236202">
                  <a:extLst>
                    <a:ext uri="{9D8B030D-6E8A-4147-A177-3AD203B41FA5}">
                      <a16:colId xmlns:a16="http://schemas.microsoft.com/office/drawing/2014/main" val="2435999986"/>
                    </a:ext>
                  </a:extLst>
                </a:gridCol>
                <a:gridCol w="236202">
                  <a:extLst>
                    <a:ext uri="{9D8B030D-6E8A-4147-A177-3AD203B41FA5}">
                      <a16:colId xmlns:a16="http://schemas.microsoft.com/office/drawing/2014/main" val="2292148142"/>
                    </a:ext>
                  </a:extLst>
                </a:gridCol>
                <a:gridCol w="236202">
                  <a:extLst>
                    <a:ext uri="{9D8B030D-6E8A-4147-A177-3AD203B41FA5}">
                      <a16:colId xmlns:a16="http://schemas.microsoft.com/office/drawing/2014/main" val="1844841734"/>
                    </a:ext>
                  </a:extLst>
                </a:gridCol>
                <a:gridCol w="236202">
                  <a:extLst>
                    <a:ext uri="{9D8B030D-6E8A-4147-A177-3AD203B41FA5}">
                      <a16:colId xmlns:a16="http://schemas.microsoft.com/office/drawing/2014/main" val="2807204520"/>
                    </a:ext>
                  </a:extLst>
                </a:gridCol>
                <a:gridCol w="236202">
                  <a:extLst>
                    <a:ext uri="{9D8B030D-6E8A-4147-A177-3AD203B41FA5}">
                      <a16:colId xmlns:a16="http://schemas.microsoft.com/office/drawing/2014/main" val="830357631"/>
                    </a:ext>
                  </a:extLst>
                </a:gridCol>
                <a:gridCol w="236202">
                  <a:extLst>
                    <a:ext uri="{9D8B030D-6E8A-4147-A177-3AD203B41FA5}">
                      <a16:colId xmlns:a16="http://schemas.microsoft.com/office/drawing/2014/main" val="3799237536"/>
                    </a:ext>
                  </a:extLst>
                </a:gridCol>
                <a:gridCol w="236202">
                  <a:extLst>
                    <a:ext uri="{9D8B030D-6E8A-4147-A177-3AD203B41FA5}">
                      <a16:colId xmlns:a16="http://schemas.microsoft.com/office/drawing/2014/main" val="2325088233"/>
                    </a:ext>
                  </a:extLst>
                </a:gridCol>
                <a:gridCol w="236202">
                  <a:extLst>
                    <a:ext uri="{9D8B030D-6E8A-4147-A177-3AD203B41FA5}">
                      <a16:colId xmlns:a16="http://schemas.microsoft.com/office/drawing/2014/main" val="3772884586"/>
                    </a:ext>
                  </a:extLst>
                </a:gridCol>
                <a:gridCol w="236202">
                  <a:extLst>
                    <a:ext uri="{9D8B030D-6E8A-4147-A177-3AD203B41FA5}">
                      <a16:colId xmlns:a16="http://schemas.microsoft.com/office/drawing/2014/main" val="1068723341"/>
                    </a:ext>
                  </a:extLst>
                </a:gridCol>
                <a:gridCol w="236202">
                  <a:extLst>
                    <a:ext uri="{9D8B030D-6E8A-4147-A177-3AD203B41FA5}">
                      <a16:colId xmlns:a16="http://schemas.microsoft.com/office/drawing/2014/main" val="721536435"/>
                    </a:ext>
                  </a:extLst>
                </a:gridCol>
                <a:gridCol w="236202">
                  <a:extLst>
                    <a:ext uri="{9D8B030D-6E8A-4147-A177-3AD203B41FA5}">
                      <a16:colId xmlns:a16="http://schemas.microsoft.com/office/drawing/2014/main" val="2912442069"/>
                    </a:ext>
                  </a:extLst>
                </a:gridCol>
                <a:gridCol w="236202">
                  <a:extLst>
                    <a:ext uri="{9D8B030D-6E8A-4147-A177-3AD203B41FA5}">
                      <a16:colId xmlns:a16="http://schemas.microsoft.com/office/drawing/2014/main" val="69791604"/>
                    </a:ext>
                  </a:extLst>
                </a:gridCol>
                <a:gridCol w="236202">
                  <a:extLst>
                    <a:ext uri="{9D8B030D-6E8A-4147-A177-3AD203B41FA5}">
                      <a16:colId xmlns:a16="http://schemas.microsoft.com/office/drawing/2014/main" val="1580863904"/>
                    </a:ext>
                  </a:extLst>
                </a:gridCol>
                <a:gridCol w="236202">
                  <a:extLst>
                    <a:ext uri="{9D8B030D-6E8A-4147-A177-3AD203B41FA5}">
                      <a16:colId xmlns:a16="http://schemas.microsoft.com/office/drawing/2014/main" val="629299304"/>
                    </a:ext>
                  </a:extLst>
                </a:gridCol>
              </a:tblGrid>
              <a:tr h="40797">
                <a:tc gridSpan="19">
                  <a:txBody>
                    <a:bodyPr/>
                    <a:lstStyle/>
                    <a:p>
                      <a:r>
                        <a:rPr lang="de-DE" sz="900"/>
                        <a:t>No. at risk</a:t>
                      </a:r>
                    </a:p>
                  </a:txBody>
                  <a:tcPr marL="3600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endParaRPr lang="de-DE" sz="900"/>
                    </a:p>
                  </a:txBody>
                  <a:tcPr marL="36000" marR="0" marT="0" marB="0" anchor="ctr"/>
                </a:tc>
                <a:tc hMerge="1">
                  <a:txBody>
                    <a:bodyPr/>
                    <a:lstStyle/>
                    <a:p>
                      <a:endParaRPr lang="de-DE" sz="900"/>
                    </a:p>
                  </a:txBody>
                  <a:tcPr marL="36000" marR="0" marT="0" marB="0" anchor="ctr"/>
                </a:tc>
                <a:extLst>
                  <a:ext uri="{0D108BD9-81ED-4DB2-BD59-A6C34878D82A}">
                    <a16:rowId xmlns:a16="http://schemas.microsoft.com/office/drawing/2014/main" val="1481988096"/>
                  </a:ext>
                </a:extLst>
              </a:tr>
              <a:tr h="40797">
                <a:tc>
                  <a:txBody>
                    <a:bodyPr/>
                    <a:lstStyle/>
                    <a:p>
                      <a:r>
                        <a:rPr lang="de-DE" sz="900" err="1">
                          <a:solidFill>
                            <a:schemeClr val="bg1"/>
                          </a:solidFill>
                        </a:rPr>
                        <a:t>Zanubrutinib</a:t>
                      </a:r>
                      <a:endParaRPr lang="de-DE" sz="900">
                        <a:solidFill>
                          <a:schemeClr val="bg1"/>
                        </a:solidFill>
                      </a:endParaRPr>
                    </a:p>
                  </a:txBody>
                  <a:tcPr marL="36000" marR="0" marT="0" marB="0" anchor="ctr">
                    <a:solidFill>
                      <a:srgbClr val="002A5C"/>
                    </a:solidFill>
                  </a:tcPr>
                </a:tc>
                <a:tc>
                  <a:txBody>
                    <a:bodyPr/>
                    <a:lstStyle/>
                    <a:p>
                      <a:pPr algn="ctr"/>
                      <a:r>
                        <a:rPr lang="de-DE" sz="900"/>
                        <a:t>75</a:t>
                      </a:r>
                    </a:p>
                  </a:txBody>
                  <a:tcPr marL="0" marR="0" marT="0" marB="0" anchor="ctr"/>
                </a:tc>
                <a:tc>
                  <a:txBody>
                    <a:bodyPr/>
                    <a:lstStyle/>
                    <a:p>
                      <a:pPr algn="ctr"/>
                      <a:r>
                        <a:rPr lang="de-DE" sz="900"/>
                        <a:t>71</a:t>
                      </a:r>
                    </a:p>
                  </a:txBody>
                  <a:tcPr marL="0" marR="0" marT="0" marB="0" anchor="ctr"/>
                </a:tc>
                <a:tc>
                  <a:txBody>
                    <a:bodyPr/>
                    <a:lstStyle/>
                    <a:p>
                      <a:pPr algn="ctr"/>
                      <a:r>
                        <a:rPr lang="de-DE" sz="900"/>
                        <a:t>68</a:t>
                      </a:r>
                    </a:p>
                  </a:txBody>
                  <a:tcPr marL="0" marR="0" marT="0" marB="0" anchor="ctr"/>
                </a:tc>
                <a:tc>
                  <a:txBody>
                    <a:bodyPr/>
                    <a:lstStyle/>
                    <a:p>
                      <a:pPr algn="ctr"/>
                      <a:r>
                        <a:rPr lang="de-DE" sz="900"/>
                        <a:t>66</a:t>
                      </a:r>
                    </a:p>
                  </a:txBody>
                  <a:tcPr marL="0" marR="0" marT="0" marB="0" anchor="ctr"/>
                </a:tc>
                <a:tc>
                  <a:txBody>
                    <a:bodyPr/>
                    <a:lstStyle/>
                    <a:p>
                      <a:pPr algn="ctr"/>
                      <a:r>
                        <a:rPr lang="de-DE" sz="900"/>
                        <a:t>64</a:t>
                      </a:r>
                    </a:p>
                  </a:txBody>
                  <a:tcPr marL="0" marR="0" marT="0" marB="0" anchor="ctr"/>
                </a:tc>
                <a:tc>
                  <a:txBody>
                    <a:bodyPr/>
                    <a:lstStyle/>
                    <a:p>
                      <a:pPr algn="ctr"/>
                      <a:r>
                        <a:rPr lang="de-DE" sz="900"/>
                        <a:t>61</a:t>
                      </a:r>
                    </a:p>
                  </a:txBody>
                  <a:tcPr marL="0" marR="0" marT="0" marB="0" anchor="ctr"/>
                </a:tc>
                <a:tc>
                  <a:txBody>
                    <a:bodyPr/>
                    <a:lstStyle/>
                    <a:p>
                      <a:pPr algn="ctr"/>
                      <a:r>
                        <a:rPr lang="de-DE" sz="900"/>
                        <a:t>55</a:t>
                      </a:r>
                    </a:p>
                  </a:txBody>
                  <a:tcPr marL="0" marR="0" marT="0" marB="0" anchor="ctr"/>
                </a:tc>
                <a:tc>
                  <a:txBody>
                    <a:bodyPr/>
                    <a:lstStyle/>
                    <a:p>
                      <a:pPr algn="ctr"/>
                      <a:r>
                        <a:rPr lang="de-DE" sz="900"/>
                        <a:t>52</a:t>
                      </a:r>
                    </a:p>
                  </a:txBody>
                  <a:tcPr marL="0" marR="0" marT="0" marB="0" anchor="ctr"/>
                </a:tc>
                <a:tc>
                  <a:txBody>
                    <a:bodyPr/>
                    <a:lstStyle/>
                    <a:p>
                      <a:pPr algn="ctr"/>
                      <a:r>
                        <a:rPr lang="de-DE" sz="900"/>
                        <a:t>51</a:t>
                      </a:r>
                    </a:p>
                  </a:txBody>
                  <a:tcPr marL="0" marR="0" marT="0" marB="0" anchor="ctr"/>
                </a:tc>
                <a:tc>
                  <a:txBody>
                    <a:bodyPr/>
                    <a:lstStyle/>
                    <a:p>
                      <a:pPr algn="ctr"/>
                      <a:r>
                        <a:rPr lang="de-DE" sz="900"/>
                        <a:t>49</a:t>
                      </a:r>
                    </a:p>
                  </a:txBody>
                  <a:tcPr marL="0" marR="0" marT="0" marB="0" anchor="ctr"/>
                </a:tc>
                <a:tc>
                  <a:txBody>
                    <a:bodyPr/>
                    <a:lstStyle/>
                    <a:p>
                      <a:pPr algn="ctr"/>
                      <a:r>
                        <a:rPr lang="de-DE" sz="900"/>
                        <a:t>45</a:t>
                      </a:r>
                    </a:p>
                  </a:txBody>
                  <a:tcPr marL="0" marR="0" marT="0" marB="0" anchor="ctr"/>
                </a:tc>
                <a:tc>
                  <a:txBody>
                    <a:bodyPr/>
                    <a:lstStyle/>
                    <a:p>
                      <a:pPr algn="ctr"/>
                      <a:r>
                        <a:rPr lang="de-DE" sz="900"/>
                        <a:t>43</a:t>
                      </a:r>
                    </a:p>
                  </a:txBody>
                  <a:tcPr marL="0" marR="0" marT="0" marB="0" anchor="ctr"/>
                </a:tc>
                <a:tc>
                  <a:txBody>
                    <a:bodyPr/>
                    <a:lstStyle/>
                    <a:p>
                      <a:pPr algn="ctr"/>
                      <a:r>
                        <a:rPr lang="de-DE" sz="900"/>
                        <a:t>30</a:t>
                      </a:r>
                    </a:p>
                  </a:txBody>
                  <a:tcPr marL="0" marR="0" marT="0" marB="0" anchor="ctr"/>
                </a:tc>
                <a:tc>
                  <a:txBody>
                    <a:bodyPr/>
                    <a:lstStyle/>
                    <a:p>
                      <a:pPr algn="ctr"/>
                      <a:r>
                        <a:rPr lang="de-DE" sz="900"/>
                        <a:t>22</a:t>
                      </a:r>
                    </a:p>
                  </a:txBody>
                  <a:tcPr marL="0" marR="0" marT="0" marB="0" anchor="ctr"/>
                </a:tc>
                <a:tc>
                  <a:txBody>
                    <a:bodyPr/>
                    <a:lstStyle/>
                    <a:p>
                      <a:pPr algn="ctr"/>
                      <a:r>
                        <a:rPr lang="de-DE" sz="900"/>
                        <a:t>22</a:t>
                      </a:r>
                    </a:p>
                  </a:txBody>
                  <a:tcPr marL="0" marR="0" marT="0" marB="0" anchor="ctr"/>
                </a:tc>
                <a:tc>
                  <a:txBody>
                    <a:bodyPr/>
                    <a:lstStyle/>
                    <a:p>
                      <a:pPr algn="ctr"/>
                      <a:r>
                        <a:rPr lang="de-DE" sz="900"/>
                        <a:t>6</a:t>
                      </a:r>
                    </a:p>
                  </a:txBody>
                  <a:tcPr marL="0" marR="0" marT="0" marB="0" anchor="ctr"/>
                </a:tc>
                <a:tc>
                  <a:txBody>
                    <a:bodyPr/>
                    <a:lstStyle/>
                    <a:p>
                      <a:pPr algn="ctr"/>
                      <a:r>
                        <a:rPr lang="de-DE" sz="900"/>
                        <a:t>6</a:t>
                      </a:r>
                    </a:p>
                  </a:txBody>
                  <a:tcPr marL="0" marR="0" marT="0" marB="0" anchor="ctr"/>
                </a:tc>
                <a:tc>
                  <a:txBody>
                    <a:bodyPr/>
                    <a:lstStyle/>
                    <a:p>
                      <a:pPr algn="ctr"/>
                      <a:r>
                        <a:rPr lang="de-DE" sz="900"/>
                        <a:t>0</a:t>
                      </a:r>
                    </a:p>
                  </a:txBody>
                  <a:tcPr marL="0" marR="0" marT="0" marB="0" anchor="ctr"/>
                </a:tc>
                <a:extLst>
                  <a:ext uri="{0D108BD9-81ED-4DB2-BD59-A6C34878D82A}">
                    <a16:rowId xmlns:a16="http://schemas.microsoft.com/office/drawing/2014/main" val="1014556264"/>
                  </a:ext>
                </a:extLst>
              </a:tr>
              <a:tr h="40797">
                <a:tc>
                  <a:txBody>
                    <a:bodyPr/>
                    <a:lstStyle/>
                    <a:p>
                      <a:r>
                        <a:rPr lang="de-DE" sz="900" err="1">
                          <a:solidFill>
                            <a:schemeClr val="bg1"/>
                          </a:solidFill>
                        </a:rPr>
                        <a:t>Ibrutinib</a:t>
                      </a:r>
                      <a:endParaRPr lang="de-DE" sz="900">
                        <a:solidFill>
                          <a:schemeClr val="bg1"/>
                        </a:solidFill>
                      </a:endParaRPr>
                    </a:p>
                  </a:txBody>
                  <a:tcPr marL="36000" marR="0" marT="0" marB="0" anchor="ctr">
                    <a:solidFill>
                      <a:srgbClr val="F37920"/>
                    </a:solidFill>
                  </a:tcPr>
                </a:tc>
                <a:tc>
                  <a:txBody>
                    <a:bodyPr/>
                    <a:lstStyle/>
                    <a:p>
                      <a:pPr algn="ctr"/>
                      <a:r>
                        <a:rPr lang="de-DE" sz="900"/>
                        <a:t>75</a:t>
                      </a:r>
                    </a:p>
                  </a:txBody>
                  <a:tcPr marL="0" marR="0" marT="0" marB="0" anchor="ctr"/>
                </a:tc>
                <a:tc>
                  <a:txBody>
                    <a:bodyPr/>
                    <a:lstStyle/>
                    <a:p>
                      <a:pPr algn="ctr"/>
                      <a:r>
                        <a:rPr lang="de-DE" sz="900"/>
                        <a:t>70</a:t>
                      </a:r>
                    </a:p>
                  </a:txBody>
                  <a:tcPr marL="0" marR="0" marT="0" marB="0" anchor="ctr"/>
                </a:tc>
                <a:tc>
                  <a:txBody>
                    <a:bodyPr/>
                    <a:lstStyle/>
                    <a:p>
                      <a:pPr algn="ctr"/>
                      <a:r>
                        <a:rPr lang="de-DE" sz="900"/>
                        <a:t>68</a:t>
                      </a:r>
                    </a:p>
                  </a:txBody>
                  <a:tcPr marL="0" marR="0" marT="0" marB="0" anchor="ctr"/>
                </a:tc>
                <a:tc>
                  <a:txBody>
                    <a:bodyPr/>
                    <a:lstStyle/>
                    <a:p>
                      <a:pPr algn="ctr"/>
                      <a:r>
                        <a:rPr lang="de-DE" sz="900"/>
                        <a:t>59</a:t>
                      </a:r>
                    </a:p>
                  </a:txBody>
                  <a:tcPr marL="0" marR="0" marT="0" marB="0" anchor="ctr"/>
                </a:tc>
                <a:tc>
                  <a:txBody>
                    <a:bodyPr/>
                    <a:lstStyle/>
                    <a:p>
                      <a:pPr algn="ctr"/>
                      <a:r>
                        <a:rPr lang="de-DE" sz="900"/>
                        <a:t>54</a:t>
                      </a:r>
                    </a:p>
                  </a:txBody>
                  <a:tcPr marL="0" marR="0" marT="0" marB="0" anchor="ctr"/>
                </a:tc>
                <a:tc>
                  <a:txBody>
                    <a:bodyPr/>
                    <a:lstStyle/>
                    <a:p>
                      <a:pPr algn="ctr"/>
                      <a:r>
                        <a:rPr lang="de-DE" sz="900"/>
                        <a:t>48</a:t>
                      </a:r>
                    </a:p>
                  </a:txBody>
                  <a:tcPr marL="0" marR="0" marT="0" marB="0" anchor="ctr"/>
                </a:tc>
                <a:tc>
                  <a:txBody>
                    <a:bodyPr/>
                    <a:lstStyle/>
                    <a:p>
                      <a:pPr algn="ctr"/>
                      <a:r>
                        <a:rPr lang="de-DE" sz="900"/>
                        <a:t>45</a:t>
                      </a:r>
                    </a:p>
                  </a:txBody>
                  <a:tcPr marL="0" marR="0" marT="0" marB="0" anchor="ctr"/>
                </a:tc>
                <a:tc>
                  <a:txBody>
                    <a:bodyPr/>
                    <a:lstStyle/>
                    <a:p>
                      <a:pPr algn="ctr"/>
                      <a:r>
                        <a:rPr lang="de-DE" sz="900"/>
                        <a:t>41</a:t>
                      </a:r>
                    </a:p>
                  </a:txBody>
                  <a:tcPr marL="0" marR="0" marT="0" marB="0" anchor="ctr"/>
                </a:tc>
                <a:tc>
                  <a:txBody>
                    <a:bodyPr/>
                    <a:lstStyle/>
                    <a:p>
                      <a:pPr algn="ctr"/>
                      <a:r>
                        <a:rPr lang="de-DE" sz="900"/>
                        <a:t>38</a:t>
                      </a:r>
                    </a:p>
                  </a:txBody>
                  <a:tcPr marL="0" marR="0" marT="0" marB="0" anchor="ctr"/>
                </a:tc>
                <a:tc>
                  <a:txBody>
                    <a:bodyPr/>
                    <a:lstStyle/>
                    <a:p>
                      <a:pPr algn="ctr"/>
                      <a:r>
                        <a:rPr lang="de-DE" sz="900"/>
                        <a:t>36</a:t>
                      </a:r>
                    </a:p>
                  </a:txBody>
                  <a:tcPr marL="0" marR="0" marT="0" marB="0" anchor="ctr"/>
                </a:tc>
                <a:tc>
                  <a:txBody>
                    <a:bodyPr/>
                    <a:lstStyle/>
                    <a:p>
                      <a:pPr algn="ctr"/>
                      <a:r>
                        <a:rPr lang="de-DE" sz="900"/>
                        <a:t>30</a:t>
                      </a:r>
                    </a:p>
                  </a:txBody>
                  <a:tcPr marL="0" marR="0" marT="0" marB="0" anchor="ctr"/>
                </a:tc>
                <a:tc>
                  <a:txBody>
                    <a:bodyPr/>
                    <a:lstStyle/>
                    <a:p>
                      <a:pPr algn="ctr"/>
                      <a:r>
                        <a:rPr lang="de-DE" sz="900"/>
                        <a:t>29</a:t>
                      </a:r>
                    </a:p>
                  </a:txBody>
                  <a:tcPr marL="0" marR="0" marT="0" marB="0" anchor="ctr"/>
                </a:tc>
                <a:tc>
                  <a:txBody>
                    <a:bodyPr/>
                    <a:lstStyle/>
                    <a:p>
                      <a:pPr algn="ctr"/>
                      <a:r>
                        <a:rPr lang="de-DE" sz="900"/>
                        <a:t>16</a:t>
                      </a:r>
                    </a:p>
                  </a:txBody>
                  <a:tcPr marL="0" marR="0" marT="0" marB="0" anchor="ctr"/>
                </a:tc>
                <a:tc>
                  <a:txBody>
                    <a:bodyPr/>
                    <a:lstStyle/>
                    <a:p>
                      <a:pPr algn="ctr"/>
                      <a:r>
                        <a:rPr lang="de-DE" sz="900"/>
                        <a:t>10</a:t>
                      </a:r>
                    </a:p>
                  </a:txBody>
                  <a:tcPr marL="0" marR="0" marT="0" marB="0" anchor="ctr"/>
                </a:tc>
                <a:tc>
                  <a:txBody>
                    <a:bodyPr/>
                    <a:lstStyle/>
                    <a:p>
                      <a:pPr algn="ctr"/>
                      <a:r>
                        <a:rPr lang="de-DE" sz="900"/>
                        <a:t>9</a:t>
                      </a:r>
                    </a:p>
                  </a:txBody>
                  <a:tcPr marL="0" marR="0" marT="0" marB="0" anchor="ctr"/>
                </a:tc>
                <a:tc>
                  <a:txBody>
                    <a:bodyPr/>
                    <a:lstStyle/>
                    <a:p>
                      <a:pPr algn="ctr"/>
                      <a:r>
                        <a:rPr lang="de-DE" sz="900"/>
                        <a:t>2</a:t>
                      </a:r>
                    </a:p>
                  </a:txBody>
                  <a:tcPr marL="0" marR="0" marT="0" marB="0" anchor="ctr"/>
                </a:tc>
                <a:tc>
                  <a:txBody>
                    <a:bodyPr/>
                    <a:lstStyle/>
                    <a:p>
                      <a:pPr algn="ctr"/>
                      <a:r>
                        <a:rPr lang="de-DE" sz="900"/>
                        <a:t>1</a:t>
                      </a:r>
                    </a:p>
                  </a:txBody>
                  <a:tcPr marL="0" marR="0" marT="0" marB="0" anchor="ctr"/>
                </a:tc>
                <a:tc>
                  <a:txBody>
                    <a:bodyPr/>
                    <a:lstStyle/>
                    <a:p>
                      <a:pPr algn="ctr"/>
                      <a:r>
                        <a:rPr lang="de-DE" sz="900"/>
                        <a:t>0</a:t>
                      </a:r>
                    </a:p>
                  </a:txBody>
                  <a:tcPr marL="0" marR="0" marT="0" marB="0" anchor="ctr"/>
                </a:tc>
                <a:extLst>
                  <a:ext uri="{0D108BD9-81ED-4DB2-BD59-A6C34878D82A}">
                    <a16:rowId xmlns:a16="http://schemas.microsoft.com/office/drawing/2014/main" val="1176687308"/>
                  </a:ext>
                </a:extLst>
              </a:tr>
            </a:tbl>
          </a:graphicData>
        </a:graphic>
      </p:graphicFrame>
      <p:graphicFrame>
        <p:nvGraphicFramePr>
          <p:cNvPr id="10" name="Tabelle 9">
            <a:extLst>
              <a:ext uri="{FF2B5EF4-FFF2-40B4-BE49-F238E27FC236}">
                <a16:creationId xmlns:a16="http://schemas.microsoft.com/office/drawing/2014/main" id="{0C1983EC-74EA-F617-2E58-D59F4CF8E833}"/>
              </a:ext>
            </a:extLst>
          </p:cNvPr>
          <p:cNvGraphicFramePr>
            <a:graphicFrameLocks noGrp="1"/>
          </p:cNvGraphicFramePr>
          <p:nvPr>
            <p:extLst>
              <p:ext uri="{D42A27DB-BD31-4B8C-83A1-F6EECF244321}">
                <p14:modId xmlns:p14="http://schemas.microsoft.com/office/powerpoint/2010/main" val="338079457"/>
              </p:ext>
            </p:extLst>
          </p:nvPr>
        </p:nvGraphicFramePr>
        <p:xfrm>
          <a:off x="6205109" y="5063460"/>
          <a:ext cx="5407120" cy="41148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717279112"/>
                    </a:ext>
                  </a:extLst>
                </a:gridCol>
                <a:gridCol w="234356">
                  <a:extLst>
                    <a:ext uri="{9D8B030D-6E8A-4147-A177-3AD203B41FA5}">
                      <a16:colId xmlns:a16="http://schemas.microsoft.com/office/drawing/2014/main" val="4198750288"/>
                    </a:ext>
                  </a:extLst>
                </a:gridCol>
                <a:gridCol w="234356">
                  <a:extLst>
                    <a:ext uri="{9D8B030D-6E8A-4147-A177-3AD203B41FA5}">
                      <a16:colId xmlns:a16="http://schemas.microsoft.com/office/drawing/2014/main" val="2705343328"/>
                    </a:ext>
                  </a:extLst>
                </a:gridCol>
                <a:gridCol w="234356">
                  <a:extLst>
                    <a:ext uri="{9D8B030D-6E8A-4147-A177-3AD203B41FA5}">
                      <a16:colId xmlns:a16="http://schemas.microsoft.com/office/drawing/2014/main" val="3204564532"/>
                    </a:ext>
                  </a:extLst>
                </a:gridCol>
                <a:gridCol w="234356">
                  <a:extLst>
                    <a:ext uri="{9D8B030D-6E8A-4147-A177-3AD203B41FA5}">
                      <a16:colId xmlns:a16="http://schemas.microsoft.com/office/drawing/2014/main" val="782933230"/>
                    </a:ext>
                  </a:extLst>
                </a:gridCol>
                <a:gridCol w="234356">
                  <a:extLst>
                    <a:ext uri="{9D8B030D-6E8A-4147-A177-3AD203B41FA5}">
                      <a16:colId xmlns:a16="http://schemas.microsoft.com/office/drawing/2014/main" val="2435999986"/>
                    </a:ext>
                  </a:extLst>
                </a:gridCol>
                <a:gridCol w="234356">
                  <a:extLst>
                    <a:ext uri="{9D8B030D-6E8A-4147-A177-3AD203B41FA5}">
                      <a16:colId xmlns:a16="http://schemas.microsoft.com/office/drawing/2014/main" val="2292148142"/>
                    </a:ext>
                  </a:extLst>
                </a:gridCol>
                <a:gridCol w="234356">
                  <a:extLst>
                    <a:ext uri="{9D8B030D-6E8A-4147-A177-3AD203B41FA5}">
                      <a16:colId xmlns:a16="http://schemas.microsoft.com/office/drawing/2014/main" val="1844841734"/>
                    </a:ext>
                  </a:extLst>
                </a:gridCol>
                <a:gridCol w="234356">
                  <a:extLst>
                    <a:ext uri="{9D8B030D-6E8A-4147-A177-3AD203B41FA5}">
                      <a16:colId xmlns:a16="http://schemas.microsoft.com/office/drawing/2014/main" val="2807204520"/>
                    </a:ext>
                  </a:extLst>
                </a:gridCol>
                <a:gridCol w="234356">
                  <a:extLst>
                    <a:ext uri="{9D8B030D-6E8A-4147-A177-3AD203B41FA5}">
                      <a16:colId xmlns:a16="http://schemas.microsoft.com/office/drawing/2014/main" val="830357631"/>
                    </a:ext>
                  </a:extLst>
                </a:gridCol>
                <a:gridCol w="234356">
                  <a:extLst>
                    <a:ext uri="{9D8B030D-6E8A-4147-A177-3AD203B41FA5}">
                      <a16:colId xmlns:a16="http://schemas.microsoft.com/office/drawing/2014/main" val="3799237536"/>
                    </a:ext>
                  </a:extLst>
                </a:gridCol>
                <a:gridCol w="234356">
                  <a:extLst>
                    <a:ext uri="{9D8B030D-6E8A-4147-A177-3AD203B41FA5}">
                      <a16:colId xmlns:a16="http://schemas.microsoft.com/office/drawing/2014/main" val="2325088233"/>
                    </a:ext>
                  </a:extLst>
                </a:gridCol>
                <a:gridCol w="234356">
                  <a:extLst>
                    <a:ext uri="{9D8B030D-6E8A-4147-A177-3AD203B41FA5}">
                      <a16:colId xmlns:a16="http://schemas.microsoft.com/office/drawing/2014/main" val="3772884586"/>
                    </a:ext>
                  </a:extLst>
                </a:gridCol>
                <a:gridCol w="234356">
                  <a:extLst>
                    <a:ext uri="{9D8B030D-6E8A-4147-A177-3AD203B41FA5}">
                      <a16:colId xmlns:a16="http://schemas.microsoft.com/office/drawing/2014/main" val="1068723341"/>
                    </a:ext>
                  </a:extLst>
                </a:gridCol>
                <a:gridCol w="234356">
                  <a:extLst>
                    <a:ext uri="{9D8B030D-6E8A-4147-A177-3AD203B41FA5}">
                      <a16:colId xmlns:a16="http://schemas.microsoft.com/office/drawing/2014/main" val="721536435"/>
                    </a:ext>
                  </a:extLst>
                </a:gridCol>
                <a:gridCol w="234356">
                  <a:extLst>
                    <a:ext uri="{9D8B030D-6E8A-4147-A177-3AD203B41FA5}">
                      <a16:colId xmlns:a16="http://schemas.microsoft.com/office/drawing/2014/main" val="2912442069"/>
                    </a:ext>
                  </a:extLst>
                </a:gridCol>
                <a:gridCol w="234356">
                  <a:extLst>
                    <a:ext uri="{9D8B030D-6E8A-4147-A177-3AD203B41FA5}">
                      <a16:colId xmlns:a16="http://schemas.microsoft.com/office/drawing/2014/main" val="1800569900"/>
                    </a:ext>
                  </a:extLst>
                </a:gridCol>
                <a:gridCol w="234356">
                  <a:extLst>
                    <a:ext uri="{9D8B030D-6E8A-4147-A177-3AD203B41FA5}">
                      <a16:colId xmlns:a16="http://schemas.microsoft.com/office/drawing/2014/main" val="1926242242"/>
                    </a:ext>
                  </a:extLst>
                </a:gridCol>
                <a:gridCol w="234356">
                  <a:extLst>
                    <a:ext uri="{9D8B030D-6E8A-4147-A177-3AD203B41FA5}">
                      <a16:colId xmlns:a16="http://schemas.microsoft.com/office/drawing/2014/main" val="3207200589"/>
                    </a:ext>
                  </a:extLst>
                </a:gridCol>
                <a:gridCol w="234356">
                  <a:extLst>
                    <a:ext uri="{9D8B030D-6E8A-4147-A177-3AD203B41FA5}">
                      <a16:colId xmlns:a16="http://schemas.microsoft.com/office/drawing/2014/main" val="4135541017"/>
                    </a:ext>
                  </a:extLst>
                </a:gridCol>
                <a:gridCol w="234356">
                  <a:extLst>
                    <a:ext uri="{9D8B030D-6E8A-4147-A177-3AD203B41FA5}">
                      <a16:colId xmlns:a16="http://schemas.microsoft.com/office/drawing/2014/main" val="2324634545"/>
                    </a:ext>
                  </a:extLst>
                </a:gridCol>
              </a:tblGrid>
              <a:tr h="40797">
                <a:tc gridSpan="21">
                  <a:txBody>
                    <a:bodyPr/>
                    <a:lstStyle/>
                    <a:p>
                      <a:r>
                        <a:rPr lang="de-DE" sz="900"/>
                        <a:t>No. at risk</a:t>
                      </a:r>
                    </a:p>
                  </a:txBody>
                  <a:tcPr marL="3600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pPr algn="ctr"/>
                      <a:endParaRPr lang="de-DE" sz="1050"/>
                    </a:p>
                  </a:txBody>
                  <a:tcPr marL="0" marR="0" marT="0" marB="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481988096"/>
                  </a:ext>
                </a:extLst>
              </a:tr>
              <a:tr h="40797">
                <a:tc>
                  <a:txBody>
                    <a:bodyPr/>
                    <a:lstStyle/>
                    <a:p>
                      <a:r>
                        <a:rPr lang="de-DE" sz="900" err="1">
                          <a:solidFill>
                            <a:schemeClr val="bg1"/>
                          </a:solidFill>
                        </a:rPr>
                        <a:t>Zanubrutinib</a:t>
                      </a:r>
                      <a:endParaRPr lang="de-DE" sz="900">
                        <a:solidFill>
                          <a:schemeClr val="bg1"/>
                        </a:solidFill>
                      </a:endParaRPr>
                    </a:p>
                  </a:txBody>
                  <a:tcPr marL="36000" marR="0" marT="0" marB="0" anchor="ctr">
                    <a:solidFill>
                      <a:schemeClr val="accent1"/>
                    </a:solidFill>
                  </a:tcPr>
                </a:tc>
                <a:tc>
                  <a:txBody>
                    <a:bodyPr/>
                    <a:lstStyle/>
                    <a:p>
                      <a:pPr algn="ctr"/>
                      <a:r>
                        <a:rPr lang="de-DE" sz="900"/>
                        <a:t>327</a:t>
                      </a:r>
                    </a:p>
                  </a:txBody>
                  <a:tcPr marL="0" marR="0" marT="0" marB="0" anchor="ctr"/>
                </a:tc>
                <a:tc>
                  <a:txBody>
                    <a:bodyPr/>
                    <a:lstStyle/>
                    <a:p>
                      <a:pPr algn="ctr"/>
                      <a:r>
                        <a:rPr lang="de-DE" sz="900"/>
                        <a:t>308</a:t>
                      </a:r>
                    </a:p>
                  </a:txBody>
                  <a:tcPr marL="0" marR="0" marT="0" marB="0" anchor="ctr"/>
                </a:tc>
                <a:tc>
                  <a:txBody>
                    <a:bodyPr/>
                    <a:lstStyle/>
                    <a:p>
                      <a:pPr algn="ctr"/>
                      <a:r>
                        <a:rPr lang="de-DE" sz="900"/>
                        <a:t>296</a:t>
                      </a:r>
                    </a:p>
                  </a:txBody>
                  <a:tcPr marL="0" marR="0" marT="0" marB="0" anchor="ctr"/>
                </a:tc>
                <a:tc>
                  <a:txBody>
                    <a:bodyPr/>
                    <a:lstStyle/>
                    <a:p>
                      <a:pPr algn="ctr"/>
                      <a:r>
                        <a:rPr lang="de-DE" sz="900"/>
                        <a:t>289</a:t>
                      </a:r>
                    </a:p>
                  </a:txBody>
                  <a:tcPr marL="0" marR="0" marT="0" marB="0" anchor="ctr"/>
                </a:tc>
                <a:tc>
                  <a:txBody>
                    <a:bodyPr/>
                    <a:lstStyle/>
                    <a:p>
                      <a:pPr algn="ctr"/>
                      <a:r>
                        <a:rPr lang="de-DE" sz="900"/>
                        <a:t>278</a:t>
                      </a:r>
                    </a:p>
                  </a:txBody>
                  <a:tcPr marL="0" marR="0" marT="0" marB="0" anchor="ctr"/>
                </a:tc>
                <a:tc>
                  <a:txBody>
                    <a:bodyPr/>
                    <a:lstStyle/>
                    <a:p>
                      <a:pPr algn="ctr"/>
                      <a:r>
                        <a:rPr lang="de-DE" sz="900"/>
                        <a:t>263</a:t>
                      </a:r>
                    </a:p>
                  </a:txBody>
                  <a:tcPr marL="0" marR="0" marT="0" marB="0" anchor="ctr"/>
                </a:tc>
                <a:tc>
                  <a:txBody>
                    <a:bodyPr/>
                    <a:lstStyle/>
                    <a:p>
                      <a:pPr algn="ctr"/>
                      <a:r>
                        <a:rPr lang="de-DE" sz="900"/>
                        <a:t>254</a:t>
                      </a:r>
                    </a:p>
                  </a:txBody>
                  <a:tcPr marL="0" marR="0" marT="0" marB="0" anchor="ctr"/>
                </a:tc>
                <a:tc>
                  <a:txBody>
                    <a:bodyPr/>
                    <a:lstStyle/>
                    <a:p>
                      <a:pPr algn="ctr"/>
                      <a:r>
                        <a:rPr lang="de-DE" sz="900"/>
                        <a:t>242</a:t>
                      </a:r>
                    </a:p>
                  </a:txBody>
                  <a:tcPr marL="0" marR="0" marT="0" marB="0" anchor="ctr"/>
                </a:tc>
                <a:tc>
                  <a:txBody>
                    <a:bodyPr/>
                    <a:lstStyle/>
                    <a:p>
                      <a:pPr algn="ctr"/>
                      <a:r>
                        <a:rPr lang="de-DE" sz="900"/>
                        <a:t>231</a:t>
                      </a:r>
                    </a:p>
                  </a:txBody>
                  <a:tcPr marL="0" marR="0" marT="0" marB="0" anchor="ctr"/>
                </a:tc>
                <a:tc>
                  <a:txBody>
                    <a:bodyPr/>
                    <a:lstStyle/>
                    <a:p>
                      <a:pPr algn="ctr"/>
                      <a:r>
                        <a:rPr lang="de-DE" sz="900"/>
                        <a:t>228</a:t>
                      </a:r>
                    </a:p>
                  </a:txBody>
                  <a:tcPr marL="0" marR="0" marT="0" marB="0" anchor="ctr"/>
                </a:tc>
                <a:tc>
                  <a:txBody>
                    <a:bodyPr/>
                    <a:lstStyle/>
                    <a:p>
                      <a:pPr algn="ctr"/>
                      <a:r>
                        <a:rPr lang="de-DE" sz="900"/>
                        <a:t>208</a:t>
                      </a:r>
                    </a:p>
                  </a:txBody>
                  <a:tcPr marL="0" marR="0" marT="0" marB="0" anchor="ctr"/>
                </a:tc>
                <a:tc>
                  <a:txBody>
                    <a:bodyPr/>
                    <a:lstStyle/>
                    <a:p>
                      <a:pPr algn="ctr"/>
                      <a:r>
                        <a:rPr lang="de-DE" sz="900"/>
                        <a:t>201</a:t>
                      </a:r>
                    </a:p>
                  </a:txBody>
                  <a:tcPr marL="0" marR="0" marT="0" marB="0" anchor="ctr"/>
                </a:tc>
                <a:tc>
                  <a:txBody>
                    <a:bodyPr/>
                    <a:lstStyle/>
                    <a:p>
                      <a:pPr algn="ctr"/>
                      <a:r>
                        <a:rPr lang="de-DE" sz="900"/>
                        <a:t>145</a:t>
                      </a:r>
                    </a:p>
                  </a:txBody>
                  <a:tcPr marL="0" marR="0" marT="0" marB="0" anchor="ctr"/>
                </a:tc>
                <a:tc>
                  <a:txBody>
                    <a:bodyPr/>
                    <a:lstStyle/>
                    <a:p>
                      <a:pPr algn="ctr"/>
                      <a:r>
                        <a:rPr lang="de-DE" sz="900"/>
                        <a:t>118</a:t>
                      </a:r>
                    </a:p>
                  </a:txBody>
                  <a:tcPr marL="0" marR="0" marT="0" marB="0" anchor="ctr"/>
                </a:tc>
                <a:tc>
                  <a:txBody>
                    <a:bodyPr/>
                    <a:lstStyle/>
                    <a:p>
                      <a:pPr algn="ctr"/>
                      <a:r>
                        <a:rPr lang="de-DE" sz="900"/>
                        <a:t>113</a:t>
                      </a:r>
                    </a:p>
                  </a:txBody>
                  <a:tcPr marL="0" marR="0" marT="0" marB="0" anchor="ctr"/>
                </a:tc>
                <a:tc>
                  <a:txBody>
                    <a:bodyPr/>
                    <a:lstStyle/>
                    <a:p>
                      <a:pPr algn="ctr"/>
                      <a:r>
                        <a:rPr lang="de-DE" sz="900"/>
                        <a:t>38</a:t>
                      </a:r>
                    </a:p>
                  </a:txBody>
                  <a:tcPr marL="0" marR="0" marT="0" marB="0" anchor="ctr"/>
                </a:tc>
                <a:tc>
                  <a:txBody>
                    <a:bodyPr/>
                    <a:lstStyle/>
                    <a:p>
                      <a:pPr algn="ctr"/>
                      <a:r>
                        <a:rPr lang="de-DE" sz="900"/>
                        <a:t>37</a:t>
                      </a:r>
                    </a:p>
                  </a:txBody>
                  <a:tcPr marL="0" marR="0" marT="0" marB="0" anchor="ctr"/>
                </a:tc>
                <a:tc>
                  <a:txBody>
                    <a:bodyPr/>
                    <a:lstStyle/>
                    <a:p>
                      <a:pPr algn="ctr"/>
                      <a:r>
                        <a:rPr lang="de-DE" sz="900"/>
                        <a:t>0</a:t>
                      </a:r>
                    </a:p>
                  </a:txBody>
                  <a:tcPr marL="0" marR="0" marT="0" marB="0" anchor="ctr"/>
                </a:tc>
                <a:tc>
                  <a:txBody>
                    <a:bodyPr/>
                    <a:lstStyle/>
                    <a:p>
                      <a:pPr algn="ctr"/>
                      <a:r>
                        <a:rPr lang="de-DE" sz="900"/>
                        <a:t>0</a:t>
                      </a:r>
                    </a:p>
                  </a:txBody>
                  <a:tcPr marL="0" marR="0" marT="0" marB="0" anchor="ctr"/>
                </a:tc>
                <a:tc>
                  <a:txBody>
                    <a:bodyPr/>
                    <a:lstStyle/>
                    <a:p>
                      <a:pPr algn="ctr"/>
                      <a:r>
                        <a:rPr lang="de-DE" sz="900"/>
                        <a:t>0</a:t>
                      </a:r>
                    </a:p>
                  </a:txBody>
                  <a:tcPr marL="0" marR="0" marT="0" marB="0" anchor="ctr"/>
                </a:tc>
                <a:extLst>
                  <a:ext uri="{0D108BD9-81ED-4DB2-BD59-A6C34878D82A}">
                    <a16:rowId xmlns:a16="http://schemas.microsoft.com/office/drawing/2014/main" val="1014556264"/>
                  </a:ext>
                </a:extLst>
              </a:tr>
              <a:tr h="40797">
                <a:tc>
                  <a:txBody>
                    <a:bodyPr/>
                    <a:lstStyle/>
                    <a:p>
                      <a:r>
                        <a:rPr lang="de-DE" sz="900" err="1">
                          <a:solidFill>
                            <a:schemeClr val="bg1"/>
                          </a:solidFill>
                        </a:rPr>
                        <a:t>Ibrutinib</a:t>
                      </a:r>
                      <a:endParaRPr lang="de-DE" sz="900">
                        <a:solidFill>
                          <a:schemeClr val="bg1"/>
                        </a:solidFill>
                      </a:endParaRPr>
                    </a:p>
                  </a:txBody>
                  <a:tcPr marL="36000" marR="0" marT="0" marB="0" anchor="ctr">
                    <a:solidFill>
                      <a:srgbClr val="F37920"/>
                    </a:solidFill>
                  </a:tcPr>
                </a:tc>
                <a:tc>
                  <a:txBody>
                    <a:bodyPr/>
                    <a:lstStyle/>
                    <a:p>
                      <a:pPr algn="ctr"/>
                      <a:r>
                        <a:rPr lang="de-DE" sz="900"/>
                        <a:t>325</a:t>
                      </a:r>
                    </a:p>
                  </a:txBody>
                  <a:tcPr marL="0" marR="0" marT="0" marB="0" anchor="ctr"/>
                </a:tc>
                <a:tc>
                  <a:txBody>
                    <a:bodyPr/>
                    <a:lstStyle/>
                    <a:p>
                      <a:pPr algn="ctr"/>
                      <a:r>
                        <a:rPr lang="de-DE" sz="900"/>
                        <a:t>291</a:t>
                      </a:r>
                    </a:p>
                  </a:txBody>
                  <a:tcPr marL="0" marR="0" marT="0" marB="0" anchor="ctr"/>
                </a:tc>
                <a:tc>
                  <a:txBody>
                    <a:bodyPr/>
                    <a:lstStyle/>
                    <a:p>
                      <a:pPr algn="ctr"/>
                      <a:r>
                        <a:rPr lang="de-DE" sz="900"/>
                        <a:t>276</a:t>
                      </a:r>
                    </a:p>
                  </a:txBody>
                  <a:tcPr marL="0" marR="0" marT="0" marB="0" anchor="ctr"/>
                </a:tc>
                <a:tc>
                  <a:txBody>
                    <a:bodyPr/>
                    <a:lstStyle/>
                    <a:p>
                      <a:pPr algn="ctr"/>
                      <a:r>
                        <a:rPr lang="de-DE" sz="900"/>
                        <a:t>259</a:t>
                      </a:r>
                    </a:p>
                  </a:txBody>
                  <a:tcPr marL="0" marR="0" marT="0" marB="0" anchor="ctr"/>
                </a:tc>
                <a:tc>
                  <a:txBody>
                    <a:bodyPr/>
                    <a:lstStyle/>
                    <a:p>
                      <a:pPr algn="ctr"/>
                      <a:r>
                        <a:rPr lang="de-DE" sz="900"/>
                        <a:t>245</a:t>
                      </a:r>
                    </a:p>
                  </a:txBody>
                  <a:tcPr marL="0" marR="0" marT="0" marB="0" anchor="ctr"/>
                </a:tc>
                <a:tc>
                  <a:txBody>
                    <a:bodyPr/>
                    <a:lstStyle/>
                    <a:p>
                      <a:pPr algn="ctr"/>
                      <a:r>
                        <a:rPr lang="de-DE" sz="900"/>
                        <a:t>226</a:t>
                      </a:r>
                    </a:p>
                  </a:txBody>
                  <a:tcPr marL="0" marR="0" marT="0" marB="0" anchor="ctr"/>
                </a:tc>
                <a:tc>
                  <a:txBody>
                    <a:bodyPr/>
                    <a:lstStyle/>
                    <a:p>
                      <a:pPr algn="ctr"/>
                      <a:r>
                        <a:rPr lang="de-DE" sz="900"/>
                        <a:t>218</a:t>
                      </a:r>
                    </a:p>
                  </a:txBody>
                  <a:tcPr marL="0" marR="0" marT="0" marB="0" anchor="ctr"/>
                </a:tc>
                <a:tc>
                  <a:txBody>
                    <a:bodyPr/>
                    <a:lstStyle/>
                    <a:p>
                      <a:pPr algn="ctr"/>
                      <a:r>
                        <a:rPr lang="de-DE" sz="900"/>
                        <a:t>204</a:t>
                      </a:r>
                    </a:p>
                  </a:txBody>
                  <a:tcPr marL="0" marR="0" marT="0" marB="0" anchor="ctr"/>
                </a:tc>
                <a:tc>
                  <a:txBody>
                    <a:bodyPr/>
                    <a:lstStyle/>
                    <a:p>
                      <a:pPr algn="ctr"/>
                      <a:r>
                        <a:rPr lang="de-DE" sz="900"/>
                        <a:t>183</a:t>
                      </a:r>
                    </a:p>
                  </a:txBody>
                  <a:tcPr marL="0" marR="0" marT="0" marB="0" anchor="ctr"/>
                </a:tc>
                <a:tc>
                  <a:txBody>
                    <a:bodyPr/>
                    <a:lstStyle/>
                    <a:p>
                      <a:pPr algn="ctr"/>
                      <a:r>
                        <a:rPr lang="de-DE" sz="900"/>
                        <a:t>182</a:t>
                      </a:r>
                    </a:p>
                  </a:txBody>
                  <a:tcPr marL="0" marR="0" marT="0" marB="0" anchor="ctr"/>
                </a:tc>
                <a:tc>
                  <a:txBody>
                    <a:bodyPr/>
                    <a:lstStyle/>
                    <a:p>
                      <a:pPr algn="ctr"/>
                      <a:r>
                        <a:rPr lang="de-DE" sz="900"/>
                        <a:t>167</a:t>
                      </a:r>
                    </a:p>
                  </a:txBody>
                  <a:tcPr marL="0" marR="0" marT="0" marB="0" anchor="ctr"/>
                </a:tc>
                <a:tc>
                  <a:txBody>
                    <a:bodyPr/>
                    <a:lstStyle/>
                    <a:p>
                      <a:pPr algn="ctr"/>
                      <a:r>
                        <a:rPr lang="de-DE" sz="900"/>
                        <a:t>162</a:t>
                      </a:r>
                    </a:p>
                  </a:txBody>
                  <a:tcPr marL="0" marR="0" marT="0" marB="0" anchor="ctr"/>
                </a:tc>
                <a:tc>
                  <a:txBody>
                    <a:bodyPr/>
                    <a:lstStyle/>
                    <a:p>
                      <a:pPr algn="ctr"/>
                      <a:r>
                        <a:rPr lang="de-DE" sz="900"/>
                        <a:t>108</a:t>
                      </a:r>
                    </a:p>
                  </a:txBody>
                  <a:tcPr marL="0" marR="0" marT="0" marB="0" anchor="ctr"/>
                </a:tc>
                <a:tc>
                  <a:txBody>
                    <a:bodyPr/>
                    <a:lstStyle/>
                    <a:p>
                      <a:pPr algn="ctr"/>
                      <a:r>
                        <a:rPr lang="de-DE" sz="900"/>
                        <a:t>84</a:t>
                      </a:r>
                    </a:p>
                  </a:txBody>
                  <a:tcPr marL="0" marR="0" marT="0" marB="0" anchor="ctr"/>
                </a:tc>
                <a:tc>
                  <a:txBody>
                    <a:bodyPr/>
                    <a:lstStyle/>
                    <a:p>
                      <a:pPr algn="ctr"/>
                      <a:r>
                        <a:rPr lang="de-DE" sz="900"/>
                        <a:t>80</a:t>
                      </a:r>
                    </a:p>
                  </a:txBody>
                  <a:tcPr marL="0" marR="0" marT="0" marB="0" anchor="ctr"/>
                </a:tc>
                <a:tc>
                  <a:txBody>
                    <a:bodyPr/>
                    <a:lstStyle/>
                    <a:p>
                      <a:pPr algn="ctr"/>
                      <a:r>
                        <a:rPr lang="de-DE" sz="900"/>
                        <a:t>25</a:t>
                      </a:r>
                    </a:p>
                  </a:txBody>
                  <a:tcPr marL="0" marR="0" marT="0" marB="0" anchor="ctr"/>
                </a:tc>
                <a:tc>
                  <a:txBody>
                    <a:bodyPr/>
                    <a:lstStyle/>
                    <a:p>
                      <a:pPr algn="ctr"/>
                      <a:r>
                        <a:rPr lang="de-DE" sz="900"/>
                        <a:t>21</a:t>
                      </a:r>
                    </a:p>
                  </a:txBody>
                  <a:tcPr marL="0" marR="0" marT="0" marB="0" anchor="ctr"/>
                </a:tc>
                <a:tc>
                  <a:txBody>
                    <a:bodyPr/>
                    <a:lstStyle/>
                    <a:p>
                      <a:pPr algn="ctr"/>
                      <a:r>
                        <a:rPr lang="de-DE" sz="900"/>
                        <a:t>1</a:t>
                      </a:r>
                    </a:p>
                  </a:txBody>
                  <a:tcPr marL="0" marR="0" marT="0" marB="0" anchor="ctr"/>
                </a:tc>
                <a:tc>
                  <a:txBody>
                    <a:bodyPr/>
                    <a:lstStyle/>
                    <a:p>
                      <a:pPr algn="ctr"/>
                      <a:r>
                        <a:rPr lang="de-DE" sz="900"/>
                        <a:t>1</a:t>
                      </a:r>
                    </a:p>
                  </a:txBody>
                  <a:tcPr marL="0" marR="0" marT="0" marB="0" anchor="ctr"/>
                </a:tc>
                <a:tc>
                  <a:txBody>
                    <a:bodyPr/>
                    <a:lstStyle/>
                    <a:p>
                      <a:pPr algn="ctr"/>
                      <a:r>
                        <a:rPr lang="de-DE" sz="900"/>
                        <a:t>0</a:t>
                      </a:r>
                    </a:p>
                  </a:txBody>
                  <a:tcPr marL="0" marR="0" marT="0" marB="0" anchor="ctr"/>
                </a:tc>
                <a:extLst>
                  <a:ext uri="{0D108BD9-81ED-4DB2-BD59-A6C34878D82A}">
                    <a16:rowId xmlns:a16="http://schemas.microsoft.com/office/drawing/2014/main" val="1176687308"/>
                  </a:ext>
                </a:extLst>
              </a:tr>
            </a:tbl>
          </a:graphicData>
        </a:graphic>
      </p:graphicFrame>
      <p:cxnSp>
        <p:nvCxnSpPr>
          <p:cNvPr id="11" name="Gerader Verbinder 10">
            <a:extLst>
              <a:ext uri="{FF2B5EF4-FFF2-40B4-BE49-F238E27FC236}">
                <a16:creationId xmlns:a16="http://schemas.microsoft.com/office/drawing/2014/main" id="{610D71D8-E311-7432-B49C-55E99A07E2AA}"/>
              </a:ext>
            </a:extLst>
          </p:cNvPr>
          <p:cNvCxnSpPr/>
          <p:nvPr/>
        </p:nvCxnSpPr>
        <p:spPr>
          <a:xfrm flipV="1">
            <a:off x="4094037" y="3039877"/>
            <a:ext cx="0" cy="1524000"/>
          </a:xfrm>
          <a:prstGeom prst="line">
            <a:avLst/>
          </a:prstGeom>
          <a:ln w="12700">
            <a:solidFill>
              <a:schemeClr val="tx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17" name="Tabelle 16">
            <a:extLst>
              <a:ext uri="{FF2B5EF4-FFF2-40B4-BE49-F238E27FC236}">
                <a16:creationId xmlns:a16="http://schemas.microsoft.com/office/drawing/2014/main" id="{F9A54DF4-1563-EA4C-07B2-4FCBD7E2B3F9}"/>
              </a:ext>
            </a:extLst>
          </p:cNvPr>
          <p:cNvGraphicFramePr>
            <a:graphicFrameLocks noGrp="1"/>
          </p:cNvGraphicFramePr>
          <p:nvPr>
            <p:extLst>
              <p:ext uri="{D42A27DB-BD31-4B8C-83A1-F6EECF244321}">
                <p14:modId xmlns:p14="http://schemas.microsoft.com/office/powerpoint/2010/main" val="940729711"/>
              </p:ext>
            </p:extLst>
          </p:nvPr>
        </p:nvGraphicFramePr>
        <p:xfrm>
          <a:off x="1330555" y="3749686"/>
          <a:ext cx="1323009" cy="470058"/>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717279112"/>
                    </a:ext>
                  </a:extLst>
                </a:gridCol>
                <a:gridCol w="603009">
                  <a:extLst>
                    <a:ext uri="{9D8B030D-6E8A-4147-A177-3AD203B41FA5}">
                      <a16:colId xmlns:a16="http://schemas.microsoft.com/office/drawing/2014/main" val="4198750288"/>
                    </a:ext>
                  </a:extLst>
                </a:gridCol>
              </a:tblGrid>
              <a:tr h="156686">
                <a:tc gridSpan="2">
                  <a:txBody>
                    <a:bodyPr/>
                    <a:lstStyle/>
                    <a:p>
                      <a:r>
                        <a:rPr lang="de-DE" sz="900"/>
                        <a:t>PFS events, n (%)</a:t>
                      </a:r>
                    </a:p>
                  </a:txBody>
                  <a:tcPr marL="36000" marR="0" marT="0" marB="0" anchor="ctr"/>
                </a:tc>
                <a:tc hMerge="1">
                  <a:txBody>
                    <a:bodyPr/>
                    <a:lstStyle/>
                    <a:p>
                      <a:pPr algn="ctr"/>
                      <a:endParaRPr lang="de-DE" sz="1050"/>
                    </a:p>
                  </a:txBody>
                  <a:tcPr marL="0" marR="0" marT="0" marB="0" anchor="ctr"/>
                </a:tc>
                <a:extLst>
                  <a:ext uri="{0D108BD9-81ED-4DB2-BD59-A6C34878D82A}">
                    <a16:rowId xmlns:a16="http://schemas.microsoft.com/office/drawing/2014/main" val="1481988096"/>
                  </a:ext>
                </a:extLst>
              </a:tr>
              <a:tr h="156686">
                <a:tc>
                  <a:txBody>
                    <a:bodyPr/>
                    <a:lstStyle/>
                    <a:p>
                      <a:r>
                        <a:rPr lang="de-DE" sz="900" err="1">
                          <a:solidFill>
                            <a:schemeClr val="bg1"/>
                          </a:solidFill>
                        </a:rPr>
                        <a:t>Zanubrutinib</a:t>
                      </a:r>
                      <a:endParaRPr lang="de-DE" sz="900">
                        <a:solidFill>
                          <a:schemeClr val="bg1"/>
                        </a:solidFill>
                      </a:endParaRPr>
                    </a:p>
                  </a:txBody>
                  <a:tcPr marL="36000" marR="0" marT="0" marB="0" anchor="ctr">
                    <a:solidFill>
                      <a:srgbClr val="002A5C"/>
                    </a:solidFill>
                  </a:tcPr>
                </a:tc>
                <a:tc>
                  <a:txBody>
                    <a:bodyPr/>
                    <a:lstStyle/>
                    <a:p>
                      <a:pPr algn="ctr"/>
                      <a:r>
                        <a:rPr lang="de-DE" sz="900"/>
                        <a:t>31 (41.3)</a:t>
                      </a:r>
                    </a:p>
                  </a:txBody>
                  <a:tcPr marL="0" marR="0" marT="0" marB="0" anchor="ctr"/>
                </a:tc>
                <a:extLst>
                  <a:ext uri="{0D108BD9-81ED-4DB2-BD59-A6C34878D82A}">
                    <a16:rowId xmlns:a16="http://schemas.microsoft.com/office/drawing/2014/main" val="1014556264"/>
                  </a:ext>
                </a:extLst>
              </a:tr>
              <a:tr h="156686">
                <a:tc>
                  <a:txBody>
                    <a:bodyPr/>
                    <a:lstStyle/>
                    <a:p>
                      <a:r>
                        <a:rPr lang="de-DE" sz="900" err="1">
                          <a:solidFill>
                            <a:schemeClr val="bg1"/>
                          </a:solidFill>
                        </a:rPr>
                        <a:t>Ibrutinib</a:t>
                      </a:r>
                      <a:endParaRPr lang="de-DE" sz="900">
                        <a:solidFill>
                          <a:schemeClr val="bg1"/>
                        </a:solidFill>
                      </a:endParaRPr>
                    </a:p>
                  </a:txBody>
                  <a:tcPr marL="36000" marR="0" marT="0" marB="0" anchor="ctr">
                    <a:solidFill>
                      <a:srgbClr val="F37920"/>
                    </a:solidFill>
                  </a:tcPr>
                </a:tc>
                <a:tc>
                  <a:txBody>
                    <a:bodyPr/>
                    <a:lstStyle/>
                    <a:p>
                      <a:pPr algn="ctr"/>
                      <a:r>
                        <a:rPr lang="de-DE" sz="900"/>
                        <a:t>46 (61.3)</a:t>
                      </a:r>
                    </a:p>
                  </a:txBody>
                  <a:tcPr marL="0" marR="0" marT="0" marB="0" anchor="ctr"/>
                </a:tc>
                <a:extLst>
                  <a:ext uri="{0D108BD9-81ED-4DB2-BD59-A6C34878D82A}">
                    <a16:rowId xmlns:a16="http://schemas.microsoft.com/office/drawing/2014/main" val="1176687308"/>
                  </a:ext>
                </a:extLst>
              </a:tr>
            </a:tbl>
          </a:graphicData>
        </a:graphic>
      </p:graphicFrame>
      <p:sp>
        <p:nvSpPr>
          <p:cNvPr id="18" name="Textfeld 17">
            <a:extLst>
              <a:ext uri="{FF2B5EF4-FFF2-40B4-BE49-F238E27FC236}">
                <a16:creationId xmlns:a16="http://schemas.microsoft.com/office/drawing/2014/main" id="{8A2CC1D3-2E98-CB7D-F221-5A76510EEA02}"/>
              </a:ext>
            </a:extLst>
          </p:cNvPr>
          <p:cNvSpPr txBox="1"/>
          <p:nvPr/>
        </p:nvSpPr>
        <p:spPr>
          <a:xfrm>
            <a:off x="1235870" y="4186686"/>
            <a:ext cx="2212180" cy="369332"/>
          </a:xfrm>
          <a:prstGeom prst="rect">
            <a:avLst/>
          </a:prstGeom>
          <a:noFill/>
        </p:spPr>
        <p:txBody>
          <a:bodyPr wrap="square" rtlCol="0">
            <a:spAutoFit/>
          </a:bodyPr>
          <a:lstStyle/>
          <a:p>
            <a:r>
              <a:rPr lang="de-DE" sz="900"/>
              <a:t>Hazard </a:t>
            </a:r>
            <a:r>
              <a:rPr lang="de-DE" sz="900" err="1"/>
              <a:t>ratio</a:t>
            </a:r>
            <a:r>
              <a:rPr lang="de-DE" sz="900"/>
              <a:t> (95% CI)=0.52 (0.33-0.83)</a:t>
            </a:r>
          </a:p>
          <a:p>
            <a:r>
              <a:rPr lang="de-DE" sz="900" err="1"/>
              <a:t>Two-sided</a:t>
            </a:r>
            <a:r>
              <a:rPr lang="de-DE" sz="900"/>
              <a:t> </a:t>
            </a:r>
            <a:r>
              <a:rPr lang="de-DE" sz="900" i="1"/>
              <a:t>P</a:t>
            </a:r>
            <a:r>
              <a:rPr lang="de-DE" sz="900"/>
              <a:t>=0.0047</a:t>
            </a:r>
          </a:p>
        </p:txBody>
      </p:sp>
      <p:graphicFrame>
        <p:nvGraphicFramePr>
          <p:cNvPr id="20" name="Tabelle 19">
            <a:extLst>
              <a:ext uri="{FF2B5EF4-FFF2-40B4-BE49-F238E27FC236}">
                <a16:creationId xmlns:a16="http://schemas.microsoft.com/office/drawing/2014/main" id="{FB5D3299-1556-7830-66CC-C8DC2E329F9A}"/>
              </a:ext>
            </a:extLst>
          </p:cNvPr>
          <p:cNvGraphicFramePr>
            <a:graphicFrameLocks noGrp="1"/>
          </p:cNvGraphicFramePr>
          <p:nvPr>
            <p:extLst>
              <p:ext uri="{D42A27DB-BD31-4B8C-83A1-F6EECF244321}">
                <p14:modId xmlns:p14="http://schemas.microsoft.com/office/powerpoint/2010/main" val="4140082382"/>
              </p:ext>
            </p:extLst>
          </p:nvPr>
        </p:nvGraphicFramePr>
        <p:xfrm>
          <a:off x="6211888" y="1989138"/>
          <a:ext cx="4608000" cy="794584"/>
        </p:xfrm>
        <a:graphic>
          <a:graphicData uri="http://schemas.openxmlformats.org/drawingml/2006/table">
            <a:tbl>
              <a:tblPr firstRow="1" bandRow="1">
                <a:tableStyleId>{5C22544A-7EE6-4342-B048-85BDC9FD1C3A}</a:tableStyleId>
              </a:tblPr>
              <a:tblGrid>
                <a:gridCol w="1800000">
                  <a:extLst>
                    <a:ext uri="{9D8B030D-6E8A-4147-A177-3AD203B41FA5}">
                      <a16:colId xmlns:a16="http://schemas.microsoft.com/office/drawing/2014/main" val="447320859"/>
                    </a:ext>
                  </a:extLst>
                </a:gridCol>
                <a:gridCol w="684000">
                  <a:extLst>
                    <a:ext uri="{9D8B030D-6E8A-4147-A177-3AD203B41FA5}">
                      <a16:colId xmlns:a16="http://schemas.microsoft.com/office/drawing/2014/main" val="3018569188"/>
                    </a:ext>
                  </a:extLst>
                </a:gridCol>
                <a:gridCol w="684000">
                  <a:extLst>
                    <a:ext uri="{9D8B030D-6E8A-4147-A177-3AD203B41FA5}">
                      <a16:colId xmlns:a16="http://schemas.microsoft.com/office/drawing/2014/main" val="2645858605"/>
                    </a:ext>
                  </a:extLst>
                </a:gridCol>
                <a:gridCol w="936000">
                  <a:extLst>
                    <a:ext uri="{9D8B030D-6E8A-4147-A177-3AD203B41FA5}">
                      <a16:colId xmlns:a16="http://schemas.microsoft.com/office/drawing/2014/main" val="292004336"/>
                    </a:ext>
                  </a:extLst>
                </a:gridCol>
                <a:gridCol w="504000">
                  <a:extLst>
                    <a:ext uri="{9D8B030D-6E8A-4147-A177-3AD203B41FA5}">
                      <a16:colId xmlns:a16="http://schemas.microsoft.com/office/drawing/2014/main" val="2089847056"/>
                    </a:ext>
                  </a:extLst>
                </a:gridCol>
              </a:tblGrid>
              <a:tr h="153452">
                <a:tc>
                  <a:txBody>
                    <a:bodyPr/>
                    <a:lstStyle/>
                    <a:p>
                      <a:pPr algn="l"/>
                      <a:r>
                        <a:rPr lang="de-DE" sz="800"/>
                        <a:t>Sensitivity analyis</a:t>
                      </a:r>
                    </a:p>
                  </a:txBody>
                  <a:tcPr marL="36000" marR="0" marT="0" marB="0" anchor="ctr"/>
                </a:tc>
                <a:tc>
                  <a:txBody>
                    <a:bodyPr/>
                    <a:lstStyle/>
                    <a:p>
                      <a:pPr algn="ctr"/>
                      <a:r>
                        <a:rPr lang="de-DE" sz="800" err="1"/>
                        <a:t>Zanubrutinib</a:t>
                      </a:r>
                      <a:br>
                        <a:rPr lang="de-DE" sz="800"/>
                      </a:br>
                      <a:r>
                        <a:rPr lang="de-DE" sz="800"/>
                        <a:t>n (%)</a:t>
                      </a:r>
                    </a:p>
                  </a:txBody>
                  <a:tcPr marL="36000" marR="0" marT="0" marB="0" anchor="ctr"/>
                </a:tc>
                <a:tc>
                  <a:txBody>
                    <a:bodyPr/>
                    <a:lstStyle/>
                    <a:p>
                      <a:pPr algn="ctr"/>
                      <a:r>
                        <a:rPr lang="de-DE" sz="800" err="1"/>
                        <a:t>Ibrutinib</a:t>
                      </a:r>
                      <a:br>
                        <a:rPr lang="de-DE" sz="800"/>
                      </a:br>
                      <a:r>
                        <a:rPr lang="de-DE" sz="800"/>
                        <a:t>n (%)</a:t>
                      </a:r>
                    </a:p>
                  </a:txBody>
                  <a:tcPr marL="36000" marR="0" marT="0" marB="0" anchor="ctr">
                    <a:solidFill>
                      <a:schemeClr val="accent2"/>
                    </a:solidFill>
                  </a:tcPr>
                </a:tc>
                <a:tc>
                  <a:txBody>
                    <a:bodyPr/>
                    <a:lstStyle/>
                    <a:p>
                      <a:pPr algn="ctr"/>
                      <a:r>
                        <a:rPr lang="de-DE" sz="800"/>
                        <a:t>HR</a:t>
                      </a:r>
                      <a:br>
                        <a:rPr lang="de-DE" sz="800"/>
                      </a:br>
                      <a:r>
                        <a:rPr lang="de-DE" sz="800"/>
                        <a:t>(95% CI)</a:t>
                      </a:r>
                    </a:p>
                  </a:txBody>
                  <a:tcPr marL="36000" marR="0" marT="0" marB="0" anchor="ctr"/>
                </a:tc>
                <a:tc>
                  <a:txBody>
                    <a:bodyPr/>
                    <a:lstStyle/>
                    <a:p>
                      <a:pPr algn="ctr"/>
                      <a:r>
                        <a:rPr lang="de-DE" sz="800"/>
                        <a:t>2-sided</a:t>
                      </a:r>
                      <a:br>
                        <a:rPr lang="de-DE" sz="800"/>
                      </a:br>
                      <a:r>
                        <a:rPr lang="de-DE" sz="800" i="1"/>
                        <a:t>P</a:t>
                      </a:r>
                      <a:r>
                        <a:rPr lang="de-DE" sz="800"/>
                        <a:t>-</a:t>
                      </a:r>
                      <a:r>
                        <a:rPr lang="de-DE" sz="800" err="1"/>
                        <a:t>value</a:t>
                      </a:r>
                      <a:endParaRPr lang="de-DE" sz="800"/>
                    </a:p>
                  </a:txBody>
                  <a:tcPr marL="36000" marR="0" marT="0" marB="0" anchor="ctr"/>
                </a:tc>
                <a:extLst>
                  <a:ext uri="{0D108BD9-81ED-4DB2-BD59-A6C34878D82A}">
                    <a16:rowId xmlns:a16="http://schemas.microsoft.com/office/drawing/2014/main" val="1481988096"/>
                  </a:ext>
                </a:extLst>
              </a:tr>
              <a:tr h="153452">
                <a:tc>
                  <a:txBody>
                    <a:bodyPr/>
                    <a:lstStyle/>
                    <a:p>
                      <a:pPr algn="l"/>
                      <a:r>
                        <a:rPr lang="de-DE" sz="800"/>
                        <a:t>Accounting only PD and death events that occurred during active treatment</a:t>
                      </a:r>
                    </a:p>
                  </a:txBody>
                  <a:tcPr marL="36000" marR="0" marT="0" marB="0" anchor="ctr"/>
                </a:tc>
                <a:tc>
                  <a:txBody>
                    <a:bodyPr/>
                    <a:lstStyle/>
                    <a:p>
                      <a:pPr algn="ctr"/>
                      <a:r>
                        <a:rPr lang="de-DE" sz="800"/>
                        <a:t>76 (23.2)</a:t>
                      </a:r>
                    </a:p>
                  </a:txBody>
                  <a:tcPr marL="0" marR="0" marT="0" marB="0" anchor="ctr"/>
                </a:tc>
                <a:tc>
                  <a:txBody>
                    <a:bodyPr/>
                    <a:lstStyle/>
                    <a:p>
                      <a:pPr algn="ctr"/>
                      <a:r>
                        <a:rPr lang="de-DE" sz="800"/>
                        <a:t>85 (26.2)</a:t>
                      </a:r>
                    </a:p>
                  </a:txBody>
                  <a:tcPr marL="0" marR="0" marT="0" marB="0" anchor="ctr"/>
                </a:tc>
                <a:tc>
                  <a:txBody>
                    <a:bodyPr/>
                    <a:lstStyle/>
                    <a:p>
                      <a:pPr algn="ctr"/>
                      <a:r>
                        <a:rPr lang="de-DE" sz="800"/>
                        <a:t>0.69 (0.50, 0.95)</a:t>
                      </a:r>
                    </a:p>
                  </a:txBody>
                  <a:tcPr marL="0" marR="0" marT="0" marB="0" anchor="ctr"/>
                </a:tc>
                <a:tc>
                  <a:txBody>
                    <a:bodyPr/>
                    <a:lstStyle/>
                    <a:p>
                      <a:pPr algn="ctr"/>
                      <a:r>
                        <a:rPr lang="de-DE" sz="800"/>
                        <a:t>0.0206</a:t>
                      </a:r>
                    </a:p>
                  </a:txBody>
                  <a:tcPr marL="0" marR="0" marT="0" marB="0" anchor="ctr"/>
                </a:tc>
                <a:extLst>
                  <a:ext uri="{0D108BD9-81ED-4DB2-BD59-A6C34878D82A}">
                    <a16:rowId xmlns:a16="http://schemas.microsoft.com/office/drawing/2014/main" val="1014556264"/>
                  </a:ext>
                </a:extLst>
              </a:tr>
              <a:tr h="153452">
                <a:tc>
                  <a:txBody>
                    <a:bodyPr/>
                    <a:lstStyle/>
                    <a:p>
                      <a:pPr algn="l"/>
                      <a:r>
                        <a:rPr lang="de-DE" sz="800"/>
                        <a:t>Censoring for new CLL/SLL therapies</a:t>
                      </a:r>
                    </a:p>
                  </a:txBody>
                  <a:tcPr marL="36000" marR="0" marT="0" marB="0" anchor="ctr"/>
                </a:tc>
                <a:tc>
                  <a:txBody>
                    <a:bodyPr/>
                    <a:lstStyle/>
                    <a:p>
                      <a:pPr algn="ctr"/>
                      <a:r>
                        <a:rPr lang="de-DE" sz="800"/>
                        <a:t>129 (39.4)</a:t>
                      </a:r>
                    </a:p>
                  </a:txBody>
                  <a:tcPr marL="0" marR="0" marT="0" marB="0" anchor="ctr"/>
                </a:tc>
                <a:tc>
                  <a:txBody>
                    <a:bodyPr/>
                    <a:lstStyle/>
                    <a:p>
                      <a:pPr algn="ctr"/>
                      <a:r>
                        <a:rPr lang="de-DE" sz="800"/>
                        <a:t>157 (48.3)</a:t>
                      </a:r>
                    </a:p>
                  </a:txBody>
                  <a:tcPr marL="0" marR="0" marT="0" marB="0" anchor="ctr"/>
                </a:tc>
                <a:tc>
                  <a:txBody>
                    <a:bodyPr/>
                    <a:lstStyle/>
                    <a:p>
                      <a:pPr algn="ctr"/>
                      <a:r>
                        <a:rPr lang="de-DE" sz="800"/>
                        <a:t>0.68 (0.54, 0.86)</a:t>
                      </a:r>
                    </a:p>
                  </a:txBody>
                  <a:tcPr marL="0" marR="0" marT="0" marB="0" anchor="ctr"/>
                </a:tc>
                <a:tc>
                  <a:txBody>
                    <a:bodyPr/>
                    <a:lstStyle/>
                    <a:p>
                      <a:pPr algn="ctr"/>
                      <a:r>
                        <a:rPr lang="de-DE" sz="800"/>
                        <a:t>0.0014</a:t>
                      </a:r>
                    </a:p>
                  </a:txBody>
                  <a:tcPr marL="0" marR="0" marT="0" marB="0" anchor="ctr"/>
                </a:tc>
                <a:extLst>
                  <a:ext uri="{0D108BD9-81ED-4DB2-BD59-A6C34878D82A}">
                    <a16:rowId xmlns:a16="http://schemas.microsoft.com/office/drawing/2014/main" val="1176687308"/>
                  </a:ext>
                </a:extLst>
              </a:tr>
              <a:tr h="153452">
                <a:tc>
                  <a:txBody>
                    <a:bodyPr/>
                    <a:lstStyle/>
                    <a:p>
                      <a:pPr algn="l"/>
                      <a:r>
                        <a:rPr lang="de-DE" sz="800" err="1"/>
                        <a:t>Censoring</a:t>
                      </a:r>
                      <a:r>
                        <a:rPr lang="de-DE" sz="800"/>
                        <a:t> </a:t>
                      </a:r>
                      <a:r>
                        <a:rPr lang="de-DE" sz="800" err="1"/>
                        <a:t>for</a:t>
                      </a:r>
                      <a:r>
                        <a:rPr lang="de-DE" sz="800"/>
                        <a:t> </a:t>
                      </a:r>
                      <a:r>
                        <a:rPr lang="de-DE" sz="800" err="1"/>
                        <a:t>death</a:t>
                      </a:r>
                      <a:r>
                        <a:rPr lang="de-DE" sz="800"/>
                        <a:t> due to COVID-19</a:t>
                      </a:r>
                    </a:p>
                  </a:txBody>
                  <a:tcPr marL="36000" marR="0" marT="0" marB="0" anchor="ctr"/>
                </a:tc>
                <a:tc>
                  <a:txBody>
                    <a:bodyPr/>
                    <a:lstStyle/>
                    <a:p>
                      <a:pPr algn="ctr"/>
                      <a:r>
                        <a:rPr lang="de-DE" sz="800"/>
                        <a:t>115 (35.2)</a:t>
                      </a:r>
                    </a:p>
                  </a:txBody>
                  <a:tcPr marL="0" marR="0" marT="0" marB="0" anchor="ctr"/>
                </a:tc>
                <a:tc>
                  <a:txBody>
                    <a:bodyPr/>
                    <a:lstStyle/>
                    <a:p>
                      <a:pPr algn="ctr"/>
                      <a:r>
                        <a:rPr lang="de-DE" sz="800"/>
                        <a:t>142 (43.7)</a:t>
                      </a:r>
                    </a:p>
                  </a:txBody>
                  <a:tcPr marL="0" marR="0" marT="0" marB="0" anchor="ctr"/>
                </a:tc>
                <a:tc>
                  <a:txBody>
                    <a:bodyPr/>
                    <a:lstStyle/>
                    <a:p>
                      <a:pPr algn="ctr"/>
                      <a:r>
                        <a:rPr lang="de-DE" sz="800"/>
                        <a:t>0.66 (0.52, 0.85)</a:t>
                      </a:r>
                    </a:p>
                  </a:txBody>
                  <a:tcPr marL="0" marR="0" marT="0" marB="0" anchor="ctr"/>
                </a:tc>
                <a:tc>
                  <a:txBody>
                    <a:bodyPr/>
                    <a:lstStyle/>
                    <a:p>
                      <a:pPr algn="ctr"/>
                      <a:r>
                        <a:rPr lang="de-DE" sz="800"/>
                        <a:t>0.0013</a:t>
                      </a:r>
                    </a:p>
                  </a:txBody>
                  <a:tcPr marL="0" marR="0" marT="0" marB="0" anchor="ctr"/>
                </a:tc>
                <a:extLst>
                  <a:ext uri="{0D108BD9-81ED-4DB2-BD59-A6C34878D82A}">
                    <a16:rowId xmlns:a16="http://schemas.microsoft.com/office/drawing/2014/main" val="3858803402"/>
                  </a:ext>
                </a:extLst>
              </a:tr>
            </a:tbl>
          </a:graphicData>
        </a:graphic>
      </p:graphicFrame>
      <p:sp>
        <p:nvSpPr>
          <p:cNvPr id="23" name="Textfeld 22">
            <a:extLst>
              <a:ext uri="{FF2B5EF4-FFF2-40B4-BE49-F238E27FC236}">
                <a16:creationId xmlns:a16="http://schemas.microsoft.com/office/drawing/2014/main" id="{17E70A2C-1DB7-3BCA-6197-168216DED2F0}"/>
              </a:ext>
            </a:extLst>
          </p:cNvPr>
          <p:cNvSpPr txBox="1"/>
          <p:nvPr/>
        </p:nvSpPr>
        <p:spPr>
          <a:xfrm>
            <a:off x="4035359" y="3712608"/>
            <a:ext cx="539690" cy="230832"/>
          </a:xfrm>
          <a:prstGeom prst="rect">
            <a:avLst/>
          </a:prstGeom>
          <a:noFill/>
        </p:spPr>
        <p:txBody>
          <a:bodyPr wrap="square" rtlCol="0">
            <a:spAutoFit/>
          </a:bodyPr>
          <a:lstStyle/>
          <a:p>
            <a:r>
              <a:rPr lang="de-DE" sz="900" b="1">
                <a:solidFill>
                  <a:schemeClr val="accent2"/>
                </a:solidFill>
              </a:rPr>
              <a:t>41.3%</a:t>
            </a:r>
          </a:p>
        </p:txBody>
      </p:sp>
      <p:sp>
        <p:nvSpPr>
          <p:cNvPr id="24" name="Textfeld 23">
            <a:extLst>
              <a:ext uri="{FF2B5EF4-FFF2-40B4-BE49-F238E27FC236}">
                <a16:creationId xmlns:a16="http://schemas.microsoft.com/office/drawing/2014/main" id="{45C0A74C-B38F-76F8-2FCA-8BF2E0A922BE}"/>
              </a:ext>
            </a:extLst>
          </p:cNvPr>
          <p:cNvSpPr txBox="1"/>
          <p:nvPr/>
        </p:nvSpPr>
        <p:spPr>
          <a:xfrm>
            <a:off x="4035359" y="3413012"/>
            <a:ext cx="539690" cy="230832"/>
          </a:xfrm>
          <a:prstGeom prst="rect">
            <a:avLst/>
          </a:prstGeom>
          <a:noFill/>
        </p:spPr>
        <p:txBody>
          <a:bodyPr wrap="square" rtlCol="0">
            <a:spAutoFit/>
          </a:bodyPr>
          <a:lstStyle/>
          <a:p>
            <a:r>
              <a:rPr lang="de-DE" sz="900" b="1">
                <a:solidFill>
                  <a:schemeClr val="accent1"/>
                </a:solidFill>
              </a:rPr>
              <a:t>58.6%</a:t>
            </a:r>
          </a:p>
        </p:txBody>
      </p:sp>
      <p:pic>
        <p:nvPicPr>
          <p:cNvPr id="30" name="Grafik 29">
            <a:extLst>
              <a:ext uri="{FF2B5EF4-FFF2-40B4-BE49-F238E27FC236}">
                <a16:creationId xmlns:a16="http://schemas.microsoft.com/office/drawing/2014/main" id="{277748AA-753B-69AB-FB66-E8AC4F50DD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35870" y="2983781"/>
            <a:ext cx="4017168" cy="1239944"/>
          </a:xfrm>
          <a:prstGeom prst="rect">
            <a:avLst/>
          </a:prstGeom>
        </p:spPr>
      </p:pic>
      <p:pic>
        <p:nvPicPr>
          <p:cNvPr id="32" name="Grafik 31">
            <a:extLst>
              <a:ext uri="{FF2B5EF4-FFF2-40B4-BE49-F238E27FC236}">
                <a16:creationId xmlns:a16="http://schemas.microsoft.com/office/drawing/2014/main" id="{B8EC7F5F-3484-01B2-D5A9-C323B9A7048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54920" y="3008061"/>
            <a:ext cx="3978095" cy="782889"/>
          </a:xfrm>
          <a:prstGeom prst="rect">
            <a:avLst/>
          </a:prstGeom>
        </p:spPr>
      </p:pic>
      <p:pic>
        <p:nvPicPr>
          <p:cNvPr id="34" name="Grafik 33">
            <a:extLst>
              <a:ext uri="{FF2B5EF4-FFF2-40B4-BE49-F238E27FC236}">
                <a16:creationId xmlns:a16="http://schemas.microsoft.com/office/drawing/2014/main" id="{FD2BCFC5-7371-34AF-A24A-9C2135A1BF1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15161" y="2992401"/>
            <a:ext cx="4329113" cy="822785"/>
          </a:xfrm>
          <a:prstGeom prst="rect">
            <a:avLst/>
          </a:prstGeom>
        </p:spPr>
      </p:pic>
      <p:pic>
        <p:nvPicPr>
          <p:cNvPr id="36" name="Grafik 35">
            <a:extLst>
              <a:ext uri="{FF2B5EF4-FFF2-40B4-BE49-F238E27FC236}">
                <a16:creationId xmlns:a16="http://schemas.microsoft.com/office/drawing/2014/main" id="{1C88A41B-C1FA-B85F-2075-4FE45E76378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22782" y="2997707"/>
            <a:ext cx="3959543" cy="724539"/>
          </a:xfrm>
          <a:prstGeom prst="rect">
            <a:avLst/>
          </a:prstGeom>
        </p:spPr>
      </p:pic>
    </p:spTree>
    <p:extLst>
      <p:ext uri="{BB962C8B-B14F-4D97-AF65-F5344CB8AC3E}">
        <p14:creationId xmlns:p14="http://schemas.microsoft.com/office/powerpoint/2010/main" val="39775369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 name="Diagramm 41">
            <a:extLst>
              <a:ext uri="{FF2B5EF4-FFF2-40B4-BE49-F238E27FC236}">
                <a16:creationId xmlns:a16="http://schemas.microsoft.com/office/drawing/2014/main" id="{267CA012-C90C-474C-B94C-D69ADCA0B8E4}"/>
              </a:ext>
            </a:extLst>
          </p:cNvPr>
          <p:cNvGraphicFramePr/>
          <p:nvPr>
            <p:extLst>
              <p:ext uri="{D42A27DB-BD31-4B8C-83A1-F6EECF244321}">
                <p14:modId xmlns:p14="http://schemas.microsoft.com/office/powerpoint/2010/main" val="3381037662"/>
              </p:ext>
            </p:extLst>
          </p:nvPr>
        </p:nvGraphicFramePr>
        <p:xfrm>
          <a:off x="5736855" y="1540549"/>
          <a:ext cx="6115051" cy="36517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Diagramm 8">
            <a:extLst>
              <a:ext uri="{FF2B5EF4-FFF2-40B4-BE49-F238E27FC236}">
                <a16:creationId xmlns:a16="http://schemas.microsoft.com/office/drawing/2014/main" id="{37F7B143-CC18-F2C6-7CBE-D390E812BDAB}"/>
              </a:ext>
            </a:extLst>
          </p:cNvPr>
          <p:cNvGraphicFramePr/>
          <p:nvPr>
            <p:extLst>
              <p:ext uri="{D42A27DB-BD31-4B8C-83A1-F6EECF244321}">
                <p14:modId xmlns:p14="http://schemas.microsoft.com/office/powerpoint/2010/main" val="655546325"/>
              </p:ext>
            </p:extLst>
          </p:nvPr>
        </p:nvGraphicFramePr>
        <p:xfrm>
          <a:off x="-19051" y="1540549"/>
          <a:ext cx="6115051" cy="3651702"/>
        </p:xfrm>
        <a:graphic>
          <a:graphicData uri="http://schemas.openxmlformats.org/drawingml/2006/chart">
            <c:chart xmlns:c="http://schemas.openxmlformats.org/drawingml/2006/chart" xmlns:r="http://schemas.openxmlformats.org/officeDocument/2006/relationships" r:id="rId4"/>
          </a:graphicData>
        </a:graphic>
      </p:graphicFrame>
      <p:pic>
        <p:nvPicPr>
          <p:cNvPr id="12" name="Content Placeholder 11" descr="A graph of a patient's status&#10;&#10;Description automatically generated">
            <a:extLst>
              <a:ext uri="{FF2B5EF4-FFF2-40B4-BE49-F238E27FC236}">
                <a16:creationId xmlns:a16="http://schemas.microsoft.com/office/drawing/2014/main" id="{1E5753FB-884F-EE83-3AB0-4407FE9E4AA8}"/>
              </a:ext>
            </a:extLst>
          </p:cNvPr>
          <p:cNvPicPr>
            <a:picLocks noGrp="1" noChangeAspect="1"/>
          </p:cNvPicPr>
          <p:nvPr>
            <p:ph idx="1"/>
          </p:nvPr>
        </p:nvPicPr>
        <p:blipFill rotWithShape="1">
          <a:blip r:embed="rId5"/>
          <a:srcRect l="7585" t="15116" r="1542" b="10501"/>
          <a:stretch/>
        </p:blipFill>
        <p:spPr>
          <a:xfrm>
            <a:off x="-7147353" y="2078381"/>
            <a:ext cx="6347015" cy="2845592"/>
          </a:xfrm>
          <a:prstGeom prst="rect">
            <a:avLst/>
          </a:prstGeom>
        </p:spPr>
      </p:pic>
      <p:sp>
        <p:nvSpPr>
          <p:cNvPr id="5" name="Text Placeholder 4">
            <a:extLst>
              <a:ext uri="{FF2B5EF4-FFF2-40B4-BE49-F238E27FC236}">
                <a16:creationId xmlns:a16="http://schemas.microsoft.com/office/drawing/2014/main" id="{05BBDBE2-8FB0-8C61-8233-6443FF38A2B4}"/>
              </a:ext>
            </a:extLst>
          </p:cNvPr>
          <p:cNvSpPr>
            <a:spLocks noGrp="1"/>
          </p:cNvSpPr>
          <p:nvPr>
            <p:ph type="body" sz="quarter" idx="12"/>
          </p:nvPr>
        </p:nvSpPr>
        <p:spPr/>
        <p:txBody>
          <a:bodyPr/>
          <a:lstStyle/>
          <a:p>
            <a:r>
              <a:rPr lang="en-US"/>
              <a:t>PFS by IGHV</a:t>
            </a:r>
          </a:p>
        </p:txBody>
      </p:sp>
      <p:sp>
        <p:nvSpPr>
          <p:cNvPr id="2" name="Title 1">
            <a:extLst>
              <a:ext uri="{FF2B5EF4-FFF2-40B4-BE49-F238E27FC236}">
                <a16:creationId xmlns:a16="http://schemas.microsoft.com/office/drawing/2014/main" id="{C7D28BA1-FAFD-C953-E57B-3D231F3AE7FC}"/>
              </a:ext>
            </a:extLst>
          </p:cNvPr>
          <p:cNvSpPr>
            <a:spLocks noGrp="1"/>
          </p:cNvSpPr>
          <p:nvPr>
            <p:ph type="title"/>
          </p:nvPr>
        </p:nvSpPr>
        <p:spPr/>
        <p:txBody>
          <a:bodyPr/>
          <a:lstStyle/>
          <a:p>
            <a:r>
              <a:rPr lang="en-US"/>
              <a:t>PFS by IGHV and del(17p) and/or </a:t>
            </a:r>
            <a:r>
              <a:rPr lang="en-US" i="1"/>
              <a:t>TP53m</a:t>
            </a:r>
            <a:r>
              <a:rPr lang="en-US"/>
              <a:t> by treatment arm</a:t>
            </a:r>
          </a:p>
        </p:txBody>
      </p:sp>
      <p:sp>
        <p:nvSpPr>
          <p:cNvPr id="3" name="Footer Placeholder 2">
            <a:extLst>
              <a:ext uri="{FF2B5EF4-FFF2-40B4-BE49-F238E27FC236}">
                <a16:creationId xmlns:a16="http://schemas.microsoft.com/office/drawing/2014/main" id="{5CA45FC9-BE91-D635-798C-B2D7980F730C}"/>
              </a:ext>
            </a:extLst>
          </p:cNvPr>
          <p:cNvSpPr>
            <a:spLocks noGrp="1"/>
          </p:cNvSpPr>
          <p:nvPr>
            <p:ph type="ftr" sz="quarter" idx="13"/>
          </p:nvPr>
        </p:nvSpPr>
        <p:spPr>
          <a:xfrm>
            <a:off x="407989" y="6006688"/>
            <a:ext cx="8532812" cy="662400"/>
          </a:xfrm>
        </p:spPr>
        <p:txBody>
          <a:bodyPr/>
          <a:lstStyle/>
          <a:p>
            <a:r>
              <a:rPr lang="en-GB" baseline="30000" err="1"/>
              <a:t>a</a:t>
            </a:r>
            <a:r>
              <a:rPr lang="en-GB" err="1"/>
              <a:t>Hazard</a:t>
            </a:r>
            <a:r>
              <a:rPr lang="en-GB"/>
              <a:t> ratio based on unstratified Cox proportional-hazards model. </a:t>
            </a:r>
            <a:r>
              <a:rPr lang="en-GB" baseline="30000" err="1"/>
              <a:t>b</a:t>
            </a:r>
            <a:r>
              <a:rPr lang="en-GB" i="1" err="1"/>
              <a:t>P</a:t>
            </a:r>
            <a:r>
              <a:rPr lang="en-GB"/>
              <a:t>-value based on unstratified log-rank test.</a:t>
            </a:r>
          </a:p>
          <a:p>
            <a:r>
              <a:rPr lang="en-GB" b="1"/>
              <a:t>A, </a:t>
            </a:r>
            <a:r>
              <a:rPr lang="en-GB"/>
              <a:t>acalabrutinib; </a:t>
            </a:r>
            <a:r>
              <a:rPr lang="en-GB" b="1"/>
              <a:t>CI, </a:t>
            </a:r>
            <a:r>
              <a:rPr lang="en-GB"/>
              <a:t>confidence interval; </a:t>
            </a:r>
            <a:r>
              <a:rPr lang="en-GB" b="1" err="1"/>
              <a:t>Clb</a:t>
            </a:r>
            <a:r>
              <a:rPr lang="en-GB" b="1"/>
              <a:t>, </a:t>
            </a:r>
            <a:r>
              <a:rPr lang="en-GB"/>
              <a:t>chlorambucil; </a:t>
            </a:r>
            <a:r>
              <a:rPr lang="en-GB" b="1"/>
              <a:t>del</a:t>
            </a:r>
            <a:r>
              <a:rPr lang="en-GB"/>
              <a:t>, deletion; </a:t>
            </a:r>
            <a:r>
              <a:rPr lang="en-GB" b="1"/>
              <a:t>HR, </a:t>
            </a:r>
            <a:r>
              <a:rPr lang="en-GB"/>
              <a:t>hazard ratio; </a:t>
            </a:r>
            <a:r>
              <a:rPr lang="en-GB" b="1"/>
              <a:t>IGHV, </a:t>
            </a:r>
            <a:r>
              <a:rPr lang="en-US"/>
              <a:t>immunoglobulin heavy chain variable; </a:t>
            </a:r>
            <a:r>
              <a:rPr lang="en-GB" b="1" err="1"/>
              <a:t>mo</a:t>
            </a:r>
            <a:r>
              <a:rPr lang="en-GB" b="1"/>
              <a:t>, </a:t>
            </a:r>
            <a:r>
              <a:rPr lang="en-GB"/>
              <a:t>month(s); </a:t>
            </a:r>
            <a:r>
              <a:rPr lang="en-GB" b="1"/>
              <a:t>m, </a:t>
            </a:r>
            <a:r>
              <a:rPr lang="en-GB"/>
              <a:t>mutated; </a:t>
            </a:r>
            <a:r>
              <a:rPr lang="en-GB" b="1"/>
              <a:t>NR, </a:t>
            </a:r>
            <a:r>
              <a:rPr lang="en-GB"/>
              <a:t>not reached; </a:t>
            </a:r>
            <a:r>
              <a:rPr lang="en-GB" b="1"/>
              <a:t>O, </a:t>
            </a:r>
            <a:r>
              <a:rPr lang="en-GB" err="1"/>
              <a:t>obinutuzumab</a:t>
            </a:r>
            <a:r>
              <a:rPr lang="en-GB"/>
              <a:t>; </a:t>
            </a:r>
            <a:r>
              <a:rPr lang="en-GB" b="1"/>
              <a:t>PFS, </a:t>
            </a:r>
            <a:r>
              <a:rPr lang="en-GB"/>
              <a:t>progression-free survival; </a:t>
            </a:r>
            <a:r>
              <a:rPr lang="en-GB" b="1"/>
              <a:t>u, </a:t>
            </a:r>
            <a:r>
              <a:rPr lang="en-GB"/>
              <a:t>unmutated.</a:t>
            </a:r>
            <a:endParaRPr lang="en-GB" b="1"/>
          </a:p>
          <a:p>
            <a:r>
              <a:rPr lang="en-GB" b="1"/>
              <a:t>Sharman et al, Abstract #636 presented at ASH 2023. </a:t>
            </a:r>
            <a:endParaRPr lang="en-GB"/>
          </a:p>
        </p:txBody>
      </p:sp>
      <p:sp>
        <p:nvSpPr>
          <p:cNvPr id="6" name="Text Placeholder 5">
            <a:extLst>
              <a:ext uri="{FF2B5EF4-FFF2-40B4-BE49-F238E27FC236}">
                <a16:creationId xmlns:a16="http://schemas.microsoft.com/office/drawing/2014/main" id="{58E4C75E-BBC3-BAF6-8386-FAA6BFED3FB9}"/>
              </a:ext>
            </a:extLst>
          </p:cNvPr>
          <p:cNvSpPr>
            <a:spLocks noGrp="1"/>
          </p:cNvSpPr>
          <p:nvPr>
            <p:ph type="body" sz="quarter" idx="14"/>
          </p:nvPr>
        </p:nvSpPr>
        <p:spPr/>
        <p:txBody>
          <a:bodyPr/>
          <a:lstStyle/>
          <a:p>
            <a:r>
              <a:rPr lang="en-US"/>
              <a:t>PFS by del(17p) and/or </a:t>
            </a:r>
            <a:r>
              <a:rPr lang="en-US" i="1"/>
              <a:t>TP53m</a:t>
            </a:r>
            <a:r>
              <a:rPr lang="en-US"/>
              <a:t> by treatment arm </a:t>
            </a:r>
          </a:p>
        </p:txBody>
      </p:sp>
      <p:sp>
        <p:nvSpPr>
          <p:cNvPr id="11" name="TextBox 10">
            <a:extLst>
              <a:ext uri="{FF2B5EF4-FFF2-40B4-BE49-F238E27FC236}">
                <a16:creationId xmlns:a16="http://schemas.microsoft.com/office/drawing/2014/main" id="{853055C3-80CE-84F1-39E9-A367C0E1098E}"/>
              </a:ext>
            </a:extLst>
          </p:cNvPr>
          <p:cNvSpPr txBox="1"/>
          <p:nvPr/>
        </p:nvSpPr>
        <p:spPr>
          <a:xfrm>
            <a:off x="415924" y="5363582"/>
            <a:ext cx="5572125" cy="461665"/>
          </a:xfrm>
          <a:prstGeom prst="rect">
            <a:avLst/>
          </a:prstGeom>
          <a:solidFill>
            <a:schemeClr val="bg2"/>
          </a:solidFill>
        </p:spPr>
        <p:txBody>
          <a:bodyPr wrap="square" rtlCol="0">
            <a:spAutoFit/>
          </a:bodyPr>
          <a:lstStyle/>
          <a:p>
            <a:pPr marL="171450" indent="-171450">
              <a:buClr>
                <a:schemeClr val="accent2"/>
              </a:buClr>
              <a:buFont typeface="Arial" panose="020B0604020202020204" pitchFamily="34" charset="0"/>
              <a:buChar char="•"/>
            </a:pPr>
            <a:r>
              <a:rPr lang="en-US" sz="1200"/>
              <a:t>PFS was not significantly different by IGHV status in patients treated with A+O and A</a:t>
            </a:r>
          </a:p>
        </p:txBody>
      </p:sp>
      <p:graphicFrame>
        <p:nvGraphicFramePr>
          <p:cNvPr id="7" name="Tabelle 6">
            <a:extLst>
              <a:ext uri="{FF2B5EF4-FFF2-40B4-BE49-F238E27FC236}">
                <a16:creationId xmlns:a16="http://schemas.microsoft.com/office/drawing/2014/main" id="{31919620-386A-B991-46A6-ABDDA08A9E77}"/>
              </a:ext>
            </a:extLst>
          </p:cNvPr>
          <p:cNvGraphicFramePr>
            <a:graphicFrameLocks noGrp="1"/>
          </p:cNvGraphicFramePr>
          <p:nvPr>
            <p:extLst>
              <p:ext uri="{D42A27DB-BD31-4B8C-83A1-F6EECF244321}">
                <p14:modId xmlns:p14="http://schemas.microsoft.com/office/powerpoint/2010/main" val="4166423381"/>
              </p:ext>
            </p:extLst>
          </p:nvPr>
        </p:nvGraphicFramePr>
        <p:xfrm>
          <a:off x="415924" y="4679252"/>
          <a:ext cx="5425811" cy="1448400"/>
        </p:xfrm>
        <a:graphic>
          <a:graphicData uri="http://schemas.openxmlformats.org/drawingml/2006/table">
            <a:tbl>
              <a:tblPr firstRow="1" bandRow="1">
                <a:tableStyleId>{5C22544A-7EE6-4342-B048-85BDC9FD1C3A}</a:tableStyleId>
              </a:tblPr>
              <a:tblGrid>
                <a:gridCol w="604121">
                  <a:extLst>
                    <a:ext uri="{9D8B030D-6E8A-4147-A177-3AD203B41FA5}">
                      <a16:colId xmlns:a16="http://schemas.microsoft.com/office/drawing/2014/main" val="2289251004"/>
                    </a:ext>
                  </a:extLst>
                </a:gridCol>
                <a:gridCol w="160723">
                  <a:extLst>
                    <a:ext uri="{9D8B030D-6E8A-4147-A177-3AD203B41FA5}">
                      <a16:colId xmlns:a16="http://schemas.microsoft.com/office/drawing/2014/main" val="787771426"/>
                    </a:ext>
                  </a:extLst>
                </a:gridCol>
                <a:gridCol w="160723">
                  <a:extLst>
                    <a:ext uri="{9D8B030D-6E8A-4147-A177-3AD203B41FA5}">
                      <a16:colId xmlns:a16="http://schemas.microsoft.com/office/drawing/2014/main" val="675170274"/>
                    </a:ext>
                  </a:extLst>
                </a:gridCol>
                <a:gridCol w="160723">
                  <a:extLst>
                    <a:ext uri="{9D8B030D-6E8A-4147-A177-3AD203B41FA5}">
                      <a16:colId xmlns:a16="http://schemas.microsoft.com/office/drawing/2014/main" val="3183651438"/>
                    </a:ext>
                  </a:extLst>
                </a:gridCol>
                <a:gridCol w="160723">
                  <a:extLst>
                    <a:ext uri="{9D8B030D-6E8A-4147-A177-3AD203B41FA5}">
                      <a16:colId xmlns:a16="http://schemas.microsoft.com/office/drawing/2014/main" val="3422247765"/>
                    </a:ext>
                  </a:extLst>
                </a:gridCol>
                <a:gridCol w="160723">
                  <a:extLst>
                    <a:ext uri="{9D8B030D-6E8A-4147-A177-3AD203B41FA5}">
                      <a16:colId xmlns:a16="http://schemas.microsoft.com/office/drawing/2014/main" val="4124293145"/>
                    </a:ext>
                  </a:extLst>
                </a:gridCol>
                <a:gridCol w="160723">
                  <a:extLst>
                    <a:ext uri="{9D8B030D-6E8A-4147-A177-3AD203B41FA5}">
                      <a16:colId xmlns:a16="http://schemas.microsoft.com/office/drawing/2014/main" val="1210091708"/>
                    </a:ext>
                  </a:extLst>
                </a:gridCol>
                <a:gridCol w="160723">
                  <a:extLst>
                    <a:ext uri="{9D8B030D-6E8A-4147-A177-3AD203B41FA5}">
                      <a16:colId xmlns:a16="http://schemas.microsoft.com/office/drawing/2014/main" val="350993088"/>
                    </a:ext>
                  </a:extLst>
                </a:gridCol>
                <a:gridCol w="160723">
                  <a:extLst>
                    <a:ext uri="{9D8B030D-6E8A-4147-A177-3AD203B41FA5}">
                      <a16:colId xmlns:a16="http://schemas.microsoft.com/office/drawing/2014/main" val="1297672350"/>
                    </a:ext>
                  </a:extLst>
                </a:gridCol>
                <a:gridCol w="160723">
                  <a:extLst>
                    <a:ext uri="{9D8B030D-6E8A-4147-A177-3AD203B41FA5}">
                      <a16:colId xmlns:a16="http://schemas.microsoft.com/office/drawing/2014/main" val="2617362548"/>
                    </a:ext>
                  </a:extLst>
                </a:gridCol>
                <a:gridCol w="160723">
                  <a:extLst>
                    <a:ext uri="{9D8B030D-6E8A-4147-A177-3AD203B41FA5}">
                      <a16:colId xmlns:a16="http://schemas.microsoft.com/office/drawing/2014/main" val="2068765581"/>
                    </a:ext>
                  </a:extLst>
                </a:gridCol>
                <a:gridCol w="160723">
                  <a:extLst>
                    <a:ext uri="{9D8B030D-6E8A-4147-A177-3AD203B41FA5}">
                      <a16:colId xmlns:a16="http://schemas.microsoft.com/office/drawing/2014/main" val="2909313342"/>
                    </a:ext>
                  </a:extLst>
                </a:gridCol>
                <a:gridCol w="160723">
                  <a:extLst>
                    <a:ext uri="{9D8B030D-6E8A-4147-A177-3AD203B41FA5}">
                      <a16:colId xmlns:a16="http://schemas.microsoft.com/office/drawing/2014/main" val="450845907"/>
                    </a:ext>
                  </a:extLst>
                </a:gridCol>
                <a:gridCol w="160723">
                  <a:extLst>
                    <a:ext uri="{9D8B030D-6E8A-4147-A177-3AD203B41FA5}">
                      <a16:colId xmlns:a16="http://schemas.microsoft.com/office/drawing/2014/main" val="1830228425"/>
                    </a:ext>
                  </a:extLst>
                </a:gridCol>
                <a:gridCol w="160723">
                  <a:extLst>
                    <a:ext uri="{9D8B030D-6E8A-4147-A177-3AD203B41FA5}">
                      <a16:colId xmlns:a16="http://schemas.microsoft.com/office/drawing/2014/main" val="3692676697"/>
                    </a:ext>
                  </a:extLst>
                </a:gridCol>
                <a:gridCol w="160723">
                  <a:extLst>
                    <a:ext uri="{9D8B030D-6E8A-4147-A177-3AD203B41FA5}">
                      <a16:colId xmlns:a16="http://schemas.microsoft.com/office/drawing/2014/main" val="2486210333"/>
                    </a:ext>
                  </a:extLst>
                </a:gridCol>
                <a:gridCol w="160723">
                  <a:extLst>
                    <a:ext uri="{9D8B030D-6E8A-4147-A177-3AD203B41FA5}">
                      <a16:colId xmlns:a16="http://schemas.microsoft.com/office/drawing/2014/main" val="2792480536"/>
                    </a:ext>
                  </a:extLst>
                </a:gridCol>
                <a:gridCol w="160723">
                  <a:extLst>
                    <a:ext uri="{9D8B030D-6E8A-4147-A177-3AD203B41FA5}">
                      <a16:colId xmlns:a16="http://schemas.microsoft.com/office/drawing/2014/main" val="3698216644"/>
                    </a:ext>
                  </a:extLst>
                </a:gridCol>
                <a:gridCol w="160723">
                  <a:extLst>
                    <a:ext uri="{9D8B030D-6E8A-4147-A177-3AD203B41FA5}">
                      <a16:colId xmlns:a16="http://schemas.microsoft.com/office/drawing/2014/main" val="1912159627"/>
                    </a:ext>
                  </a:extLst>
                </a:gridCol>
                <a:gridCol w="160723">
                  <a:extLst>
                    <a:ext uri="{9D8B030D-6E8A-4147-A177-3AD203B41FA5}">
                      <a16:colId xmlns:a16="http://schemas.microsoft.com/office/drawing/2014/main" val="3724359169"/>
                    </a:ext>
                  </a:extLst>
                </a:gridCol>
                <a:gridCol w="160723">
                  <a:extLst>
                    <a:ext uri="{9D8B030D-6E8A-4147-A177-3AD203B41FA5}">
                      <a16:colId xmlns:a16="http://schemas.microsoft.com/office/drawing/2014/main" val="3871031943"/>
                    </a:ext>
                  </a:extLst>
                </a:gridCol>
                <a:gridCol w="160723">
                  <a:extLst>
                    <a:ext uri="{9D8B030D-6E8A-4147-A177-3AD203B41FA5}">
                      <a16:colId xmlns:a16="http://schemas.microsoft.com/office/drawing/2014/main" val="2325342292"/>
                    </a:ext>
                  </a:extLst>
                </a:gridCol>
                <a:gridCol w="160723">
                  <a:extLst>
                    <a:ext uri="{9D8B030D-6E8A-4147-A177-3AD203B41FA5}">
                      <a16:colId xmlns:a16="http://schemas.microsoft.com/office/drawing/2014/main" val="774971574"/>
                    </a:ext>
                  </a:extLst>
                </a:gridCol>
                <a:gridCol w="160723">
                  <a:extLst>
                    <a:ext uri="{9D8B030D-6E8A-4147-A177-3AD203B41FA5}">
                      <a16:colId xmlns:a16="http://schemas.microsoft.com/office/drawing/2014/main" val="3040568735"/>
                    </a:ext>
                  </a:extLst>
                </a:gridCol>
                <a:gridCol w="160723">
                  <a:extLst>
                    <a:ext uri="{9D8B030D-6E8A-4147-A177-3AD203B41FA5}">
                      <a16:colId xmlns:a16="http://schemas.microsoft.com/office/drawing/2014/main" val="692098124"/>
                    </a:ext>
                  </a:extLst>
                </a:gridCol>
                <a:gridCol w="160723">
                  <a:extLst>
                    <a:ext uri="{9D8B030D-6E8A-4147-A177-3AD203B41FA5}">
                      <a16:colId xmlns:a16="http://schemas.microsoft.com/office/drawing/2014/main" val="1143611872"/>
                    </a:ext>
                  </a:extLst>
                </a:gridCol>
                <a:gridCol w="160723">
                  <a:extLst>
                    <a:ext uri="{9D8B030D-6E8A-4147-A177-3AD203B41FA5}">
                      <a16:colId xmlns:a16="http://schemas.microsoft.com/office/drawing/2014/main" val="789044728"/>
                    </a:ext>
                  </a:extLst>
                </a:gridCol>
                <a:gridCol w="160723">
                  <a:extLst>
                    <a:ext uri="{9D8B030D-6E8A-4147-A177-3AD203B41FA5}">
                      <a16:colId xmlns:a16="http://schemas.microsoft.com/office/drawing/2014/main" val="3062325757"/>
                    </a:ext>
                  </a:extLst>
                </a:gridCol>
                <a:gridCol w="160723">
                  <a:extLst>
                    <a:ext uri="{9D8B030D-6E8A-4147-A177-3AD203B41FA5}">
                      <a16:colId xmlns:a16="http://schemas.microsoft.com/office/drawing/2014/main" val="4148217918"/>
                    </a:ext>
                  </a:extLst>
                </a:gridCol>
                <a:gridCol w="160723">
                  <a:extLst>
                    <a:ext uri="{9D8B030D-6E8A-4147-A177-3AD203B41FA5}">
                      <a16:colId xmlns:a16="http://schemas.microsoft.com/office/drawing/2014/main" val="354558710"/>
                    </a:ext>
                  </a:extLst>
                </a:gridCol>
                <a:gridCol w="160723">
                  <a:extLst>
                    <a:ext uri="{9D8B030D-6E8A-4147-A177-3AD203B41FA5}">
                      <a16:colId xmlns:a16="http://schemas.microsoft.com/office/drawing/2014/main" val="3219336017"/>
                    </a:ext>
                  </a:extLst>
                </a:gridCol>
              </a:tblGrid>
              <a:tr h="117265">
                <a:tc gridSpan="31">
                  <a:txBody>
                    <a:bodyPr/>
                    <a:lstStyle/>
                    <a:p>
                      <a:pPr algn="l"/>
                      <a:r>
                        <a:rPr lang="de-DE" sz="1000"/>
                        <a:t>No. at risk</a:t>
                      </a:r>
                    </a:p>
                  </a:txBody>
                  <a:tcPr marL="36000" marR="0" marT="0" marB="0" anchor="ctr"/>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extLst>
                  <a:ext uri="{0D108BD9-81ED-4DB2-BD59-A6C34878D82A}">
                    <a16:rowId xmlns:a16="http://schemas.microsoft.com/office/drawing/2014/main" val="2701786288"/>
                  </a:ext>
                </a:extLst>
              </a:tr>
              <a:tr h="216000">
                <a:tc>
                  <a:txBody>
                    <a:bodyPr/>
                    <a:lstStyle/>
                    <a:p>
                      <a:pPr algn="l"/>
                      <a:r>
                        <a:rPr lang="de-DE" sz="700" err="1">
                          <a:solidFill>
                            <a:schemeClr val="bg1"/>
                          </a:solidFill>
                        </a:rPr>
                        <a:t>ulGHV,A+O</a:t>
                      </a:r>
                      <a:endParaRPr lang="de-DE" sz="700">
                        <a:solidFill>
                          <a:schemeClr val="bg1"/>
                        </a:solidFill>
                      </a:endParaRPr>
                    </a:p>
                  </a:txBody>
                  <a:tcPr marL="36000" marR="0" marT="0" marB="0" anchor="ctr">
                    <a:solidFill>
                      <a:schemeClr val="accent3"/>
                    </a:solidFill>
                  </a:tcPr>
                </a:tc>
                <a:tc>
                  <a:txBody>
                    <a:bodyPr/>
                    <a:lstStyle/>
                    <a:p>
                      <a:pPr algn="ctr"/>
                      <a:r>
                        <a:rPr lang="de-DE" sz="700"/>
                        <a:t>103</a:t>
                      </a:r>
                    </a:p>
                  </a:txBody>
                  <a:tcPr marL="0" marR="0" marT="0" marB="0" anchor="ctr"/>
                </a:tc>
                <a:tc>
                  <a:txBody>
                    <a:bodyPr/>
                    <a:lstStyle/>
                    <a:p>
                      <a:pPr algn="ctr"/>
                      <a:r>
                        <a:rPr lang="de-DE" sz="700"/>
                        <a:t>101</a:t>
                      </a:r>
                    </a:p>
                  </a:txBody>
                  <a:tcPr marL="0" marR="0" marT="0" marB="0" anchor="ctr"/>
                </a:tc>
                <a:tc>
                  <a:txBody>
                    <a:bodyPr/>
                    <a:lstStyle/>
                    <a:p>
                      <a:pPr algn="ctr"/>
                      <a:r>
                        <a:rPr lang="de-DE" sz="700"/>
                        <a:t>99</a:t>
                      </a:r>
                    </a:p>
                  </a:txBody>
                  <a:tcPr marL="0" marR="0" marT="0" marB="0" anchor="ctr"/>
                </a:tc>
                <a:tc>
                  <a:txBody>
                    <a:bodyPr/>
                    <a:lstStyle/>
                    <a:p>
                      <a:pPr algn="ctr"/>
                      <a:r>
                        <a:rPr lang="de-DE" sz="700"/>
                        <a:t>97</a:t>
                      </a:r>
                    </a:p>
                  </a:txBody>
                  <a:tcPr marL="0" marR="0" marT="0" marB="0" anchor="ctr"/>
                </a:tc>
                <a:tc>
                  <a:txBody>
                    <a:bodyPr/>
                    <a:lstStyle/>
                    <a:p>
                      <a:pPr algn="ctr"/>
                      <a:r>
                        <a:rPr lang="de-DE" sz="700"/>
                        <a:t>95</a:t>
                      </a:r>
                    </a:p>
                  </a:txBody>
                  <a:tcPr marL="0" marR="0" marT="0" marB="0" anchor="ctr"/>
                </a:tc>
                <a:tc>
                  <a:txBody>
                    <a:bodyPr/>
                    <a:lstStyle/>
                    <a:p>
                      <a:pPr algn="ctr"/>
                      <a:r>
                        <a:rPr lang="de-DE" sz="700"/>
                        <a:t>95</a:t>
                      </a:r>
                    </a:p>
                  </a:txBody>
                  <a:tcPr marL="0" marR="0" marT="0" marB="0" anchor="ctr"/>
                </a:tc>
                <a:tc>
                  <a:txBody>
                    <a:bodyPr/>
                    <a:lstStyle/>
                    <a:p>
                      <a:pPr algn="ctr"/>
                      <a:r>
                        <a:rPr lang="de-DE" sz="700"/>
                        <a:t>94</a:t>
                      </a:r>
                    </a:p>
                  </a:txBody>
                  <a:tcPr marL="0" marR="0" marT="0" marB="0" anchor="ctr"/>
                </a:tc>
                <a:tc>
                  <a:txBody>
                    <a:bodyPr/>
                    <a:lstStyle/>
                    <a:p>
                      <a:pPr algn="ctr"/>
                      <a:r>
                        <a:rPr lang="de-DE" sz="700"/>
                        <a:t>92</a:t>
                      </a:r>
                    </a:p>
                  </a:txBody>
                  <a:tcPr marL="0" marR="0" marT="0" marB="0" anchor="ctr"/>
                </a:tc>
                <a:tc>
                  <a:txBody>
                    <a:bodyPr/>
                    <a:lstStyle/>
                    <a:p>
                      <a:pPr algn="ctr"/>
                      <a:r>
                        <a:rPr lang="de-DE" sz="700"/>
                        <a:t>91</a:t>
                      </a:r>
                    </a:p>
                  </a:txBody>
                  <a:tcPr marL="0" marR="0" marT="0" marB="0" anchor="ctr"/>
                </a:tc>
                <a:tc>
                  <a:txBody>
                    <a:bodyPr/>
                    <a:lstStyle/>
                    <a:p>
                      <a:pPr algn="ctr"/>
                      <a:r>
                        <a:rPr lang="de-DE" sz="700"/>
                        <a:t>91</a:t>
                      </a:r>
                    </a:p>
                  </a:txBody>
                  <a:tcPr marL="0" marR="0" marT="0" marB="0" anchor="ctr"/>
                </a:tc>
                <a:tc>
                  <a:txBody>
                    <a:bodyPr/>
                    <a:lstStyle/>
                    <a:p>
                      <a:pPr algn="ctr"/>
                      <a:r>
                        <a:rPr lang="de-DE" sz="700"/>
                        <a:t>90</a:t>
                      </a:r>
                    </a:p>
                  </a:txBody>
                  <a:tcPr marL="0" marR="0" marT="0" marB="0" anchor="ctr"/>
                </a:tc>
                <a:tc>
                  <a:txBody>
                    <a:bodyPr/>
                    <a:lstStyle/>
                    <a:p>
                      <a:pPr algn="ctr"/>
                      <a:r>
                        <a:rPr lang="de-DE" sz="700"/>
                        <a:t>89</a:t>
                      </a:r>
                    </a:p>
                  </a:txBody>
                  <a:tcPr marL="0" marR="0" marT="0" marB="0" anchor="ctr"/>
                </a:tc>
                <a:tc>
                  <a:txBody>
                    <a:bodyPr/>
                    <a:lstStyle/>
                    <a:p>
                      <a:pPr algn="ctr"/>
                      <a:r>
                        <a:rPr lang="de-DE" sz="700"/>
                        <a:t>89</a:t>
                      </a:r>
                    </a:p>
                  </a:txBody>
                  <a:tcPr marL="0" marR="0" marT="0" marB="0" anchor="ctr"/>
                </a:tc>
                <a:tc>
                  <a:txBody>
                    <a:bodyPr/>
                    <a:lstStyle/>
                    <a:p>
                      <a:pPr algn="ctr"/>
                      <a:r>
                        <a:rPr lang="de-DE" sz="700"/>
                        <a:t>85</a:t>
                      </a:r>
                    </a:p>
                  </a:txBody>
                  <a:tcPr marL="0" marR="0" marT="0" marB="0" anchor="ctr"/>
                </a:tc>
                <a:tc>
                  <a:txBody>
                    <a:bodyPr/>
                    <a:lstStyle/>
                    <a:p>
                      <a:pPr algn="ctr"/>
                      <a:r>
                        <a:rPr lang="de-DE" sz="700"/>
                        <a:t>84</a:t>
                      </a:r>
                    </a:p>
                  </a:txBody>
                  <a:tcPr marL="0" marR="0" marT="0" marB="0" anchor="ctr"/>
                </a:tc>
                <a:tc>
                  <a:txBody>
                    <a:bodyPr/>
                    <a:lstStyle/>
                    <a:p>
                      <a:pPr algn="ctr"/>
                      <a:r>
                        <a:rPr lang="de-DE" sz="700"/>
                        <a:t>81</a:t>
                      </a:r>
                    </a:p>
                  </a:txBody>
                  <a:tcPr marL="0" marR="0" marT="0" marB="0" anchor="ctr"/>
                </a:tc>
                <a:tc>
                  <a:txBody>
                    <a:bodyPr/>
                    <a:lstStyle/>
                    <a:p>
                      <a:pPr algn="ctr"/>
                      <a:r>
                        <a:rPr lang="de-DE" sz="700"/>
                        <a:t>81</a:t>
                      </a:r>
                    </a:p>
                  </a:txBody>
                  <a:tcPr marL="0" marR="0" marT="0" marB="0" anchor="ctr"/>
                </a:tc>
                <a:tc>
                  <a:txBody>
                    <a:bodyPr/>
                    <a:lstStyle/>
                    <a:p>
                      <a:pPr algn="ctr"/>
                      <a:r>
                        <a:rPr lang="de-DE" sz="700"/>
                        <a:t>80</a:t>
                      </a:r>
                    </a:p>
                  </a:txBody>
                  <a:tcPr marL="0" marR="0" marT="0" marB="0" anchor="ctr"/>
                </a:tc>
                <a:tc>
                  <a:txBody>
                    <a:bodyPr/>
                    <a:lstStyle/>
                    <a:p>
                      <a:pPr algn="ctr"/>
                      <a:r>
                        <a:rPr lang="de-DE" sz="700"/>
                        <a:t>79</a:t>
                      </a:r>
                    </a:p>
                  </a:txBody>
                  <a:tcPr marL="0" marR="0" marT="0" marB="0" anchor="ctr"/>
                </a:tc>
                <a:tc>
                  <a:txBody>
                    <a:bodyPr/>
                    <a:lstStyle/>
                    <a:p>
                      <a:pPr algn="ctr"/>
                      <a:r>
                        <a:rPr lang="de-DE" sz="700"/>
                        <a:t>78</a:t>
                      </a:r>
                    </a:p>
                  </a:txBody>
                  <a:tcPr marL="0" marR="0" marT="0" marB="0" anchor="ctr"/>
                </a:tc>
                <a:tc>
                  <a:txBody>
                    <a:bodyPr/>
                    <a:lstStyle/>
                    <a:p>
                      <a:pPr algn="ctr"/>
                      <a:r>
                        <a:rPr lang="de-DE" sz="700"/>
                        <a:t>74</a:t>
                      </a:r>
                    </a:p>
                  </a:txBody>
                  <a:tcPr marL="0" marR="0" marT="0" marB="0" anchor="ctr"/>
                </a:tc>
                <a:tc>
                  <a:txBody>
                    <a:bodyPr/>
                    <a:lstStyle/>
                    <a:p>
                      <a:pPr algn="ctr"/>
                      <a:r>
                        <a:rPr lang="de-DE" sz="700"/>
                        <a:t>72</a:t>
                      </a:r>
                    </a:p>
                  </a:txBody>
                  <a:tcPr marL="0" marR="0" marT="0" marB="0" anchor="ctr"/>
                </a:tc>
                <a:tc>
                  <a:txBody>
                    <a:bodyPr/>
                    <a:lstStyle/>
                    <a:p>
                      <a:pPr algn="ctr"/>
                      <a:r>
                        <a:rPr lang="de-DE" sz="700"/>
                        <a:t>70</a:t>
                      </a:r>
                    </a:p>
                  </a:txBody>
                  <a:tcPr marL="0" marR="0" marT="0" marB="0" anchor="ctr"/>
                </a:tc>
                <a:tc>
                  <a:txBody>
                    <a:bodyPr/>
                    <a:lstStyle/>
                    <a:p>
                      <a:pPr algn="ctr"/>
                      <a:r>
                        <a:rPr lang="de-DE" sz="700"/>
                        <a:t>70</a:t>
                      </a:r>
                    </a:p>
                  </a:txBody>
                  <a:tcPr marL="0" marR="0" marT="0" marB="0" anchor="ctr"/>
                </a:tc>
                <a:tc>
                  <a:txBody>
                    <a:bodyPr/>
                    <a:lstStyle/>
                    <a:p>
                      <a:pPr algn="ctr"/>
                      <a:r>
                        <a:rPr lang="de-DE" sz="700"/>
                        <a:t>60</a:t>
                      </a:r>
                    </a:p>
                  </a:txBody>
                  <a:tcPr marL="0" marR="0" marT="0" marB="0" anchor="ctr"/>
                </a:tc>
                <a:tc>
                  <a:txBody>
                    <a:bodyPr/>
                    <a:lstStyle/>
                    <a:p>
                      <a:pPr algn="ctr"/>
                      <a:r>
                        <a:rPr lang="de-DE" sz="700"/>
                        <a:t>28</a:t>
                      </a:r>
                    </a:p>
                  </a:txBody>
                  <a:tcPr marL="0" marR="0" marT="0" marB="0" anchor="ctr"/>
                </a:tc>
                <a:tc>
                  <a:txBody>
                    <a:bodyPr/>
                    <a:lstStyle/>
                    <a:p>
                      <a:pPr algn="ctr"/>
                      <a:r>
                        <a:rPr lang="de-DE" sz="700"/>
                        <a:t>22</a:t>
                      </a:r>
                    </a:p>
                  </a:txBody>
                  <a:tcPr marL="0" marR="0" marT="0" marB="0" anchor="ctr"/>
                </a:tc>
                <a:tc>
                  <a:txBody>
                    <a:bodyPr/>
                    <a:lstStyle/>
                    <a:p>
                      <a:pPr algn="ctr"/>
                      <a:r>
                        <a:rPr lang="de-DE" sz="700"/>
                        <a:t>13</a:t>
                      </a:r>
                    </a:p>
                  </a:txBody>
                  <a:tcPr marL="0" marR="0" marT="0" marB="0" anchor="ctr"/>
                </a:tc>
                <a:tc>
                  <a:txBody>
                    <a:bodyPr/>
                    <a:lstStyle/>
                    <a:p>
                      <a:pPr algn="ctr"/>
                      <a:r>
                        <a:rPr lang="de-DE" sz="700"/>
                        <a:t>6</a:t>
                      </a:r>
                    </a:p>
                  </a:txBody>
                  <a:tcPr marL="0" marR="0" marT="0" marB="0" anchor="ctr"/>
                </a:tc>
                <a:tc>
                  <a:txBody>
                    <a:bodyPr/>
                    <a:lstStyle/>
                    <a:p>
                      <a:pPr algn="ctr"/>
                      <a:r>
                        <a:rPr lang="de-DE" sz="700"/>
                        <a:t>1</a:t>
                      </a:r>
                    </a:p>
                  </a:txBody>
                  <a:tcPr marL="0" marR="0" marT="0" marB="0" anchor="ctr"/>
                </a:tc>
                <a:extLst>
                  <a:ext uri="{0D108BD9-81ED-4DB2-BD59-A6C34878D82A}">
                    <a16:rowId xmlns:a16="http://schemas.microsoft.com/office/drawing/2014/main" val="3876276769"/>
                  </a:ext>
                </a:extLst>
              </a:tr>
              <a:tr h="216000">
                <a:tc>
                  <a:txBody>
                    <a:bodyPr/>
                    <a:lstStyle/>
                    <a:p>
                      <a:pPr algn="l"/>
                      <a:r>
                        <a:rPr lang="de-DE" sz="700" err="1">
                          <a:solidFill>
                            <a:schemeClr val="bg1"/>
                          </a:solidFill>
                        </a:rPr>
                        <a:t>mlGHV,A+O</a:t>
                      </a:r>
                      <a:endParaRPr lang="de-DE" sz="700">
                        <a:solidFill>
                          <a:schemeClr val="bg1"/>
                        </a:solidFill>
                      </a:endParaRPr>
                    </a:p>
                  </a:txBody>
                  <a:tcPr marL="36000" marR="0" marT="0" marB="0" anchor="ctr">
                    <a:solidFill>
                      <a:srgbClr val="E3000F"/>
                    </a:solidFill>
                  </a:tcPr>
                </a:tc>
                <a:tc>
                  <a:txBody>
                    <a:bodyPr/>
                    <a:lstStyle/>
                    <a:p>
                      <a:pPr algn="ctr"/>
                      <a:r>
                        <a:rPr lang="de-DE" sz="700"/>
                        <a:t>74</a:t>
                      </a:r>
                    </a:p>
                  </a:txBody>
                  <a:tcPr marL="0" marR="0" marT="0" marB="0" anchor="ctr"/>
                </a:tc>
                <a:tc>
                  <a:txBody>
                    <a:bodyPr/>
                    <a:lstStyle/>
                    <a:p>
                      <a:pPr algn="ctr"/>
                      <a:r>
                        <a:rPr lang="de-DE" sz="700"/>
                        <a:t>72</a:t>
                      </a:r>
                    </a:p>
                  </a:txBody>
                  <a:tcPr marL="0" marR="0" marT="0" marB="0" anchor="ctr"/>
                </a:tc>
                <a:tc>
                  <a:txBody>
                    <a:bodyPr/>
                    <a:lstStyle/>
                    <a:p>
                      <a:pPr algn="ctr"/>
                      <a:r>
                        <a:rPr lang="de-DE" sz="700"/>
                        <a:t>69</a:t>
                      </a:r>
                    </a:p>
                  </a:txBody>
                  <a:tcPr marL="0" marR="0" marT="0" marB="0" anchor="ctr"/>
                </a:tc>
                <a:tc>
                  <a:txBody>
                    <a:bodyPr/>
                    <a:lstStyle/>
                    <a:p>
                      <a:pPr algn="ctr"/>
                      <a:r>
                        <a:rPr lang="de-DE" sz="700"/>
                        <a:t>69</a:t>
                      </a:r>
                    </a:p>
                  </a:txBody>
                  <a:tcPr marL="0" marR="0" marT="0" marB="0" anchor="ctr"/>
                </a:tc>
                <a:tc>
                  <a:txBody>
                    <a:bodyPr/>
                    <a:lstStyle/>
                    <a:p>
                      <a:pPr algn="ctr"/>
                      <a:r>
                        <a:rPr lang="de-DE" sz="700"/>
                        <a:t>67</a:t>
                      </a:r>
                    </a:p>
                  </a:txBody>
                  <a:tcPr marL="0" marR="0" marT="0" marB="0" anchor="ctr"/>
                </a:tc>
                <a:tc>
                  <a:txBody>
                    <a:bodyPr/>
                    <a:lstStyle/>
                    <a:p>
                      <a:pPr algn="ctr"/>
                      <a:r>
                        <a:rPr lang="de-DE" sz="700"/>
                        <a:t>66</a:t>
                      </a:r>
                    </a:p>
                  </a:txBody>
                  <a:tcPr marL="0" marR="0" marT="0" marB="0" anchor="ctr"/>
                </a:tc>
                <a:tc>
                  <a:txBody>
                    <a:bodyPr/>
                    <a:lstStyle/>
                    <a:p>
                      <a:pPr algn="ctr"/>
                      <a:r>
                        <a:rPr lang="de-DE" sz="700"/>
                        <a:t>64</a:t>
                      </a:r>
                    </a:p>
                  </a:txBody>
                  <a:tcPr marL="0" marR="0" marT="0" marB="0" anchor="ctr"/>
                </a:tc>
                <a:tc>
                  <a:txBody>
                    <a:bodyPr/>
                    <a:lstStyle/>
                    <a:p>
                      <a:pPr algn="ctr"/>
                      <a:r>
                        <a:rPr lang="de-DE" sz="700"/>
                        <a:t>63</a:t>
                      </a:r>
                    </a:p>
                  </a:txBody>
                  <a:tcPr marL="0" marR="0" marT="0" marB="0" anchor="ctr"/>
                </a:tc>
                <a:tc>
                  <a:txBody>
                    <a:bodyPr/>
                    <a:lstStyle/>
                    <a:p>
                      <a:pPr algn="ctr"/>
                      <a:r>
                        <a:rPr lang="de-DE" sz="700"/>
                        <a:t>63</a:t>
                      </a:r>
                    </a:p>
                  </a:txBody>
                  <a:tcPr marL="0" marR="0" marT="0" marB="0" anchor="ctr"/>
                </a:tc>
                <a:tc>
                  <a:txBody>
                    <a:bodyPr/>
                    <a:lstStyle/>
                    <a:p>
                      <a:pPr algn="ctr"/>
                      <a:r>
                        <a:rPr lang="de-DE" sz="700"/>
                        <a:t>63</a:t>
                      </a:r>
                    </a:p>
                  </a:txBody>
                  <a:tcPr marL="0" marR="0" marT="0" marB="0" anchor="ctr"/>
                </a:tc>
                <a:tc>
                  <a:txBody>
                    <a:bodyPr/>
                    <a:lstStyle/>
                    <a:p>
                      <a:pPr algn="ctr"/>
                      <a:r>
                        <a:rPr lang="de-DE" sz="700"/>
                        <a:t>61</a:t>
                      </a:r>
                    </a:p>
                  </a:txBody>
                  <a:tcPr marL="0" marR="0" marT="0" marB="0" anchor="ctr"/>
                </a:tc>
                <a:tc>
                  <a:txBody>
                    <a:bodyPr/>
                    <a:lstStyle/>
                    <a:p>
                      <a:pPr algn="ctr"/>
                      <a:r>
                        <a:rPr lang="de-DE" sz="700"/>
                        <a:t>61</a:t>
                      </a:r>
                    </a:p>
                  </a:txBody>
                  <a:tcPr marL="0" marR="0" marT="0" marB="0" anchor="ctr"/>
                </a:tc>
                <a:tc>
                  <a:txBody>
                    <a:bodyPr/>
                    <a:lstStyle/>
                    <a:p>
                      <a:pPr algn="ctr"/>
                      <a:r>
                        <a:rPr lang="de-DE" sz="700"/>
                        <a:t>60</a:t>
                      </a:r>
                    </a:p>
                  </a:txBody>
                  <a:tcPr marL="0" marR="0" marT="0" marB="0" anchor="ctr"/>
                </a:tc>
                <a:tc>
                  <a:txBody>
                    <a:bodyPr/>
                    <a:lstStyle/>
                    <a:p>
                      <a:pPr algn="ctr"/>
                      <a:r>
                        <a:rPr lang="de-DE" sz="700"/>
                        <a:t>59</a:t>
                      </a:r>
                    </a:p>
                  </a:txBody>
                  <a:tcPr marL="0" marR="0" marT="0" marB="0" anchor="ctr"/>
                </a:tc>
                <a:tc>
                  <a:txBody>
                    <a:bodyPr/>
                    <a:lstStyle/>
                    <a:p>
                      <a:pPr algn="ctr"/>
                      <a:r>
                        <a:rPr lang="de-DE" sz="700"/>
                        <a:t>58</a:t>
                      </a:r>
                    </a:p>
                  </a:txBody>
                  <a:tcPr marL="0" marR="0" marT="0" marB="0" anchor="ctr"/>
                </a:tc>
                <a:tc>
                  <a:txBody>
                    <a:bodyPr/>
                    <a:lstStyle/>
                    <a:p>
                      <a:pPr algn="ctr"/>
                      <a:r>
                        <a:rPr lang="de-DE" sz="700"/>
                        <a:t>58</a:t>
                      </a:r>
                    </a:p>
                  </a:txBody>
                  <a:tcPr marL="0" marR="0" marT="0" marB="0" anchor="ctr"/>
                </a:tc>
                <a:tc>
                  <a:txBody>
                    <a:bodyPr/>
                    <a:lstStyle/>
                    <a:p>
                      <a:pPr algn="ctr"/>
                      <a:r>
                        <a:rPr lang="de-DE" sz="700"/>
                        <a:t>57</a:t>
                      </a:r>
                    </a:p>
                  </a:txBody>
                  <a:tcPr marL="0" marR="0" marT="0" marB="0" anchor="ctr"/>
                </a:tc>
                <a:tc>
                  <a:txBody>
                    <a:bodyPr/>
                    <a:lstStyle/>
                    <a:p>
                      <a:pPr algn="ctr"/>
                      <a:r>
                        <a:rPr lang="de-DE" sz="700"/>
                        <a:t>56</a:t>
                      </a:r>
                    </a:p>
                  </a:txBody>
                  <a:tcPr marL="0" marR="0" marT="0" marB="0" anchor="ctr"/>
                </a:tc>
                <a:tc>
                  <a:txBody>
                    <a:bodyPr/>
                    <a:lstStyle/>
                    <a:p>
                      <a:pPr algn="ctr"/>
                      <a:r>
                        <a:rPr lang="de-DE" sz="700"/>
                        <a:t>55</a:t>
                      </a:r>
                    </a:p>
                  </a:txBody>
                  <a:tcPr marL="0" marR="0" marT="0" marB="0" anchor="ctr"/>
                </a:tc>
                <a:tc>
                  <a:txBody>
                    <a:bodyPr/>
                    <a:lstStyle/>
                    <a:p>
                      <a:pPr algn="ctr"/>
                      <a:r>
                        <a:rPr lang="de-DE" sz="700"/>
                        <a:t>53</a:t>
                      </a:r>
                    </a:p>
                  </a:txBody>
                  <a:tcPr marL="0" marR="0" marT="0" marB="0" anchor="ctr"/>
                </a:tc>
                <a:tc>
                  <a:txBody>
                    <a:bodyPr/>
                    <a:lstStyle/>
                    <a:p>
                      <a:pPr algn="ctr"/>
                      <a:r>
                        <a:rPr lang="de-DE" sz="700"/>
                        <a:t>51</a:t>
                      </a:r>
                    </a:p>
                  </a:txBody>
                  <a:tcPr marL="0" marR="0" marT="0" marB="0" anchor="ctr"/>
                </a:tc>
                <a:tc>
                  <a:txBody>
                    <a:bodyPr/>
                    <a:lstStyle/>
                    <a:p>
                      <a:pPr algn="ctr"/>
                      <a:r>
                        <a:rPr lang="de-DE" sz="700"/>
                        <a:t>50</a:t>
                      </a:r>
                    </a:p>
                  </a:txBody>
                  <a:tcPr marL="0" marR="0" marT="0" marB="0" anchor="ctr"/>
                </a:tc>
                <a:tc>
                  <a:txBody>
                    <a:bodyPr/>
                    <a:lstStyle/>
                    <a:p>
                      <a:pPr algn="ctr"/>
                      <a:r>
                        <a:rPr lang="de-DE" sz="700"/>
                        <a:t>47</a:t>
                      </a:r>
                    </a:p>
                  </a:txBody>
                  <a:tcPr marL="0" marR="0" marT="0" marB="0" anchor="ctr"/>
                </a:tc>
                <a:tc>
                  <a:txBody>
                    <a:bodyPr/>
                    <a:lstStyle/>
                    <a:p>
                      <a:pPr algn="ctr"/>
                      <a:r>
                        <a:rPr lang="de-DE" sz="700"/>
                        <a:t>44</a:t>
                      </a:r>
                    </a:p>
                  </a:txBody>
                  <a:tcPr marL="0" marR="0" marT="0" marB="0" anchor="ctr"/>
                </a:tc>
                <a:tc>
                  <a:txBody>
                    <a:bodyPr/>
                    <a:lstStyle/>
                    <a:p>
                      <a:pPr algn="ctr"/>
                      <a:r>
                        <a:rPr lang="de-DE" sz="700"/>
                        <a:t>37</a:t>
                      </a:r>
                    </a:p>
                  </a:txBody>
                  <a:tcPr marL="0" marR="0" marT="0" marB="0" anchor="ctr"/>
                </a:tc>
                <a:tc>
                  <a:txBody>
                    <a:bodyPr/>
                    <a:lstStyle/>
                    <a:p>
                      <a:pPr algn="ctr"/>
                      <a:r>
                        <a:rPr lang="de-DE" sz="700"/>
                        <a:t>24</a:t>
                      </a:r>
                    </a:p>
                  </a:txBody>
                  <a:tcPr marL="0" marR="0" marT="0" marB="0" anchor="ctr"/>
                </a:tc>
                <a:tc>
                  <a:txBody>
                    <a:bodyPr/>
                    <a:lstStyle/>
                    <a:p>
                      <a:pPr algn="ctr"/>
                      <a:r>
                        <a:rPr lang="de-DE" sz="700"/>
                        <a:t>16</a:t>
                      </a:r>
                    </a:p>
                  </a:txBody>
                  <a:tcPr marL="0" marR="0" marT="0" marB="0" anchor="ctr"/>
                </a:tc>
                <a:tc>
                  <a:txBody>
                    <a:bodyPr/>
                    <a:lstStyle/>
                    <a:p>
                      <a:pPr algn="ctr"/>
                      <a:r>
                        <a:rPr lang="de-DE" sz="700"/>
                        <a:t>12</a:t>
                      </a:r>
                    </a:p>
                  </a:txBody>
                  <a:tcPr marL="0" marR="0" marT="0" marB="0" anchor="ctr"/>
                </a:tc>
                <a:tc>
                  <a:txBody>
                    <a:bodyPr/>
                    <a:lstStyle/>
                    <a:p>
                      <a:pPr algn="ctr"/>
                      <a:r>
                        <a:rPr lang="de-DE" sz="700"/>
                        <a:t>4</a:t>
                      </a:r>
                    </a:p>
                  </a:txBody>
                  <a:tcPr marL="0" marR="0" marT="0" marB="0" anchor="ctr"/>
                </a:tc>
                <a:tc>
                  <a:txBody>
                    <a:bodyPr/>
                    <a:lstStyle/>
                    <a:p>
                      <a:pPr algn="ctr"/>
                      <a:r>
                        <a:rPr lang="de-DE" sz="700"/>
                        <a:t>1</a:t>
                      </a:r>
                    </a:p>
                  </a:txBody>
                  <a:tcPr marL="0" marR="0" marT="0" marB="0" anchor="ctr"/>
                </a:tc>
                <a:extLst>
                  <a:ext uri="{0D108BD9-81ED-4DB2-BD59-A6C34878D82A}">
                    <a16:rowId xmlns:a16="http://schemas.microsoft.com/office/drawing/2014/main" val="2860865443"/>
                  </a:ext>
                </a:extLst>
              </a:tr>
              <a:tr h="21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err="1">
                          <a:ln>
                            <a:noFill/>
                          </a:ln>
                          <a:solidFill>
                            <a:srgbClr val="FFFFFF"/>
                          </a:solidFill>
                          <a:effectLst/>
                          <a:uLnTx/>
                          <a:uFillTx/>
                          <a:latin typeface="Arial" panose="020B0604020202020204"/>
                          <a:ea typeface="+mn-ea"/>
                          <a:cs typeface="+mn-cs"/>
                        </a:rPr>
                        <a:t>ulGHV,A</a:t>
                      </a:r>
                      <a:endParaRPr kumimoji="0" lang="de-DE" sz="700" b="0" i="0" u="none" strike="noStrike" kern="1200" cap="none" spc="0" normalizeH="0" baseline="0" noProof="0">
                        <a:ln>
                          <a:noFill/>
                        </a:ln>
                        <a:solidFill>
                          <a:srgbClr val="FFFFFF"/>
                        </a:solidFill>
                        <a:effectLst/>
                        <a:uLnTx/>
                        <a:uFillTx/>
                        <a:latin typeface="Arial" panose="020B0604020202020204"/>
                        <a:ea typeface="+mn-ea"/>
                        <a:cs typeface="+mn-cs"/>
                      </a:endParaRPr>
                    </a:p>
                  </a:txBody>
                  <a:tcPr marL="36000" marR="0" marT="0" marB="0" anchor="ctr">
                    <a:solidFill>
                      <a:srgbClr val="2E8DFF"/>
                    </a:solidFill>
                  </a:tcPr>
                </a:tc>
                <a:tc>
                  <a:txBody>
                    <a:bodyPr/>
                    <a:lstStyle/>
                    <a:p>
                      <a:pPr algn="ctr"/>
                      <a:r>
                        <a:rPr lang="de-DE" sz="700"/>
                        <a:t>118</a:t>
                      </a:r>
                    </a:p>
                  </a:txBody>
                  <a:tcPr marL="0" marR="0" marT="0" marB="0" anchor="ctr"/>
                </a:tc>
                <a:tc>
                  <a:txBody>
                    <a:bodyPr/>
                    <a:lstStyle/>
                    <a:p>
                      <a:pPr algn="ctr"/>
                      <a:r>
                        <a:rPr lang="de-DE" sz="700"/>
                        <a:t>111</a:t>
                      </a:r>
                    </a:p>
                  </a:txBody>
                  <a:tcPr marL="0" marR="0" marT="0" marB="0" anchor="ctr"/>
                </a:tc>
                <a:tc>
                  <a:txBody>
                    <a:bodyPr/>
                    <a:lstStyle/>
                    <a:p>
                      <a:pPr algn="ctr"/>
                      <a:r>
                        <a:rPr lang="de-DE" sz="700"/>
                        <a:t>108</a:t>
                      </a:r>
                    </a:p>
                  </a:txBody>
                  <a:tcPr marL="0" marR="0" marT="0" marB="0" anchor="ctr"/>
                </a:tc>
                <a:tc>
                  <a:txBody>
                    <a:bodyPr/>
                    <a:lstStyle/>
                    <a:p>
                      <a:pPr algn="ctr"/>
                      <a:r>
                        <a:rPr lang="de-DE" sz="700"/>
                        <a:t>106</a:t>
                      </a:r>
                    </a:p>
                  </a:txBody>
                  <a:tcPr marL="0" marR="0" marT="0" marB="0" anchor="ctr"/>
                </a:tc>
                <a:tc>
                  <a:txBody>
                    <a:bodyPr/>
                    <a:lstStyle/>
                    <a:p>
                      <a:pPr algn="ctr"/>
                      <a:r>
                        <a:rPr lang="de-DE" sz="700"/>
                        <a:t>106</a:t>
                      </a:r>
                    </a:p>
                  </a:txBody>
                  <a:tcPr marL="0" marR="0" marT="0" marB="0" anchor="ctr"/>
                </a:tc>
                <a:tc>
                  <a:txBody>
                    <a:bodyPr/>
                    <a:lstStyle/>
                    <a:p>
                      <a:pPr algn="ctr"/>
                      <a:r>
                        <a:rPr lang="de-DE" sz="700"/>
                        <a:t>105</a:t>
                      </a:r>
                    </a:p>
                  </a:txBody>
                  <a:tcPr marL="0" marR="0" marT="0" marB="0" anchor="ctr"/>
                </a:tc>
                <a:tc>
                  <a:txBody>
                    <a:bodyPr/>
                    <a:lstStyle/>
                    <a:p>
                      <a:pPr algn="ctr"/>
                      <a:r>
                        <a:rPr lang="de-DE" sz="700"/>
                        <a:t>104</a:t>
                      </a:r>
                    </a:p>
                  </a:txBody>
                  <a:tcPr marL="0" marR="0" marT="0" marB="0" anchor="ctr"/>
                </a:tc>
                <a:tc>
                  <a:txBody>
                    <a:bodyPr/>
                    <a:lstStyle/>
                    <a:p>
                      <a:pPr algn="ctr"/>
                      <a:r>
                        <a:rPr lang="de-DE" sz="700"/>
                        <a:t>103</a:t>
                      </a:r>
                    </a:p>
                  </a:txBody>
                  <a:tcPr marL="0" marR="0" marT="0" marB="0" anchor="ctr"/>
                </a:tc>
                <a:tc>
                  <a:txBody>
                    <a:bodyPr/>
                    <a:lstStyle/>
                    <a:p>
                      <a:pPr algn="ctr"/>
                      <a:r>
                        <a:rPr lang="de-DE" sz="700"/>
                        <a:t>102</a:t>
                      </a:r>
                    </a:p>
                  </a:txBody>
                  <a:tcPr marL="0" marR="0" marT="0" marB="0" anchor="ctr"/>
                </a:tc>
                <a:tc>
                  <a:txBody>
                    <a:bodyPr/>
                    <a:lstStyle/>
                    <a:p>
                      <a:pPr algn="ctr"/>
                      <a:r>
                        <a:rPr lang="de-DE" sz="700"/>
                        <a:t>100</a:t>
                      </a:r>
                    </a:p>
                  </a:txBody>
                  <a:tcPr marL="0" marR="0" marT="0" marB="0" anchor="ctr"/>
                </a:tc>
                <a:tc>
                  <a:txBody>
                    <a:bodyPr/>
                    <a:lstStyle/>
                    <a:p>
                      <a:pPr algn="ctr"/>
                      <a:r>
                        <a:rPr lang="de-DE" sz="700"/>
                        <a:t>97</a:t>
                      </a:r>
                    </a:p>
                  </a:txBody>
                  <a:tcPr marL="0" marR="0" marT="0" marB="0" anchor="ctr"/>
                </a:tc>
                <a:tc>
                  <a:txBody>
                    <a:bodyPr/>
                    <a:lstStyle/>
                    <a:p>
                      <a:pPr algn="ctr"/>
                      <a:r>
                        <a:rPr lang="de-DE" sz="700"/>
                        <a:t>96</a:t>
                      </a:r>
                    </a:p>
                  </a:txBody>
                  <a:tcPr marL="0" marR="0" marT="0" marB="0" anchor="ctr"/>
                </a:tc>
                <a:tc>
                  <a:txBody>
                    <a:bodyPr/>
                    <a:lstStyle/>
                    <a:p>
                      <a:pPr algn="ctr"/>
                      <a:r>
                        <a:rPr lang="de-DE" sz="700"/>
                        <a:t>93</a:t>
                      </a:r>
                    </a:p>
                  </a:txBody>
                  <a:tcPr marL="0" marR="0" marT="0" marB="0" anchor="ctr"/>
                </a:tc>
                <a:tc>
                  <a:txBody>
                    <a:bodyPr/>
                    <a:lstStyle/>
                    <a:p>
                      <a:pPr algn="ctr"/>
                      <a:r>
                        <a:rPr lang="de-DE" sz="700"/>
                        <a:t>92</a:t>
                      </a:r>
                    </a:p>
                  </a:txBody>
                  <a:tcPr marL="0" marR="0" marT="0" marB="0" anchor="ctr"/>
                </a:tc>
                <a:tc>
                  <a:txBody>
                    <a:bodyPr/>
                    <a:lstStyle/>
                    <a:p>
                      <a:pPr algn="ctr"/>
                      <a:r>
                        <a:rPr lang="de-DE" sz="700"/>
                        <a:t>91</a:t>
                      </a:r>
                    </a:p>
                  </a:txBody>
                  <a:tcPr marL="0" marR="0" marT="0" marB="0" anchor="ctr"/>
                </a:tc>
                <a:tc>
                  <a:txBody>
                    <a:bodyPr/>
                    <a:lstStyle/>
                    <a:p>
                      <a:pPr algn="ctr"/>
                      <a:r>
                        <a:rPr lang="de-DE" sz="700"/>
                        <a:t>88</a:t>
                      </a:r>
                    </a:p>
                  </a:txBody>
                  <a:tcPr marL="0" marR="0" marT="0" marB="0" anchor="ctr"/>
                </a:tc>
                <a:tc>
                  <a:txBody>
                    <a:bodyPr/>
                    <a:lstStyle/>
                    <a:p>
                      <a:pPr algn="ctr"/>
                      <a:r>
                        <a:rPr lang="de-DE" sz="700"/>
                        <a:t>87</a:t>
                      </a:r>
                    </a:p>
                  </a:txBody>
                  <a:tcPr marL="0" marR="0" marT="0" marB="0" anchor="ctr"/>
                </a:tc>
                <a:tc>
                  <a:txBody>
                    <a:bodyPr/>
                    <a:lstStyle/>
                    <a:p>
                      <a:pPr algn="ctr"/>
                      <a:r>
                        <a:rPr lang="de-DE" sz="700"/>
                        <a:t>82</a:t>
                      </a:r>
                    </a:p>
                  </a:txBody>
                  <a:tcPr marL="0" marR="0" marT="0" marB="0" anchor="ctr"/>
                </a:tc>
                <a:tc>
                  <a:txBody>
                    <a:bodyPr/>
                    <a:lstStyle/>
                    <a:p>
                      <a:pPr algn="ctr"/>
                      <a:r>
                        <a:rPr lang="de-DE" sz="700"/>
                        <a:t>80</a:t>
                      </a:r>
                    </a:p>
                  </a:txBody>
                  <a:tcPr marL="0" marR="0" marT="0" marB="0" anchor="ctr"/>
                </a:tc>
                <a:tc>
                  <a:txBody>
                    <a:bodyPr/>
                    <a:lstStyle/>
                    <a:p>
                      <a:pPr algn="ctr"/>
                      <a:r>
                        <a:rPr lang="de-DE" sz="700"/>
                        <a:t>75</a:t>
                      </a:r>
                    </a:p>
                  </a:txBody>
                  <a:tcPr marL="0" marR="0" marT="0" marB="0" anchor="ctr"/>
                </a:tc>
                <a:tc>
                  <a:txBody>
                    <a:bodyPr/>
                    <a:lstStyle/>
                    <a:p>
                      <a:pPr algn="ctr"/>
                      <a:r>
                        <a:rPr lang="de-DE" sz="700"/>
                        <a:t>74</a:t>
                      </a:r>
                    </a:p>
                  </a:txBody>
                  <a:tcPr marL="0" marR="0" marT="0" marB="0" anchor="ctr"/>
                </a:tc>
                <a:tc>
                  <a:txBody>
                    <a:bodyPr/>
                    <a:lstStyle/>
                    <a:p>
                      <a:pPr algn="ctr"/>
                      <a:r>
                        <a:rPr lang="de-DE" sz="700"/>
                        <a:t>68</a:t>
                      </a:r>
                    </a:p>
                  </a:txBody>
                  <a:tcPr marL="0" marR="0" marT="0" marB="0" anchor="ctr"/>
                </a:tc>
                <a:tc>
                  <a:txBody>
                    <a:bodyPr/>
                    <a:lstStyle/>
                    <a:p>
                      <a:pPr algn="ctr"/>
                      <a:r>
                        <a:rPr lang="de-DE" sz="700"/>
                        <a:t>65</a:t>
                      </a:r>
                    </a:p>
                  </a:txBody>
                  <a:tcPr marL="0" marR="0" marT="0" marB="0" anchor="ctr"/>
                </a:tc>
                <a:tc>
                  <a:txBody>
                    <a:bodyPr/>
                    <a:lstStyle/>
                    <a:p>
                      <a:pPr algn="ctr"/>
                      <a:r>
                        <a:rPr lang="de-DE" sz="700"/>
                        <a:t>63</a:t>
                      </a:r>
                    </a:p>
                  </a:txBody>
                  <a:tcPr marL="0" marR="0" marT="0" marB="0" anchor="ctr"/>
                </a:tc>
                <a:tc>
                  <a:txBody>
                    <a:bodyPr/>
                    <a:lstStyle/>
                    <a:p>
                      <a:pPr algn="ctr"/>
                      <a:r>
                        <a:rPr lang="de-DE" sz="700"/>
                        <a:t>56</a:t>
                      </a:r>
                    </a:p>
                  </a:txBody>
                  <a:tcPr marL="0" marR="0" marT="0" marB="0" anchor="ctr"/>
                </a:tc>
                <a:tc>
                  <a:txBody>
                    <a:bodyPr/>
                    <a:lstStyle/>
                    <a:p>
                      <a:pPr algn="ctr"/>
                      <a:r>
                        <a:rPr lang="de-DE" sz="700"/>
                        <a:t>35</a:t>
                      </a:r>
                    </a:p>
                  </a:txBody>
                  <a:tcPr marL="0" marR="0" marT="0" marB="0" anchor="ctr"/>
                </a:tc>
                <a:tc>
                  <a:txBody>
                    <a:bodyPr/>
                    <a:lstStyle/>
                    <a:p>
                      <a:pPr algn="ctr"/>
                      <a:r>
                        <a:rPr lang="de-DE" sz="700"/>
                        <a:t>21</a:t>
                      </a:r>
                    </a:p>
                  </a:txBody>
                  <a:tcPr marL="0" marR="0" marT="0" marB="0" anchor="ctr"/>
                </a:tc>
                <a:tc>
                  <a:txBody>
                    <a:bodyPr/>
                    <a:lstStyle/>
                    <a:p>
                      <a:pPr algn="ctr"/>
                      <a:r>
                        <a:rPr lang="de-DE" sz="700"/>
                        <a:t>13</a:t>
                      </a:r>
                    </a:p>
                  </a:txBody>
                  <a:tcPr marL="0" marR="0" marT="0" marB="0" anchor="ctr"/>
                </a:tc>
                <a:tc>
                  <a:txBody>
                    <a:bodyPr/>
                    <a:lstStyle/>
                    <a:p>
                      <a:pPr algn="ctr"/>
                      <a:r>
                        <a:rPr lang="de-DE" sz="700"/>
                        <a:t>4</a:t>
                      </a:r>
                    </a:p>
                  </a:txBody>
                  <a:tcPr marL="0" marR="0" marT="0" marB="0" anchor="ctr"/>
                </a:tc>
                <a:tc>
                  <a:txBody>
                    <a:bodyPr/>
                    <a:lstStyle/>
                    <a:p>
                      <a:pPr algn="ctr"/>
                      <a:r>
                        <a:rPr lang="de-DE" sz="700"/>
                        <a:t>1</a:t>
                      </a:r>
                    </a:p>
                  </a:txBody>
                  <a:tcPr marL="0" marR="0" marT="0" marB="0" anchor="ctr"/>
                </a:tc>
                <a:extLst>
                  <a:ext uri="{0D108BD9-81ED-4DB2-BD59-A6C34878D82A}">
                    <a16:rowId xmlns:a16="http://schemas.microsoft.com/office/drawing/2014/main" val="726224396"/>
                  </a:ext>
                </a:extLst>
              </a:tr>
              <a:tr h="21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err="1">
                          <a:ln>
                            <a:noFill/>
                          </a:ln>
                          <a:solidFill>
                            <a:srgbClr val="FFFFFF"/>
                          </a:solidFill>
                          <a:effectLst/>
                          <a:uLnTx/>
                          <a:uFillTx/>
                          <a:latin typeface="Arial" panose="020B0604020202020204"/>
                          <a:ea typeface="+mn-ea"/>
                          <a:cs typeface="+mn-cs"/>
                        </a:rPr>
                        <a:t>mlGHV,A</a:t>
                      </a:r>
                      <a:endParaRPr kumimoji="0" lang="de-DE" sz="700" b="0" i="0" u="none" strike="noStrike" kern="1200" cap="none" spc="0" normalizeH="0" baseline="0" noProof="0">
                        <a:ln>
                          <a:noFill/>
                        </a:ln>
                        <a:solidFill>
                          <a:srgbClr val="FFFFFF"/>
                        </a:solidFill>
                        <a:effectLst/>
                        <a:uLnTx/>
                        <a:uFillTx/>
                        <a:latin typeface="Arial" panose="020B0604020202020204"/>
                        <a:ea typeface="+mn-ea"/>
                        <a:cs typeface="+mn-cs"/>
                      </a:endParaRPr>
                    </a:p>
                  </a:txBody>
                  <a:tcPr marL="36000" marR="0" marT="0" marB="0" anchor="ctr">
                    <a:solidFill>
                      <a:schemeClr val="accent1">
                        <a:lumMod val="50000"/>
                        <a:lumOff val="50000"/>
                      </a:schemeClr>
                    </a:solidFill>
                  </a:tcPr>
                </a:tc>
                <a:tc>
                  <a:txBody>
                    <a:bodyPr/>
                    <a:lstStyle/>
                    <a:p>
                      <a:pPr algn="ctr"/>
                      <a:r>
                        <a:rPr lang="de-DE" sz="700"/>
                        <a:t>59</a:t>
                      </a:r>
                    </a:p>
                  </a:txBody>
                  <a:tcPr marL="0" marR="0" marT="0" marB="0" anchor="ctr"/>
                </a:tc>
                <a:tc>
                  <a:txBody>
                    <a:bodyPr/>
                    <a:lstStyle/>
                    <a:p>
                      <a:pPr algn="ctr"/>
                      <a:r>
                        <a:rPr lang="de-DE" sz="700"/>
                        <a:t>54</a:t>
                      </a:r>
                    </a:p>
                  </a:txBody>
                  <a:tcPr marL="0" marR="0" marT="0" marB="0" anchor="ctr"/>
                </a:tc>
                <a:tc>
                  <a:txBody>
                    <a:bodyPr/>
                    <a:lstStyle/>
                    <a:p>
                      <a:pPr algn="ctr"/>
                      <a:r>
                        <a:rPr lang="de-DE" sz="700"/>
                        <a:t>53</a:t>
                      </a:r>
                    </a:p>
                  </a:txBody>
                  <a:tcPr marL="0" marR="0" marT="0" marB="0" anchor="ctr"/>
                </a:tc>
                <a:tc>
                  <a:txBody>
                    <a:bodyPr/>
                    <a:lstStyle/>
                    <a:p>
                      <a:pPr algn="ctr"/>
                      <a:r>
                        <a:rPr lang="de-DE" sz="700"/>
                        <a:t>50</a:t>
                      </a:r>
                    </a:p>
                  </a:txBody>
                  <a:tcPr marL="0" marR="0" marT="0" marB="0" anchor="ctr"/>
                </a:tc>
                <a:tc>
                  <a:txBody>
                    <a:bodyPr/>
                    <a:lstStyle/>
                    <a:p>
                      <a:pPr algn="ctr"/>
                      <a:r>
                        <a:rPr lang="de-DE" sz="700"/>
                        <a:t>48</a:t>
                      </a:r>
                    </a:p>
                  </a:txBody>
                  <a:tcPr marL="0" marR="0" marT="0" marB="0" anchor="ctr"/>
                </a:tc>
                <a:tc>
                  <a:txBody>
                    <a:bodyPr/>
                    <a:lstStyle/>
                    <a:p>
                      <a:pPr algn="ctr"/>
                      <a:r>
                        <a:rPr lang="de-DE" sz="700"/>
                        <a:t>48</a:t>
                      </a:r>
                    </a:p>
                  </a:txBody>
                  <a:tcPr marL="0" marR="0" marT="0" marB="0" anchor="ctr"/>
                </a:tc>
                <a:tc>
                  <a:txBody>
                    <a:bodyPr/>
                    <a:lstStyle/>
                    <a:p>
                      <a:pPr algn="ctr"/>
                      <a:r>
                        <a:rPr lang="de-DE" sz="700"/>
                        <a:t>47</a:t>
                      </a:r>
                    </a:p>
                  </a:txBody>
                  <a:tcPr marL="0" marR="0" marT="0" marB="0" anchor="ctr"/>
                </a:tc>
                <a:tc>
                  <a:txBody>
                    <a:bodyPr/>
                    <a:lstStyle/>
                    <a:p>
                      <a:pPr algn="ctr"/>
                      <a:r>
                        <a:rPr lang="de-DE" sz="700"/>
                        <a:t>45</a:t>
                      </a:r>
                    </a:p>
                  </a:txBody>
                  <a:tcPr marL="0" marR="0" marT="0" marB="0" anchor="ctr"/>
                </a:tc>
                <a:tc>
                  <a:txBody>
                    <a:bodyPr/>
                    <a:lstStyle/>
                    <a:p>
                      <a:pPr algn="ctr"/>
                      <a:r>
                        <a:rPr lang="de-DE" sz="700"/>
                        <a:t>45</a:t>
                      </a:r>
                    </a:p>
                  </a:txBody>
                  <a:tcPr marL="0" marR="0" marT="0" marB="0" anchor="ctr"/>
                </a:tc>
                <a:tc>
                  <a:txBody>
                    <a:bodyPr/>
                    <a:lstStyle/>
                    <a:p>
                      <a:pPr algn="ctr"/>
                      <a:r>
                        <a:rPr lang="de-DE" sz="700"/>
                        <a:t>44</a:t>
                      </a:r>
                    </a:p>
                  </a:txBody>
                  <a:tcPr marL="0" marR="0" marT="0" marB="0" anchor="ctr"/>
                </a:tc>
                <a:tc>
                  <a:txBody>
                    <a:bodyPr/>
                    <a:lstStyle/>
                    <a:p>
                      <a:pPr algn="ctr"/>
                      <a:r>
                        <a:rPr lang="de-DE" sz="700"/>
                        <a:t>43</a:t>
                      </a:r>
                    </a:p>
                  </a:txBody>
                  <a:tcPr marL="0" marR="0" marT="0" marB="0" anchor="ctr"/>
                </a:tc>
                <a:tc>
                  <a:txBody>
                    <a:bodyPr/>
                    <a:lstStyle/>
                    <a:p>
                      <a:pPr algn="ctr"/>
                      <a:r>
                        <a:rPr lang="de-DE" sz="700"/>
                        <a:t>43</a:t>
                      </a:r>
                    </a:p>
                  </a:txBody>
                  <a:tcPr marL="0" marR="0" marT="0" marB="0" anchor="ctr"/>
                </a:tc>
                <a:tc>
                  <a:txBody>
                    <a:bodyPr/>
                    <a:lstStyle/>
                    <a:p>
                      <a:pPr algn="ctr"/>
                      <a:r>
                        <a:rPr lang="de-DE" sz="700"/>
                        <a:t>42</a:t>
                      </a:r>
                    </a:p>
                  </a:txBody>
                  <a:tcPr marL="0" marR="0" marT="0" marB="0" anchor="ctr"/>
                </a:tc>
                <a:tc>
                  <a:txBody>
                    <a:bodyPr/>
                    <a:lstStyle/>
                    <a:p>
                      <a:pPr algn="ctr"/>
                      <a:r>
                        <a:rPr lang="de-DE" sz="700"/>
                        <a:t>42</a:t>
                      </a:r>
                    </a:p>
                  </a:txBody>
                  <a:tcPr marL="0" marR="0" marT="0" marB="0" anchor="ctr"/>
                </a:tc>
                <a:tc>
                  <a:txBody>
                    <a:bodyPr/>
                    <a:lstStyle/>
                    <a:p>
                      <a:pPr algn="ctr"/>
                      <a:r>
                        <a:rPr lang="de-DE" sz="700"/>
                        <a:t>41</a:t>
                      </a:r>
                    </a:p>
                  </a:txBody>
                  <a:tcPr marL="0" marR="0" marT="0" marB="0" anchor="ctr"/>
                </a:tc>
                <a:tc>
                  <a:txBody>
                    <a:bodyPr/>
                    <a:lstStyle/>
                    <a:p>
                      <a:pPr algn="ctr"/>
                      <a:r>
                        <a:rPr lang="de-DE" sz="700"/>
                        <a:t>41</a:t>
                      </a:r>
                    </a:p>
                  </a:txBody>
                  <a:tcPr marL="0" marR="0" marT="0" marB="0" anchor="ctr"/>
                </a:tc>
                <a:tc>
                  <a:txBody>
                    <a:bodyPr/>
                    <a:lstStyle/>
                    <a:p>
                      <a:pPr algn="ctr"/>
                      <a:r>
                        <a:rPr lang="de-DE" sz="700"/>
                        <a:t>41</a:t>
                      </a:r>
                    </a:p>
                  </a:txBody>
                  <a:tcPr marL="0" marR="0" marT="0" marB="0" anchor="ctr"/>
                </a:tc>
                <a:tc>
                  <a:txBody>
                    <a:bodyPr/>
                    <a:lstStyle/>
                    <a:p>
                      <a:pPr algn="ctr"/>
                      <a:r>
                        <a:rPr lang="de-DE" sz="700"/>
                        <a:t>41</a:t>
                      </a:r>
                    </a:p>
                  </a:txBody>
                  <a:tcPr marL="0" marR="0" marT="0" marB="0" anchor="ctr"/>
                </a:tc>
                <a:tc>
                  <a:txBody>
                    <a:bodyPr/>
                    <a:lstStyle/>
                    <a:p>
                      <a:pPr algn="ctr"/>
                      <a:r>
                        <a:rPr lang="de-DE" sz="700"/>
                        <a:t>40</a:t>
                      </a:r>
                    </a:p>
                  </a:txBody>
                  <a:tcPr marL="0" marR="0" marT="0" marB="0" anchor="ctr"/>
                </a:tc>
                <a:tc>
                  <a:txBody>
                    <a:bodyPr/>
                    <a:lstStyle/>
                    <a:p>
                      <a:pPr algn="ctr"/>
                      <a:r>
                        <a:rPr lang="de-DE" sz="700"/>
                        <a:t>39</a:t>
                      </a:r>
                    </a:p>
                  </a:txBody>
                  <a:tcPr marL="0" marR="0" marT="0" marB="0" anchor="ctr"/>
                </a:tc>
                <a:tc>
                  <a:txBody>
                    <a:bodyPr/>
                    <a:lstStyle/>
                    <a:p>
                      <a:pPr algn="ctr"/>
                      <a:r>
                        <a:rPr lang="de-DE" sz="700"/>
                        <a:t>38</a:t>
                      </a:r>
                    </a:p>
                  </a:txBody>
                  <a:tcPr marL="0" marR="0" marT="0" marB="0" anchor="ctr"/>
                </a:tc>
                <a:tc>
                  <a:txBody>
                    <a:bodyPr/>
                    <a:lstStyle/>
                    <a:p>
                      <a:pPr algn="ctr"/>
                      <a:r>
                        <a:rPr lang="de-DE" sz="700"/>
                        <a:t>34</a:t>
                      </a:r>
                    </a:p>
                  </a:txBody>
                  <a:tcPr marL="0" marR="0" marT="0" marB="0" anchor="ctr"/>
                </a:tc>
                <a:tc>
                  <a:txBody>
                    <a:bodyPr/>
                    <a:lstStyle/>
                    <a:p>
                      <a:pPr algn="ctr"/>
                      <a:r>
                        <a:rPr lang="de-DE" sz="700"/>
                        <a:t>34</a:t>
                      </a:r>
                    </a:p>
                  </a:txBody>
                  <a:tcPr marL="0" marR="0" marT="0" marB="0" anchor="ctr"/>
                </a:tc>
                <a:tc>
                  <a:txBody>
                    <a:bodyPr/>
                    <a:lstStyle/>
                    <a:p>
                      <a:pPr algn="ctr"/>
                      <a:r>
                        <a:rPr lang="de-DE" sz="700"/>
                        <a:t>31</a:t>
                      </a:r>
                    </a:p>
                  </a:txBody>
                  <a:tcPr marL="0" marR="0" marT="0" marB="0" anchor="ctr"/>
                </a:tc>
                <a:tc>
                  <a:txBody>
                    <a:bodyPr/>
                    <a:lstStyle/>
                    <a:p>
                      <a:pPr algn="ctr"/>
                      <a:r>
                        <a:rPr lang="de-DE" sz="700"/>
                        <a:t>29</a:t>
                      </a:r>
                    </a:p>
                  </a:txBody>
                  <a:tcPr marL="0" marR="0" marT="0" marB="0" anchor="ctr"/>
                </a:tc>
                <a:tc>
                  <a:txBody>
                    <a:bodyPr/>
                    <a:lstStyle/>
                    <a:p>
                      <a:pPr algn="ctr"/>
                      <a:r>
                        <a:rPr lang="de-DE" sz="700"/>
                        <a:t>21</a:t>
                      </a:r>
                    </a:p>
                  </a:txBody>
                  <a:tcPr marL="0" marR="0" marT="0" marB="0" anchor="ctr"/>
                </a:tc>
                <a:tc>
                  <a:txBody>
                    <a:bodyPr/>
                    <a:lstStyle/>
                    <a:p>
                      <a:pPr algn="ctr"/>
                      <a:r>
                        <a:rPr lang="de-DE" sz="700"/>
                        <a:t>16</a:t>
                      </a:r>
                    </a:p>
                  </a:txBody>
                  <a:tcPr marL="0" marR="0" marT="0" marB="0" anchor="ctr"/>
                </a:tc>
                <a:tc>
                  <a:txBody>
                    <a:bodyPr/>
                    <a:lstStyle/>
                    <a:p>
                      <a:pPr algn="ctr"/>
                      <a:r>
                        <a:rPr lang="de-DE" sz="700"/>
                        <a:t>9</a:t>
                      </a:r>
                    </a:p>
                  </a:txBody>
                  <a:tcPr marL="0" marR="0" marT="0" marB="0" anchor="ctr"/>
                </a:tc>
                <a:tc>
                  <a:txBody>
                    <a:bodyPr/>
                    <a:lstStyle/>
                    <a:p>
                      <a:pPr algn="ctr"/>
                      <a:r>
                        <a:rPr lang="de-DE" sz="700"/>
                        <a:t>3</a:t>
                      </a:r>
                    </a:p>
                  </a:txBody>
                  <a:tcPr marL="0" marR="0" marT="0" marB="0" anchor="ctr"/>
                </a:tc>
                <a:tc>
                  <a:txBody>
                    <a:bodyPr/>
                    <a:lstStyle/>
                    <a:p>
                      <a:pPr algn="ctr"/>
                      <a:r>
                        <a:rPr lang="de-DE" sz="700"/>
                        <a:t>1</a:t>
                      </a:r>
                    </a:p>
                  </a:txBody>
                  <a:tcPr marL="0" marR="0" marT="0" marB="0" anchor="ctr"/>
                </a:tc>
                <a:extLst>
                  <a:ext uri="{0D108BD9-81ED-4DB2-BD59-A6C34878D82A}">
                    <a16:rowId xmlns:a16="http://schemas.microsoft.com/office/drawing/2014/main" val="908431035"/>
                  </a:ext>
                </a:extLst>
              </a:tr>
              <a:tr h="21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chemeClr val="tx1"/>
                          </a:solidFill>
                          <a:effectLst/>
                          <a:uLnTx/>
                          <a:uFillTx/>
                          <a:latin typeface="Arial" panose="020B0604020202020204"/>
                          <a:ea typeface="+mn-ea"/>
                          <a:cs typeface="+mn-cs"/>
                        </a:rPr>
                        <a:t>ulGHV, O+Clb</a:t>
                      </a:r>
                    </a:p>
                  </a:txBody>
                  <a:tcPr marL="36000" marR="0" marT="0" marB="0" anchor="ctr">
                    <a:solidFill>
                      <a:srgbClr val="FDC300"/>
                    </a:solidFill>
                  </a:tcPr>
                </a:tc>
                <a:tc>
                  <a:txBody>
                    <a:bodyPr/>
                    <a:lstStyle/>
                    <a:p>
                      <a:pPr algn="ctr"/>
                      <a:r>
                        <a:rPr lang="de-DE" sz="700"/>
                        <a:t>116</a:t>
                      </a:r>
                    </a:p>
                  </a:txBody>
                  <a:tcPr marL="0" marR="0" marT="0" marB="0" anchor="ctr"/>
                </a:tc>
                <a:tc>
                  <a:txBody>
                    <a:bodyPr/>
                    <a:lstStyle/>
                    <a:p>
                      <a:pPr algn="ctr"/>
                      <a:r>
                        <a:rPr lang="de-DE" sz="700"/>
                        <a:t>105</a:t>
                      </a:r>
                    </a:p>
                  </a:txBody>
                  <a:tcPr marL="0" marR="0" marT="0" marB="0" anchor="ctr"/>
                </a:tc>
                <a:tc>
                  <a:txBody>
                    <a:bodyPr/>
                    <a:lstStyle/>
                    <a:p>
                      <a:pPr algn="ctr"/>
                      <a:r>
                        <a:rPr lang="de-DE" sz="700"/>
                        <a:t>101</a:t>
                      </a:r>
                    </a:p>
                  </a:txBody>
                  <a:tcPr marL="0" marR="0" marT="0" marB="0" anchor="ctr"/>
                </a:tc>
                <a:tc>
                  <a:txBody>
                    <a:bodyPr/>
                    <a:lstStyle/>
                    <a:p>
                      <a:pPr algn="ctr"/>
                      <a:r>
                        <a:rPr lang="de-DE" sz="700"/>
                        <a:t>99</a:t>
                      </a:r>
                    </a:p>
                  </a:txBody>
                  <a:tcPr marL="0" marR="0" marT="0" marB="0" anchor="ctr"/>
                </a:tc>
                <a:tc>
                  <a:txBody>
                    <a:bodyPr/>
                    <a:lstStyle/>
                    <a:p>
                      <a:pPr algn="ctr"/>
                      <a:r>
                        <a:rPr lang="de-DE" sz="700"/>
                        <a:t>85</a:t>
                      </a:r>
                    </a:p>
                  </a:txBody>
                  <a:tcPr marL="0" marR="0" marT="0" marB="0" anchor="ctr"/>
                </a:tc>
                <a:tc>
                  <a:txBody>
                    <a:bodyPr/>
                    <a:lstStyle/>
                    <a:p>
                      <a:pPr algn="ctr"/>
                      <a:r>
                        <a:rPr lang="de-DE" sz="700"/>
                        <a:t>75</a:t>
                      </a:r>
                    </a:p>
                  </a:txBody>
                  <a:tcPr marL="0" marR="0" marT="0" marB="0" anchor="ctr"/>
                </a:tc>
                <a:tc>
                  <a:txBody>
                    <a:bodyPr/>
                    <a:lstStyle/>
                    <a:p>
                      <a:pPr algn="ctr"/>
                      <a:r>
                        <a:rPr lang="de-DE" sz="700"/>
                        <a:t>62</a:t>
                      </a:r>
                    </a:p>
                  </a:txBody>
                  <a:tcPr marL="0" marR="0" marT="0" marB="0" anchor="ctr"/>
                </a:tc>
                <a:tc>
                  <a:txBody>
                    <a:bodyPr/>
                    <a:lstStyle/>
                    <a:p>
                      <a:pPr algn="ctr"/>
                      <a:r>
                        <a:rPr lang="de-DE" sz="700"/>
                        <a:t>55</a:t>
                      </a:r>
                    </a:p>
                  </a:txBody>
                  <a:tcPr marL="0" marR="0" marT="0" marB="0" anchor="ctr"/>
                </a:tc>
                <a:tc>
                  <a:txBody>
                    <a:bodyPr/>
                    <a:lstStyle/>
                    <a:p>
                      <a:pPr algn="ctr"/>
                      <a:r>
                        <a:rPr lang="de-DE" sz="700"/>
                        <a:t>43</a:t>
                      </a:r>
                    </a:p>
                  </a:txBody>
                  <a:tcPr marL="0" marR="0" marT="0" marB="0" anchor="ctr"/>
                </a:tc>
                <a:tc>
                  <a:txBody>
                    <a:bodyPr/>
                    <a:lstStyle/>
                    <a:p>
                      <a:pPr algn="ctr"/>
                      <a:r>
                        <a:rPr lang="de-DE" sz="700"/>
                        <a:t>41</a:t>
                      </a:r>
                    </a:p>
                  </a:txBody>
                  <a:tcPr marL="0" marR="0" marT="0" marB="0" anchor="ctr"/>
                </a:tc>
                <a:tc>
                  <a:txBody>
                    <a:bodyPr/>
                    <a:lstStyle/>
                    <a:p>
                      <a:pPr algn="ctr"/>
                      <a:r>
                        <a:rPr lang="de-DE" sz="700"/>
                        <a:t>28</a:t>
                      </a:r>
                    </a:p>
                  </a:txBody>
                  <a:tcPr marL="0" marR="0" marT="0" marB="0" anchor="ctr"/>
                </a:tc>
                <a:tc>
                  <a:txBody>
                    <a:bodyPr/>
                    <a:lstStyle/>
                    <a:p>
                      <a:pPr algn="ctr"/>
                      <a:r>
                        <a:rPr lang="de-DE" sz="700"/>
                        <a:t>27</a:t>
                      </a:r>
                    </a:p>
                  </a:txBody>
                  <a:tcPr marL="0" marR="0" marT="0" marB="0" anchor="ctr"/>
                </a:tc>
                <a:tc>
                  <a:txBody>
                    <a:bodyPr/>
                    <a:lstStyle/>
                    <a:p>
                      <a:pPr algn="ctr"/>
                      <a:r>
                        <a:rPr lang="de-DE" sz="700"/>
                        <a:t>19</a:t>
                      </a:r>
                    </a:p>
                  </a:txBody>
                  <a:tcPr marL="0" marR="0" marT="0" marB="0" anchor="ctr"/>
                </a:tc>
                <a:tc>
                  <a:txBody>
                    <a:bodyPr/>
                    <a:lstStyle/>
                    <a:p>
                      <a:pPr algn="ctr"/>
                      <a:r>
                        <a:rPr lang="de-DE" sz="700"/>
                        <a:t>14</a:t>
                      </a:r>
                    </a:p>
                  </a:txBody>
                  <a:tcPr marL="0" marR="0" marT="0" marB="0" anchor="ctr"/>
                </a:tc>
                <a:tc>
                  <a:txBody>
                    <a:bodyPr/>
                    <a:lstStyle/>
                    <a:p>
                      <a:pPr algn="ctr"/>
                      <a:r>
                        <a:rPr lang="de-DE" sz="700"/>
                        <a:t>11</a:t>
                      </a:r>
                    </a:p>
                  </a:txBody>
                  <a:tcPr marL="0" marR="0" marT="0" marB="0" anchor="ctr"/>
                </a:tc>
                <a:tc>
                  <a:txBody>
                    <a:bodyPr/>
                    <a:lstStyle/>
                    <a:p>
                      <a:pPr algn="ctr"/>
                      <a:r>
                        <a:rPr lang="de-DE" sz="700"/>
                        <a:t>9</a:t>
                      </a:r>
                    </a:p>
                  </a:txBody>
                  <a:tcPr marL="0" marR="0" marT="0" marB="0" anchor="ctr"/>
                </a:tc>
                <a:tc>
                  <a:txBody>
                    <a:bodyPr/>
                    <a:lstStyle/>
                    <a:p>
                      <a:pPr algn="ctr"/>
                      <a:r>
                        <a:rPr lang="de-DE" sz="700"/>
                        <a:t>8</a:t>
                      </a:r>
                    </a:p>
                  </a:txBody>
                  <a:tcPr marL="0" marR="0" marT="0" marB="0" anchor="ctr"/>
                </a:tc>
                <a:tc>
                  <a:txBody>
                    <a:bodyPr/>
                    <a:lstStyle/>
                    <a:p>
                      <a:pPr algn="ctr"/>
                      <a:r>
                        <a:rPr lang="de-DE" sz="700"/>
                        <a:t>6</a:t>
                      </a:r>
                    </a:p>
                  </a:txBody>
                  <a:tcPr marL="0" marR="0" marT="0" marB="0" anchor="ctr"/>
                </a:tc>
                <a:tc>
                  <a:txBody>
                    <a:bodyPr/>
                    <a:lstStyle/>
                    <a:p>
                      <a:pPr algn="ctr"/>
                      <a:r>
                        <a:rPr lang="de-DE" sz="700"/>
                        <a:t>6</a:t>
                      </a:r>
                    </a:p>
                  </a:txBody>
                  <a:tcPr marL="0" marR="0" marT="0" marB="0" anchor="ctr"/>
                </a:tc>
                <a:tc>
                  <a:txBody>
                    <a:bodyPr/>
                    <a:lstStyle/>
                    <a:p>
                      <a:pPr algn="ctr"/>
                      <a:r>
                        <a:rPr lang="de-DE" sz="700"/>
                        <a:t>6</a:t>
                      </a:r>
                    </a:p>
                  </a:txBody>
                  <a:tcPr marL="0" marR="0" marT="0" marB="0" anchor="ctr"/>
                </a:tc>
                <a:tc>
                  <a:txBody>
                    <a:bodyPr/>
                    <a:lstStyle/>
                    <a:p>
                      <a:pPr algn="ctr"/>
                      <a:r>
                        <a:rPr lang="de-DE" sz="700"/>
                        <a:t>4</a:t>
                      </a:r>
                    </a:p>
                  </a:txBody>
                  <a:tcPr marL="0" marR="0" marT="0" marB="0" anchor="ctr"/>
                </a:tc>
                <a:tc>
                  <a:txBody>
                    <a:bodyPr/>
                    <a:lstStyle/>
                    <a:p>
                      <a:pPr algn="ctr"/>
                      <a:r>
                        <a:rPr lang="de-DE" sz="700"/>
                        <a:t>3</a:t>
                      </a:r>
                    </a:p>
                  </a:txBody>
                  <a:tcPr marL="0" marR="0" marT="0" marB="0" anchor="ctr"/>
                </a:tc>
                <a:tc>
                  <a:txBody>
                    <a:bodyPr/>
                    <a:lstStyle/>
                    <a:p>
                      <a:pPr algn="ctr"/>
                      <a:r>
                        <a:rPr lang="de-DE" sz="700"/>
                        <a:t>3</a:t>
                      </a:r>
                    </a:p>
                  </a:txBody>
                  <a:tcPr marL="0" marR="0" marT="0" marB="0" anchor="ctr"/>
                </a:tc>
                <a:tc>
                  <a:txBody>
                    <a:bodyPr/>
                    <a:lstStyle/>
                    <a:p>
                      <a:pPr algn="ctr"/>
                      <a:r>
                        <a:rPr lang="de-DE" sz="700"/>
                        <a:t>3</a:t>
                      </a:r>
                    </a:p>
                  </a:txBody>
                  <a:tcPr marL="0" marR="0" marT="0" marB="0" anchor="ctr"/>
                </a:tc>
                <a:tc>
                  <a:txBody>
                    <a:bodyPr/>
                    <a:lstStyle/>
                    <a:p>
                      <a:pPr algn="ctr"/>
                      <a:r>
                        <a:rPr lang="de-DE" sz="700"/>
                        <a:t>2</a:t>
                      </a:r>
                    </a:p>
                  </a:txBody>
                  <a:tcPr marL="0" marR="0" marT="0" marB="0" anchor="ctr"/>
                </a:tc>
                <a:tc>
                  <a:txBody>
                    <a:bodyPr/>
                    <a:lstStyle/>
                    <a:p>
                      <a:pPr algn="ctr"/>
                      <a:r>
                        <a:rPr lang="de-DE" sz="700"/>
                        <a:t>0</a:t>
                      </a:r>
                    </a:p>
                  </a:txBody>
                  <a:tcPr marL="0" marR="0" marT="0" marB="0" anchor="ctr"/>
                </a:tc>
                <a:tc>
                  <a:txBody>
                    <a:bodyPr/>
                    <a:lstStyle/>
                    <a:p>
                      <a:pPr algn="ctr"/>
                      <a:endParaRPr lang="de-DE" sz="700"/>
                    </a:p>
                  </a:txBody>
                  <a:tcPr marL="0" marR="0" marT="0" marB="0" anchor="ctr"/>
                </a:tc>
                <a:tc>
                  <a:txBody>
                    <a:bodyPr/>
                    <a:lstStyle/>
                    <a:p>
                      <a:pPr algn="ctr"/>
                      <a:endParaRPr lang="de-DE" sz="700"/>
                    </a:p>
                  </a:txBody>
                  <a:tcPr marL="0" marR="0" marT="0" marB="0" anchor="ctr"/>
                </a:tc>
                <a:tc>
                  <a:txBody>
                    <a:bodyPr/>
                    <a:lstStyle/>
                    <a:p>
                      <a:pPr algn="ctr"/>
                      <a:endParaRPr lang="de-DE" sz="700"/>
                    </a:p>
                  </a:txBody>
                  <a:tcPr marL="0" marR="0" marT="0" marB="0" anchor="ctr"/>
                </a:tc>
                <a:tc>
                  <a:txBody>
                    <a:bodyPr/>
                    <a:lstStyle/>
                    <a:p>
                      <a:pPr algn="ctr"/>
                      <a:endParaRPr lang="de-DE" sz="700"/>
                    </a:p>
                  </a:txBody>
                  <a:tcPr marL="0" marR="0" marT="0" marB="0" anchor="ctr"/>
                </a:tc>
                <a:extLst>
                  <a:ext uri="{0D108BD9-81ED-4DB2-BD59-A6C34878D82A}">
                    <a16:rowId xmlns:a16="http://schemas.microsoft.com/office/drawing/2014/main" val="3191694934"/>
                  </a:ext>
                </a:extLst>
              </a:tr>
              <a:tr h="21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00" b="0" i="0" u="none" strike="noStrike" kern="1200" cap="none" spc="0" normalizeH="0" baseline="0" noProof="0">
                          <a:ln>
                            <a:noFill/>
                          </a:ln>
                          <a:solidFill>
                            <a:schemeClr val="tx1"/>
                          </a:solidFill>
                          <a:effectLst/>
                          <a:uLnTx/>
                          <a:uFillTx/>
                          <a:latin typeface="Arial" panose="020B0604020202020204"/>
                          <a:ea typeface="+mn-ea"/>
                          <a:cs typeface="+mn-cs"/>
                        </a:rPr>
                        <a:t>mlGHV, O+Clb</a:t>
                      </a:r>
                    </a:p>
                  </a:txBody>
                  <a:tcPr marL="36000" marR="0" marT="0" marB="0" anchor="ctr">
                    <a:solidFill>
                      <a:schemeClr val="accent4"/>
                    </a:solidFill>
                  </a:tcPr>
                </a:tc>
                <a:tc>
                  <a:txBody>
                    <a:bodyPr/>
                    <a:lstStyle/>
                    <a:p>
                      <a:pPr algn="ctr"/>
                      <a:r>
                        <a:rPr lang="de-DE" sz="700"/>
                        <a:t>59</a:t>
                      </a:r>
                    </a:p>
                  </a:txBody>
                  <a:tcPr marL="0" marR="0" marT="0" marB="0" anchor="ctr"/>
                </a:tc>
                <a:tc>
                  <a:txBody>
                    <a:bodyPr/>
                    <a:lstStyle/>
                    <a:p>
                      <a:pPr algn="ctr"/>
                      <a:r>
                        <a:rPr lang="de-DE" sz="700"/>
                        <a:t>56</a:t>
                      </a:r>
                    </a:p>
                  </a:txBody>
                  <a:tcPr marL="0" marR="0" marT="0" marB="0" anchor="ctr"/>
                </a:tc>
                <a:tc>
                  <a:txBody>
                    <a:bodyPr/>
                    <a:lstStyle/>
                    <a:p>
                      <a:pPr algn="ctr"/>
                      <a:r>
                        <a:rPr lang="de-DE" sz="700"/>
                        <a:t>53</a:t>
                      </a:r>
                    </a:p>
                  </a:txBody>
                  <a:tcPr marL="0" marR="0" marT="0" marB="0" anchor="ctr"/>
                </a:tc>
                <a:tc>
                  <a:txBody>
                    <a:bodyPr/>
                    <a:lstStyle/>
                    <a:p>
                      <a:pPr algn="ctr"/>
                      <a:r>
                        <a:rPr lang="de-DE" sz="700"/>
                        <a:t>52</a:t>
                      </a:r>
                    </a:p>
                  </a:txBody>
                  <a:tcPr marL="0" marR="0" marT="0" marB="0" anchor="ctr"/>
                </a:tc>
                <a:tc>
                  <a:txBody>
                    <a:bodyPr/>
                    <a:lstStyle/>
                    <a:p>
                      <a:pPr algn="ctr"/>
                      <a:r>
                        <a:rPr lang="de-DE" sz="700"/>
                        <a:t>52</a:t>
                      </a:r>
                    </a:p>
                  </a:txBody>
                  <a:tcPr marL="0" marR="0" marT="0" marB="0" anchor="ctr"/>
                </a:tc>
                <a:tc>
                  <a:txBody>
                    <a:bodyPr/>
                    <a:lstStyle/>
                    <a:p>
                      <a:pPr algn="ctr"/>
                      <a:r>
                        <a:rPr lang="de-DE" sz="700"/>
                        <a:t>48</a:t>
                      </a:r>
                    </a:p>
                  </a:txBody>
                  <a:tcPr marL="0" marR="0" marT="0" marB="0" anchor="ctr"/>
                </a:tc>
                <a:tc>
                  <a:txBody>
                    <a:bodyPr/>
                    <a:lstStyle/>
                    <a:p>
                      <a:pPr algn="ctr"/>
                      <a:r>
                        <a:rPr lang="de-DE" sz="700"/>
                        <a:t>46</a:t>
                      </a:r>
                    </a:p>
                  </a:txBody>
                  <a:tcPr marL="0" marR="0" marT="0" marB="0" anchor="ctr"/>
                </a:tc>
                <a:tc>
                  <a:txBody>
                    <a:bodyPr/>
                    <a:lstStyle/>
                    <a:p>
                      <a:pPr algn="ctr"/>
                      <a:r>
                        <a:rPr lang="de-DE" sz="700"/>
                        <a:t>43</a:t>
                      </a:r>
                    </a:p>
                  </a:txBody>
                  <a:tcPr marL="0" marR="0" marT="0" marB="0" anchor="ctr"/>
                </a:tc>
                <a:tc>
                  <a:txBody>
                    <a:bodyPr/>
                    <a:lstStyle/>
                    <a:p>
                      <a:pPr algn="ctr"/>
                      <a:r>
                        <a:rPr lang="de-DE" sz="700"/>
                        <a:t>41</a:t>
                      </a:r>
                    </a:p>
                  </a:txBody>
                  <a:tcPr marL="0" marR="0" marT="0" marB="0" anchor="ctr"/>
                </a:tc>
                <a:tc>
                  <a:txBody>
                    <a:bodyPr/>
                    <a:lstStyle/>
                    <a:p>
                      <a:pPr algn="ctr"/>
                      <a:r>
                        <a:rPr lang="de-DE" sz="700"/>
                        <a:t>39</a:t>
                      </a:r>
                    </a:p>
                  </a:txBody>
                  <a:tcPr marL="0" marR="0" marT="0" marB="0" anchor="ctr"/>
                </a:tc>
                <a:tc>
                  <a:txBody>
                    <a:bodyPr/>
                    <a:lstStyle/>
                    <a:p>
                      <a:pPr algn="ctr"/>
                      <a:r>
                        <a:rPr lang="de-DE" sz="700"/>
                        <a:t>37</a:t>
                      </a:r>
                    </a:p>
                  </a:txBody>
                  <a:tcPr marL="0" marR="0" marT="0" marB="0" anchor="ctr"/>
                </a:tc>
                <a:tc>
                  <a:txBody>
                    <a:bodyPr/>
                    <a:lstStyle/>
                    <a:p>
                      <a:pPr algn="ctr"/>
                      <a:r>
                        <a:rPr lang="de-DE" sz="700"/>
                        <a:t>37</a:t>
                      </a:r>
                    </a:p>
                  </a:txBody>
                  <a:tcPr marL="0" marR="0" marT="0" marB="0" anchor="ctr"/>
                </a:tc>
                <a:tc>
                  <a:txBody>
                    <a:bodyPr/>
                    <a:lstStyle/>
                    <a:p>
                      <a:pPr algn="ctr"/>
                      <a:r>
                        <a:rPr lang="de-DE" sz="700"/>
                        <a:t>36</a:t>
                      </a:r>
                    </a:p>
                  </a:txBody>
                  <a:tcPr marL="0" marR="0" marT="0" marB="0" anchor="ctr"/>
                </a:tc>
                <a:tc>
                  <a:txBody>
                    <a:bodyPr/>
                    <a:lstStyle/>
                    <a:p>
                      <a:pPr algn="ctr"/>
                      <a:r>
                        <a:rPr lang="de-DE" sz="700"/>
                        <a:t>34</a:t>
                      </a:r>
                    </a:p>
                  </a:txBody>
                  <a:tcPr marL="0" marR="0" marT="0" marB="0" anchor="ctr"/>
                </a:tc>
                <a:tc>
                  <a:txBody>
                    <a:bodyPr/>
                    <a:lstStyle/>
                    <a:p>
                      <a:pPr algn="ctr"/>
                      <a:r>
                        <a:rPr lang="de-DE" sz="700"/>
                        <a:t>32</a:t>
                      </a:r>
                    </a:p>
                  </a:txBody>
                  <a:tcPr marL="0" marR="0" marT="0" marB="0" anchor="ctr"/>
                </a:tc>
                <a:tc>
                  <a:txBody>
                    <a:bodyPr/>
                    <a:lstStyle/>
                    <a:p>
                      <a:pPr algn="ctr"/>
                      <a:r>
                        <a:rPr lang="de-DE" sz="700"/>
                        <a:t>31</a:t>
                      </a:r>
                    </a:p>
                  </a:txBody>
                  <a:tcPr marL="0" marR="0" marT="0" marB="0" anchor="ctr"/>
                </a:tc>
                <a:tc>
                  <a:txBody>
                    <a:bodyPr/>
                    <a:lstStyle/>
                    <a:p>
                      <a:pPr algn="ctr"/>
                      <a:r>
                        <a:rPr lang="de-DE" sz="700"/>
                        <a:t>29</a:t>
                      </a:r>
                    </a:p>
                  </a:txBody>
                  <a:tcPr marL="0" marR="0" marT="0" marB="0" anchor="ctr"/>
                </a:tc>
                <a:tc>
                  <a:txBody>
                    <a:bodyPr/>
                    <a:lstStyle/>
                    <a:p>
                      <a:pPr algn="ctr"/>
                      <a:r>
                        <a:rPr lang="de-DE" sz="700"/>
                        <a:t>23</a:t>
                      </a:r>
                    </a:p>
                  </a:txBody>
                  <a:tcPr marL="0" marR="0" marT="0" marB="0" anchor="ctr"/>
                </a:tc>
                <a:tc>
                  <a:txBody>
                    <a:bodyPr/>
                    <a:lstStyle/>
                    <a:p>
                      <a:pPr algn="ctr"/>
                      <a:r>
                        <a:rPr lang="de-DE" sz="700"/>
                        <a:t>22</a:t>
                      </a:r>
                    </a:p>
                  </a:txBody>
                  <a:tcPr marL="0" marR="0" marT="0" marB="0" anchor="ctr"/>
                </a:tc>
                <a:tc>
                  <a:txBody>
                    <a:bodyPr/>
                    <a:lstStyle/>
                    <a:p>
                      <a:pPr algn="ctr"/>
                      <a:r>
                        <a:rPr lang="de-DE" sz="700"/>
                        <a:t>21</a:t>
                      </a:r>
                    </a:p>
                  </a:txBody>
                  <a:tcPr marL="0" marR="0" marT="0" marB="0" anchor="ctr"/>
                </a:tc>
                <a:tc>
                  <a:txBody>
                    <a:bodyPr/>
                    <a:lstStyle/>
                    <a:p>
                      <a:pPr algn="ctr"/>
                      <a:r>
                        <a:rPr lang="de-DE" sz="700"/>
                        <a:t>19</a:t>
                      </a:r>
                    </a:p>
                  </a:txBody>
                  <a:tcPr marL="0" marR="0" marT="0" marB="0" anchor="ctr"/>
                </a:tc>
                <a:tc>
                  <a:txBody>
                    <a:bodyPr/>
                    <a:lstStyle/>
                    <a:p>
                      <a:pPr algn="ctr"/>
                      <a:r>
                        <a:rPr lang="de-DE" sz="700"/>
                        <a:t>17</a:t>
                      </a:r>
                    </a:p>
                  </a:txBody>
                  <a:tcPr marL="0" marR="0" marT="0" marB="0" anchor="ctr"/>
                </a:tc>
                <a:tc>
                  <a:txBody>
                    <a:bodyPr/>
                    <a:lstStyle/>
                    <a:p>
                      <a:pPr algn="ctr"/>
                      <a:r>
                        <a:rPr lang="de-DE" sz="700"/>
                        <a:t>17</a:t>
                      </a:r>
                    </a:p>
                  </a:txBody>
                  <a:tcPr marL="0" marR="0" marT="0" marB="0" anchor="ctr"/>
                </a:tc>
                <a:tc>
                  <a:txBody>
                    <a:bodyPr/>
                    <a:lstStyle/>
                    <a:p>
                      <a:pPr algn="ctr"/>
                      <a:r>
                        <a:rPr lang="de-DE" sz="700"/>
                        <a:t>14</a:t>
                      </a:r>
                    </a:p>
                  </a:txBody>
                  <a:tcPr marL="0" marR="0" marT="0" marB="0" anchor="ctr"/>
                </a:tc>
                <a:tc>
                  <a:txBody>
                    <a:bodyPr/>
                    <a:lstStyle/>
                    <a:p>
                      <a:pPr algn="ctr"/>
                      <a:r>
                        <a:rPr lang="de-DE" sz="700"/>
                        <a:t>11</a:t>
                      </a:r>
                    </a:p>
                  </a:txBody>
                  <a:tcPr marL="0" marR="0" marT="0" marB="0" anchor="ctr"/>
                </a:tc>
                <a:tc>
                  <a:txBody>
                    <a:bodyPr/>
                    <a:lstStyle/>
                    <a:p>
                      <a:pPr algn="ctr"/>
                      <a:r>
                        <a:rPr lang="de-DE" sz="700"/>
                        <a:t>7</a:t>
                      </a:r>
                    </a:p>
                  </a:txBody>
                  <a:tcPr marL="0" marR="0" marT="0" marB="0" anchor="ctr"/>
                </a:tc>
                <a:tc>
                  <a:txBody>
                    <a:bodyPr/>
                    <a:lstStyle/>
                    <a:p>
                      <a:pPr algn="ctr"/>
                      <a:r>
                        <a:rPr lang="de-DE" sz="700"/>
                        <a:t>5</a:t>
                      </a:r>
                    </a:p>
                  </a:txBody>
                  <a:tcPr marL="0" marR="0" marT="0" marB="0" anchor="ctr"/>
                </a:tc>
                <a:tc>
                  <a:txBody>
                    <a:bodyPr/>
                    <a:lstStyle/>
                    <a:p>
                      <a:pPr algn="ctr"/>
                      <a:r>
                        <a:rPr lang="de-DE" sz="700"/>
                        <a:t>3</a:t>
                      </a:r>
                    </a:p>
                  </a:txBody>
                  <a:tcPr marL="0" marR="0" marT="0" marB="0" anchor="ctr"/>
                </a:tc>
                <a:tc>
                  <a:txBody>
                    <a:bodyPr/>
                    <a:lstStyle/>
                    <a:p>
                      <a:pPr algn="ctr"/>
                      <a:r>
                        <a:rPr lang="de-DE" sz="700"/>
                        <a:t>1</a:t>
                      </a:r>
                    </a:p>
                  </a:txBody>
                  <a:tcPr marL="0" marR="0" marT="0" marB="0" anchor="ctr"/>
                </a:tc>
                <a:tc>
                  <a:txBody>
                    <a:bodyPr/>
                    <a:lstStyle/>
                    <a:p>
                      <a:pPr algn="ctr"/>
                      <a:r>
                        <a:rPr lang="de-DE" sz="700"/>
                        <a:t>0</a:t>
                      </a:r>
                    </a:p>
                  </a:txBody>
                  <a:tcPr marL="0" marR="0" marT="0" marB="0" anchor="ctr"/>
                </a:tc>
                <a:extLst>
                  <a:ext uri="{0D108BD9-81ED-4DB2-BD59-A6C34878D82A}">
                    <a16:rowId xmlns:a16="http://schemas.microsoft.com/office/drawing/2014/main" val="2858529629"/>
                  </a:ext>
                </a:extLst>
              </a:tr>
            </a:tbl>
          </a:graphicData>
        </a:graphic>
      </p:graphicFrame>
      <p:grpSp>
        <p:nvGrpSpPr>
          <p:cNvPr id="21" name="Gruppieren 20">
            <a:extLst>
              <a:ext uri="{FF2B5EF4-FFF2-40B4-BE49-F238E27FC236}">
                <a16:creationId xmlns:a16="http://schemas.microsoft.com/office/drawing/2014/main" id="{A9486C2B-9DB4-4C53-DF9F-2EC5423C66D2}"/>
              </a:ext>
            </a:extLst>
          </p:cNvPr>
          <p:cNvGrpSpPr/>
          <p:nvPr/>
        </p:nvGrpSpPr>
        <p:grpSpPr>
          <a:xfrm>
            <a:off x="439144" y="4490809"/>
            <a:ext cx="996626" cy="215444"/>
            <a:chOff x="2813050" y="2857807"/>
            <a:chExt cx="996626" cy="215444"/>
          </a:xfrm>
        </p:grpSpPr>
        <p:cxnSp>
          <p:nvCxnSpPr>
            <p:cNvPr id="13" name="Gerader Verbinder 12">
              <a:extLst>
                <a:ext uri="{FF2B5EF4-FFF2-40B4-BE49-F238E27FC236}">
                  <a16:creationId xmlns:a16="http://schemas.microsoft.com/office/drawing/2014/main" id="{66AD8855-EF41-F0D5-190A-D3B18C66EB1B}"/>
                </a:ext>
              </a:extLst>
            </p:cNvPr>
            <p:cNvCxnSpPr>
              <a:cxnSpLocks/>
            </p:cNvCxnSpPr>
            <p:nvPr/>
          </p:nvCxnSpPr>
          <p:spPr>
            <a:xfrm>
              <a:off x="2813050" y="2973223"/>
              <a:ext cx="184150" cy="0"/>
            </a:xfrm>
            <a:prstGeom prst="line">
              <a:avLst/>
            </a:prstGeom>
            <a:ln w="19050">
              <a:solidFill>
                <a:schemeClr val="accent3"/>
              </a:solidFill>
              <a:prstDash val="sysDash"/>
            </a:ln>
          </p:spPr>
          <p:style>
            <a:lnRef idx="1">
              <a:schemeClr val="accent1"/>
            </a:lnRef>
            <a:fillRef idx="0">
              <a:schemeClr val="accent1"/>
            </a:fillRef>
            <a:effectRef idx="0">
              <a:schemeClr val="accent1"/>
            </a:effectRef>
            <a:fontRef idx="minor">
              <a:schemeClr val="tx1"/>
            </a:fontRef>
          </p:style>
        </p:cxnSp>
        <p:sp>
          <p:nvSpPr>
            <p:cNvPr id="16" name="Textfeld 15">
              <a:extLst>
                <a:ext uri="{FF2B5EF4-FFF2-40B4-BE49-F238E27FC236}">
                  <a16:creationId xmlns:a16="http://schemas.microsoft.com/office/drawing/2014/main" id="{C9E0BA7E-6F61-7257-50BD-534590DD6DC7}"/>
                </a:ext>
              </a:extLst>
            </p:cNvPr>
            <p:cNvSpPr txBox="1"/>
            <p:nvPr/>
          </p:nvSpPr>
          <p:spPr>
            <a:xfrm>
              <a:off x="2997199" y="2857807"/>
              <a:ext cx="812477" cy="215444"/>
            </a:xfrm>
            <a:prstGeom prst="rect">
              <a:avLst/>
            </a:prstGeom>
            <a:noFill/>
          </p:spPr>
          <p:txBody>
            <a:bodyPr wrap="square" rtlCol="0">
              <a:spAutoFit/>
            </a:bodyPr>
            <a:lstStyle/>
            <a:p>
              <a:r>
                <a:rPr lang="de-DE" sz="800" err="1"/>
                <a:t>mlGHV</a:t>
              </a:r>
              <a:r>
                <a:rPr lang="de-DE" sz="800"/>
                <a:t>, A+O</a:t>
              </a:r>
            </a:p>
          </p:txBody>
        </p:sp>
      </p:grpSp>
      <p:grpSp>
        <p:nvGrpSpPr>
          <p:cNvPr id="19" name="Gruppieren 18">
            <a:extLst>
              <a:ext uri="{FF2B5EF4-FFF2-40B4-BE49-F238E27FC236}">
                <a16:creationId xmlns:a16="http://schemas.microsoft.com/office/drawing/2014/main" id="{0804F0A4-D041-6164-A86C-DA1152B7297E}"/>
              </a:ext>
            </a:extLst>
          </p:cNvPr>
          <p:cNvGrpSpPr/>
          <p:nvPr/>
        </p:nvGrpSpPr>
        <p:grpSpPr>
          <a:xfrm>
            <a:off x="1353698" y="4333817"/>
            <a:ext cx="810943" cy="215444"/>
            <a:chOff x="2813050" y="3246352"/>
            <a:chExt cx="810943" cy="215444"/>
          </a:xfrm>
        </p:grpSpPr>
        <p:cxnSp>
          <p:nvCxnSpPr>
            <p:cNvPr id="14" name="Gerader Verbinder 13">
              <a:extLst>
                <a:ext uri="{FF2B5EF4-FFF2-40B4-BE49-F238E27FC236}">
                  <a16:creationId xmlns:a16="http://schemas.microsoft.com/office/drawing/2014/main" id="{4842A678-6BDB-0A84-6E3A-F4896947335E}"/>
                </a:ext>
              </a:extLst>
            </p:cNvPr>
            <p:cNvCxnSpPr>
              <a:cxnSpLocks/>
            </p:cNvCxnSpPr>
            <p:nvPr/>
          </p:nvCxnSpPr>
          <p:spPr>
            <a:xfrm>
              <a:off x="2813050" y="3361768"/>
              <a:ext cx="184150" cy="0"/>
            </a:xfrm>
            <a:prstGeom prst="line">
              <a:avLst/>
            </a:prstGeom>
            <a:ln w="1905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5AA1078C-9EDD-1096-693F-B99F982E29D3}"/>
                </a:ext>
              </a:extLst>
            </p:cNvPr>
            <p:cNvSpPr txBox="1"/>
            <p:nvPr/>
          </p:nvSpPr>
          <p:spPr>
            <a:xfrm>
              <a:off x="2997200" y="3246352"/>
              <a:ext cx="626793" cy="215444"/>
            </a:xfrm>
            <a:prstGeom prst="rect">
              <a:avLst/>
            </a:prstGeom>
            <a:noFill/>
          </p:spPr>
          <p:txBody>
            <a:bodyPr wrap="square" rtlCol="0">
              <a:spAutoFit/>
            </a:bodyPr>
            <a:lstStyle/>
            <a:p>
              <a:r>
                <a:rPr lang="de-DE" sz="800" err="1"/>
                <a:t>ulGHV</a:t>
              </a:r>
              <a:r>
                <a:rPr lang="de-DE" sz="800"/>
                <a:t>, A</a:t>
              </a:r>
            </a:p>
          </p:txBody>
        </p:sp>
      </p:grpSp>
      <p:grpSp>
        <p:nvGrpSpPr>
          <p:cNvPr id="20" name="Gruppieren 19">
            <a:extLst>
              <a:ext uri="{FF2B5EF4-FFF2-40B4-BE49-F238E27FC236}">
                <a16:creationId xmlns:a16="http://schemas.microsoft.com/office/drawing/2014/main" id="{3E613E73-7A69-5264-286A-55863CD3FF6F}"/>
              </a:ext>
            </a:extLst>
          </p:cNvPr>
          <p:cNvGrpSpPr/>
          <p:nvPr/>
        </p:nvGrpSpPr>
        <p:grpSpPr>
          <a:xfrm>
            <a:off x="2214534" y="4333817"/>
            <a:ext cx="1044986" cy="215444"/>
            <a:chOff x="2813050" y="3506837"/>
            <a:chExt cx="1044986" cy="215444"/>
          </a:xfrm>
        </p:grpSpPr>
        <p:cxnSp>
          <p:nvCxnSpPr>
            <p:cNvPr id="15" name="Gerader Verbinder 14">
              <a:extLst>
                <a:ext uri="{FF2B5EF4-FFF2-40B4-BE49-F238E27FC236}">
                  <a16:creationId xmlns:a16="http://schemas.microsoft.com/office/drawing/2014/main" id="{CDDABFE3-32EF-E8A1-1A90-66594181A128}"/>
                </a:ext>
              </a:extLst>
            </p:cNvPr>
            <p:cNvCxnSpPr>
              <a:cxnSpLocks/>
            </p:cNvCxnSpPr>
            <p:nvPr/>
          </p:nvCxnSpPr>
          <p:spPr>
            <a:xfrm>
              <a:off x="2813050" y="3622253"/>
              <a:ext cx="184150"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8" name="Textfeld 17">
              <a:extLst>
                <a:ext uri="{FF2B5EF4-FFF2-40B4-BE49-F238E27FC236}">
                  <a16:creationId xmlns:a16="http://schemas.microsoft.com/office/drawing/2014/main" id="{BD81B4CA-9D4E-F632-7170-B00C96280D25}"/>
                </a:ext>
              </a:extLst>
            </p:cNvPr>
            <p:cNvSpPr txBox="1"/>
            <p:nvPr/>
          </p:nvSpPr>
          <p:spPr>
            <a:xfrm>
              <a:off x="2997200" y="3506837"/>
              <a:ext cx="860836" cy="215444"/>
            </a:xfrm>
            <a:prstGeom prst="rect">
              <a:avLst/>
            </a:prstGeom>
            <a:noFill/>
          </p:spPr>
          <p:txBody>
            <a:bodyPr wrap="square" rtlCol="0">
              <a:spAutoFit/>
            </a:bodyPr>
            <a:lstStyle/>
            <a:p>
              <a:r>
                <a:rPr lang="de-DE" sz="800" err="1"/>
                <a:t>ulGHV</a:t>
              </a:r>
              <a:r>
                <a:rPr lang="de-DE" sz="800"/>
                <a:t>, O+ </a:t>
              </a:r>
              <a:r>
                <a:rPr lang="de-DE" sz="800" err="1"/>
                <a:t>Clb</a:t>
              </a:r>
              <a:endParaRPr lang="de-DE" sz="800"/>
            </a:p>
          </p:txBody>
        </p:sp>
      </p:grpSp>
      <p:grpSp>
        <p:nvGrpSpPr>
          <p:cNvPr id="22" name="Gruppieren 21">
            <a:extLst>
              <a:ext uri="{FF2B5EF4-FFF2-40B4-BE49-F238E27FC236}">
                <a16:creationId xmlns:a16="http://schemas.microsoft.com/office/drawing/2014/main" id="{02684699-09BE-18F0-9369-C3F863BB7E67}"/>
              </a:ext>
            </a:extLst>
          </p:cNvPr>
          <p:cNvGrpSpPr/>
          <p:nvPr/>
        </p:nvGrpSpPr>
        <p:grpSpPr>
          <a:xfrm>
            <a:off x="439144" y="4333817"/>
            <a:ext cx="925899" cy="215444"/>
            <a:chOff x="2813050" y="2857807"/>
            <a:chExt cx="1060450" cy="215444"/>
          </a:xfrm>
        </p:grpSpPr>
        <p:sp>
          <p:nvSpPr>
            <p:cNvPr id="24" name="Textfeld 23">
              <a:extLst>
                <a:ext uri="{FF2B5EF4-FFF2-40B4-BE49-F238E27FC236}">
                  <a16:creationId xmlns:a16="http://schemas.microsoft.com/office/drawing/2014/main" id="{3EA99370-22CD-6236-1887-2A722E4A3585}"/>
                </a:ext>
              </a:extLst>
            </p:cNvPr>
            <p:cNvSpPr txBox="1"/>
            <p:nvPr/>
          </p:nvSpPr>
          <p:spPr>
            <a:xfrm>
              <a:off x="2997200" y="2857807"/>
              <a:ext cx="876300" cy="215444"/>
            </a:xfrm>
            <a:prstGeom prst="rect">
              <a:avLst/>
            </a:prstGeom>
            <a:noFill/>
          </p:spPr>
          <p:txBody>
            <a:bodyPr wrap="square" rtlCol="0">
              <a:spAutoFit/>
            </a:bodyPr>
            <a:lstStyle/>
            <a:p>
              <a:r>
                <a:rPr lang="de-DE" sz="800" err="1"/>
                <a:t>ulGHV</a:t>
              </a:r>
              <a:r>
                <a:rPr lang="de-DE" sz="800"/>
                <a:t>, A+O</a:t>
              </a:r>
            </a:p>
          </p:txBody>
        </p:sp>
        <p:cxnSp>
          <p:nvCxnSpPr>
            <p:cNvPr id="23" name="Gerader Verbinder 22">
              <a:extLst>
                <a:ext uri="{FF2B5EF4-FFF2-40B4-BE49-F238E27FC236}">
                  <a16:creationId xmlns:a16="http://schemas.microsoft.com/office/drawing/2014/main" id="{A39B37AE-BB23-C13C-FD40-EB8647FDE2D4}"/>
                </a:ext>
              </a:extLst>
            </p:cNvPr>
            <p:cNvCxnSpPr>
              <a:cxnSpLocks/>
            </p:cNvCxnSpPr>
            <p:nvPr/>
          </p:nvCxnSpPr>
          <p:spPr>
            <a:xfrm>
              <a:off x="2813050" y="2973223"/>
              <a:ext cx="18415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25" name="Gruppieren 24">
            <a:extLst>
              <a:ext uri="{FF2B5EF4-FFF2-40B4-BE49-F238E27FC236}">
                <a16:creationId xmlns:a16="http://schemas.microsoft.com/office/drawing/2014/main" id="{93CB1D0B-D8AB-9470-506E-C979D2FB69ED}"/>
              </a:ext>
            </a:extLst>
          </p:cNvPr>
          <p:cNvGrpSpPr/>
          <p:nvPr/>
        </p:nvGrpSpPr>
        <p:grpSpPr>
          <a:xfrm>
            <a:off x="1353698" y="4490809"/>
            <a:ext cx="820540" cy="215444"/>
            <a:chOff x="2813050" y="3246352"/>
            <a:chExt cx="820540" cy="215444"/>
          </a:xfrm>
        </p:grpSpPr>
        <p:cxnSp>
          <p:nvCxnSpPr>
            <p:cNvPr id="26" name="Gerader Verbinder 25">
              <a:extLst>
                <a:ext uri="{FF2B5EF4-FFF2-40B4-BE49-F238E27FC236}">
                  <a16:creationId xmlns:a16="http://schemas.microsoft.com/office/drawing/2014/main" id="{BD314978-6985-1764-2C59-834D31405189}"/>
                </a:ext>
              </a:extLst>
            </p:cNvPr>
            <p:cNvCxnSpPr>
              <a:cxnSpLocks/>
            </p:cNvCxnSpPr>
            <p:nvPr/>
          </p:nvCxnSpPr>
          <p:spPr>
            <a:xfrm>
              <a:off x="2813050" y="3361768"/>
              <a:ext cx="184150" cy="0"/>
            </a:xfrm>
            <a:prstGeom prst="line">
              <a:avLst/>
            </a:prstGeom>
            <a:ln w="19050">
              <a:solidFill>
                <a:schemeClr val="accent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Textfeld 26">
              <a:extLst>
                <a:ext uri="{FF2B5EF4-FFF2-40B4-BE49-F238E27FC236}">
                  <a16:creationId xmlns:a16="http://schemas.microsoft.com/office/drawing/2014/main" id="{8D36ED94-4D7A-150A-BC0C-254E5BA5181F}"/>
                </a:ext>
              </a:extLst>
            </p:cNvPr>
            <p:cNvSpPr txBox="1"/>
            <p:nvPr/>
          </p:nvSpPr>
          <p:spPr>
            <a:xfrm>
              <a:off x="2997200" y="3246352"/>
              <a:ext cx="636390" cy="215444"/>
            </a:xfrm>
            <a:prstGeom prst="rect">
              <a:avLst/>
            </a:prstGeom>
            <a:noFill/>
          </p:spPr>
          <p:txBody>
            <a:bodyPr wrap="square" rtlCol="0">
              <a:spAutoFit/>
            </a:bodyPr>
            <a:lstStyle/>
            <a:p>
              <a:r>
                <a:rPr lang="de-DE" sz="800" err="1"/>
                <a:t>mlGHV</a:t>
              </a:r>
              <a:r>
                <a:rPr lang="de-DE" sz="800"/>
                <a:t>, A</a:t>
              </a:r>
            </a:p>
          </p:txBody>
        </p:sp>
      </p:grpSp>
      <p:grpSp>
        <p:nvGrpSpPr>
          <p:cNvPr id="28" name="Gruppieren 27">
            <a:extLst>
              <a:ext uri="{FF2B5EF4-FFF2-40B4-BE49-F238E27FC236}">
                <a16:creationId xmlns:a16="http://schemas.microsoft.com/office/drawing/2014/main" id="{32291E6B-61BA-E275-55BB-E4791DF5B35B}"/>
              </a:ext>
            </a:extLst>
          </p:cNvPr>
          <p:cNvGrpSpPr/>
          <p:nvPr/>
        </p:nvGrpSpPr>
        <p:grpSpPr>
          <a:xfrm>
            <a:off x="2214534" y="4490809"/>
            <a:ext cx="1090639" cy="215444"/>
            <a:chOff x="2813050" y="3506837"/>
            <a:chExt cx="1090639" cy="215444"/>
          </a:xfrm>
        </p:grpSpPr>
        <p:cxnSp>
          <p:nvCxnSpPr>
            <p:cNvPr id="29" name="Gerader Verbinder 28">
              <a:extLst>
                <a:ext uri="{FF2B5EF4-FFF2-40B4-BE49-F238E27FC236}">
                  <a16:creationId xmlns:a16="http://schemas.microsoft.com/office/drawing/2014/main" id="{F1715977-57CF-4024-2C29-DFA281C19961}"/>
                </a:ext>
              </a:extLst>
            </p:cNvPr>
            <p:cNvCxnSpPr>
              <a:cxnSpLocks/>
            </p:cNvCxnSpPr>
            <p:nvPr/>
          </p:nvCxnSpPr>
          <p:spPr>
            <a:xfrm>
              <a:off x="2813050" y="3622253"/>
              <a:ext cx="184150" cy="0"/>
            </a:xfrm>
            <a:prstGeom prst="line">
              <a:avLst/>
            </a:prstGeom>
            <a:ln w="19050">
              <a:solidFill>
                <a:schemeClr val="accent4"/>
              </a:solidFill>
              <a:prstDash val="sysDash"/>
            </a:ln>
          </p:spPr>
          <p:style>
            <a:lnRef idx="1">
              <a:schemeClr val="accent1"/>
            </a:lnRef>
            <a:fillRef idx="0">
              <a:schemeClr val="accent1"/>
            </a:fillRef>
            <a:effectRef idx="0">
              <a:schemeClr val="accent1"/>
            </a:effectRef>
            <a:fontRef idx="minor">
              <a:schemeClr val="tx1"/>
            </a:fontRef>
          </p:style>
        </p:cxnSp>
        <p:sp>
          <p:nvSpPr>
            <p:cNvPr id="30" name="Textfeld 29">
              <a:extLst>
                <a:ext uri="{FF2B5EF4-FFF2-40B4-BE49-F238E27FC236}">
                  <a16:creationId xmlns:a16="http://schemas.microsoft.com/office/drawing/2014/main" id="{565C0CDB-ABA3-9344-C8D4-C34243C3BBF5}"/>
                </a:ext>
              </a:extLst>
            </p:cNvPr>
            <p:cNvSpPr txBox="1"/>
            <p:nvPr/>
          </p:nvSpPr>
          <p:spPr>
            <a:xfrm>
              <a:off x="2997200" y="3506837"/>
              <a:ext cx="906489" cy="215444"/>
            </a:xfrm>
            <a:prstGeom prst="rect">
              <a:avLst/>
            </a:prstGeom>
            <a:noFill/>
          </p:spPr>
          <p:txBody>
            <a:bodyPr wrap="square" rtlCol="0">
              <a:spAutoFit/>
            </a:bodyPr>
            <a:lstStyle/>
            <a:p>
              <a:r>
                <a:rPr lang="de-DE" sz="800" err="1"/>
                <a:t>mlGHV</a:t>
              </a:r>
              <a:r>
                <a:rPr lang="de-DE" sz="800"/>
                <a:t>, O+ </a:t>
              </a:r>
              <a:r>
                <a:rPr lang="de-DE" sz="800" err="1"/>
                <a:t>Clb</a:t>
              </a:r>
              <a:endParaRPr lang="de-DE" sz="800"/>
            </a:p>
          </p:txBody>
        </p:sp>
      </p:grpSp>
      <p:cxnSp>
        <p:nvCxnSpPr>
          <p:cNvPr id="32" name="Gerader Verbinder 31">
            <a:extLst>
              <a:ext uri="{FF2B5EF4-FFF2-40B4-BE49-F238E27FC236}">
                <a16:creationId xmlns:a16="http://schemas.microsoft.com/office/drawing/2014/main" id="{5E1906D2-0BE5-6079-7D09-AA5BE9F95A1D}"/>
              </a:ext>
            </a:extLst>
          </p:cNvPr>
          <p:cNvCxnSpPr>
            <a:cxnSpLocks/>
          </p:cNvCxnSpPr>
          <p:nvPr/>
        </p:nvCxnSpPr>
        <p:spPr>
          <a:xfrm flipV="1">
            <a:off x="4933950" y="2260600"/>
            <a:ext cx="0" cy="1758950"/>
          </a:xfrm>
          <a:prstGeom prst="line">
            <a:avLst/>
          </a:prstGeom>
          <a:ln w="12700">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33" name="Textfeld 32">
            <a:extLst>
              <a:ext uri="{FF2B5EF4-FFF2-40B4-BE49-F238E27FC236}">
                <a16:creationId xmlns:a16="http://schemas.microsoft.com/office/drawing/2014/main" id="{D774130B-E429-D0C4-1A69-63B9AEBBF116}"/>
              </a:ext>
            </a:extLst>
          </p:cNvPr>
          <p:cNvSpPr txBox="1"/>
          <p:nvPr/>
        </p:nvSpPr>
        <p:spPr>
          <a:xfrm>
            <a:off x="4879976" y="3032353"/>
            <a:ext cx="1422398" cy="215444"/>
          </a:xfrm>
          <a:prstGeom prst="rect">
            <a:avLst/>
          </a:prstGeom>
          <a:noFill/>
        </p:spPr>
        <p:txBody>
          <a:bodyPr wrap="square" rtlCol="0">
            <a:spAutoFit/>
          </a:bodyPr>
          <a:lstStyle/>
          <a:p>
            <a:r>
              <a:rPr lang="de-DE" sz="800">
                <a:solidFill>
                  <a:schemeClr val="accent1">
                    <a:lumMod val="50000"/>
                    <a:lumOff val="50000"/>
                  </a:schemeClr>
                </a:solidFill>
              </a:rPr>
              <a:t>A </a:t>
            </a:r>
            <a:r>
              <a:rPr lang="de-DE" sz="800" err="1">
                <a:solidFill>
                  <a:schemeClr val="accent1">
                    <a:lumMod val="50000"/>
                    <a:lumOff val="50000"/>
                  </a:schemeClr>
                </a:solidFill>
              </a:rPr>
              <a:t>ulGHV</a:t>
            </a:r>
            <a:r>
              <a:rPr lang="de-DE" sz="800">
                <a:solidFill>
                  <a:schemeClr val="accent1">
                    <a:lumMod val="50000"/>
                    <a:lumOff val="50000"/>
                  </a:schemeClr>
                </a:solidFill>
              </a:rPr>
              <a:t>: Median PFS=NR</a:t>
            </a:r>
          </a:p>
        </p:txBody>
      </p:sp>
      <p:sp>
        <p:nvSpPr>
          <p:cNvPr id="34" name="Textfeld 33">
            <a:extLst>
              <a:ext uri="{FF2B5EF4-FFF2-40B4-BE49-F238E27FC236}">
                <a16:creationId xmlns:a16="http://schemas.microsoft.com/office/drawing/2014/main" id="{CCCD931F-891F-33C1-FEDD-A2260D65C387}"/>
              </a:ext>
            </a:extLst>
          </p:cNvPr>
          <p:cNvSpPr txBox="1"/>
          <p:nvPr/>
        </p:nvSpPr>
        <p:spPr>
          <a:xfrm>
            <a:off x="4879976" y="2192617"/>
            <a:ext cx="1555663" cy="338554"/>
          </a:xfrm>
          <a:prstGeom prst="rect">
            <a:avLst/>
          </a:prstGeom>
          <a:noFill/>
        </p:spPr>
        <p:txBody>
          <a:bodyPr wrap="square" rtlCol="0">
            <a:spAutoFit/>
          </a:bodyPr>
          <a:lstStyle/>
          <a:p>
            <a:r>
              <a:rPr lang="de-DE" sz="800">
                <a:solidFill>
                  <a:schemeClr val="accent3"/>
                </a:solidFill>
              </a:rPr>
              <a:t>A+O </a:t>
            </a:r>
            <a:r>
              <a:rPr lang="de-DE" sz="800" err="1">
                <a:solidFill>
                  <a:schemeClr val="accent3"/>
                </a:solidFill>
              </a:rPr>
              <a:t>ulGHV</a:t>
            </a:r>
            <a:r>
              <a:rPr lang="de-DE" sz="800">
                <a:solidFill>
                  <a:schemeClr val="accent3"/>
                </a:solidFill>
              </a:rPr>
              <a:t>: </a:t>
            </a:r>
            <a:br>
              <a:rPr lang="de-DE" sz="800">
                <a:solidFill>
                  <a:schemeClr val="accent3"/>
                </a:solidFill>
              </a:rPr>
            </a:br>
            <a:r>
              <a:rPr lang="de-DE" sz="800">
                <a:solidFill>
                  <a:schemeClr val="accent3"/>
                </a:solidFill>
              </a:rPr>
              <a:t>Median PFS=NR</a:t>
            </a:r>
          </a:p>
        </p:txBody>
      </p:sp>
      <p:sp>
        <p:nvSpPr>
          <p:cNvPr id="35" name="Textfeld 34">
            <a:extLst>
              <a:ext uri="{FF2B5EF4-FFF2-40B4-BE49-F238E27FC236}">
                <a16:creationId xmlns:a16="http://schemas.microsoft.com/office/drawing/2014/main" id="{59176D7C-C0A6-1192-CD48-EA1D0E5B3D16}"/>
              </a:ext>
            </a:extLst>
          </p:cNvPr>
          <p:cNvSpPr txBox="1"/>
          <p:nvPr/>
        </p:nvSpPr>
        <p:spPr>
          <a:xfrm>
            <a:off x="4879976" y="3547293"/>
            <a:ext cx="1216024" cy="338554"/>
          </a:xfrm>
          <a:prstGeom prst="rect">
            <a:avLst/>
          </a:prstGeom>
          <a:noFill/>
        </p:spPr>
        <p:txBody>
          <a:bodyPr wrap="square" rtlCol="0">
            <a:spAutoFit/>
          </a:bodyPr>
          <a:lstStyle/>
          <a:p>
            <a:r>
              <a:rPr lang="de-DE" sz="800" err="1">
                <a:solidFill>
                  <a:schemeClr val="accent4"/>
                </a:solidFill>
              </a:rPr>
              <a:t>O+Clb</a:t>
            </a:r>
            <a:r>
              <a:rPr lang="de-DE" sz="800">
                <a:solidFill>
                  <a:schemeClr val="accent4"/>
                </a:solidFill>
              </a:rPr>
              <a:t> </a:t>
            </a:r>
            <a:r>
              <a:rPr lang="de-DE" sz="800" err="1">
                <a:solidFill>
                  <a:schemeClr val="accent4"/>
                </a:solidFill>
              </a:rPr>
              <a:t>ulGHV</a:t>
            </a:r>
            <a:r>
              <a:rPr lang="de-DE" sz="800">
                <a:solidFill>
                  <a:schemeClr val="accent4"/>
                </a:solidFill>
              </a:rPr>
              <a:t>:</a:t>
            </a:r>
            <a:br>
              <a:rPr lang="de-DE" sz="800">
                <a:solidFill>
                  <a:schemeClr val="accent4"/>
                </a:solidFill>
              </a:rPr>
            </a:br>
            <a:r>
              <a:rPr lang="de-DE" sz="800">
                <a:solidFill>
                  <a:schemeClr val="accent4"/>
                </a:solidFill>
              </a:rPr>
              <a:t>Median PFS=22.2 </a:t>
            </a:r>
            <a:r>
              <a:rPr lang="de-DE" sz="800" err="1">
                <a:solidFill>
                  <a:schemeClr val="accent4"/>
                </a:solidFill>
              </a:rPr>
              <a:t>mo</a:t>
            </a:r>
            <a:endParaRPr lang="de-DE" sz="800">
              <a:solidFill>
                <a:schemeClr val="accent4"/>
              </a:solidFill>
            </a:endParaRPr>
          </a:p>
        </p:txBody>
      </p:sp>
      <p:sp>
        <p:nvSpPr>
          <p:cNvPr id="36" name="Textfeld 35">
            <a:extLst>
              <a:ext uri="{FF2B5EF4-FFF2-40B4-BE49-F238E27FC236}">
                <a16:creationId xmlns:a16="http://schemas.microsoft.com/office/drawing/2014/main" id="{8DD0D4EB-AA62-4B7C-DB71-5E7004AB2916}"/>
              </a:ext>
            </a:extLst>
          </p:cNvPr>
          <p:cNvSpPr txBox="1"/>
          <p:nvPr/>
        </p:nvSpPr>
        <p:spPr>
          <a:xfrm>
            <a:off x="4606817" y="2898650"/>
            <a:ext cx="406398" cy="215444"/>
          </a:xfrm>
          <a:prstGeom prst="rect">
            <a:avLst/>
          </a:prstGeom>
          <a:noFill/>
        </p:spPr>
        <p:txBody>
          <a:bodyPr wrap="square" rtlCol="0">
            <a:spAutoFit/>
          </a:bodyPr>
          <a:lstStyle/>
          <a:p>
            <a:r>
              <a:rPr lang="de-DE" sz="800">
                <a:solidFill>
                  <a:schemeClr val="accent1">
                    <a:lumMod val="50000"/>
                    <a:lumOff val="50000"/>
                  </a:schemeClr>
                </a:solidFill>
              </a:rPr>
              <a:t>60%</a:t>
            </a:r>
          </a:p>
        </p:txBody>
      </p:sp>
      <p:sp>
        <p:nvSpPr>
          <p:cNvPr id="37" name="Textfeld 36">
            <a:extLst>
              <a:ext uri="{FF2B5EF4-FFF2-40B4-BE49-F238E27FC236}">
                <a16:creationId xmlns:a16="http://schemas.microsoft.com/office/drawing/2014/main" id="{1C9AFA62-C30F-EEDA-E81F-7236709EBDFE}"/>
              </a:ext>
            </a:extLst>
          </p:cNvPr>
          <p:cNvSpPr txBox="1"/>
          <p:nvPr/>
        </p:nvSpPr>
        <p:spPr>
          <a:xfrm>
            <a:off x="4572043" y="2345166"/>
            <a:ext cx="406398" cy="215444"/>
          </a:xfrm>
          <a:prstGeom prst="rect">
            <a:avLst/>
          </a:prstGeom>
          <a:noFill/>
        </p:spPr>
        <p:txBody>
          <a:bodyPr wrap="square" rtlCol="0">
            <a:spAutoFit/>
          </a:bodyPr>
          <a:lstStyle/>
          <a:p>
            <a:r>
              <a:rPr lang="de-DE" sz="800">
                <a:solidFill>
                  <a:schemeClr val="accent3"/>
                </a:solidFill>
              </a:rPr>
              <a:t>75%</a:t>
            </a:r>
          </a:p>
        </p:txBody>
      </p:sp>
      <p:sp>
        <p:nvSpPr>
          <p:cNvPr id="38" name="Textfeld 37">
            <a:extLst>
              <a:ext uri="{FF2B5EF4-FFF2-40B4-BE49-F238E27FC236}">
                <a16:creationId xmlns:a16="http://schemas.microsoft.com/office/drawing/2014/main" id="{20C84F3C-5D6C-C922-B142-3956ECE077B9}"/>
              </a:ext>
            </a:extLst>
          </p:cNvPr>
          <p:cNvSpPr txBox="1"/>
          <p:nvPr/>
        </p:nvSpPr>
        <p:spPr>
          <a:xfrm>
            <a:off x="4660879" y="3693699"/>
            <a:ext cx="438193" cy="215444"/>
          </a:xfrm>
          <a:prstGeom prst="rect">
            <a:avLst/>
          </a:prstGeom>
          <a:noFill/>
        </p:spPr>
        <p:txBody>
          <a:bodyPr wrap="square" rtlCol="0">
            <a:spAutoFit/>
          </a:bodyPr>
          <a:lstStyle/>
          <a:p>
            <a:r>
              <a:rPr lang="de-DE" sz="800">
                <a:solidFill>
                  <a:schemeClr val="accent4"/>
                </a:solidFill>
              </a:rPr>
              <a:t>5%</a:t>
            </a:r>
          </a:p>
        </p:txBody>
      </p:sp>
      <p:sp>
        <p:nvSpPr>
          <p:cNvPr id="39" name="Textfeld 38">
            <a:extLst>
              <a:ext uri="{FF2B5EF4-FFF2-40B4-BE49-F238E27FC236}">
                <a16:creationId xmlns:a16="http://schemas.microsoft.com/office/drawing/2014/main" id="{89A6A711-4E12-83C4-48B4-8009FBC1F046}"/>
              </a:ext>
            </a:extLst>
          </p:cNvPr>
          <p:cNvSpPr txBox="1"/>
          <p:nvPr/>
        </p:nvSpPr>
        <p:spPr>
          <a:xfrm>
            <a:off x="1025417" y="2731284"/>
            <a:ext cx="1987550" cy="584775"/>
          </a:xfrm>
          <a:prstGeom prst="rect">
            <a:avLst/>
          </a:prstGeom>
          <a:noFill/>
        </p:spPr>
        <p:txBody>
          <a:bodyPr wrap="square" rtlCol="0">
            <a:spAutoFit/>
          </a:bodyPr>
          <a:lstStyle/>
          <a:p>
            <a:r>
              <a:rPr lang="de-DE" sz="800" b="1" err="1"/>
              <a:t>ulGHV</a:t>
            </a:r>
            <a:r>
              <a:rPr lang="de-DE" sz="800" b="1"/>
              <a:t>: A+O </a:t>
            </a:r>
            <a:br>
              <a:rPr lang="de-DE" sz="800" b="1"/>
            </a:br>
            <a:r>
              <a:rPr lang="de-DE" sz="800" b="1" err="1"/>
              <a:t>vs</a:t>
            </a:r>
            <a:r>
              <a:rPr lang="de-DE" sz="800" b="1"/>
              <a:t> </a:t>
            </a:r>
            <a:r>
              <a:rPr lang="de-DE" sz="800" b="1" err="1"/>
              <a:t>O+Clb</a:t>
            </a:r>
            <a:br>
              <a:rPr lang="de-DE" sz="800"/>
            </a:br>
            <a:r>
              <a:rPr lang="de-DE" sz="800" err="1"/>
              <a:t>HR</a:t>
            </a:r>
            <a:r>
              <a:rPr lang="de-DE" sz="800" baseline="30000" err="1"/>
              <a:t>a</a:t>
            </a:r>
            <a:r>
              <a:rPr lang="de-DE" sz="800"/>
              <a:t> (95% CI): 0.08</a:t>
            </a:r>
            <a:br>
              <a:rPr lang="de-DE" sz="800"/>
            </a:br>
            <a:r>
              <a:rPr lang="de-DE" sz="800"/>
              <a:t>(0.05, 0.12); </a:t>
            </a:r>
            <a:r>
              <a:rPr lang="de-DE" sz="800" i="1"/>
              <a:t>P</a:t>
            </a:r>
            <a:r>
              <a:rPr lang="de-DE" sz="800"/>
              <a:t>&lt;0.0001</a:t>
            </a:r>
            <a:r>
              <a:rPr lang="de-DE" sz="800" baseline="30000"/>
              <a:t>b</a:t>
            </a:r>
            <a:endParaRPr lang="de-DE" sz="800"/>
          </a:p>
        </p:txBody>
      </p:sp>
      <p:sp>
        <p:nvSpPr>
          <p:cNvPr id="40" name="Textfeld 39">
            <a:extLst>
              <a:ext uri="{FF2B5EF4-FFF2-40B4-BE49-F238E27FC236}">
                <a16:creationId xmlns:a16="http://schemas.microsoft.com/office/drawing/2014/main" id="{D51B2F16-A3CD-468C-1362-ED4E92794C7A}"/>
              </a:ext>
            </a:extLst>
          </p:cNvPr>
          <p:cNvSpPr txBox="1"/>
          <p:nvPr/>
        </p:nvSpPr>
        <p:spPr>
          <a:xfrm>
            <a:off x="1025417" y="3220102"/>
            <a:ext cx="1987550" cy="461665"/>
          </a:xfrm>
          <a:prstGeom prst="rect">
            <a:avLst/>
          </a:prstGeom>
          <a:noFill/>
        </p:spPr>
        <p:txBody>
          <a:bodyPr wrap="square" rtlCol="0">
            <a:spAutoFit/>
          </a:bodyPr>
          <a:lstStyle/>
          <a:p>
            <a:r>
              <a:rPr lang="de-DE" sz="800" b="1" err="1"/>
              <a:t>ulGHV</a:t>
            </a:r>
            <a:r>
              <a:rPr lang="de-DE" sz="800" b="1"/>
              <a:t>: A </a:t>
            </a:r>
            <a:r>
              <a:rPr lang="de-DE" sz="800" b="1" err="1"/>
              <a:t>vs</a:t>
            </a:r>
            <a:r>
              <a:rPr lang="de-DE" sz="800" b="1"/>
              <a:t> </a:t>
            </a:r>
            <a:r>
              <a:rPr lang="de-DE" sz="800" b="1" err="1"/>
              <a:t>O+Clb</a:t>
            </a:r>
            <a:br>
              <a:rPr lang="de-DE" sz="800"/>
            </a:br>
            <a:r>
              <a:rPr lang="de-DE" sz="800" err="1"/>
              <a:t>HR</a:t>
            </a:r>
            <a:r>
              <a:rPr lang="de-DE" sz="800" baseline="30000" err="1"/>
              <a:t>a</a:t>
            </a:r>
            <a:r>
              <a:rPr lang="de-DE" sz="800"/>
              <a:t> (95% CI): 0.12</a:t>
            </a:r>
            <a:br>
              <a:rPr lang="de-DE" sz="800"/>
            </a:br>
            <a:r>
              <a:rPr lang="de-DE" sz="800"/>
              <a:t>(0.08, 0.18); </a:t>
            </a:r>
            <a:r>
              <a:rPr lang="de-DE" sz="800" i="1"/>
              <a:t>P</a:t>
            </a:r>
            <a:r>
              <a:rPr lang="de-DE" sz="800"/>
              <a:t>&lt;0.0001</a:t>
            </a:r>
            <a:r>
              <a:rPr lang="de-DE" sz="800" baseline="30000"/>
              <a:t>b</a:t>
            </a:r>
            <a:endParaRPr lang="de-DE" sz="800"/>
          </a:p>
        </p:txBody>
      </p:sp>
      <p:sp>
        <p:nvSpPr>
          <p:cNvPr id="41" name="Textfeld 40">
            <a:extLst>
              <a:ext uri="{FF2B5EF4-FFF2-40B4-BE49-F238E27FC236}">
                <a16:creationId xmlns:a16="http://schemas.microsoft.com/office/drawing/2014/main" id="{2284C41E-F287-CE76-EF02-22CE5E6E2658}"/>
              </a:ext>
            </a:extLst>
          </p:cNvPr>
          <p:cNvSpPr txBox="1"/>
          <p:nvPr/>
        </p:nvSpPr>
        <p:spPr>
          <a:xfrm>
            <a:off x="1025417" y="3566116"/>
            <a:ext cx="1987550" cy="461665"/>
          </a:xfrm>
          <a:prstGeom prst="rect">
            <a:avLst/>
          </a:prstGeom>
          <a:noFill/>
        </p:spPr>
        <p:txBody>
          <a:bodyPr wrap="square" rtlCol="0">
            <a:spAutoFit/>
          </a:bodyPr>
          <a:lstStyle/>
          <a:p>
            <a:r>
              <a:rPr lang="de-DE" sz="800" b="1" err="1"/>
              <a:t>ulGHV</a:t>
            </a:r>
            <a:r>
              <a:rPr lang="de-DE" sz="800" b="1"/>
              <a:t>: A+O </a:t>
            </a:r>
            <a:r>
              <a:rPr lang="de-DE" sz="800" b="1" err="1"/>
              <a:t>vs</a:t>
            </a:r>
            <a:r>
              <a:rPr lang="de-DE" sz="800" b="1"/>
              <a:t> A</a:t>
            </a:r>
            <a:br>
              <a:rPr lang="de-DE" sz="800"/>
            </a:br>
            <a:r>
              <a:rPr lang="de-DE" sz="800" err="1"/>
              <a:t>HR</a:t>
            </a:r>
            <a:r>
              <a:rPr lang="de-DE" sz="800" baseline="30000" err="1"/>
              <a:t>a</a:t>
            </a:r>
            <a:r>
              <a:rPr lang="de-DE" sz="800"/>
              <a:t> (95% CI): 0.63</a:t>
            </a:r>
            <a:br>
              <a:rPr lang="de-DE" sz="800"/>
            </a:br>
            <a:r>
              <a:rPr lang="de-DE" sz="800"/>
              <a:t>(0.39, 1.01); </a:t>
            </a:r>
            <a:r>
              <a:rPr lang="de-DE" sz="800" i="1"/>
              <a:t>P=</a:t>
            </a:r>
            <a:r>
              <a:rPr lang="de-DE" sz="800"/>
              <a:t>0.2586</a:t>
            </a:r>
            <a:r>
              <a:rPr lang="de-DE" sz="800" baseline="30000"/>
              <a:t>b</a:t>
            </a:r>
            <a:endParaRPr lang="de-DE" sz="800"/>
          </a:p>
        </p:txBody>
      </p:sp>
      <p:cxnSp>
        <p:nvCxnSpPr>
          <p:cNvPr id="43" name="Gerader Verbinder 42">
            <a:extLst>
              <a:ext uri="{FF2B5EF4-FFF2-40B4-BE49-F238E27FC236}">
                <a16:creationId xmlns:a16="http://schemas.microsoft.com/office/drawing/2014/main" id="{4135878F-2729-48F8-FF32-08450942E659}"/>
              </a:ext>
            </a:extLst>
          </p:cNvPr>
          <p:cNvCxnSpPr>
            <a:cxnSpLocks/>
          </p:cNvCxnSpPr>
          <p:nvPr/>
        </p:nvCxnSpPr>
        <p:spPr>
          <a:xfrm flipV="1">
            <a:off x="10725150" y="1989138"/>
            <a:ext cx="0" cy="2030412"/>
          </a:xfrm>
          <a:prstGeom prst="line">
            <a:avLst/>
          </a:prstGeom>
          <a:ln w="12700">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45" name="Textfeld 44">
            <a:extLst>
              <a:ext uri="{FF2B5EF4-FFF2-40B4-BE49-F238E27FC236}">
                <a16:creationId xmlns:a16="http://schemas.microsoft.com/office/drawing/2014/main" id="{811AE64E-0476-F9CF-568F-0DEABB4B8B6F}"/>
              </a:ext>
            </a:extLst>
          </p:cNvPr>
          <p:cNvSpPr txBox="1"/>
          <p:nvPr/>
        </p:nvSpPr>
        <p:spPr>
          <a:xfrm>
            <a:off x="6781323" y="2861749"/>
            <a:ext cx="1987550" cy="461665"/>
          </a:xfrm>
          <a:prstGeom prst="rect">
            <a:avLst/>
          </a:prstGeom>
          <a:noFill/>
        </p:spPr>
        <p:txBody>
          <a:bodyPr wrap="square" rtlCol="0">
            <a:spAutoFit/>
          </a:bodyPr>
          <a:lstStyle/>
          <a:p>
            <a:r>
              <a:rPr lang="de-DE" sz="800" b="1"/>
              <a:t>A+O </a:t>
            </a:r>
            <a:r>
              <a:rPr lang="de-DE" sz="800" b="1" err="1"/>
              <a:t>vs</a:t>
            </a:r>
            <a:r>
              <a:rPr lang="de-DE" sz="800" b="1"/>
              <a:t> </a:t>
            </a:r>
            <a:r>
              <a:rPr lang="de-DE" sz="800" b="1" err="1"/>
              <a:t>O+Clb</a:t>
            </a:r>
            <a:br>
              <a:rPr lang="de-DE" sz="800"/>
            </a:br>
            <a:r>
              <a:rPr lang="de-DE" sz="800" err="1"/>
              <a:t>HR</a:t>
            </a:r>
            <a:r>
              <a:rPr lang="de-DE" sz="800" baseline="30000" err="1"/>
              <a:t>a</a:t>
            </a:r>
            <a:r>
              <a:rPr lang="de-DE" sz="800"/>
              <a:t> (95% CI): 0.28</a:t>
            </a:r>
            <a:br>
              <a:rPr lang="de-DE" sz="800"/>
            </a:br>
            <a:r>
              <a:rPr lang="de-DE" sz="800"/>
              <a:t>(0.13, 0.59); </a:t>
            </a:r>
            <a:r>
              <a:rPr lang="de-DE" sz="800" i="1"/>
              <a:t>P=</a:t>
            </a:r>
            <a:r>
              <a:rPr lang="de-DE" sz="800"/>
              <a:t>0.0009</a:t>
            </a:r>
            <a:r>
              <a:rPr lang="de-DE" sz="800" baseline="30000"/>
              <a:t>b</a:t>
            </a:r>
            <a:endParaRPr lang="de-DE" sz="800"/>
          </a:p>
        </p:txBody>
      </p:sp>
      <p:sp>
        <p:nvSpPr>
          <p:cNvPr id="46" name="Textfeld 45">
            <a:extLst>
              <a:ext uri="{FF2B5EF4-FFF2-40B4-BE49-F238E27FC236}">
                <a16:creationId xmlns:a16="http://schemas.microsoft.com/office/drawing/2014/main" id="{89D6A76F-AC5C-252F-9C31-600B82DF875D}"/>
              </a:ext>
            </a:extLst>
          </p:cNvPr>
          <p:cNvSpPr txBox="1"/>
          <p:nvPr/>
        </p:nvSpPr>
        <p:spPr>
          <a:xfrm>
            <a:off x="6781323" y="3207763"/>
            <a:ext cx="1987550" cy="461665"/>
          </a:xfrm>
          <a:prstGeom prst="rect">
            <a:avLst/>
          </a:prstGeom>
          <a:noFill/>
        </p:spPr>
        <p:txBody>
          <a:bodyPr wrap="square" rtlCol="0">
            <a:spAutoFit/>
          </a:bodyPr>
          <a:lstStyle/>
          <a:p>
            <a:r>
              <a:rPr lang="de-DE" sz="800" b="1"/>
              <a:t>A </a:t>
            </a:r>
            <a:r>
              <a:rPr lang="de-DE" sz="800" b="1" err="1"/>
              <a:t>vs</a:t>
            </a:r>
            <a:r>
              <a:rPr lang="de-DE" sz="800" b="1"/>
              <a:t> </a:t>
            </a:r>
            <a:r>
              <a:rPr lang="de-DE" sz="800" b="1" err="1"/>
              <a:t>O+Clb</a:t>
            </a:r>
            <a:br>
              <a:rPr lang="de-DE" sz="800"/>
            </a:br>
            <a:r>
              <a:rPr lang="de-DE" sz="800" err="1"/>
              <a:t>HR</a:t>
            </a:r>
            <a:r>
              <a:rPr lang="de-DE" sz="800" baseline="30000" err="1"/>
              <a:t>a</a:t>
            </a:r>
            <a:r>
              <a:rPr lang="de-DE" sz="800"/>
              <a:t> (95% CI): 0.23</a:t>
            </a:r>
            <a:br>
              <a:rPr lang="de-DE" sz="800"/>
            </a:br>
            <a:r>
              <a:rPr lang="de-DE" sz="800"/>
              <a:t>(0.10, 0.52); </a:t>
            </a:r>
            <a:r>
              <a:rPr lang="de-DE" sz="800" i="1"/>
              <a:t>P=</a:t>
            </a:r>
            <a:r>
              <a:rPr lang="de-DE" sz="800"/>
              <a:t>0.0002</a:t>
            </a:r>
            <a:r>
              <a:rPr lang="de-DE" sz="800" baseline="30000"/>
              <a:t>b</a:t>
            </a:r>
            <a:endParaRPr lang="de-DE" sz="800"/>
          </a:p>
        </p:txBody>
      </p:sp>
      <p:sp>
        <p:nvSpPr>
          <p:cNvPr id="47" name="Textfeld 46">
            <a:extLst>
              <a:ext uri="{FF2B5EF4-FFF2-40B4-BE49-F238E27FC236}">
                <a16:creationId xmlns:a16="http://schemas.microsoft.com/office/drawing/2014/main" id="{6D141978-DED7-3885-54D9-5FA2BCD6E2B9}"/>
              </a:ext>
            </a:extLst>
          </p:cNvPr>
          <p:cNvSpPr txBox="1"/>
          <p:nvPr/>
        </p:nvSpPr>
        <p:spPr>
          <a:xfrm>
            <a:off x="6781323" y="3553777"/>
            <a:ext cx="1987550" cy="461665"/>
          </a:xfrm>
          <a:prstGeom prst="rect">
            <a:avLst/>
          </a:prstGeom>
          <a:noFill/>
        </p:spPr>
        <p:txBody>
          <a:bodyPr wrap="square" rtlCol="0">
            <a:spAutoFit/>
          </a:bodyPr>
          <a:lstStyle/>
          <a:p>
            <a:r>
              <a:rPr lang="de-DE" sz="800" b="1"/>
              <a:t>A+O </a:t>
            </a:r>
            <a:r>
              <a:rPr lang="de-DE" sz="800" b="1" err="1"/>
              <a:t>vs</a:t>
            </a:r>
            <a:r>
              <a:rPr lang="de-DE" sz="800" b="1"/>
              <a:t> A</a:t>
            </a:r>
            <a:br>
              <a:rPr lang="de-DE" sz="800"/>
            </a:br>
            <a:r>
              <a:rPr lang="de-DE" sz="800" err="1"/>
              <a:t>HR</a:t>
            </a:r>
            <a:r>
              <a:rPr lang="de-DE" sz="800" baseline="30000" err="1"/>
              <a:t>a</a:t>
            </a:r>
            <a:r>
              <a:rPr lang="de-DE" sz="800"/>
              <a:t> (95% CI): 1.21</a:t>
            </a:r>
            <a:br>
              <a:rPr lang="de-DE" sz="800"/>
            </a:br>
            <a:r>
              <a:rPr lang="de-DE" sz="800"/>
              <a:t>(0.51, 2.87); </a:t>
            </a:r>
            <a:r>
              <a:rPr lang="de-DE" sz="800" i="1"/>
              <a:t>P=</a:t>
            </a:r>
            <a:r>
              <a:rPr lang="de-DE" sz="800"/>
              <a:t>0.7966</a:t>
            </a:r>
            <a:r>
              <a:rPr lang="de-DE" sz="800" baseline="30000"/>
              <a:t>b</a:t>
            </a:r>
            <a:endParaRPr lang="de-DE" sz="800"/>
          </a:p>
        </p:txBody>
      </p:sp>
      <p:sp>
        <p:nvSpPr>
          <p:cNvPr id="48" name="Textfeld 47">
            <a:extLst>
              <a:ext uri="{FF2B5EF4-FFF2-40B4-BE49-F238E27FC236}">
                <a16:creationId xmlns:a16="http://schemas.microsoft.com/office/drawing/2014/main" id="{8A4BAA56-1B75-745B-F85B-7B43EA12991B}"/>
              </a:ext>
            </a:extLst>
          </p:cNvPr>
          <p:cNvSpPr txBox="1"/>
          <p:nvPr/>
        </p:nvSpPr>
        <p:spPr>
          <a:xfrm>
            <a:off x="6781323" y="2587864"/>
            <a:ext cx="930206" cy="338554"/>
          </a:xfrm>
          <a:prstGeom prst="rect">
            <a:avLst/>
          </a:prstGeom>
          <a:noFill/>
        </p:spPr>
        <p:txBody>
          <a:bodyPr wrap="square" rtlCol="0">
            <a:spAutoFit/>
          </a:bodyPr>
          <a:lstStyle/>
          <a:p>
            <a:r>
              <a:rPr lang="de-DE" sz="800" b="1"/>
              <a:t>w/ del(17p)</a:t>
            </a:r>
            <a:br>
              <a:rPr lang="de-DE" sz="800" b="1"/>
            </a:br>
            <a:r>
              <a:rPr lang="de-DE" sz="800" b="1"/>
              <a:t>and/</a:t>
            </a:r>
            <a:r>
              <a:rPr lang="de-DE" sz="800" b="1" err="1"/>
              <a:t>or</a:t>
            </a:r>
            <a:r>
              <a:rPr lang="de-DE" sz="800" b="1"/>
              <a:t> </a:t>
            </a:r>
            <a:r>
              <a:rPr lang="de-DE" sz="800" b="1" i="1"/>
              <a:t>TP53m</a:t>
            </a:r>
            <a:endParaRPr lang="de-DE" sz="800" i="1"/>
          </a:p>
        </p:txBody>
      </p:sp>
      <p:graphicFrame>
        <p:nvGraphicFramePr>
          <p:cNvPr id="8" name="Tabelle 7">
            <a:extLst>
              <a:ext uri="{FF2B5EF4-FFF2-40B4-BE49-F238E27FC236}">
                <a16:creationId xmlns:a16="http://schemas.microsoft.com/office/drawing/2014/main" id="{353EA099-11CD-04C7-4FFE-A06BF8604D43}"/>
              </a:ext>
            </a:extLst>
          </p:cNvPr>
          <p:cNvGraphicFramePr>
            <a:graphicFrameLocks noGrp="1"/>
          </p:cNvGraphicFramePr>
          <p:nvPr>
            <p:extLst>
              <p:ext uri="{D42A27DB-BD31-4B8C-83A1-F6EECF244321}">
                <p14:modId xmlns:p14="http://schemas.microsoft.com/office/powerpoint/2010/main" val="1382426963"/>
              </p:ext>
            </p:extLst>
          </p:nvPr>
        </p:nvGraphicFramePr>
        <p:xfrm>
          <a:off x="5874363" y="4679252"/>
          <a:ext cx="5721690" cy="1448400"/>
        </p:xfrm>
        <a:graphic>
          <a:graphicData uri="http://schemas.openxmlformats.org/drawingml/2006/table">
            <a:tbl>
              <a:tblPr firstRow="1" bandRow="1">
                <a:tableStyleId>{5C22544A-7EE6-4342-B048-85BDC9FD1C3A}</a:tableStyleId>
              </a:tblPr>
              <a:tblGrid>
                <a:gridCol w="900000">
                  <a:extLst>
                    <a:ext uri="{9D8B030D-6E8A-4147-A177-3AD203B41FA5}">
                      <a16:colId xmlns:a16="http://schemas.microsoft.com/office/drawing/2014/main" val="2289251004"/>
                    </a:ext>
                  </a:extLst>
                </a:gridCol>
                <a:gridCol w="160723">
                  <a:extLst>
                    <a:ext uri="{9D8B030D-6E8A-4147-A177-3AD203B41FA5}">
                      <a16:colId xmlns:a16="http://schemas.microsoft.com/office/drawing/2014/main" val="787771426"/>
                    </a:ext>
                  </a:extLst>
                </a:gridCol>
                <a:gridCol w="160723">
                  <a:extLst>
                    <a:ext uri="{9D8B030D-6E8A-4147-A177-3AD203B41FA5}">
                      <a16:colId xmlns:a16="http://schemas.microsoft.com/office/drawing/2014/main" val="675170274"/>
                    </a:ext>
                  </a:extLst>
                </a:gridCol>
                <a:gridCol w="160723">
                  <a:extLst>
                    <a:ext uri="{9D8B030D-6E8A-4147-A177-3AD203B41FA5}">
                      <a16:colId xmlns:a16="http://schemas.microsoft.com/office/drawing/2014/main" val="3183651438"/>
                    </a:ext>
                  </a:extLst>
                </a:gridCol>
                <a:gridCol w="160723">
                  <a:extLst>
                    <a:ext uri="{9D8B030D-6E8A-4147-A177-3AD203B41FA5}">
                      <a16:colId xmlns:a16="http://schemas.microsoft.com/office/drawing/2014/main" val="3422247765"/>
                    </a:ext>
                  </a:extLst>
                </a:gridCol>
                <a:gridCol w="160723">
                  <a:extLst>
                    <a:ext uri="{9D8B030D-6E8A-4147-A177-3AD203B41FA5}">
                      <a16:colId xmlns:a16="http://schemas.microsoft.com/office/drawing/2014/main" val="4124293145"/>
                    </a:ext>
                  </a:extLst>
                </a:gridCol>
                <a:gridCol w="160723">
                  <a:extLst>
                    <a:ext uri="{9D8B030D-6E8A-4147-A177-3AD203B41FA5}">
                      <a16:colId xmlns:a16="http://schemas.microsoft.com/office/drawing/2014/main" val="1210091708"/>
                    </a:ext>
                  </a:extLst>
                </a:gridCol>
                <a:gridCol w="160723">
                  <a:extLst>
                    <a:ext uri="{9D8B030D-6E8A-4147-A177-3AD203B41FA5}">
                      <a16:colId xmlns:a16="http://schemas.microsoft.com/office/drawing/2014/main" val="350993088"/>
                    </a:ext>
                  </a:extLst>
                </a:gridCol>
                <a:gridCol w="160723">
                  <a:extLst>
                    <a:ext uri="{9D8B030D-6E8A-4147-A177-3AD203B41FA5}">
                      <a16:colId xmlns:a16="http://schemas.microsoft.com/office/drawing/2014/main" val="1297672350"/>
                    </a:ext>
                  </a:extLst>
                </a:gridCol>
                <a:gridCol w="160723">
                  <a:extLst>
                    <a:ext uri="{9D8B030D-6E8A-4147-A177-3AD203B41FA5}">
                      <a16:colId xmlns:a16="http://schemas.microsoft.com/office/drawing/2014/main" val="2617362548"/>
                    </a:ext>
                  </a:extLst>
                </a:gridCol>
                <a:gridCol w="160723">
                  <a:extLst>
                    <a:ext uri="{9D8B030D-6E8A-4147-A177-3AD203B41FA5}">
                      <a16:colId xmlns:a16="http://schemas.microsoft.com/office/drawing/2014/main" val="2068765581"/>
                    </a:ext>
                  </a:extLst>
                </a:gridCol>
                <a:gridCol w="160723">
                  <a:extLst>
                    <a:ext uri="{9D8B030D-6E8A-4147-A177-3AD203B41FA5}">
                      <a16:colId xmlns:a16="http://schemas.microsoft.com/office/drawing/2014/main" val="2909313342"/>
                    </a:ext>
                  </a:extLst>
                </a:gridCol>
                <a:gridCol w="160723">
                  <a:extLst>
                    <a:ext uri="{9D8B030D-6E8A-4147-A177-3AD203B41FA5}">
                      <a16:colId xmlns:a16="http://schemas.microsoft.com/office/drawing/2014/main" val="450845907"/>
                    </a:ext>
                  </a:extLst>
                </a:gridCol>
                <a:gridCol w="160723">
                  <a:extLst>
                    <a:ext uri="{9D8B030D-6E8A-4147-A177-3AD203B41FA5}">
                      <a16:colId xmlns:a16="http://schemas.microsoft.com/office/drawing/2014/main" val="1830228425"/>
                    </a:ext>
                  </a:extLst>
                </a:gridCol>
                <a:gridCol w="160723">
                  <a:extLst>
                    <a:ext uri="{9D8B030D-6E8A-4147-A177-3AD203B41FA5}">
                      <a16:colId xmlns:a16="http://schemas.microsoft.com/office/drawing/2014/main" val="3692676697"/>
                    </a:ext>
                  </a:extLst>
                </a:gridCol>
                <a:gridCol w="160723">
                  <a:extLst>
                    <a:ext uri="{9D8B030D-6E8A-4147-A177-3AD203B41FA5}">
                      <a16:colId xmlns:a16="http://schemas.microsoft.com/office/drawing/2014/main" val="2486210333"/>
                    </a:ext>
                  </a:extLst>
                </a:gridCol>
                <a:gridCol w="160723">
                  <a:extLst>
                    <a:ext uri="{9D8B030D-6E8A-4147-A177-3AD203B41FA5}">
                      <a16:colId xmlns:a16="http://schemas.microsoft.com/office/drawing/2014/main" val="2792480536"/>
                    </a:ext>
                  </a:extLst>
                </a:gridCol>
                <a:gridCol w="160723">
                  <a:extLst>
                    <a:ext uri="{9D8B030D-6E8A-4147-A177-3AD203B41FA5}">
                      <a16:colId xmlns:a16="http://schemas.microsoft.com/office/drawing/2014/main" val="3698216644"/>
                    </a:ext>
                  </a:extLst>
                </a:gridCol>
                <a:gridCol w="160723">
                  <a:extLst>
                    <a:ext uri="{9D8B030D-6E8A-4147-A177-3AD203B41FA5}">
                      <a16:colId xmlns:a16="http://schemas.microsoft.com/office/drawing/2014/main" val="1912159627"/>
                    </a:ext>
                  </a:extLst>
                </a:gridCol>
                <a:gridCol w="160723">
                  <a:extLst>
                    <a:ext uri="{9D8B030D-6E8A-4147-A177-3AD203B41FA5}">
                      <a16:colId xmlns:a16="http://schemas.microsoft.com/office/drawing/2014/main" val="3724359169"/>
                    </a:ext>
                  </a:extLst>
                </a:gridCol>
                <a:gridCol w="160723">
                  <a:extLst>
                    <a:ext uri="{9D8B030D-6E8A-4147-A177-3AD203B41FA5}">
                      <a16:colId xmlns:a16="http://schemas.microsoft.com/office/drawing/2014/main" val="3871031943"/>
                    </a:ext>
                  </a:extLst>
                </a:gridCol>
                <a:gridCol w="160723">
                  <a:extLst>
                    <a:ext uri="{9D8B030D-6E8A-4147-A177-3AD203B41FA5}">
                      <a16:colId xmlns:a16="http://schemas.microsoft.com/office/drawing/2014/main" val="2325342292"/>
                    </a:ext>
                  </a:extLst>
                </a:gridCol>
                <a:gridCol w="160723">
                  <a:extLst>
                    <a:ext uri="{9D8B030D-6E8A-4147-A177-3AD203B41FA5}">
                      <a16:colId xmlns:a16="http://schemas.microsoft.com/office/drawing/2014/main" val="774971574"/>
                    </a:ext>
                  </a:extLst>
                </a:gridCol>
                <a:gridCol w="160723">
                  <a:extLst>
                    <a:ext uri="{9D8B030D-6E8A-4147-A177-3AD203B41FA5}">
                      <a16:colId xmlns:a16="http://schemas.microsoft.com/office/drawing/2014/main" val="3040568735"/>
                    </a:ext>
                  </a:extLst>
                </a:gridCol>
                <a:gridCol w="160723">
                  <a:extLst>
                    <a:ext uri="{9D8B030D-6E8A-4147-A177-3AD203B41FA5}">
                      <a16:colId xmlns:a16="http://schemas.microsoft.com/office/drawing/2014/main" val="692098124"/>
                    </a:ext>
                  </a:extLst>
                </a:gridCol>
                <a:gridCol w="160723">
                  <a:extLst>
                    <a:ext uri="{9D8B030D-6E8A-4147-A177-3AD203B41FA5}">
                      <a16:colId xmlns:a16="http://schemas.microsoft.com/office/drawing/2014/main" val="1143611872"/>
                    </a:ext>
                  </a:extLst>
                </a:gridCol>
                <a:gridCol w="160723">
                  <a:extLst>
                    <a:ext uri="{9D8B030D-6E8A-4147-A177-3AD203B41FA5}">
                      <a16:colId xmlns:a16="http://schemas.microsoft.com/office/drawing/2014/main" val="789044728"/>
                    </a:ext>
                  </a:extLst>
                </a:gridCol>
                <a:gridCol w="160723">
                  <a:extLst>
                    <a:ext uri="{9D8B030D-6E8A-4147-A177-3AD203B41FA5}">
                      <a16:colId xmlns:a16="http://schemas.microsoft.com/office/drawing/2014/main" val="3062325757"/>
                    </a:ext>
                  </a:extLst>
                </a:gridCol>
                <a:gridCol w="160723">
                  <a:extLst>
                    <a:ext uri="{9D8B030D-6E8A-4147-A177-3AD203B41FA5}">
                      <a16:colId xmlns:a16="http://schemas.microsoft.com/office/drawing/2014/main" val="4148217918"/>
                    </a:ext>
                  </a:extLst>
                </a:gridCol>
                <a:gridCol w="160723">
                  <a:extLst>
                    <a:ext uri="{9D8B030D-6E8A-4147-A177-3AD203B41FA5}">
                      <a16:colId xmlns:a16="http://schemas.microsoft.com/office/drawing/2014/main" val="354558710"/>
                    </a:ext>
                  </a:extLst>
                </a:gridCol>
                <a:gridCol w="160723">
                  <a:extLst>
                    <a:ext uri="{9D8B030D-6E8A-4147-A177-3AD203B41FA5}">
                      <a16:colId xmlns:a16="http://schemas.microsoft.com/office/drawing/2014/main" val="3219336017"/>
                    </a:ext>
                  </a:extLst>
                </a:gridCol>
              </a:tblGrid>
              <a:tr h="117265">
                <a:tc gridSpan="31">
                  <a:txBody>
                    <a:bodyPr/>
                    <a:lstStyle/>
                    <a:p>
                      <a:pPr algn="l"/>
                      <a:r>
                        <a:rPr lang="de-DE" sz="1000"/>
                        <a:t>No. at risk</a:t>
                      </a:r>
                    </a:p>
                  </a:txBody>
                  <a:tcPr marL="36000" marR="0" marT="0" marB="0" anchor="ctr"/>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extLst>
                  <a:ext uri="{0D108BD9-81ED-4DB2-BD59-A6C34878D82A}">
                    <a16:rowId xmlns:a16="http://schemas.microsoft.com/office/drawing/2014/main" val="2701786288"/>
                  </a:ext>
                </a:extLst>
              </a:tr>
              <a:tr h="216000">
                <a:tc>
                  <a:txBody>
                    <a:bodyPr/>
                    <a:lstStyle/>
                    <a:p>
                      <a:pPr algn="l"/>
                      <a:r>
                        <a:rPr lang="de-DE" sz="700">
                          <a:solidFill>
                            <a:schemeClr val="bg1"/>
                          </a:solidFill>
                        </a:rPr>
                        <a:t>w/ del(17p) and/or </a:t>
                      </a:r>
                      <a:r>
                        <a:rPr lang="de-DE" sz="700" i="1">
                          <a:solidFill>
                            <a:schemeClr val="bg1"/>
                          </a:solidFill>
                        </a:rPr>
                        <a:t>TP53m</a:t>
                      </a:r>
                      <a:r>
                        <a:rPr lang="de-DE" sz="700">
                          <a:solidFill>
                            <a:schemeClr val="bg1"/>
                          </a:solidFill>
                        </a:rPr>
                        <a:t>,A+O</a:t>
                      </a:r>
                    </a:p>
                  </a:txBody>
                  <a:tcPr marL="36000" marR="0" marT="0" marB="0" anchor="ctr">
                    <a:solidFill>
                      <a:schemeClr val="accent3"/>
                    </a:solidFill>
                  </a:tcPr>
                </a:tc>
                <a:tc>
                  <a:txBody>
                    <a:bodyPr/>
                    <a:lstStyle/>
                    <a:p>
                      <a:pPr algn="ctr"/>
                      <a:r>
                        <a:rPr lang="de-DE" sz="700"/>
                        <a:t>25</a:t>
                      </a:r>
                    </a:p>
                  </a:txBody>
                  <a:tcPr marL="0" marR="0" marT="0" marB="0" anchor="ctr"/>
                </a:tc>
                <a:tc>
                  <a:txBody>
                    <a:bodyPr/>
                    <a:lstStyle/>
                    <a:p>
                      <a:pPr algn="ctr"/>
                      <a:r>
                        <a:rPr lang="de-DE" sz="700"/>
                        <a:t>24</a:t>
                      </a:r>
                    </a:p>
                  </a:txBody>
                  <a:tcPr marL="0" marR="0" marT="0" marB="0" anchor="ctr"/>
                </a:tc>
                <a:tc>
                  <a:txBody>
                    <a:bodyPr/>
                    <a:lstStyle/>
                    <a:p>
                      <a:pPr algn="ctr"/>
                      <a:r>
                        <a:rPr lang="de-DE" sz="700"/>
                        <a:t>23</a:t>
                      </a:r>
                    </a:p>
                  </a:txBody>
                  <a:tcPr marL="0" marR="0" marT="0" marB="0" anchor="ctr"/>
                </a:tc>
                <a:tc>
                  <a:txBody>
                    <a:bodyPr/>
                    <a:lstStyle/>
                    <a:p>
                      <a:pPr algn="ctr"/>
                      <a:r>
                        <a:rPr lang="de-DE" sz="700"/>
                        <a:t>22</a:t>
                      </a:r>
                    </a:p>
                  </a:txBody>
                  <a:tcPr marL="0" marR="0" marT="0" marB="0" anchor="ctr"/>
                </a:tc>
                <a:tc>
                  <a:txBody>
                    <a:bodyPr/>
                    <a:lstStyle/>
                    <a:p>
                      <a:pPr algn="ctr"/>
                      <a:r>
                        <a:rPr lang="de-DE" sz="700"/>
                        <a:t>22</a:t>
                      </a:r>
                    </a:p>
                  </a:txBody>
                  <a:tcPr marL="0" marR="0" marT="0" marB="0" anchor="ctr"/>
                </a:tc>
                <a:tc>
                  <a:txBody>
                    <a:bodyPr/>
                    <a:lstStyle/>
                    <a:p>
                      <a:pPr algn="ctr"/>
                      <a:r>
                        <a:rPr lang="de-DE" sz="700"/>
                        <a:t>22</a:t>
                      </a:r>
                    </a:p>
                  </a:txBody>
                  <a:tcPr marL="0" marR="0" marT="0" marB="0" anchor="ctr"/>
                </a:tc>
                <a:tc>
                  <a:txBody>
                    <a:bodyPr/>
                    <a:lstStyle/>
                    <a:p>
                      <a:pPr algn="ctr"/>
                      <a:r>
                        <a:rPr lang="de-DE" sz="700"/>
                        <a:t>22</a:t>
                      </a:r>
                    </a:p>
                  </a:txBody>
                  <a:tcPr marL="0" marR="0" marT="0" marB="0" anchor="ctr"/>
                </a:tc>
                <a:tc>
                  <a:txBody>
                    <a:bodyPr/>
                    <a:lstStyle/>
                    <a:p>
                      <a:pPr algn="ctr"/>
                      <a:r>
                        <a:rPr lang="de-DE" sz="700"/>
                        <a:t>22</a:t>
                      </a:r>
                    </a:p>
                  </a:txBody>
                  <a:tcPr marL="0" marR="0" marT="0" marB="0" anchor="ctr"/>
                </a:tc>
                <a:tc>
                  <a:txBody>
                    <a:bodyPr/>
                    <a:lstStyle/>
                    <a:p>
                      <a:pPr algn="ctr"/>
                      <a:r>
                        <a:rPr lang="de-DE" sz="700"/>
                        <a:t>21</a:t>
                      </a:r>
                    </a:p>
                  </a:txBody>
                  <a:tcPr marL="0" marR="0" marT="0" marB="0" anchor="ctr"/>
                </a:tc>
                <a:tc>
                  <a:txBody>
                    <a:bodyPr/>
                    <a:lstStyle/>
                    <a:p>
                      <a:pPr algn="ctr"/>
                      <a:r>
                        <a:rPr lang="de-DE" sz="700"/>
                        <a:t>21</a:t>
                      </a:r>
                    </a:p>
                  </a:txBody>
                  <a:tcPr marL="0" marR="0" marT="0" marB="0" anchor="ctr"/>
                </a:tc>
                <a:tc>
                  <a:txBody>
                    <a:bodyPr/>
                    <a:lstStyle/>
                    <a:p>
                      <a:pPr algn="ctr"/>
                      <a:r>
                        <a:rPr lang="de-DE" sz="700"/>
                        <a:t>21</a:t>
                      </a:r>
                    </a:p>
                  </a:txBody>
                  <a:tcPr marL="0" marR="0" marT="0" marB="0" anchor="ctr"/>
                </a:tc>
                <a:tc>
                  <a:txBody>
                    <a:bodyPr/>
                    <a:lstStyle/>
                    <a:p>
                      <a:pPr algn="ctr"/>
                      <a:r>
                        <a:rPr lang="de-DE" sz="700"/>
                        <a:t>21</a:t>
                      </a:r>
                    </a:p>
                  </a:txBody>
                  <a:tcPr marL="0" marR="0" marT="0" marB="0" anchor="ctr"/>
                </a:tc>
                <a:tc>
                  <a:txBody>
                    <a:bodyPr/>
                    <a:lstStyle/>
                    <a:p>
                      <a:pPr algn="ctr"/>
                      <a:r>
                        <a:rPr lang="de-DE" sz="700"/>
                        <a:t>21</a:t>
                      </a:r>
                    </a:p>
                  </a:txBody>
                  <a:tcPr marL="0" marR="0" marT="0" marB="0" anchor="ctr"/>
                </a:tc>
                <a:tc>
                  <a:txBody>
                    <a:bodyPr/>
                    <a:lstStyle/>
                    <a:p>
                      <a:pPr algn="ctr"/>
                      <a:r>
                        <a:rPr lang="de-DE" sz="700"/>
                        <a:t>20</a:t>
                      </a:r>
                    </a:p>
                  </a:txBody>
                  <a:tcPr marL="0" marR="0" marT="0" marB="0" anchor="ctr"/>
                </a:tc>
                <a:tc>
                  <a:txBody>
                    <a:bodyPr/>
                    <a:lstStyle/>
                    <a:p>
                      <a:pPr algn="ctr"/>
                      <a:r>
                        <a:rPr lang="de-DE" sz="700"/>
                        <a:t>19</a:t>
                      </a:r>
                    </a:p>
                  </a:txBody>
                  <a:tcPr marL="0" marR="0" marT="0" marB="0" anchor="ctr"/>
                </a:tc>
                <a:tc>
                  <a:txBody>
                    <a:bodyPr/>
                    <a:lstStyle/>
                    <a:p>
                      <a:pPr algn="ctr"/>
                      <a:r>
                        <a:rPr lang="de-DE" sz="700"/>
                        <a:t>18</a:t>
                      </a:r>
                    </a:p>
                  </a:txBody>
                  <a:tcPr marL="0" marR="0" marT="0" marB="0" anchor="ctr"/>
                </a:tc>
                <a:tc>
                  <a:txBody>
                    <a:bodyPr/>
                    <a:lstStyle/>
                    <a:p>
                      <a:pPr algn="ctr"/>
                      <a:r>
                        <a:rPr lang="de-DE" sz="700"/>
                        <a:t>18</a:t>
                      </a:r>
                    </a:p>
                  </a:txBody>
                  <a:tcPr marL="0" marR="0" marT="0" marB="0" anchor="ctr"/>
                </a:tc>
                <a:tc>
                  <a:txBody>
                    <a:bodyPr/>
                    <a:lstStyle/>
                    <a:p>
                      <a:pPr algn="ctr"/>
                      <a:r>
                        <a:rPr lang="de-DE" sz="700"/>
                        <a:t>18</a:t>
                      </a:r>
                    </a:p>
                  </a:txBody>
                  <a:tcPr marL="0" marR="0" marT="0" marB="0" anchor="ctr"/>
                </a:tc>
                <a:tc>
                  <a:txBody>
                    <a:bodyPr/>
                    <a:lstStyle/>
                    <a:p>
                      <a:pPr algn="ctr"/>
                      <a:r>
                        <a:rPr lang="de-DE" sz="700"/>
                        <a:t>18</a:t>
                      </a:r>
                    </a:p>
                  </a:txBody>
                  <a:tcPr marL="0" marR="0" marT="0" marB="0" anchor="ctr"/>
                </a:tc>
                <a:tc>
                  <a:txBody>
                    <a:bodyPr/>
                    <a:lstStyle/>
                    <a:p>
                      <a:pPr algn="ctr"/>
                      <a:r>
                        <a:rPr lang="de-DE" sz="700"/>
                        <a:t>17</a:t>
                      </a:r>
                    </a:p>
                  </a:txBody>
                  <a:tcPr marL="0" marR="0" marT="0" marB="0" anchor="ctr"/>
                </a:tc>
                <a:tc>
                  <a:txBody>
                    <a:bodyPr/>
                    <a:lstStyle/>
                    <a:p>
                      <a:pPr algn="ctr"/>
                      <a:r>
                        <a:rPr lang="de-DE" sz="700"/>
                        <a:t>16</a:t>
                      </a:r>
                    </a:p>
                  </a:txBody>
                  <a:tcPr marL="0" marR="0" marT="0" marB="0" anchor="ctr"/>
                </a:tc>
                <a:tc>
                  <a:txBody>
                    <a:bodyPr/>
                    <a:lstStyle/>
                    <a:p>
                      <a:pPr algn="ctr"/>
                      <a:r>
                        <a:rPr lang="de-DE" sz="700"/>
                        <a:t>15</a:t>
                      </a:r>
                    </a:p>
                  </a:txBody>
                  <a:tcPr marL="0" marR="0" marT="0" marB="0" anchor="ctr"/>
                </a:tc>
                <a:tc>
                  <a:txBody>
                    <a:bodyPr/>
                    <a:lstStyle/>
                    <a:p>
                      <a:pPr algn="ctr"/>
                      <a:r>
                        <a:rPr lang="de-DE" sz="700"/>
                        <a:t>14</a:t>
                      </a:r>
                    </a:p>
                  </a:txBody>
                  <a:tcPr marL="0" marR="0" marT="0" marB="0" anchor="ctr"/>
                </a:tc>
                <a:tc>
                  <a:txBody>
                    <a:bodyPr/>
                    <a:lstStyle/>
                    <a:p>
                      <a:pPr algn="ctr"/>
                      <a:r>
                        <a:rPr lang="de-DE" sz="700"/>
                        <a:t>13</a:t>
                      </a:r>
                    </a:p>
                  </a:txBody>
                  <a:tcPr marL="0" marR="0" marT="0" marB="0" anchor="ctr"/>
                </a:tc>
                <a:tc>
                  <a:txBody>
                    <a:bodyPr/>
                    <a:lstStyle/>
                    <a:p>
                      <a:pPr algn="ctr"/>
                      <a:r>
                        <a:rPr lang="de-DE" sz="700"/>
                        <a:t>10</a:t>
                      </a:r>
                    </a:p>
                  </a:txBody>
                  <a:tcPr marL="0" marR="0" marT="0" marB="0" anchor="ctr"/>
                </a:tc>
                <a:tc>
                  <a:txBody>
                    <a:bodyPr/>
                    <a:lstStyle/>
                    <a:p>
                      <a:pPr algn="ctr"/>
                      <a:r>
                        <a:rPr lang="de-DE" sz="700"/>
                        <a:t>5</a:t>
                      </a:r>
                    </a:p>
                  </a:txBody>
                  <a:tcPr marL="0" marR="0" marT="0" marB="0" anchor="ctr"/>
                </a:tc>
                <a:tc>
                  <a:txBody>
                    <a:bodyPr/>
                    <a:lstStyle/>
                    <a:p>
                      <a:pPr algn="ctr"/>
                      <a:r>
                        <a:rPr lang="de-DE" sz="700"/>
                        <a:t>5</a:t>
                      </a:r>
                    </a:p>
                  </a:txBody>
                  <a:tcPr marL="0" marR="0" marT="0" marB="0" anchor="ctr"/>
                </a:tc>
                <a:tc>
                  <a:txBody>
                    <a:bodyPr/>
                    <a:lstStyle/>
                    <a:p>
                      <a:pPr algn="ctr"/>
                      <a:r>
                        <a:rPr lang="de-DE" sz="700"/>
                        <a:t>3</a:t>
                      </a:r>
                    </a:p>
                  </a:txBody>
                  <a:tcPr marL="0" marR="0" marT="0" marB="0" anchor="ctr"/>
                </a:tc>
                <a:tc>
                  <a:txBody>
                    <a:bodyPr/>
                    <a:lstStyle/>
                    <a:p>
                      <a:pPr algn="ctr"/>
                      <a:r>
                        <a:rPr lang="de-DE" sz="700"/>
                        <a:t>2</a:t>
                      </a:r>
                    </a:p>
                  </a:txBody>
                  <a:tcPr marL="0" marR="0" marT="0" marB="0" anchor="ctr"/>
                </a:tc>
                <a:tc>
                  <a:txBody>
                    <a:bodyPr/>
                    <a:lstStyle/>
                    <a:p>
                      <a:pPr algn="ctr"/>
                      <a:r>
                        <a:rPr lang="de-DE" sz="700"/>
                        <a:t>0</a:t>
                      </a:r>
                    </a:p>
                  </a:txBody>
                  <a:tcPr marL="0" marR="0" marT="0" marB="0" anchor="ctr"/>
                </a:tc>
                <a:extLst>
                  <a:ext uri="{0D108BD9-81ED-4DB2-BD59-A6C34878D82A}">
                    <a16:rowId xmlns:a16="http://schemas.microsoft.com/office/drawing/2014/main" val="3876276769"/>
                  </a:ext>
                </a:extLst>
              </a:tr>
              <a:tr h="216000">
                <a:tc>
                  <a:txBody>
                    <a:bodyPr/>
                    <a:lstStyle/>
                    <a:p>
                      <a:pPr algn="l"/>
                      <a:r>
                        <a:rPr lang="de-DE" sz="700">
                          <a:solidFill>
                            <a:schemeClr val="bg1"/>
                          </a:solidFill>
                        </a:rPr>
                        <a:t>w/o del(17p) and/or </a:t>
                      </a:r>
                      <a:r>
                        <a:rPr lang="de-DE" sz="700" i="1">
                          <a:solidFill>
                            <a:schemeClr val="bg1"/>
                          </a:solidFill>
                        </a:rPr>
                        <a:t>TP53m</a:t>
                      </a:r>
                      <a:r>
                        <a:rPr lang="de-DE" sz="700">
                          <a:solidFill>
                            <a:schemeClr val="bg1"/>
                          </a:solidFill>
                        </a:rPr>
                        <a:t>,A+O</a:t>
                      </a:r>
                    </a:p>
                  </a:txBody>
                  <a:tcPr marL="36000" marR="0" marT="0" marB="0" anchor="ctr">
                    <a:solidFill>
                      <a:schemeClr val="accent3"/>
                    </a:solidFill>
                  </a:tcPr>
                </a:tc>
                <a:tc>
                  <a:txBody>
                    <a:bodyPr/>
                    <a:lstStyle/>
                    <a:p>
                      <a:pPr algn="ctr"/>
                      <a:r>
                        <a:rPr lang="de-DE" sz="700"/>
                        <a:t>154</a:t>
                      </a:r>
                    </a:p>
                  </a:txBody>
                  <a:tcPr marL="0" marR="0" marT="0" marB="0" anchor="ctr"/>
                </a:tc>
                <a:tc>
                  <a:txBody>
                    <a:bodyPr/>
                    <a:lstStyle/>
                    <a:p>
                      <a:pPr algn="ctr"/>
                      <a:r>
                        <a:rPr lang="de-DE" sz="700"/>
                        <a:t>151</a:t>
                      </a:r>
                    </a:p>
                  </a:txBody>
                  <a:tcPr marL="0" marR="0" marT="0" marB="0" anchor="ctr"/>
                </a:tc>
                <a:tc>
                  <a:txBody>
                    <a:bodyPr/>
                    <a:lstStyle/>
                    <a:p>
                      <a:pPr algn="ctr"/>
                      <a:r>
                        <a:rPr lang="de-DE" sz="700"/>
                        <a:t>147</a:t>
                      </a:r>
                    </a:p>
                  </a:txBody>
                  <a:tcPr marL="0" marR="0" marT="0" marB="0" anchor="ctr"/>
                </a:tc>
                <a:tc>
                  <a:txBody>
                    <a:bodyPr/>
                    <a:lstStyle/>
                    <a:p>
                      <a:pPr algn="ctr"/>
                      <a:r>
                        <a:rPr lang="de-DE" sz="700"/>
                        <a:t>146</a:t>
                      </a:r>
                    </a:p>
                  </a:txBody>
                  <a:tcPr marL="0" marR="0" marT="0" marB="0" anchor="ctr"/>
                </a:tc>
                <a:tc>
                  <a:txBody>
                    <a:bodyPr/>
                    <a:lstStyle/>
                    <a:p>
                      <a:pPr algn="ctr"/>
                      <a:r>
                        <a:rPr lang="de-DE" sz="700"/>
                        <a:t>142</a:t>
                      </a:r>
                    </a:p>
                  </a:txBody>
                  <a:tcPr marL="0" marR="0" marT="0" marB="0" anchor="ctr"/>
                </a:tc>
                <a:tc>
                  <a:txBody>
                    <a:bodyPr/>
                    <a:lstStyle/>
                    <a:p>
                      <a:pPr algn="ctr"/>
                      <a:r>
                        <a:rPr lang="de-DE" sz="700"/>
                        <a:t>141</a:t>
                      </a:r>
                    </a:p>
                  </a:txBody>
                  <a:tcPr marL="0" marR="0" marT="0" marB="0" anchor="ctr"/>
                </a:tc>
                <a:tc>
                  <a:txBody>
                    <a:bodyPr/>
                    <a:lstStyle/>
                    <a:p>
                      <a:pPr algn="ctr"/>
                      <a:r>
                        <a:rPr lang="de-DE" sz="700"/>
                        <a:t>138</a:t>
                      </a:r>
                    </a:p>
                  </a:txBody>
                  <a:tcPr marL="0" marR="0" marT="0" marB="0" anchor="ctr"/>
                </a:tc>
                <a:tc>
                  <a:txBody>
                    <a:bodyPr/>
                    <a:lstStyle/>
                    <a:p>
                      <a:pPr algn="ctr"/>
                      <a:r>
                        <a:rPr lang="de-DE" sz="700"/>
                        <a:t>135</a:t>
                      </a:r>
                    </a:p>
                  </a:txBody>
                  <a:tcPr marL="0" marR="0" marT="0" marB="0" anchor="ctr"/>
                </a:tc>
                <a:tc>
                  <a:txBody>
                    <a:bodyPr/>
                    <a:lstStyle/>
                    <a:p>
                      <a:pPr algn="ctr"/>
                      <a:r>
                        <a:rPr lang="de-DE" sz="700"/>
                        <a:t>135</a:t>
                      </a:r>
                    </a:p>
                  </a:txBody>
                  <a:tcPr marL="0" marR="0" marT="0" marB="0" anchor="ctr"/>
                </a:tc>
                <a:tc>
                  <a:txBody>
                    <a:bodyPr/>
                    <a:lstStyle/>
                    <a:p>
                      <a:pPr algn="ctr"/>
                      <a:r>
                        <a:rPr lang="de-DE" sz="700"/>
                        <a:t>135</a:t>
                      </a:r>
                    </a:p>
                  </a:txBody>
                  <a:tcPr marL="0" marR="0" marT="0" marB="0" anchor="ctr"/>
                </a:tc>
                <a:tc>
                  <a:txBody>
                    <a:bodyPr/>
                    <a:lstStyle/>
                    <a:p>
                      <a:pPr algn="ctr"/>
                      <a:r>
                        <a:rPr lang="de-DE" sz="700"/>
                        <a:t>132</a:t>
                      </a:r>
                    </a:p>
                  </a:txBody>
                  <a:tcPr marL="0" marR="0" marT="0" marB="0" anchor="ctr"/>
                </a:tc>
                <a:tc>
                  <a:txBody>
                    <a:bodyPr/>
                    <a:lstStyle/>
                    <a:p>
                      <a:pPr algn="ctr"/>
                      <a:r>
                        <a:rPr lang="de-DE" sz="700"/>
                        <a:t>131</a:t>
                      </a:r>
                    </a:p>
                  </a:txBody>
                  <a:tcPr marL="0" marR="0" marT="0" marB="0" anchor="ctr"/>
                </a:tc>
                <a:tc>
                  <a:txBody>
                    <a:bodyPr/>
                    <a:lstStyle/>
                    <a:p>
                      <a:pPr algn="ctr"/>
                      <a:r>
                        <a:rPr lang="de-DE" sz="700"/>
                        <a:t>130</a:t>
                      </a:r>
                    </a:p>
                  </a:txBody>
                  <a:tcPr marL="0" marR="0" marT="0" marB="0" anchor="ctr"/>
                </a:tc>
                <a:tc>
                  <a:txBody>
                    <a:bodyPr/>
                    <a:lstStyle/>
                    <a:p>
                      <a:pPr algn="ctr"/>
                      <a:r>
                        <a:rPr lang="de-DE" sz="700"/>
                        <a:t>126</a:t>
                      </a:r>
                    </a:p>
                  </a:txBody>
                  <a:tcPr marL="0" marR="0" marT="0" marB="0" anchor="ctr"/>
                </a:tc>
                <a:tc>
                  <a:txBody>
                    <a:bodyPr/>
                    <a:lstStyle/>
                    <a:p>
                      <a:pPr algn="ctr"/>
                      <a:r>
                        <a:rPr lang="de-DE" sz="700"/>
                        <a:t>125</a:t>
                      </a:r>
                    </a:p>
                  </a:txBody>
                  <a:tcPr marL="0" marR="0" marT="0" marB="0" anchor="ctr"/>
                </a:tc>
                <a:tc>
                  <a:txBody>
                    <a:bodyPr/>
                    <a:lstStyle/>
                    <a:p>
                      <a:pPr algn="ctr"/>
                      <a:r>
                        <a:rPr lang="de-DE" sz="700"/>
                        <a:t>123</a:t>
                      </a:r>
                    </a:p>
                  </a:txBody>
                  <a:tcPr marL="0" marR="0" marT="0" marB="0" anchor="ctr"/>
                </a:tc>
                <a:tc>
                  <a:txBody>
                    <a:bodyPr/>
                    <a:lstStyle/>
                    <a:p>
                      <a:pPr algn="ctr"/>
                      <a:r>
                        <a:rPr lang="de-DE" sz="700"/>
                        <a:t>122</a:t>
                      </a:r>
                    </a:p>
                  </a:txBody>
                  <a:tcPr marL="0" marR="0" marT="0" marB="0" anchor="ctr"/>
                </a:tc>
                <a:tc>
                  <a:txBody>
                    <a:bodyPr/>
                    <a:lstStyle/>
                    <a:p>
                      <a:pPr algn="ctr"/>
                      <a:r>
                        <a:rPr lang="de-DE" sz="700"/>
                        <a:t>120</a:t>
                      </a:r>
                    </a:p>
                  </a:txBody>
                  <a:tcPr marL="0" marR="0" marT="0" marB="0" anchor="ctr"/>
                </a:tc>
                <a:tc>
                  <a:txBody>
                    <a:bodyPr/>
                    <a:lstStyle/>
                    <a:p>
                      <a:pPr algn="ctr"/>
                      <a:r>
                        <a:rPr lang="de-DE" sz="700"/>
                        <a:t>118</a:t>
                      </a:r>
                    </a:p>
                  </a:txBody>
                  <a:tcPr marL="0" marR="0" marT="0" marB="0" anchor="ctr"/>
                </a:tc>
                <a:tc>
                  <a:txBody>
                    <a:bodyPr/>
                    <a:lstStyle/>
                    <a:p>
                      <a:pPr algn="ctr"/>
                      <a:r>
                        <a:rPr lang="de-DE" sz="700"/>
                        <a:t>116</a:t>
                      </a:r>
                    </a:p>
                  </a:txBody>
                  <a:tcPr marL="0" marR="0" marT="0" marB="0" anchor="ctr"/>
                </a:tc>
                <a:tc>
                  <a:txBody>
                    <a:bodyPr/>
                    <a:lstStyle/>
                    <a:p>
                      <a:pPr algn="ctr"/>
                      <a:r>
                        <a:rPr lang="de-DE" sz="700"/>
                        <a:t>111</a:t>
                      </a:r>
                    </a:p>
                  </a:txBody>
                  <a:tcPr marL="0" marR="0" marT="0" marB="0" anchor="ctr"/>
                </a:tc>
                <a:tc>
                  <a:txBody>
                    <a:bodyPr/>
                    <a:lstStyle/>
                    <a:p>
                      <a:pPr algn="ctr"/>
                      <a:r>
                        <a:rPr lang="de-DE" sz="700"/>
                        <a:t>109</a:t>
                      </a:r>
                    </a:p>
                  </a:txBody>
                  <a:tcPr marL="0" marR="0" marT="0" marB="0" anchor="ctr"/>
                </a:tc>
                <a:tc>
                  <a:txBody>
                    <a:bodyPr/>
                    <a:lstStyle/>
                    <a:p>
                      <a:pPr algn="ctr"/>
                      <a:r>
                        <a:rPr lang="de-DE" sz="700"/>
                        <a:t>105</a:t>
                      </a:r>
                    </a:p>
                  </a:txBody>
                  <a:tcPr marL="0" marR="0" marT="0" marB="0" anchor="ctr"/>
                </a:tc>
                <a:tc>
                  <a:txBody>
                    <a:bodyPr/>
                    <a:lstStyle/>
                    <a:p>
                      <a:pPr algn="ctr"/>
                      <a:r>
                        <a:rPr lang="de-DE" sz="700"/>
                        <a:t>103</a:t>
                      </a:r>
                    </a:p>
                  </a:txBody>
                  <a:tcPr marL="0" marR="0" marT="0" marB="0" anchor="ctr"/>
                </a:tc>
                <a:tc>
                  <a:txBody>
                    <a:bodyPr/>
                    <a:lstStyle/>
                    <a:p>
                      <a:pPr algn="ctr"/>
                      <a:r>
                        <a:rPr lang="de-DE" sz="700"/>
                        <a:t>89</a:t>
                      </a:r>
                    </a:p>
                  </a:txBody>
                  <a:tcPr marL="0" marR="0" marT="0" marB="0" anchor="ctr"/>
                </a:tc>
                <a:tc>
                  <a:txBody>
                    <a:bodyPr/>
                    <a:lstStyle/>
                    <a:p>
                      <a:pPr algn="ctr"/>
                      <a:r>
                        <a:rPr lang="de-DE" sz="700"/>
                        <a:t>49</a:t>
                      </a:r>
                    </a:p>
                  </a:txBody>
                  <a:tcPr marL="0" marR="0" marT="0" marB="0" anchor="ctr"/>
                </a:tc>
                <a:tc>
                  <a:txBody>
                    <a:bodyPr/>
                    <a:lstStyle/>
                    <a:p>
                      <a:pPr algn="ctr"/>
                      <a:r>
                        <a:rPr lang="de-DE" sz="700"/>
                        <a:t>34</a:t>
                      </a:r>
                    </a:p>
                  </a:txBody>
                  <a:tcPr marL="0" marR="0" marT="0" marB="0" anchor="ctr"/>
                </a:tc>
                <a:tc>
                  <a:txBody>
                    <a:bodyPr/>
                    <a:lstStyle/>
                    <a:p>
                      <a:pPr algn="ctr"/>
                      <a:r>
                        <a:rPr lang="de-DE" sz="700"/>
                        <a:t>22</a:t>
                      </a:r>
                    </a:p>
                  </a:txBody>
                  <a:tcPr marL="0" marR="0" marT="0" marB="0" anchor="ctr"/>
                </a:tc>
                <a:tc>
                  <a:txBody>
                    <a:bodyPr/>
                    <a:lstStyle/>
                    <a:p>
                      <a:pPr algn="ctr"/>
                      <a:r>
                        <a:rPr lang="de-DE" sz="700"/>
                        <a:t>8</a:t>
                      </a:r>
                    </a:p>
                  </a:txBody>
                  <a:tcPr marL="0" marR="0" marT="0" marB="0" anchor="ctr"/>
                </a:tc>
                <a:tc>
                  <a:txBody>
                    <a:bodyPr/>
                    <a:lstStyle/>
                    <a:p>
                      <a:pPr algn="ctr"/>
                      <a:r>
                        <a:rPr lang="de-DE" sz="700"/>
                        <a:t>2</a:t>
                      </a:r>
                    </a:p>
                  </a:txBody>
                  <a:tcPr marL="0" marR="0" marT="0" marB="0" anchor="ctr"/>
                </a:tc>
                <a:extLst>
                  <a:ext uri="{0D108BD9-81ED-4DB2-BD59-A6C34878D82A}">
                    <a16:rowId xmlns:a16="http://schemas.microsoft.com/office/drawing/2014/main" val="2860865443"/>
                  </a:ext>
                </a:extLst>
              </a:tr>
              <a:tr h="21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700">
                          <a:solidFill>
                            <a:schemeClr val="bg1"/>
                          </a:solidFill>
                        </a:rPr>
                        <a:t>w/ del(17p) and/or </a:t>
                      </a:r>
                      <a:r>
                        <a:rPr lang="de-DE" sz="700" i="1">
                          <a:solidFill>
                            <a:schemeClr val="bg1"/>
                          </a:solidFill>
                        </a:rPr>
                        <a:t>TP53m</a:t>
                      </a:r>
                      <a:r>
                        <a:rPr kumimoji="0" lang="de-DE" sz="700" b="0" i="0" u="none" strike="noStrike" kern="1200" cap="none" spc="0" normalizeH="0" baseline="0" noProof="0">
                          <a:ln>
                            <a:noFill/>
                          </a:ln>
                          <a:solidFill>
                            <a:srgbClr val="FFFFFF"/>
                          </a:solidFill>
                          <a:effectLst/>
                          <a:uLnTx/>
                          <a:uFillTx/>
                          <a:latin typeface="Arial" panose="020B0604020202020204"/>
                          <a:ea typeface="+mn-ea"/>
                          <a:cs typeface="+mn-cs"/>
                        </a:rPr>
                        <a:t>,A</a:t>
                      </a:r>
                    </a:p>
                  </a:txBody>
                  <a:tcPr marL="36000" marR="0" marT="0" marB="0" anchor="ctr">
                    <a:solidFill>
                      <a:schemeClr val="accent1">
                        <a:lumMod val="50000"/>
                        <a:lumOff val="50000"/>
                      </a:schemeClr>
                    </a:solidFill>
                  </a:tcPr>
                </a:tc>
                <a:tc>
                  <a:txBody>
                    <a:bodyPr/>
                    <a:lstStyle/>
                    <a:p>
                      <a:pPr algn="ctr"/>
                      <a:r>
                        <a:rPr lang="de-DE" sz="700"/>
                        <a:t>23</a:t>
                      </a:r>
                    </a:p>
                  </a:txBody>
                  <a:tcPr marL="0" marR="0" marT="0" marB="0" anchor="ctr"/>
                </a:tc>
                <a:tc>
                  <a:txBody>
                    <a:bodyPr/>
                    <a:lstStyle/>
                    <a:p>
                      <a:pPr algn="ctr"/>
                      <a:r>
                        <a:rPr lang="de-DE" sz="700"/>
                        <a:t>22</a:t>
                      </a:r>
                    </a:p>
                  </a:txBody>
                  <a:tcPr marL="0" marR="0" marT="0" marB="0" anchor="ctr"/>
                </a:tc>
                <a:tc>
                  <a:txBody>
                    <a:bodyPr/>
                    <a:lstStyle/>
                    <a:p>
                      <a:pPr algn="ctr"/>
                      <a:r>
                        <a:rPr lang="de-DE" sz="700"/>
                        <a:t>21</a:t>
                      </a:r>
                    </a:p>
                  </a:txBody>
                  <a:tcPr marL="0" marR="0" marT="0" marB="0" anchor="ctr"/>
                </a:tc>
                <a:tc>
                  <a:txBody>
                    <a:bodyPr/>
                    <a:lstStyle/>
                    <a:p>
                      <a:pPr algn="ctr"/>
                      <a:r>
                        <a:rPr lang="de-DE" sz="700"/>
                        <a:t>21</a:t>
                      </a:r>
                    </a:p>
                  </a:txBody>
                  <a:tcPr marL="0" marR="0" marT="0" marB="0" anchor="ctr"/>
                </a:tc>
                <a:tc>
                  <a:txBody>
                    <a:bodyPr/>
                    <a:lstStyle/>
                    <a:p>
                      <a:pPr algn="ctr"/>
                      <a:r>
                        <a:rPr lang="de-DE" sz="700"/>
                        <a:t>20</a:t>
                      </a:r>
                    </a:p>
                  </a:txBody>
                  <a:tcPr marL="0" marR="0" marT="0" marB="0" anchor="ctr"/>
                </a:tc>
                <a:tc>
                  <a:txBody>
                    <a:bodyPr/>
                    <a:lstStyle/>
                    <a:p>
                      <a:pPr algn="ctr"/>
                      <a:r>
                        <a:rPr lang="de-DE" sz="700"/>
                        <a:t>20</a:t>
                      </a:r>
                    </a:p>
                  </a:txBody>
                  <a:tcPr marL="0" marR="0" marT="0" marB="0" anchor="ctr"/>
                </a:tc>
                <a:tc>
                  <a:txBody>
                    <a:bodyPr/>
                    <a:lstStyle/>
                    <a:p>
                      <a:pPr algn="ctr"/>
                      <a:r>
                        <a:rPr lang="de-DE" sz="700"/>
                        <a:t>20</a:t>
                      </a:r>
                    </a:p>
                  </a:txBody>
                  <a:tcPr marL="0" marR="0" marT="0" marB="0" anchor="ctr"/>
                </a:tc>
                <a:tc>
                  <a:txBody>
                    <a:bodyPr/>
                    <a:lstStyle/>
                    <a:p>
                      <a:pPr algn="ctr"/>
                      <a:r>
                        <a:rPr lang="de-DE" sz="700"/>
                        <a:t>19</a:t>
                      </a:r>
                    </a:p>
                  </a:txBody>
                  <a:tcPr marL="0" marR="0" marT="0" marB="0" anchor="ctr"/>
                </a:tc>
                <a:tc>
                  <a:txBody>
                    <a:bodyPr/>
                    <a:lstStyle/>
                    <a:p>
                      <a:pPr algn="ctr"/>
                      <a:r>
                        <a:rPr lang="de-DE" sz="700"/>
                        <a:t>18</a:t>
                      </a:r>
                    </a:p>
                  </a:txBody>
                  <a:tcPr marL="0" marR="0" marT="0" marB="0" anchor="ctr"/>
                </a:tc>
                <a:tc>
                  <a:txBody>
                    <a:bodyPr/>
                    <a:lstStyle/>
                    <a:p>
                      <a:pPr algn="ctr"/>
                      <a:r>
                        <a:rPr lang="de-DE" sz="700"/>
                        <a:t>18</a:t>
                      </a:r>
                    </a:p>
                  </a:txBody>
                  <a:tcPr marL="0" marR="0" marT="0" marB="0" anchor="ctr"/>
                </a:tc>
                <a:tc>
                  <a:txBody>
                    <a:bodyPr/>
                    <a:lstStyle/>
                    <a:p>
                      <a:pPr algn="ctr"/>
                      <a:r>
                        <a:rPr lang="de-DE" sz="700"/>
                        <a:t>18</a:t>
                      </a:r>
                    </a:p>
                  </a:txBody>
                  <a:tcPr marL="0" marR="0" marT="0" marB="0" anchor="ctr"/>
                </a:tc>
                <a:tc>
                  <a:txBody>
                    <a:bodyPr/>
                    <a:lstStyle/>
                    <a:p>
                      <a:pPr algn="ctr"/>
                      <a:r>
                        <a:rPr lang="de-DE" sz="700"/>
                        <a:t>18</a:t>
                      </a:r>
                    </a:p>
                  </a:txBody>
                  <a:tcPr marL="0" marR="0" marT="0" marB="0" anchor="ctr"/>
                </a:tc>
                <a:tc>
                  <a:txBody>
                    <a:bodyPr/>
                    <a:lstStyle/>
                    <a:p>
                      <a:pPr algn="ctr"/>
                      <a:r>
                        <a:rPr lang="de-DE" sz="700"/>
                        <a:t>18</a:t>
                      </a:r>
                    </a:p>
                  </a:txBody>
                  <a:tcPr marL="0" marR="0" marT="0" marB="0" anchor="ctr"/>
                </a:tc>
                <a:tc>
                  <a:txBody>
                    <a:bodyPr/>
                    <a:lstStyle/>
                    <a:p>
                      <a:pPr algn="ctr"/>
                      <a:r>
                        <a:rPr lang="de-DE" sz="700"/>
                        <a:t>17</a:t>
                      </a:r>
                    </a:p>
                  </a:txBody>
                  <a:tcPr marL="0" marR="0" marT="0" marB="0" anchor="ctr"/>
                </a:tc>
                <a:tc>
                  <a:txBody>
                    <a:bodyPr/>
                    <a:lstStyle/>
                    <a:p>
                      <a:pPr algn="ctr"/>
                      <a:r>
                        <a:rPr lang="de-DE" sz="700"/>
                        <a:t>16</a:t>
                      </a:r>
                    </a:p>
                  </a:txBody>
                  <a:tcPr marL="0" marR="0" marT="0" marB="0" anchor="ctr"/>
                </a:tc>
                <a:tc>
                  <a:txBody>
                    <a:bodyPr/>
                    <a:lstStyle/>
                    <a:p>
                      <a:pPr algn="ctr"/>
                      <a:r>
                        <a:rPr lang="de-DE" sz="700"/>
                        <a:t>16</a:t>
                      </a:r>
                    </a:p>
                  </a:txBody>
                  <a:tcPr marL="0" marR="0" marT="0" marB="0" anchor="ctr"/>
                </a:tc>
                <a:tc>
                  <a:txBody>
                    <a:bodyPr/>
                    <a:lstStyle/>
                    <a:p>
                      <a:pPr algn="ctr"/>
                      <a:r>
                        <a:rPr lang="de-DE" sz="700"/>
                        <a:t>16</a:t>
                      </a:r>
                    </a:p>
                  </a:txBody>
                  <a:tcPr marL="0" marR="0" marT="0" marB="0" anchor="ctr"/>
                </a:tc>
                <a:tc>
                  <a:txBody>
                    <a:bodyPr/>
                    <a:lstStyle/>
                    <a:p>
                      <a:pPr algn="ctr"/>
                      <a:r>
                        <a:rPr lang="de-DE" sz="700"/>
                        <a:t>15</a:t>
                      </a:r>
                    </a:p>
                  </a:txBody>
                  <a:tcPr marL="0" marR="0" marT="0" marB="0" anchor="ctr"/>
                </a:tc>
                <a:tc>
                  <a:txBody>
                    <a:bodyPr/>
                    <a:lstStyle/>
                    <a:p>
                      <a:pPr algn="ctr"/>
                      <a:r>
                        <a:rPr lang="de-DE" sz="700"/>
                        <a:t>15</a:t>
                      </a:r>
                    </a:p>
                  </a:txBody>
                  <a:tcPr marL="0" marR="0" marT="0" marB="0" anchor="ctr"/>
                </a:tc>
                <a:tc>
                  <a:txBody>
                    <a:bodyPr/>
                    <a:lstStyle/>
                    <a:p>
                      <a:pPr algn="ctr"/>
                      <a:r>
                        <a:rPr lang="de-DE" sz="700"/>
                        <a:t>15</a:t>
                      </a:r>
                    </a:p>
                  </a:txBody>
                  <a:tcPr marL="0" marR="0" marT="0" marB="0" anchor="ctr"/>
                </a:tc>
                <a:tc>
                  <a:txBody>
                    <a:bodyPr/>
                    <a:lstStyle/>
                    <a:p>
                      <a:pPr algn="ctr"/>
                      <a:r>
                        <a:rPr lang="de-DE" sz="700"/>
                        <a:t>14</a:t>
                      </a:r>
                    </a:p>
                  </a:txBody>
                  <a:tcPr marL="0" marR="0" marT="0" marB="0" anchor="ctr"/>
                </a:tc>
                <a:tc>
                  <a:txBody>
                    <a:bodyPr/>
                    <a:lstStyle/>
                    <a:p>
                      <a:pPr algn="ctr"/>
                      <a:r>
                        <a:rPr lang="de-DE" sz="700"/>
                        <a:t>14</a:t>
                      </a:r>
                    </a:p>
                  </a:txBody>
                  <a:tcPr marL="0" marR="0" marT="0" marB="0" anchor="ctr"/>
                </a:tc>
                <a:tc>
                  <a:txBody>
                    <a:bodyPr/>
                    <a:lstStyle/>
                    <a:p>
                      <a:pPr algn="ctr"/>
                      <a:r>
                        <a:rPr lang="de-DE" sz="700"/>
                        <a:t>13</a:t>
                      </a:r>
                    </a:p>
                  </a:txBody>
                  <a:tcPr marL="0" marR="0" marT="0" marB="0" anchor="ctr"/>
                </a:tc>
                <a:tc>
                  <a:txBody>
                    <a:bodyPr/>
                    <a:lstStyle/>
                    <a:p>
                      <a:pPr algn="ctr"/>
                      <a:r>
                        <a:rPr lang="de-DE" sz="700"/>
                        <a:t>11</a:t>
                      </a:r>
                    </a:p>
                  </a:txBody>
                  <a:tcPr marL="0" marR="0" marT="0" marB="0" anchor="ctr"/>
                </a:tc>
                <a:tc>
                  <a:txBody>
                    <a:bodyPr/>
                    <a:lstStyle/>
                    <a:p>
                      <a:pPr algn="ctr"/>
                      <a:r>
                        <a:rPr lang="de-DE" sz="700"/>
                        <a:t>11</a:t>
                      </a:r>
                    </a:p>
                  </a:txBody>
                  <a:tcPr marL="0" marR="0" marT="0" marB="0" anchor="ctr"/>
                </a:tc>
                <a:tc>
                  <a:txBody>
                    <a:bodyPr/>
                    <a:lstStyle/>
                    <a:p>
                      <a:pPr algn="ctr"/>
                      <a:r>
                        <a:rPr lang="de-DE" sz="700"/>
                        <a:t>7</a:t>
                      </a:r>
                    </a:p>
                  </a:txBody>
                  <a:tcPr marL="0" marR="0" marT="0" marB="0" anchor="ctr"/>
                </a:tc>
                <a:tc>
                  <a:txBody>
                    <a:bodyPr/>
                    <a:lstStyle/>
                    <a:p>
                      <a:pPr algn="ctr"/>
                      <a:r>
                        <a:rPr lang="de-DE" sz="700"/>
                        <a:t>7</a:t>
                      </a:r>
                    </a:p>
                  </a:txBody>
                  <a:tcPr marL="0" marR="0" marT="0" marB="0" anchor="ctr"/>
                </a:tc>
                <a:tc>
                  <a:txBody>
                    <a:bodyPr/>
                    <a:lstStyle/>
                    <a:p>
                      <a:pPr algn="ctr"/>
                      <a:r>
                        <a:rPr lang="de-DE" sz="700"/>
                        <a:t>4</a:t>
                      </a:r>
                    </a:p>
                  </a:txBody>
                  <a:tcPr marL="0" marR="0" marT="0" marB="0" anchor="ctr"/>
                </a:tc>
                <a:tc>
                  <a:txBody>
                    <a:bodyPr/>
                    <a:lstStyle/>
                    <a:p>
                      <a:pPr algn="ctr"/>
                      <a:r>
                        <a:rPr lang="de-DE" sz="700"/>
                        <a:t>2</a:t>
                      </a:r>
                    </a:p>
                  </a:txBody>
                  <a:tcPr marL="0" marR="0" marT="0" marB="0" anchor="ctr"/>
                </a:tc>
                <a:tc>
                  <a:txBody>
                    <a:bodyPr/>
                    <a:lstStyle/>
                    <a:p>
                      <a:pPr algn="ctr"/>
                      <a:r>
                        <a:rPr lang="de-DE" sz="700"/>
                        <a:t>1</a:t>
                      </a:r>
                    </a:p>
                  </a:txBody>
                  <a:tcPr marL="0" marR="0" marT="0" marB="0" anchor="ctr"/>
                </a:tc>
                <a:extLst>
                  <a:ext uri="{0D108BD9-81ED-4DB2-BD59-A6C34878D82A}">
                    <a16:rowId xmlns:a16="http://schemas.microsoft.com/office/drawing/2014/main" val="726224396"/>
                  </a:ext>
                </a:extLst>
              </a:tr>
              <a:tr h="21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700">
                          <a:solidFill>
                            <a:schemeClr val="bg1"/>
                          </a:solidFill>
                        </a:rPr>
                        <a:t>w/o del(17p) and/or </a:t>
                      </a:r>
                      <a:r>
                        <a:rPr lang="de-DE" sz="700" i="1">
                          <a:solidFill>
                            <a:schemeClr val="bg1"/>
                          </a:solidFill>
                        </a:rPr>
                        <a:t>TP53m</a:t>
                      </a:r>
                      <a:r>
                        <a:rPr kumimoji="0" lang="de-DE" sz="700" b="0" i="0" u="none" strike="noStrike" kern="1200" cap="none" spc="0" normalizeH="0" baseline="0" noProof="0">
                          <a:ln>
                            <a:noFill/>
                          </a:ln>
                          <a:solidFill>
                            <a:srgbClr val="FFFFFF"/>
                          </a:solidFill>
                          <a:effectLst/>
                          <a:uLnTx/>
                          <a:uFillTx/>
                          <a:latin typeface="Arial" panose="020B0604020202020204"/>
                          <a:ea typeface="+mn-ea"/>
                          <a:cs typeface="+mn-cs"/>
                        </a:rPr>
                        <a:t>,A</a:t>
                      </a:r>
                    </a:p>
                  </a:txBody>
                  <a:tcPr marL="36000" marR="0" marT="0" marB="0" anchor="ctr">
                    <a:solidFill>
                      <a:schemeClr val="accent1">
                        <a:lumMod val="50000"/>
                        <a:lumOff val="50000"/>
                      </a:schemeClr>
                    </a:solidFill>
                  </a:tcPr>
                </a:tc>
                <a:tc>
                  <a:txBody>
                    <a:bodyPr/>
                    <a:lstStyle/>
                    <a:p>
                      <a:pPr algn="ctr"/>
                      <a:r>
                        <a:rPr lang="de-DE" sz="700"/>
                        <a:t>156</a:t>
                      </a:r>
                    </a:p>
                  </a:txBody>
                  <a:tcPr marL="0" marR="0" marT="0" marB="0" anchor="ctr"/>
                </a:tc>
                <a:tc>
                  <a:txBody>
                    <a:bodyPr/>
                    <a:lstStyle/>
                    <a:p>
                      <a:pPr algn="ctr"/>
                      <a:r>
                        <a:rPr lang="de-DE" sz="700"/>
                        <a:t>145</a:t>
                      </a:r>
                    </a:p>
                  </a:txBody>
                  <a:tcPr marL="0" marR="0" marT="0" marB="0" anchor="ctr"/>
                </a:tc>
                <a:tc>
                  <a:txBody>
                    <a:bodyPr/>
                    <a:lstStyle/>
                    <a:p>
                      <a:pPr algn="ctr"/>
                      <a:r>
                        <a:rPr lang="de-DE" sz="700"/>
                        <a:t>142</a:t>
                      </a:r>
                    </a:p>
                  </a:txBody>
                  <a:tcPr marL="0" marR="0" marT="0" marB="0" anchor="ctr"/>
                </a:tc>
                <a:tc>
                  <a:txBody>
                    <a:bodyPr/>
                    <a:lstStyle/>
                    <a:p>
                      <a:pPr algn="ctr"/>
                      <a:r>
                        <a:rPr lang="de-DE" sz="700"/>
                        <a:t>137</a:t>
                      </a:r>
                    </a:p>
                  </a:txBody>
                  <a:tcPr marL="0" marR="0" marT="0" marB="0" anchor="ctr"/>
                </a:tc>
                <a:tc>
                  <a:txBody>
                    <a:bodyPr/>
                    <a:lstStyle/>
                    <a:p>
                      <a:pPr algn="ctr"/>
                      <a:r>
                        <a:rPr lang="de-DE" sz="700"/>
                        <a:t>136</a:t>
                      </a:r>
                    </a:p>
                  </a:txBody>
                  <a:tcPr marL="0" marR="0" marT="0" marB="0" anchor="ctr"/>
                </a:tc>
                <a:tc>
                  <a:txBody>
                    <a:bodyPr/>
                    <a:lstStyle/>
                    <a:p>
                      <a:pPr algn="ctr"/>
                      <a:r>
                        <a:rPr lang="de-DE" sz="700"/>
                        <a:t>135</a:t>
                      </a:r>
                    </a:p>
                  </a:txBody>
                  <a:tcPr marL="0" marR="0" marT="0" marB="0" anchor="ctr"/>
                </a:tc>
                <a:tc>
                  <a:txBody>
                    <a:bodyPr/>
                    <a:lstStyle/>
                    <a:p>
                      <a:pPr algn="ctr"/>
                      <a:r>
                        <a:rPr lang="de-DE" sz="700"/>
                        <a:t>133</a:t>
                      </a:r>
                    </a:p>
                  </a:txBody>
                  <a:tcPr marL="0" marR="0" marT="0" marB="0" anchor="ctr"/>
                </a:tc>
                <a:tc>
                  <a:txBody>
                    <a:bodyPr/>
                    <a:lstStyle/>
                    <a:p>
                      <a:pPr algn="ctr"/>
                      <a:r>
                        <a:rPr lang="de-DE" sz="700"/>
                        <a:t>131</a:t>
                      </a:r>
                    </a:p>
                  </a:txBody>
                  <a:tcPr marL="0" marR="0" marT="0" marB="0" anchor="ctr"/>
                </a:tc>
                <a:tc>
                  <a:txBody>
                    <a:bodyPr/>
                    <a:lstStyle/>
                    <a:p>
                      <a:pPr algn="ctr"/>
                      <a:r>
                        <a:rPr lang="de-DE" sz="700"/>
                        <a:t>131</a:t>
                      </a:r>
                    </a:p>
                  </a:txBody>
                  <a:tcPr marL="0" marR="0" marT="0" marB="0" anchor="ctr"/>
                </a:tc>
                <a:tc>
                  <a:txBody>
                    <a:bodyPr/>
                    <a:lstStyle/>
                    <a:p>
                      <a:pPr algn="ctr"/>
                      <a:r>
                        <a:rPr lang="de-DE" sz="700"/>
                        <a:t>128</a:t>
                      </a:r>
                    </a:p>
                  </a:txBody>
                  <a:tcPr marL="0" marR="0" marT="0" marB="0" anchor="ctr"/>
                </a:tc>
                <a:tc>
                  <a:txBody>
                    <a:bodyPr/>
                    <a:lstStyle/>
                    <a:p>
                      <a:pPr algn="ctr"/>
                      <a:r>
                        <a:rPr lang="de-DE" sz="700"/>
                        <a:t>124</a:t>
                      </a:r>
                    </a:p>
                  </a:txBody>
                  <a:tcPr marL="0" marR="0" marT="0" marB="0" anchor="ctr"/>
                </a:tc>
                <a:tc>
                  <a:txBody>
                    <a:bodyPr/>
                    <a:lstStyle/>
                    <a:p>
                      <a:pPr algn="ctr"/>
                      <a:r>
                        <a:rPr lang="de-DE" sz="700"/>
                        <a:t>123</a:t>
                      </a:r>
                    </a:p>
                  </a:txBody>
                  <a:tcPr marL="0" marR="0" marT="0" marB="0" anchor="ctr"/>
                </a:tc>
                <a:tc>
                  <a:txBody>
                    <a:bodyPr/>
                    <a:lstStyle/>
                    <a:p>
                      <a:pPr algn="ctr"/>
                      <a:r>
                        <a:rPr lang="de-DE" sz="700"/>
                        <a:t>119</a:t>
                      </a:r>
                    </a:p>
                  </a:txBody>
                  <a:tcPr marL="0" marR="0" marT="0" marB="0" anchor="ctr"/>
                </a:tc>
                <a:tc>
                  <a:txBody>
                    <a:bodyPr/>
                    <a:lstStyle/>
                    <a:p>
                      <a:pPr algn="ctr"/>
                      <a:r>
                        <a:rPr lang="de-DE" sz="700"/>
                        <a:t>118</a:t>
                      </a:r>
                    </a:p>
                  </a:txBody>
                  <a:tcPr marL="0" marR="0" marT="0" marB="0" anchor="ctr"/>
                </a:tc>
                <a:tc>
                  <a:txBody>
                    <a:bodyPr/>
                    <a:lstStyle/>
                    <a:p>
                      <a:pPr algn="ctr"/>
                      <a:r>
                        <a:rPr lang="de-DE" sz="700"/>
                        <a:t>117</a:t>
                      </a:r>
                    </a:p>
                  </a:txBody>
                  <a:tcPr marL="0" marR="0" marT="0" marB="0" anchor="ctr"/>
                </a:tc>
                <a:tc>
                  <a:txBody>
                    <a:bodyPr/>
                    <a:lstStyle/>
                    <a:p>
                      <a:pPr algn="ctr"/>
                      <a:r>
                        <a:rPr lang="de-DE" sz="700"/>
                        <a:t>114</a:t>
                      </a:r>
                    </a:p>
                  </a:txBody>
                  <a:tcPr marL="0" marR="0" marT="0" marB="0" anchor="ctr"/>
                </a:tc>
                <a:tc>
                  <a:txBody>
                    <a:bodyPr/>
                    <a:lstStyle/>
                    <a:p>
                      <a:pPr algn="ctr"/>
                      <a:r>
                        <a:rPr lang="de-DE" sz="700"/>
                        <a:t>113</a:t>
                      </a:r>
                    </a:p>
                  </a:txBody>
                  <a:tcPr marL="0" marR="0" marT="0" marB="0" anchor="ctr"/>
                </a:tc>
                <a:tc>
                  <a:txBody>
                    <a:bodyPr/>
                    <a:lstStyle/>
                    <a:p>
                      <a:pPr algn="ctr"/>
                      <a:r>
                        <a:rPr lang="de-DE" sz="700"/>
                        <a:t>109</a:t>
                      </a:r>
                    </a:p>
                  </a:txBody>
                  <a:tcPr marL="0" marR="0" marT="0" marB="0" anchor="ctr"/>
                </a:tc>
                <a:tc>
                  <a:txBody>
                    <a:bodyPr/>
                    <a:lstStyle/>
                    <a:p>
                      <a:pPr algn="ctr"/>
                      <a:r>
                        <a:rPr lang="de-DE" sz="700"/>
                        <a:t>106</a:t>
                      </a:r>
                    </a:p>
                  </a:txBody>
                  <a:tcPr marL="0" marR="0" marT="0" marB="0" anchor="ctr"/>
                </a:tc>
                <a:tc>
                  <a:txBody>
                    <a:bodyPr/>
                    <a:lstStyle/>
                    <a:p>
                      <a:pPr algn="ctr"/>
                      <a:r>
                        <a:rPr lang="de-DE" sz="700"/>
                        <a:t>100</a:t>
                      </a:r>
                    </a:p>
                  </a:txBody>
                  <a:tcPr marL="0" marR="0" marT="0" marB="0" anchor="ctr"/>
                </a:tc>
                <a:tc>
                  <a:txBody>
                    <a:bodyPr/>
                    <a:lstStyle/>
                    <a:p>
                      <a:pPr algn="ctr"/>
                      <a:r>
                        <a:rPr lang="de-DE" sz="700"/>
                        <a:t>99</a:t>
                      </a:r>
                    </a:p>
                  </a:txBody>
                  <a:tcPr marL="0" marR="0" marT="0" marB="0" anchor="ctr"/>
                </a:tc>
                <a:tc>
                  <a:txBody>
                    <a:bodyPr/>
                    <a:lstStyle/>
                    <a:p>
                      <a:pPr algn="ctr"/>
                      <a:r>
                        <a:rPr lang="de-DE" sz="700"/>
                        <a:t>89</a:t>
                      </a:r>
                    </a:p>
                  </a:txBody>
                  <a:tcPr marL="0" marR="0" marT="0" marB="0" anchor="ctr"/>
                </a:tc>
                <a:tc>
                  <a:txBody>
                    <a:bodyPr/>
                    <a:lstStyle/>
                    <a:p>
                      <a:pPr algn="ctr"/>
                      <a:r>
                        <a:rPr lang="de-DE" sz="700"/>
                        <a:t>87</a:t>
                      </a:r>
                    </a:p>
                  </a:txBody>
                  <a:tcPr marL="0" marR="0" marT="0" marB="0" anchor="ctr"/>
                </a:tc>
                <a:tc>
                  <a:txBody>
                    <a:bodyPr/>
                    <a:lstStyle/>
                    <a:p>
                      <a:pPr algn="ctr"/>
                      <a:r>
                        <a:rPr lang="de-DE" sz="700"/>
                        <a:t>84</a:t>
                      </a:r>
                    </a:p>
                  </a:txBody>
                  <a:tcPr marL="0" marR="0" marT="0" marB="0" anchor="ctr"/>
                </a:tc>
                <a:tc>
                  <a:txBody>
                    <a:bodyPr/>
                    <a:lstStyle/>
                    <a:p>
                      <a:pPr algn="ctr"/>
                      <a:r>
                        <a:rPr lang="de-DE" sz="700"/>
                        <a:t>74</a:t>
                      </a:r>
                    </a:p>
                  </a:txBody>
                  <a:tcPr marL="0" marR="0" marT="0" marB="0" anchor="ctr"/>
                </a:tc>
                <a:tc>
                  <a:txBody>
                    <a:bodyPr/>
                    <a:lstStyle/>
                    <a:p>
                      <a:pPr algn="ctr"/>
                      <a:r>
                        <a:rPr lang="de-DE" sz="700"/>
                        <a:t>49</a:t>
                      </a:r>
                    </a:p>
                  </a:txBody>
                  <a:tcPr marL="0" marR="0" marT="0" marB="0" anchor="ctr"/>
                </a:tc>
                <a:tc>
                  <a:txBody>
                    <a:bodyPr/>
                    <a:lstStyle/>
                    <a:p>
                      <a:pPr algn="ctr"/>
                      <a:r>
                        <a:rPr lang="de-DE" sz="700"/>
                        <a:t>30</a:t>
                      </a:r>
                    </a:p>
                  </a:txBody>
                  <a:tcPr marL="0" marR="0" marT="0" marB="0" anchor="ctr"/>
                </a:tc>
                <a:tc>
                  <a:txBody>
                    <a:bodyPr/>
                    <a:lstStyle/>
                    <a:p>
                      <a:pPr algn="ctr"/>
                      <a:r>
                        <a:rPr lang="de-DE" sz="700"/>
                        <a:t>18</a:t>
                      </a:r>
                    </a:p>
                  </a:txBody>
                  <a:tcPr marL="0" marR="0" marT="0" marB="0" anchor="ctr"/>
                </a:tc>
                <a:tc>
                  <a:txBody>
                    <a:bodyPr/>
                    <a:lstStyle/>
                    <a:p>
                      <a:pPr algn="ctr"/>
                      <a:r>
                        <a:rPr lang="de-DE" sz="700"/>
                        <a:t>5</a:t>
                      </a:r>
                    </a:p>
                  </a:txBody>
                  <a:tcPr marL="0" marR="0" marT="0" marB="0" anchor="ctr"/>
                </a:tc>
                <a:tc>
                  <a:txBody>
                    <a:bodyPr/>
                    <a:lstStyle/>
                    <a:p>
                      <a:pPr algn="ctr"/>
                      <a:r>
                        <a:rPr lang="de-DE" sz="700"/>
                        <a:t>1</a:t>
                      </a:r>
                    </a:p>
                  </a:txBody>
                  <a:tcPr marL="0" marR="0" marT="0" marB="0" anchor="ctr"/>
                </a:tc>
                <a:extLst>
                  <a:ext uri="{0D108BD9-81ED-4DB2-BD59-A6C34878D82A}">
                    <a16:rowId xmlns:a16="http://schemas.microsoft.com/office/drawing/2014/main" val="908431035"/>
                  </a:ext>
                </a:extLst>
              </a:tr>
              <a:tr h="21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700">
                          <a:solidFill>
                            <a:schemeClr val="tx1"/>
                          </a:solidFill>
                        </a:rPr>
                        <a:t>w/ del(17p) and/or </a:t>
                      </a:r>
                      <a:r>
                        <a:rPr lang="de-DE" sz="700" i="1">
                          <a:solidFill>
                            <a:schemeClr val="tx1"/>
                          </a:solidFill>
                        </a:rPr>
                        <a:t>TP53m</a:t>
                      </a:r>
                      <a:r>
                        <a:rPr kumimoji="0" lang="de-DE" sz="700" b="0" i="0" u="none" strike="noStrike" kern="1200" cap="none" spc="0" normalizeH="0" baseline="0" noProof="0">
                          <a:ln>
                            <a:noFill/>
                          </a:ln>
                          <a:solidFill>
                            <a:schemeClr val="tx1"/>
                          </a:solidFill>
                          <a:effectLst/>
                          <a:uLnTx/>
                          <a:uFillTx/>
                          <a:latin typeface="Arial" panose="020B0604020202020204"/>
                          <a:ea typeface="+mn-ea"/>
                          <a:cs typeface="+mn-cs"/>
                        </a:rPr>
                        <a:t>, O+Clb</a:t>
                      </a:r>
                    </a:p>
                  </a:txBody>
                  <a:tcPr marL="36000" marR="0" marT="0" marB="0" anchor="ctr">
                    <a:solidFill>
                      <a:schemeClr val="accent4"/>
                    </a:solidFill>
                  </a:tcPr>
                </a:tc>
                <a:tc>
                  <a:txBody>
                    <a:bodyPr/>
                    <a:lstStyle/>
                    <a:p>
                      <a:pPr algn="ctr"/>
                      <a:r>
                        <a:rPr lang="de-DE" sz="700"/>
                        <a:t>25</a:t>
                      </a:r>
                    </a:p>
                  </a:txBody>
                  <a:tcPr marL="0" marR="0" marT="0" marB="0" anchor="ctr"/>
                </a:tc>
                <a:tc>
                  <a:txBody>
                    <a:bodyPr/>
                    <a:lstStyle/>
                    <a:p>
                      <a:pPr algn="ctr"/>
                      <a:r>
                        <a:rPr lang="de-DE" sz="700"/>
                        <a:t>21</a:t>
                      </a:r>
                    </a:p>
                  </a:txBody>
                  <a:tcPr marL="0" marR="0" marT="0" marB="0" anchor="ctr"/>
                </a:tc>
                <a:tc>
                  <a:txBody>
                    <a:bodyPr/>
                    <a:lstStyle/>
                    <a:p>
                      <a:pPr algn="ctr"/>
                      <a:r>
                        <a:rPr lang="de-DE" sz="700"/>
                        <a:t>91</a:t>
                      </a:r>
                    </a:p>
                  </a:txBody>
                  <a:tcPr marL="0" marR="0" marT="0" marB="0" anchor="ctr"/>
                </a:tc>
                <a:tc>
                  <a:txBody>
                    <a:bodyPr/>
                    <a:lstStyle/>
                    <a:p>
                      <a:pPr algn="ctr"/>
                      <a:r>
                        <a:rPr lang="de-DE" sz="700"/>
                        <a:t>19</a:t>
                      </a:r>
                    </a:p>
                  </a:txBody>
                  <a:tcPr marL="0" marR="0" marT="0" marB="0" anchor="ctr"/>
                </a:tc>
                <a:tc>
                  <a:txBody>
                    <a:bodyPr/>
                    <a:lstStyle/>
                    <a:p>
                      <a:pPr algn="ctr"/>
                      <a:r>
                        <a:rPr lang="de-DE" sz="700"/>
                        <a:t>18</a:t>
                      </a:r>
                    </a:p>
                  </a:txBody>
                  <a:tcPr marL="0" marR="0" marT="0" marB="0" anchor="ctr"/>
                </a:tc>
                <a:tc>
                  <a:txBody>
                    <a:bodyPr/>
                    <a:lstStyle/>
                    <a:p>
                      <a:pPr algn="ctr"/>
                      <a:r>
                        <a:rPr lang="de-DE" sz="700"/>
                        <a:t>15</a:t>
                      </a:r>
                    </a:p>
                  </a:txBody>
                  <a:tcPr marL="0" marR="0" marT="0" marB="0" anchor="ctr"/>
                </a:tc>
                <a:tc>
                  <a:txBody>
                    <a:bodyPr/>
                    <a:lstStyle/>
                    <a:p>
                      <a:pPr algn="ctr"/>
                      <a:r>
                        <a:rPr lang="de-DE" sz="700"/>
                        <a:t>10</a:t>
                      </a:r>
                    </a:p>
                  </a:txBody>
                  <a:tcPr marL="0" marR="0" marT="0" marB="0" anchor="ctr"/>
                </a:tc>
                <a:tc>
                  <a:txBody>
                    <a:bodyPr/>
                    <a:lstStyle/>
                    <a:p>
                      <a:pPr algn="ctr"/>
                      <a:r>
                        <a:rPr lang="de-DE" sz="700"/>
                        <a:t>9</a:t>
                      </a:r>
                    </a:p>
                  </a:txBody>
                  <a:tcPr marL="0" marR="0" marT="0" marB="0" anchor="ctr"/>
                </a:tc>
                <a:tc>
                  <a:txBody>
                    <a:bodyPr/>
                    <a:lstStyle/>
                    <a:p>
                      <a:pPr algn="ctr"/>
                      <a:r>
                        <a:rPr lang="de-DE" sz="700"/>
                        <a:t>9</a:t>
                      </a:r>
                    </a:p>
                  </a:txBody>
                  <a:tcPr marL="0" marR="0" marT="0" marB="0" anchor="ctr"/>
                </a:tc>
                <a:tc>
                  <a:txBody>
                    <a:bodyPr/>
                    <a:lstStyle/>
                    <a:p>
                      <a:pPr algn="ctr"/>
                      <a:r>
                        <a:rPr lang="de-DE" sz="700"/>
                        <a:t>9</a:t>
                      </a:r>
                    </a:p>
                  </a:txBody>
                  <a:tcPr marL="0" marR="0" marT="0" marB="0" anchor="ctr"/>
                </a:tc>
                <a:tc>
                  <a:txBody>
                    <a:bodyPr/>
                    <a:lstStyle/>
                    <a:p>
                      <a:pPr algn="ctr"/>
                      <a:r>
                        <a:rPr lang="de-DE" sz="700"/>
                        <a:t>6</a:t>
                      </a:r>
                    </a:p>
                  </a:txBody>
                  <a:tcPr marL="0" marR="0" marT="0" marB="0" anchor="ctr"/>
                </a:tc>
                <a:tc>
                  <a:txBody>
                    <a:bodyPr/>
                    <a:lstStyle/>
                    <a:p>
                      <a:pPr algn="ctr"/>
                      <a:r>
                        <a:rPr lang="de-DE" sz="700"/>
                        <a:t>6</a:t>
                      </a:r>
                    </a:p>
                  </a:txBody>
                  <a:tcPr marL="0" marR="0" marT="0" marB="0" anchor="ctr"/>
                </a:tc>
                <a:tc>
                  <a:txBody>
                    <a:bodyPr/>
                    <a:lstStyle/>
                    <a:p>
                      <a:pPr algn="ctr"/>
                      <a:r>
                        <a:rPr lang="de-DE" sz="700"/>
                        <a:t>5</a:t>
                      </a:r>
                    </a:p>
                  </a:txBody>
                  <a:tcPr marL="0" marR="0" marT="0" marB="0" anchor="ctr"/>
                </a:tc>
                <a:tc>
                  <a:txBody>
                    <a:bodyPr/>
                    <a:lstStyle/>
                    <a:p>
                      <a:pPr algn="ctr"/>
                      <a:r>
                        <a:rPr lang="de-DE" sz="700"/>
                        <a:t>5</a:t>
                      </a:r>
                    </a:p>
                  </a:txBody>
                  <a:tcPr marL="0" marR="0" marT="0" marB="0" anchor="ctr"/>
                </a:tc>
                <a:tc>
                  <a:txBody>
                    <a:bodyPr/>
                    <a:lstStyle/>
                    <a:p>
                      <a:pPr algn="ctr"/>
                      <a:r>
                        <a:rPr lang="de-DE" sz="700"/>
                        <a:t>4</a:t>
                      </a:r>
                    </a:p>
                  </a:txBody>
                  <a:tcPr marL="0" marR="0" marT="0" marB="0" anchor="ctr"/>
                </a:tc>
                <a:tc>
                  <a:txBody>
                    <a:bodyPr/>
                    <a:lstStyle/>
                    <a:p>
                      <a:pPr algn="ctr"/>
                      <a:r>
                        <a:rPr lang="de-DE" sz="700"/>
                        <a:t>4</a:t>
                      </a:r>
                    </a:p>
                  </a:txBody>
                  <a:tcPr marL="0" marR="0" marT="0" marB="0" anchor="ctr"/>
                </a:tc>
                <a:tc>
                  <a:txBody>
                    <a:bodyPr/>
                    <a:lstStyle/>
                    <a:p>
                      <a:pPr algn="ctr"/>
                      <a:r>
                        <a:rPr lang="de-DE" sz="700"/>
                        <a:t>4</a:t>
                      </a:r>
                    </a:p>
                  </a:txBody>
                  <a:tcPr marL="0" marR="0" marT="0" marB="0" anchor="ctr"/>
                </a:tc>
                <a:tc>
                  <a:txBody>
                    <a:bodyPr/>
                    <a:lstStyle/>
                    <a:p>
                      <a:pPr algn="ctr"/>
                      <a:r>
                        <a:rPr lang="de-DE" sz="700"/>
                        <a:t>4</a:t>
                      </a:r>
                    </a:p>
                  </a:txBody>
                  <a:tcPr marL="0" marR="0" marT="0" marB="0" anchor="ctr"/>
                </a:tc>
                <a:tc>
                  <a:txBody>
                    <a:bodyPr/>
                    <a:lstStyle/>
                    <a:p>
                      <a:pPr algn="ctr"/>
                      <a:r>
                        <a:rPr lang="de-DE" sz="700"/>
                        <a:t>4</a:t>
                      </a:r>
                    </a:p>
                  </a:txBody>
                  <a:tcPr marL="0" marR="0" marT="0" marB="0" anchor="ctr"/>
                </a:tc>
                <a:tc>
                  <a:txBody>
                    <a:bodyPr/>
                    <a:lstStyle/>
                    <a:p>
                      <a:pPr algn="ctr"/>
                      <a:r>
                        <a:rPr lang="de-DE" sz="700"/>
                        <a:t>4</a:t>
                      </a:r>
                    </a:p>
                  </a:txBody>
                  <a:tcPr marL="0" marR="0" marT="0" marB="0" anchor="ctr"/>
                </a:tc>
                <a:tc>
                  <a:txBody>
                    <a:bodyPr/>
                    <a:lstStyle/>
                    <a:p>
                      <a:pPr algn="ctr"/>
                      <a:r>
                        <a:rPr lang="de-DE" sz="700"/>
                        <a:t>3</a:t>
                      </a:r>
                    </a:p>
                  </a:txBody>
                  <a:tcPr marL="0" marR="0" marT="0" marB="0" anchor="ctr"/>
                </a:tc>
                <a:tc>
                  <a:txBody>
                    <a:bodyPr/>
                    <a:lstStyle/>
                    <a:p>
                      <a:pPr algn="ctr"/>
                      <a:r>
                        <a:rPr lang="de-DE" sz="700"/>
                        <a:t>3</a:t>
                      </a:r>
                    </a:p>
                  </a:txBody>
                  <a:tcPr marL="0" marR="0" marT="0" marB="0" anchor="ctr"/>
                </a:tc>
                <a:tc>
                  <a:txBody>
                    <a:bodyPr/>
                    <a:lstStyle/>
                    <a:p>
                      <a:pPr algn="ctr"/>
                      <a:r>
                        <a:rPr lang="de-DE" sz="700"/>
                        <a:t>3</a:t>
                      </a:r>
                    </a:p>
                  </a:txBody>
                  <a:tcPr marL="0" marR="0" marT="0" marB="0" anchor="ctr"/>
                </a:tc>
                <a:tc>
                  <a:txBody>
                    <a:bodyPr/>
                    <a:lstStyle/>
                    <a:p>
                      <a:pPr algn="ctr"/>
                      <a:r>
                        <a:rPr lang="de-DE" sz="700"/>
                        <a:t>3</a:t>
                      </a:r>
                    </a:p>
                  </a:txBody>
                  <a:tcPr marL="0" marR="0" marT="0" marB="0" anchor="ctr"/>
                </a:tc>
                <a:tc>
                  <a:txBody>
                    <a:bodyPr/>
                    <a:lstStyle/>
                    <a:p>
                      <a:pPr algn="ctr"/>
                      <a:r>
                        <a:rPr lang="de-DE" sz="700"/>
                        <a:t>3</a:t>
                      </a:r>
                    </a:p>
                  </a:txBody>
                  <a:tcPr marL="0" marR="0" marT="0" marB="0" anchor="ctr"/>
                </a:tc>
                <a:tc>
                  <a:txBody>
                    <a:bodyPr/>
                    <a:lstStyle/>
                    <a:p>
                      <a:pPr algn="ctr"/>
                      <a:r>
                        <a:rPr lang="de-DE" sz="700"/>
                        <a:t>3</a:t>
                      </a:r>
                    </a:p>
                  </a:txBody>
                  <a:tcPr marL="0" marR="0" marT="0" marB="0" anchor="ctr"/>
                </a:tc>
                <a:tc>
                  <a:txBody>
                    <a:bodyPr/>
                    <a:lstStyle/>
                    <a:p>
                      <a:pPr algn="ctr"/>
                      <a:r>
                        <a:rPr lang="de-DE" sz="700"/>
                        <a:t>1</a:t>
                      </a:r>
                    </a:p>
                  </a:txBody>
                  <a:tcPr marL="0" marR="0" marT="0" marB="0" anchor="ctr"/>
                </a:tc>
                <a:tc>
                  <a:txBody>
                    <a:bodyPr/>
                    <a:lstStyle/>
                    <a:p>
                      <a:pPr algn="ctr"/>
                      <a:r>
                        <a:rPr lang="de-DE" sz="700"/>
                        <a:t>0</a:t>
                      </a:r>
                    </a:p>
                  </a:txBody>
                  <a:tcPr marL="0" marR="0" marT="0" marB="0" anchor="ctr"/>
                </a:tc>
                <a:tc>
                  <a:txBody>
                    <a:bodyPr/>
                    <a:lstStyle/>
                    <a:p>
                      <a:pPr algn="ctr"/>
                      <a:endParaRPr lang="de-DE" sz="700"/>
                    </a:p>
                  </a:txBody>
                  <a:tcPr marL="0" marR="0" marT="0" marB="0" anchor="ctr"/>
                </a:tc>
                <a:tc>
                  <a:txBody>
                    <a:bodyPr/>
                    <a:lstStyle/>
                    <a:p>
                      <a:pPr algn="ctr"/>
                      <a:endParaRPr lang="de-DE" sz="700"/>
                    </a:p>
                  </a:txBody>
                  <a:tcPr marL="0" marR="0" marT="0" marB="0" anchor="ctr"/>
                </a:tc>
                <a:extLst>
                  <a:ext uri="{0D108BD9-81ED-4DB2-BD59-A6C34878D82A}">
                    <a16:rowId xmlns:a16="http://schemas.microsoft.com/office/drawing/2014/main" val="3191694934"/>
                  </a:ext>
                </a:extLst>
              </a:tr>
              <a:tr h="21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700">
                          <a:solidFill>
                            <a:schemeClr val="tx1"/>
                          </a:solidFill>
                        </a:rPr>
                        <a:t>w/o del(17p) and/or </a:t>
                      </a:r>
                      <a:r>
                        <a:rPr lang="de-DE" sz="700" i="1">
                          <a:solidFill>
                            <a:schemeClr val="tx1"/>
                          </a:solidFill>
                        </a:rPr>
                        <a:t>TP53m</a:t>
                      </a:r>
                      <a:r>
                        <a:rPr kumimoji="0" lang="de-DE" sz="700" b="0" i="0" u="none" strike="noStrike" kern="1200" cap="none" spc="0" normalizeH="0" baseline="0" noProof="0">
                          <a:ln>
                            <a:noFill/>
                          </a:ln>
                          <a:solidFill>
                            <a:schemeClr val="tx1"/>
                          </a:solidFill>
                          <a:effectLst/>
                          <a:uLnTx/>
                          <a:uFillTx/>
                          <a:latin typeface="Arial" panose="020B0604020202020204"/>
                          <a:ea typeface="+mn-ea"/>
                          <a:cs typeface="+mn-cs"/>
                        </a:rPr>
                        <a:t>, O+Clb</a:t>
                      </a:r>
                    </a:p>
                  </a:txBody>
                  <a:tcPr marL="36000" marR="0" marT="0" marB="0" anchor="ctr">
                    <a:solidFill>
                      <a:schemeClr val="accent4"/>
                    </a:solidFill>
                  </a:tcPr>
                </a:tc>
                <a:tc>
                  <a:txBody>
                    <a:bodyPr/>
                    <a:lstStyle/>
                    <a:p>
                      <a:pPr algn="ctr"/>
                      <a:r>
                        <a:rPr lang="de-DE" sz="700"/>
                        <a:t>152</a:t>
                      </a:r>
                    </a:p>
                  </a:txBody>
                  <a:tcPr marL="0" marR="0" marT="0" marB="0" anchor="ctr"/>
                </a:tc>
                <a:tc>
                  <a:txBody>
                    <a:bodyPr/>
                    <a:lstStyle/>
                    <a:p>
                      <a:pPr algn="ctr"/>
                      <a:r>
                        <a:rPr lang="de-DE" sz="700"/>
                        <a:t>142</a:t>
                      </a:r>
                    </a:p>
                  </a:txBody>
                  <a:tcPr marL="0" marR="0" marT="0" marB="0" anchor="ctr"/>
                </a:tc>
                <a:tc>
                  <a:txBody>
                    <a:bodyPr/>
                    <a:lstStyle/>
                    <a:p>
                      <a:pPr algn="ctr"/>
                      <a:r>
                        <a:rPr lang="de-DE" sz="700"/>
                        <a:t>137</a:t>
                      </a:r>
                    </a:p>
                  </a:txBody>
                  <a:tcPr marL="0" marR="0" marT="0" marB="0" anchor="ctr"/>
                </a:tc>
                <a:tc>
                  <a:txBody>
                    <a:bodyPr/>
                    <a:lstStyle/>
                    <a:p>
                      <a:pPr algn="ctr"/>
                      <a:r>
                        <a:rPr lang="de-DE" sz="700"/>
                        <a:t>134</a:t>
                      </a:r>
                    </a:p>
                  </a:txBody>
                  <a:tcPr marL="0" marR="0" marT="0" marB="0" anchor="ctr"/>
                </a:tc>
                <a:tc>
                  <a:txBody>
                    <a:bodyPr/>
                    <a:lstStyle/>
                    <a:p>
                      <a:pPr algn="ctr"/>
                      <a:r>
                        <a:rPr lang="de-DE" sz="700"/>
                        <a:t>121</a:t>
                      </a:r>
                    </a:p>
                  </a:txBody>
                  <a:tcPr marL="0" marR="0" marT="0" marB="0" anchor="ctr"/>
                </a:tc>
                <a:tc>
                  <a:txBody>
                    <a:bodyPr/>
                    <a:lstStyle/>
                    <a:p>
                      <a:pPr algn="ctr"/>
                      <a:r>
                        <a:rPr lang="de-DE" sz="700"/>
                        <a:t>110</a:t>
                      </a:r>
                    </a:p>
                  </a:txBody>
                  <a:tcPr marL="0" marR="0" marT="0" marB="0" anchor="ctr"/>
                </a:tc>
                <a:tc>
                  <a:txBody>
                    <a:bodyPr/>
                    <a:lstStyle/>
                    <a:p>
                      <a:pPr algn="ctr"/>
                      <a:r>
                        <a:rPr lang="de-DE" sz="700"/>
                        <a:t>100</a:t>
                      </a:r>
                    </a:p>
                  </a:txBody>
                  <a:tcPr marL="0" marR="0" marT="0" marB="0" anchor="ctr"/>
                </a:tc>
                <a:tc>
                  <a:txBody>
                    <a:bodyPr/>
                    <a:lstStyle/>
                    <a:p>
                      <a:pPr algn="ctr"/>
                      <a:r>
                        <a:rPr lang="de-DE" sz="700"/>
                        <a:t>91</a:t>
                      </a:r>
                    </a:p>
                  </a:txBody>
                  <a:tcPr marL="0" marR="0" marT="0" marB="0" anchor="ctr"/>
                </a:tc>
                <a:tc>
                  <a:txBody>
                    <a:bodyPr/>
                    <a:lstStyle/>
                    <a:p>
                      <a:pPr algn="ctr"/>
                      <a:r>
                        <a:rPr lang="de-DE" sz="700"/>
                        <a:t>77</a:t>
                      </a:r>
                    </a:p>
                  </a:txBody>
                  <a:tcPr marL="0" marR="0" marT="0" marB="0" anchor="ctr"/>
                </a:tc>
                <a:tc>
                  <a:txBody>
                    <a:bodyPr/>
                    <a:lstStyle/>
                    <a:p>
                      <a:pPr algn="ctr"/>
                      <a:r>
                        <a:rPr lang="de-DE" sz="700"/>
                        <a:t>73</a:t>
                      </a:r>
                    </a:p>
                  </a:txBody>
                  <a:tcPr marL="0" marR="0" marT="0" marB="0" anchor="ctr"/>
                </a:tc>
                <a:tc>
                  <a:txBody>
                    <a:bodyPr/>
                    <a:lstStyle/>
                    <a:p>
                      <a:pPr algn="ctr"/>
                      <a:r>
                        <a:rPr lang="de-DE" sz="700"/>
                        <a:t>61</a:t>
                      </a:r>
                    </a:p>
                  </a:txBody>
                  <a:tcPr marL="0" marR="0" marT="0" marB="0" anchor="ctr"/>
                </a:tc>
                <a:tc>
                  <a:txBody>
                    <a:bodyPr/>
                    <a:lstStyle/>
                    <a:p>
                      <a:pPr algn="ctr"/>
                      <a:r>
                        <a:rPr lang="de-DE" sz="700"/>
                        <a:t>60</a:t>
                      </a:r>
                    </a:p>
                  </a:txBody>
                  <a:tcPr marL="0" marR="0" marT="0" marB="0" anchor="ctr"/>
                </a:tc>
                <a:tc>
                  <a:txBody>
                    <a:bodyPr/>
                    <a:lstStyle/>
                    <a:p>
                      <a:pPr algn="ctr"/>
                      <a:r>
                        <a:rPr lang="de-DE" sz="700"/>
                        <a:t>52</a:t>
                      </a:r>
                    </a:p>
                  </a:txBody>
                  <a:tcPr marL="0" marR="0" marT="0" marB="0" anchor="ctr"/>
                </a:tc>
                <a:tc>
                  <a:txBody>
                    <a:bodyPr/>
                    <a:lstStyle/>
                    <a:p>
                      <a:pPr algn="ctr"/>
                      <a:r>
                        <a:rPr lang="de-DE" sz="700"/>
                        <a:t>44</a:t>
                      </a:r>
                    </a:p>
                  </a:txBody>
                  <a:tcPr marL="0" marR="0" marT="0" marB="0" anchor="ctr"/>
                </a:tc>
                <a:tc>
                  <a:txBody>
                    <a:bodyPr/>
                    <a:lstStyle/>
                    <a:p>
                      <a:pPr algn="ctr"/>
                      <a:r>
                        <a:rPr lang="de-DE" sz="700"/>
                        <a:t>40</a:t>
                      </a:r>
                    </a:p>
                  </a:txBody>
                  <a:tcPr marL="0" marR="0" marT="0" marB="0" anchor="ctr"/>
                </a:tc>
                <a:tc>
                  <a:txBody>
                    <a:bodyPr/>
                    <a:lstStyle/>
                    <a:p>
                      <a:pPr algn="ctr"/>
                      <a:r>
                        <a:rPr lang="de-DE" sz="700"/>
                        <a:t>37</a:t>
                      </a:r>
                    </a:p>
                  </a:txBody>
                  <a:tcPr marL="0" marR="0" marT="0" marB="0" anchor="ctr"/>
                </a:tc>
                <a:tc>
                  <a:txBody>
                    <a:bodyPr/>
                    <a:lstStyle/>
                    <a:p>
                      <a:pPr algn="ctr"/>
                      <a:r>
                        <a:rPr lang="de-DE" sz="700"/>
                        <a:t>34</a:t>
                      </a:r>
                    </a:p>
                  </a:txBody>
                  <a:tcPr marL="0" marR="0" marT="0" marB="0" anchor="ctr"/>
                </a:tc>
                <a:tc>
                  <a:txBody>
                    <a:bodyPr/>
                    <a:lstStyle/>
                    <a:p>
                      <a:pPr algn="ctr"/>
                      <a:r>
                        <a:rPr lang="de-DE" sz="700"/>
                        <a:t>26</a:t>
                      </a:r>
                    </a:p>
                  </a:txBody>
                  <a:tcPr marL="0" marR="0" marT="0" marB="0" anchor="ctr"/>
                </a:tc>
                <a:tc>
                  <a:txBody>
                    <a:bodyPr/>
                    <a:lstStyle/>
                    <a:p>
                      <a:pPr algn="ctr"/>
                      <a:r>
                        <a:rPr lang="de-DE" sz="700"/>
                        <a:t>25</a:t>
                      </a:r>
                    </a:p>
                  </a:txBody>
                  <a:tcPr marL="0" marR="0" marT="0" marB="0" anchor="ctr"/>
                </a:tc>
                <a:tc>
                  <a:txBody>
                    <a:bodyPr/>
                    <a:lstStyle/>
                    <a:p>
                      <a:pPr algn="ctr"/>
                      <a:r>
                        <a:rPr lang="de-DE" sz="700"/>
                        <a:t>24</a:t>
                      </a:r>
                    </a:p>
                  </a:txBody>
                  <a:tcPr marL="0" marR="0" marT="0" marB="0" anchor="ctr"/>
                </a:tc>
                <a:tc>
                  <a:txBody>
                    <a:bodyPr/>
                    <a:lstStyle/>
                    <a:p>
                      <a:pPr algn="ctr"/>
                      <a:r>
                        <a:rPr lang="de-DE" sz="700"/>
                        <a:t>21</a:t>
                      </a:r>
                    </a:p>
                  </a:txBody>
                  <a:tcPr marL="0" marR="0" marT="0" marB="0" anchor="ctr"/>
                </a:tc>
                <a:tc>
                  <a:txBody>
                    <a:bodyPr/>
                    <a:lstStyle/>
                    <a:p>
                      <a:pPr algn="ctr"/>
                      <a:r>
                        <a:rPr lang="de-DE" sz="700"/>
                        <a:t>18</a:t>
                      </a:r>
                    </a:p>
                  </a:txBody>
                  <a:tcPr marL="0" marR="0" marT="0" marB="0" anchor="ctr"/>
                </a:tc>
                <a:tc>
                  <a:txBody>
                    <a:bodyPr/>
                    <a:lstStyle/>
                    <a:p>
                      <a:pPr algn="ctr"/>
                      <a:r>
                        <a:rPr lang="de-DE" sz="700"/>
                        <a:t>18</a:t>
                      </a:r>
                    </a:p>
                  </a:txBody>
                  <a:tcPr marL="0" marR="0" marT="0" marB="0" anchor="ctr"/>
                </a:tc>
                <a:tc>
                  <a:txBody>
                    <a:bodyPr/>
                    <a:lstStyle/>
                    <a:p>
                      <a:pPr algn="ctr"/>
                      <a:r>
                        <a:rPr lang="de-DE" sz="700"/>
                        <a:t>15</a:t>
                      </a:r>
                    </a:p>
                  </a:txBody>
                  <a:tcPr marL="0" marR="0" marT="0" marB="0" anchor="ctr"/>
                </a:tc>
                <a:tc>
                  <a:txBody>
                    <a:bodyPr/>
                    <a:lstStyle/>
                    <a:p>
                      <a:pPr algn="ctr"/>
                      <a:r>
                        <a:rPr lang="de-DE" sz="700"/>
                        <a:t>11</a:t>
                      </a:r>
                    </a:p>
                  </a:txBody>
                  <a:tcPr marL="0" marR="0" marT="0" marB="0" anchor="ctr"/>
                </a:tc>
                <a:tc>
                  <a:txBody>
                    <a:bodyPr/>
                    <a:lstStyle/>
                    <a:p>
                      <a:pPr algn="ctr"/>
                      <a:r>
                        <a:rPr lang="de-DE" sz="700"/>
                        <a:t>5</a:t>
                      </a:r>
                    </a:p>
                  </a:txBody>
                  <a:tcPr marL="0" marR="0" marT="0" marB="0" anchor="ctr"/>
                </a:tc>
                <a:tc>
                  <a:txBody>
                    <a:bodyPr/>
                    <a:lstStyle/>
                    <a:p>
                      <a:pPr algn="ctr"/>
                      <a:r>
                        <a:rPr lang="de-DE" sz="700"/>
                        <a:t>5</a:t>
                      </a:r>
                    </a:p>
                  </a:txBody>
                  <a:tcPr marL="0" marR="0" marT="0" marB="0" anchor="ctr"/>
                </a:tc>
                <a:tc>
                  <a:txBody>
                    <a:bodyPr/>
                    <a:lstStyle/>
                    <a:p>
                      <a:pPr algn="ctr"/>
                      <a:r>
                        <a:rPr lang="de-DE" sz="700"/>
                        <a:t>3</a:t>
                      </a:r>
                    </a:p>
                  </a:txBody>
                  <a:tcPr marL="0" marR="0" marT="0" marB="0" anchor="ctr"/>
                </a:tc>
                <a:tc>
                  <a:txBody>
                    <a:bodyPr/>
                    <a:lstStyle/>
                    <a:p>
                      <a:pPr algn="ctr"/>
                      <a:r>
                        <a:rPr lang="de-DE" sz="700"/>
                        <a:t>1</a:t>
                      </a:r>
                    </a:p>
                  </a:txBody>
                  <a:tcPr marL="0" marR="0" marT="0" marB="0" anchor="ctr"/>
                </a:tc>
                <a:tc>
                  <a:txBody>
                    <a:bodyPr/>
                    <a:lstStyle/>
                    <a:p>
                      <a:pPr algn="ctr"/>
                      <a:r>
                        <a:rPr lang="de-DE" sz="700"/>
                        <a:t>0</a:t>
                      </a:r>
                    </a:p>
                  </a:txBody>
                  <a:tcPr marL="0" marR="0" marT="0" marB="0" anchor="ctr"/>
                </a:tc>
                <a:extLst>
                  <a:ext uri="{0D108BD9-81ED-4DB2-BD59-A6C34878D82A}">
                    <a16:rowId xmlns:a16="http://schemas.microsoft.com/office/drawing/2014/main" val="2858529629"/>
                  </a:ext>
                </a:extLst>
              </a:tr>
            </a:tbl>
          </a:graphicData>
        </a:graphic>
      </p:graphicFrame>
      <p:sp>
        <p:nvSpPr>
          <p:cNvPr id="49" name="Textfeld 48">
            <a:extLst>
              <a:ext uri="{FF2B5EF4-FFF2-40B4-BE49-F238E27FC236}">
                <a16:creationId xmlns:a16="http://schemas.microsoft.com/office/drawing/2014/main" id="{DF87A97E-7184-9C7D-6384-7378CF399F63}"/>
              </a:ext>
            </a:extLst>
          </p:cNvPr>
          <p:cNvSpPr txBox="1"/>
          <p:nvPr/>
        </p:nvSpPr>
        <p:spPr>
          <a:xfrm>
            <a:off x="9610920" y="3037209"/>
            <a:ext cx="1422398" cy="461665"/>
          </a:xfrm>
          <a:prstGeom prst="rect">
            <a:avLst/>
          </a:prstGeom>
          <a:noFill/>
        </p:spPr>
        <p:txBody>
          <a:bodyPr wrap="square" rtlCol="0">
            <a:spAutoFit/>
          </a:bodyPr>
          <a:lstStyle/>
          <a:p>
            <a:r>
              <a:rPr lang="de-DE" sz="800">
                <a:solidFill>
                  <a:schemeClr val="accent3"/>
                </a:solidFill>
              </a:rPr>
              <a:t>w/ del(17p)</a:t>
            </a:r>
            <a:br>
              <a:rPr lang="de-DE" sz="800">
                <a:solidFill>
                  <a:schemeClr val="accent3"/>
                </a:solidFill>
              </a:rPr>
            </a:br>
            <a:r>
              <a:rPr lang="de-DE" sz="800">
                <a:solidFill>
                  <a:schemeClr val="accent3"/>
                </a:solidFill>
              </a:rPr>
              <a:t>and/</a:t>
            </a:r>
            <a:r>
              <a:rPr lang="de-DE" sz="800" err="1">
                <a:solidFill>
                  <a:schemeClr val="accent3"/>
                </a:solidFill>
              </a:rPr>
              <a:t>or</a:t>
            </a:r>
            <a:r>
              <a:rPr lang="de-DE" sz="800">
                <a:solidFill>
                  <a:schemeClr val="accent3"/>
                </a:solidFill>
              </a:rPr>
              <a:t> </a:t>
            </a:r>
            <a:r>
              <a:rPr lang="de-DE" sz="800" i="1">
                <a:solidFill>
                  <a:schemeClr val="accent3"/>
                </a:solidFill>
              </a:rPr>
              <a:t>TP53m</a:t>
            </a:r>
            <a:r>
              <a:rPr lang="de-DE" sz="800">
                <a:solidFill>
                  <a:schemeClr val="accent3"/>
                </a:solidFill>
              </a:rPr>
              <a:t>:</a:t>
            </a:r>
            <a:br>
              <a:rPr lang="de-DE" sz="800">
                <a:solidFill>
                  <a:schemeClr val="accent3"/>
                </a:solidFill>
              </a:rPr>
            </a:br>
            <a:r>
              <a:rPr lang="de-DE" sz="800">
                <a:solidFill>
                  <a:schemeClr val="accent3"/>
                </a:solidFill>
              </a:rPr>
              <a:t>Median PFS=73.1 </a:t>
            </a:r>
            <a:r>
              <a:rPr lang="de-DE" sz="800" err="1">
                <a:solidFill>
                  <a:schemeClr val="accent3"/>
                </a:solidFill>
              </a:rPr>
              <a:t>mo</a:t>
            </a:r>
            <a:endParaRPr lang="de-DE" sz="800">
              <a:solidFill>
                <a:schemeClr val="accent3"/>
              </a:solidFill>
            </a:endParaRPr>
          </a:p>
        </p:txBody>
      </p:sp>
      <p:sp>
        <p:nvSpPr>
          <p:cNvPr id="50" name="Textfeld 49">
            <a:extLst>
              <a:ext uri="{FF2B5EF4-FFF2-40B4-BE49-F238E27FC236}">
                <a16:creationId xmlns:a16="http://schemas.microsoft.com/office/drawing/2014/main" id="{3A5E8713-2C72-CD6A-BF2D-D4E3F072650A}"/>
              </a:ext>
            </a:extLst>
          </p:cNvPr>
          <p:cNvSpPr txBox="1"/>
          <p:nvPr/>
        </p:nvSpPr>
        <p:spPr>
          <a:xfrm>
            <a:off x="9610920" y="2695522"/>
            <a:ext cx="1555663" cy="461665"/>
          </a:xfrm>
          <a:prstGeom prst="rect">
            <a:avLst/>
          </a:prstGeom>
          <a:noFill/>
        </p:spPr>
        <p:txBody>
          <a:bodyPr wrap="square" rtlCol="0">
            <a:spAutoFit/>
          </a:bodyPr>
          <a:lstStyle/>
          <a:p>
            <a:r>
              <a:rPr lang="de-DE" sz="800">
                <a:solidFill>
                  <a:schemeClr val="accent1">
                    <a:lumMod val="50000"/>
                    <a:lumOff val="50000"/>
                  </a:schemeClr>
                </a:solidFill>
              </a:rPr>
              <a:t>w/ del(17p)</a:t>
            </a:r>
            <a:br>
              <a:rPr lang="de-DE" sz="800">
                <a:solidFill>
                  <a:schemeClr val="accent1">
                    <a:lumMod val="50000"/>
                    <a:lumOff val="50000"/>
                  </a:schemeClr>
                </a:solidFill>
              </a:rPr>
            </a:br>
            <a:r>
              <a:rPr lang="de-DE" sz="800">
                <a:solidFill>
                  <a:schemeClr val="accent1">
                    <a:lumMod val="50000"/>
                    <a:lumOff val="50000"/>
                  </a:schemeClr>
                </a:solidFill>
              </a:rPr>
              <a:t>and/</a:t>
            </a:r>
            <a:r>
              <a:rPr lang="de-DE" sz="800" err="1">
                <a:solidFill>
                  <a:schemeClr val="accent1">
                    <a:lumMod val="50000"/>
                    <a:lumOff val="50000"/>
                  </a:schemeClr>
                </a:solidFill>
              </a:rPr>
              <a:t>or</a:t>
            </a:r>
            <a:r>
              <a:rPr lang="de-DE" sz="800">
                <a:solidFill>
                  <a:schemeClr val="accent1">
                    <a:lumMod val="50000"/>
                    <a:lumOff val="50000"/>
                  </a:schemeClr>
                </a:solidFill>
              </a:rPr>
              <a:t> </a:t>
            </a:r>
            <a:r>
              <a:rPr lang="de-DE" sz="800" i="1">
                <a:solidFill>
                  <a:schemeClr val="accent1">
                    <a:lumMod val="50000"/>
                    <a:lumOff val="50000"/>
                  </a:schemeClr>
                </a:solidFill>
              </a:rPr>
              <a:t>TP53m</a:t>
            </a:r>
            <a:r>
              <a:rPr lang="de-DE" sz="800">
                <a:solidFill>
                  <a:schemeClr val="accent1">
                    <a:lumMod val="50000"/>
                    <a:lumOff val="50000"/>
                  </a:schemeClr>
                </a:solidFill>
              </a:rPr>
              <a:t>:</a:t>
            </a:r>
            <a:br>
              <a:rPr lang="de-DE" sz="800">
                <a:solidFill>
                  <a:schemeClr val="accent1">
                    <a:lumMod val="50000"/>
                    <a:lumOff val="50000"/>
                  </a:schemeClr>
                </a:solidFill>
              </a:rPr>
            </a:br>
            <a:r>
              <a:rPr lang="de-DE" sz="800">
                <a:solidFill>
                  <a:schemeClr val="accent1">
                    <a:lumMod val="50000"/>
                    <a:lumOff val="50000"/>
                  </a:schemeClr>
                </a:solidFill>
              </a:rPr>
              <a:t>Median PFS=NR</a:t>
            </a:r>
          </a:p>
        </p:txBody>
      </p:sp>
      <p:sp>
        <p:nvSpPr>
          <p:cNvPr id="52" name="Textfeld 51">
            <a:extLst>
              <a:ext uri="{FF2B5EF4-FFF2-40B4-BE49-F238E27FC236}">
                <a16:creationId xmlns:a16="http://schemas.microsoft.com/office/drawing/2014/main" id="{0B7ADA93-4B2C-5689-6783-7F911BB51568}"/>
              </a:ext>
            </a:extLst>
          </p:cNvPr>
          <p:cNvSpPr txBox="1"/>
          <p:nvPr/>
        </p:nvSpPr>
        <p:spPr>
          <a:xfrm>
            <a:off x="10704839" y="3120309"/>
            <a:ext cx="405000" cy="215444"/>
          </a:xfrm>
          <a:prstGeom prst="rect">
            <a:avLst/>
          </a:prstGeom>
          <a:noFill/>
        </p:spPr>
        <p:txBody>
          <a:bodyPr wrap="square" rtlCol="0">
            <a:spAutoFit/>
          </a:bodyPr>
          <a:lstStyle/>
          <a:p>
            <a:r>
              <a:rPr lang="de-DE" sz="800">
                <a:solidFill>
                  <a:schemeClr val="accent3"/>
                </a:solidFill>
              </a:rPr>
              <a:t>56%</a:t>
            </a:r>
          </a:p>
        </p:txBody>
      </p:sp>
      <p:sp>
        <p:nvSpPr>
          <p:cNvPr id="53" name="Textfeld 52">
            <a:extLst>
              <a:ext uri="{FF2B5EF4-FFF2-40B4-BE49-F238E27FC236}">
                <a16:creationId xmlns:a16="http://schemas.microsoft.com/office/drawing/2014/main" id="{AFE0483C-45F1-176F-3A1F-F2C82E364F0E}"/>
              </a:ext>
            </a:extLst>
          </p:cNvPr>
          <p:cNvSpPr txBox="1"/>
          <p:nvPr/>
        </p:nvSpPr>
        <p:spPr>
          <a:xfrm>
            <a:off x="10704839" y="2910728"/>
            <a:ext cx="405000" cy="215444"/>
          </a:xfrm>
          <a:prstGeom prst="rect">
            <a:avLst/>
          </a:prstGeom>
          <a:noFill/>
        </p:spPr>
        <p:txBody>
          <a:bodyPr wrap="square" rtlCol="0">
            <a:spAutoFit/>
          </a:bodyPr>
          <a:lstStyle/>
          <a:p>
            <a:r>
              <a:rPr lang="de-DE" sz="800">
                <a:solidFill>
                  <a:schemeClr val="accent1">
                    <a:lumMod val="50000"/>
                    <a:lumOff val="50000"/>
                  </a:schemeClr>
                </a:solidFill>
              </a:rPr>
              <a:t>56%</a:t>
            </a:r>
          </a:p>
        </p:txBody>
      </p:sp>
      <p:sp>
        <p:nvSpPr>
          <p:cNvPr id="54" name="Textfeld 53">
            <a:extLst>
              <a:ext uri="{FF2B5EF4-FFF2-40B4-BE49-F238E27FC236}">
                <a16:creationId xmlns:a16="http://schemas.microsoft.com/office/drawing/2014/main" id="{711D81D3-8455-8D4F-083B-4E6495D07D8F}"/>
              </a:ext>
            </a:extLst>
          </p:cNvPr>
          <p:cNvSpPr txBox="1"/>
          <p:nvPr/>
        </p:nvSpPr>
        <p:spPr>
          <a:xfrm>
            <a:off x="9610920" y="3595735"/>
            <a:ext cx="1422398" cy="461665"/>
          </a:xfrm>
          <a:prstGeom prst="rect">
            <a:avLst/>
          </a:prstGeom>
          <a:noFill/>
        </p:spPr>
        <p:txBody>
          <a:bodyPr wrap="square" rtlCol="0">
            <a:spAutoFit/>
          </a:bodyPr>
          <a:lstStyle/>
          <a:p>
            <a:r>
              <a:rPr lang="de-DE" sz="800">
                <a:solidFill>
                  <a:schemeClr val="accent4"/>
                </a:solidFill>
              </a:rPr>
              <a:t>w/ del(17p)</a:t>
            </a:r>
            <a:br>
              <a:rPr lang="de-DE" sz="800">
                <a:solidFill>
                  <a:schemeClr val="accent4"/>
                </a:solidFill>
              </a:rPr>
            </a:br>
            <a:r>
              <a:rPr lang="de-DE" sz="800">
                <a:solidFill>
                  <a:schemeClr val="accent4"/>
                </a:solidFill>
              </a:rPr>
              <a:t>and/</a:t>
            </a:r>
            <a:r>
              <a:rPr lang="de-DE" sz="800" err="1">
                <a:solidFill>
                  <a:schemeClr val="accent4"/>
                </a:solidFill>
              </a:rPr>
              <a:t>or</a:t>
            </a:r>
            <a:r>
              <a:rPr lang="de-DE" sz="800">
                <a:solidFill>
                  <a:schemeClr val="accent4"/>
                </a:solidFill>
              </a:rPr>
              <a:t> </a:t>
            </a:r>
            <a:r>
              <a:rPr lang="de-DE" sz="800" i="1">
                <a:solidFill>
                  <a:schemeClr val="accent4"/>
                </a:solidFill>
              </a:rPr>
              <a:t>TP53m</a:t>
            </a:r>
            <a:r>
              <a:rPr lang="de-DE" sz="800">
                <a:solidFill>
                  <a:schemeClr val="accent4"/>
                </a:solidFill>
              </a:rPr>
              <a:t>:</a:t>
            </a:r>
            <a:br>
              <a:rPr lang="de-DE" sz="800">
                <a:solidFill>
                  <a:schemeClr val="accent4"/>
                </a:solidFill>
              </a:rPr>
            </a:br>
            <a:r>
              <a:rPr lang="de-DE" sz="800">
                <a:solidFill>
                  <a:schemeClr val="accent4"/>
                </a:solidFill>
              </a:rPr>
              <a:t>Median PFS=17.5 </a:t>
            </a:r>
            <a:r>
              <a:rPr lang="de-DE" sz="800" err="1">
                <a:solidFill>
                  <a:schemeClr val="accent4"/>
                </a:solidFill>
              </a:rPr>
              <a:t>mo</a:t>
            </a:r>
            <a:endParaRPr lang="de-DE" sz="800">
              <a:solidFill>
                <a:schemeClr val="accent4"/>
              </a:solidFill>
            </a:endParaRPr>
          </a:p>
        </p:txBody>
      </p:sp>
      <p:sp>
        <p:nvSpPr>
          <p:cNvPr id="55" name="Textfeld 54">
            <a:extLst>
              <a:ext uri="{FF2B5EF4-FFF2-40B4-BE49-F238E27FC236}">
                <a16:creationId xmlns:a16="http://schemas.microsoft.com/office/drawing/2014/main" id="{3C8D0DE5-F22C-97F7-EC80-2F018E9D53A9}"/>
              </a:ext>
            </a:extLst>
          </p:cNvPr>
          <p:cNvSpPr txBox="1"/>
          <p:nvPr/>
        </p:nvSpPr>
        <p:spPr>
          <a:xfrm>
            <a:off x="10704839" y="3704133"/>
            <a:ext cx="405000" cy="215444"/>
          </a:xfrm>
          <a:prstGeom prst="rect">
            <a:avLst/>
          </a:prstGeom>
          <a:noFill/>
        </p:spPr>
        <p:txBody>
          <a:bodyPr wrap="square" rtlCol="0">
            <a:spAutoFit/>
          </a:bodyPr>
          <a:lstStyle/>
          <a:p>
            <a:r>
              <a:rPr lang="de-DE" sz="800">
                <a:solidFill>
                  <a:schemeClr val="accent4"/>
                </a:solidFill>
              </a:rPr>
              <a:t>18%</a:t>
            </a:r>
          </a:p>
        </p:txBody>
      </p:sp>
      <p:pic>
        <p:nvPicPr>
          <p:cNvPr id="56" name="Grafik 55">
            <a:extLst>
              <a:ext uri="{FF2B5EF4-FFF2-40B4-BE49-F238E27FC236}">
                <a16:creationId xmlns:a16="http://schemas.microsoft.com/office/drawing/2014/main" id="{BCE7ABEF-374B-B94B-A885-A3AB15C3FF9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0607" y="2211161"/>
            <a:ext cx="4780195" cy="1735363"/>
          </a:xfrm>
          <a:prstGeom prst="rect">
            <a:avLst/>
          </a:prstGeom>
        </p:spPr>
      </p:pic>
      <p:pic>
        <p:nvPicPr>
          <p:cNvPr id="62" name="Grafik 61">
            <a:extLst>
              <a:ext uri="{FF2B5EF4-FFF2-40B4-BE49-F238E27FC236}">
                <a16:creationId xmlns:a16="http://schemas.microsoft.com/office/drawing/2014/main" id="{CC14937B-8AD2-1952-7021-4901E33AE1A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18649" y="2014035"/>
            <a:ext cx="4863763" cy="1691190"/>
          </a:xfrm>
          <a:prstGeom prst="rect">
            <a:avLst/>
          </a:prstGeom>
        </p:spPr>
      </p:pic>
      <p:grpSp>
        <p:nvGrpSpPr>
          <p:cNvPr id="31" name="Gruppieren 30">
            <a:extLst>
              <a:ext uri="{FF2B5EF4-FFF2-40B4-BE49-F238E27FC236}">
                <a16:creationId xmlns:a16="http://schemas.microsoft.com/office/drawing/2014/main" id="{817DDC41-ED2D-A1C9-7C91-C7F1F7D8F3B0}"/>
              </a:ext>
            </a:extLst>
          </p:cNvPr>
          <p:cNvGrpSpPr/>
          <p:nvPr/>
        </p:nvGrpSpPr>
        <p:grpSpPr>
          <a:xfrm>
            <a:off x="6261060" y="4156430"/>
            <a:ext cx="1220304" cy="338554"/>
            <a:chOff x="2813050" y="2857807"/>
            <a:chExt cx="1397637" cy="338554"/>
          </a:xfrm>
        </p:grpSpPr>
        <p:cxnSp>
          <p:nvCxnSpPr>
            <p:cNvPr id="44" name="Gerader Verbinder 22">
              <a:extLst>
                <a:ext uri="{FF2B5EF4-FFF2-40B4-BE49-F238E27FC236}">
                  <a16:creationId xmlns:a16="http://schemas.microsoft.com/office/drawing/2014/main" id="{F9296C96-D913-E1B2-560D-8D6DAE029089}"/>
                </a:ext>
              </a:extLst>
            </p:cNvPr>
            <p:cNvCxnSpPr>
              <a:cxnSpLocks/>
            </p:cNvCxnSpPr>
            <p:nvPr/>
          </p:nvCxnSpPr>
          <p:spPr>
            <a:xfrm>
              <a:off x="2813050" y="2973223"/>
              <a:ext cx="18415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1" name="Textfeld 50">
              <a:extLst>
                <a:ext uri="{FF2B5EF4-FFF2-40B4-BE49-F238E27FC236}">
                  <a16:creationId xmlns:a16="http://schemas.microsoft.com/office/drawing/2014/main" id="{123B6A2C-5718-B255-36A6-469D32165101}"/>
                </a:ext>
              </a:extLst>
            </p:cNvPr>
            <p:cNvSpPr txBox="1"/>
            <p:nvPr/>
          </p:nvSpPr>
          <p:spPr>
            <a:xfrm>
              <a:off x="2997199" y="2857807"/>
              <a:ext cx="1213488" cy="338554"/>
            </a:xfrm>
            <a:prstGeom prst="rect">
              <a:avLst/>
            </a:prstGeom>
            <a:noFill/>
          </p:spPr>
          <p:txBody>
            <a:bodyPr wrap="square" rtlCol="0">
              <a:spAutoFit/>
            </a:bodyPr>
            <a:lstStyle/>
            <a:p>
              <a:r>
                <a:rPr lang="de-DE" sz="800" err="1"/>
                <a:t>w</a:t>
              </a:r>
              <a:r>
                <a:rPr lang="de-DE" sz="800"/>
                <a:t>/ del(17p) and/</a:t>
              </a:r>
              <a:r>
                <a:rPr lang="de-DE" sz="800" err="1"/>
                <a:t>or</a:t>
              </a:r>
              <a:r>
                <a:rPr lang="de-DE" sz="800"/>
                <a:t> </a:t>
              </a:r>
              <a:r>
                <a:rPr lang="de-DE" sz="800" i="1"/>
                <a:t>TP53m</a:t>
              </a:r>
              <a:r>
                <a:rPr lang="de-DE" sz="800"/>
                <a:t>, A+O</a:t>
              </a:r>
            </a:p>
          </p:txBody>
        </p:sp>
      </p:grpSp>
      <p:grpSp>
        <p:nvGrpSpPr>
          <p:cNvPr id="57" name="Gruppieren 56">
            <a:extLst>
              <a:ext uri="{FF2B5EF4-FFF2-40B4-BE49-F238E27FC236}">
                <a16:creationId xmlns:a16="http://schemas.microsoft.com/office/drawing/2014/main" id="{0878FAEE-903C-FB6E-93F6-3ACC9196C04D}"/>
              </a:ext>
            </a:extLst>
          </p:cNvPr>
          <p:cNvGrpSpPr/>
          <p:nvPr/>
        </p:nvGrpSpPr>
        <p:grpSpPr>
          <a:xfrm>
            <a:off x="7648691" y="4399365"/>
            <a:ext cx="1680021" cy="338554"/>
            <a:chOff x="2813050" y="3246352"/>
            <a:chExt cx="1264028" cy="338554"/>
          </a:xfrm>
        </p:grpSpPr>
        <p:cxnSp>
          <p:nvCxnSpPr>
            <p:cNvPr id="58" name="Gerader Verbinder 25">
              <a:extLst>
                <a:ext uri="{FF2B5EF4-FFF2-40B4-BE49-F238E27FC236}">
                  <a16:creationId xmlns:a16="http://schemas.microsoft.com/office/drawing/2014/main" id="{78088B8C-AAAD-0CFA-085A-1AAE26C9C214}"/>
                </a:ext>
              </a:extLst>
            </p:cNvPr>
            <p:cNvCxnSpPr>
              <a:cxnSpLocks/>
            </p:cNvCxnSpPr>
            <p:nvPr/>
          </p:nvCxnSpPr>
          <p:spPr>
            <a:xfrm>
              <a:off x="2813050" y="3361768"/>
              <a:ext cx="184150" cy="0"/>
            </a:xfrm>
            <a:prstGeom prst="line">
              <a:avLst/>
            </a:prstGeom>
            <a:ln w="19050">
              <a:solidFill>
                <a:schemeClr val="accent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9" name="Textfeld 58">
              <a:extLst>
                <a:ext uri="{FF2B5EF4-FFF2-40B4-BE49-F238E27FC236}">
                  <a16:creationId xmlns:a16="http://schemas.microsoft.com/office/drawing/2014/main" id="{32CB5303-F6CF-1303-5284-CD53DEF8FCC7}"/>
                </a:ext>
              </a:extLst>
            </p:cNvPr>
            <p:cNvSpPr txBox="1"/>
            <p:nvPr/>
          </p:nvSpPr>
          <p:spPr>
            <a:xfrm>
              <a:off x="2997199" y="3246352"/>
              <a:ext cx="1079879" cy="338554"/>
            </a:xfrm>
            <a:prstGeom prst="rect">
              <a:avLst/>
            </a:prstGeom>
            <a:noFill/>
          </p:spPr>
          <p:txBody>
            <a:bodyPr wrap="square" rtlCol="0">
              <a:spAutoFit/>
            </a:bodyPr>
            <a:lstStyle/>
            <a:p>
              <a:r>
                <a:rPr lang="de-DE" sz="800" err="1"/>
                <a:t>w</a:t>
              </a:r>
              <a:r>
                <a:rPr lang="de-DE" sz="800"/>
                <a:t>/o del(17p) and/</a:t>
              </a:r>
              <a:r>
                <a:rPr lang="de-DE" sz="800" err="1"/>
                <a:t>or</a:t>
              </a:r>
              <a:r>
                <a:rPr lang="de-DE" sz="800"/>
                <a:t> </a:t>
              </a:r>
              <a:r>
                <a:rPr lang="de-DE" sz="800" i="1"/>
                <a:t>TP53m</a:t>
              </a:r>
              <a:r>
                <a:rPr lang="de-DE" sz="800"/>
                <a:t>, A</a:t>
              </a:r>
            </a:p>
          </p:txBody>
        </p:sp>
      </p:grpSp>
      <p:grpSp>
        <p:nvGrpSpPr>
          <p:cNvPr id="60" name="Gruppieren 59">
            <a:extLst>
              <a:ext uri="{FF2B5EF4-FFF2-40B4-BE49-F238E27FC236}">
                <a16:creationId xmlns:a16="http://schemas.microsoft.com/office/drawing/2014/main" id="{9D83B2C9-CBD7-30BC-114D-F5FFD9B36F3C}"/>
              </a:ext>
            </a:extLst>
          </p:cNvPr>
          <p:cNvGrpSpPr/>
          <p:nvPr/>
        </p:nvGrpSpPr>
        <p:grpSpPr>
          <a:xfrm>
            <a:off x="9888604" y="4399365"/>
            <a:ext cx="1808327" cy="307777"/>
            <a:chOff x="2813050" y="3506837"/>
            <a:chExt cx="1360564" cy="307777"/>
          </a:xfrm>
        </p:grpSpPr>
        <p:cxnSp>
          <p:nvCxnSpPr>
            <p:cNvPr id="61" name="Gerader Verbinder 28">
              <a:extLst>
                <a:ext uri="{FF2B5EF4-FFF2-40B4-BE49-F238E27FC236}">
                  <a16:creationId xmlns:a16="http://schemas.microsoft.com/office/drawing/2014/main" id="{06169C56-03B4-D506-DC40-53F7C8BCD8BF}"/>
                </a:ext>
              </a:extLst>
            </p:cNvPr>
            <p:cNvCxnSpPr>
              <a:cxnSpLocks/>
            </p:cNvCxnSpPr>
            <p:nvPr/>
          </p:nvCxnSpPr>
          <p:spPr>
            <a:xfrm>
              <a:off x="2813050" y="3622253"/>
              <a:ext cx="184150" cy="0"/>
            </a:xfrm>
            <a:prstGeom prst="line">
              <a:avLst/>
            </a:prstGeom>
            <a:ln w="19050">
              <a:solidFill>
                <a:schemeClr val="accent4"/>
              </a:solidFill>
              <a:prstDash val="sysDash"/>
            </a:ln>
          </p:spPr>
          <p:style>
            <a:lnRef idx="1">
              <a:schemeClr val="accent1"/>
            </a:lnRef>
            <a:fillRef idx="0">
              <a:schemeClr val="accent1"/>
            </a:fillRef>
            <a:effectRef idx="0">
              <a:schemeClr val="accent1"/>
            </a:effectRef>
            <a:fontRef idx="minor">
              <a:schemeClr val="tx1"/>
            </a:fontRef>
          </p:style>
        </p:cxnSp>
        <p:sp>
          <p:nvSpPr>
            <p:cNvPr id="63" name="Textfeld 62">
              <a:extLst>
                <a:ext uri="{FF2B5EF4-FFF2-40B4-BE49-F238E27FC236}">
                  <a16:creationId xmlns:a16="http://schemas.microsoft.com/office/drawing/2014/main" id="{C8463325-06F8-5016-7A7A-677BE95AB7BC}"/>
                </a:ext>
              </a:extLst>
            </p:cNvPr>
            <p:cNvSpPr txBox="1"/>
            <p:nvPr/>
          </p:nvSpPr>
          <p:spPr>
            <a:xfrm>
              <a:off x="2997200" y="3506837"/>
              <a:ext cx="117641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800">
                  <a:solidFill>
                    <a:schemeClr val="tx1"/>
                  </a:solidFill>
                </a:rPr>
                <a:t>w/o del(17p) and/</a:t>
              </a:r>
              <a:r>
                <a:rPr lang="de-DE" sz="800" err="1">
                  <a:solidFill>
                    <a:schemeClr val="tx1"/>
                  </a:solidFill>
                </a:rPr>
                <a:t>or</a:t>
              </a:r>
              <a:r>
                <a:rPr lang="de-DE" sz="800">
                  <a:solidFill>
                    <a:schemeClr val="tx1"/>
                  </a:solidFill>
                </a:rPr>
                <a:t> </a:t>
              </a:r>
              <a:r>
                <a:rPr lang="de-DE" sz="800" i="1">
                  <a:solidFill>
                    <a:schemeClr val="tx1"/>
                  </a:solidFill>
                </a:rPr>
                <a:t>TP53m</a:t>
              </a:r>
              <a:r>
                <a:rPr kumimoji="0" lang="de-DE" sz="800" b="0" i="0" u="none" strike="noStrike" kern="1200" cap="none" spc="0" normalizeH="0" baseline="0" noProof="0">
                  <a:ln>
                    <a:noFill/>
                  </a:ln>
                  <a:solidFill>
                    <a:schemeClr val="tx1"/>
                  </a:solidFill>
                  <a:effectLst/>
                  <a:uLnTx/>
                  <a:uFillTx/>
                  <a:latin typeface="Arial" panose="020B0604020202020204"/>
                  <a:ea typeface="+mn-ea"/>
                  <a:cs typeface="+mn-cs"/>
                </a:rPr>
                <a:t>, </a:t>
              </a:r>
              <a:r>
                <a:rPr kumimoji="0" lang="de-DE" sz="800" b="0" i="0" u="none" strike="noStrike" kern="1200" cap="none" spc="0" normalizeH="0" baseline="0" noProof="0" err="1">
                  <a:ln>
                    <a:noFill/>
                  </a:ln>
                  <a:solidFill>
                    <a:schemeClr val="tx1"/>
                  </a:solidFill>
                  <a:effectLst/>
                  <a:uLnTx/>
                  <a:uFillTx/>
                  <a:latin typeface="Arial" panose="020B0604020202020204"/>
                  <a:ea typeface="+mn-ea"/>
                  <a:cs typeface="+mn-cs"/>
                </a:rPr>
                <a:t>O+Clb</a:t>
              </a:r>
              <a:endParaRPr kumimoji="0" lang="de-DE" sz="800" b="0" i="0" u="none" strike="noStrike" kern="1200" cap="none" spc="0" normalizeH="0" baseline="0" noProof="0">
                <a:ln>
                  <a:noFill/>
                </a:ln>
                <a:solidFill>
                  <a:schemeClr val="tx1"/>
                </a:solidFill>
                <a:effectLst/>
                <a:uLnTx/>
                <a:uFillTx/>
                <a:latin typeface="Arial" panose="020B0604020202020204"/>
                <a:ea typeface="+mn-ea"/>
                <a:cs typeface="+mn-cs"/>
              </a:endParaRPr>
            </a:p>
          </p:txBody>
        </p:sp>
      </p:grpSp>
      <p:grpSp>
        <p:nvGrpSpPr>
          <p:cNvPr id="64" name="Gruppieren 63">
            <a:extLst>
              <a:ext uri="{FF2B5EF4-FFF2-40B4-BE49-F238E27FC236}">
                <a16:creationId xmlns:a16="http://schemas.microsoft.com/office/drawing/2014/main" id="{410C8912-EF84-776E-6ADF-E504B9DDFC53}"/>
              </a:ext>
            </a:extLst>
          </p:cNvPr>
          <p:cNvGrpSpPr/>
          <p:nvPr/>
        </p:nvGrpSpPr>
        <p:grpSpPr>
          <a:xfrm>
            <a:off x="6261060" y="4399365"/>
            <a:ext cx="1274741" cy="338554"/>
            <a:chOff x="2813050" y="2857807"/>
            <a:chExt cx="1274741" cy="338554"/>
          </a:xfrm>
        </p:grpSpPr>
        <p:cxnSp>
          <p:nvCxnSpPr>
            <p:cNvPr id="65" name="Gerader Verbinder 12">
              <a:extLst>
                <a:ext uri="{FF2B5EF4-FFF2-40B4-BE49-F238E27FC236}">
                  <a16:creationId xmlns:a16="http://schemas.microsoft.com/office/drawing/2014/main" id="{771D5FE6-8348-994F-D12D-72781ADE2C82}"/>
                </a:ext>
              </a:extLst>
            </p:cNvPr>
            <p:cNvCxnSpPr>
              <a:cxnSpLocks/>
            </p:cNvCxnSpPr>
            <p:nvPr/>
          </p:nvCxnSpPr>
          <p:spPr>
            <a:xfrm>
              <a:off x="2813050" y="2973223"/>
              <a:ext cx="184150" cy="0"/>
            </a:xfrm>
            <a:prstGeom prst="line">
              <a:avLst/>
            </a:prstGeom>
            <a:ln w="19050">
              <a:solidFill>
                <a:schemeClr val="accent3"/>
              </a:solidFill>
              <a:prstDash val="sysDash"/>
            </a:ln>
          </p:spPr>
          <p:style>
            <a:lnRef idx="1">
              <a:schemeClr val="accent1"/>
            </a:lnRef>
            <a:fillRef idx="0">
              <a:schemeClr val="accent1"/>
            </a:fillRef>
            <a:effectRef idx="0">
              <a:schemeClr val="accent1"/>
            </a:effectRef>
            <a:fontRef idx="minor">
              <a:schemeClr val="tx1"/>
            </a:fontRef>
          </p:style>
        </p:cxnSp>
        <p:sp>
          <p:nvSpPr>
            <p:cNvPr id="66" name="Textfeld 65">
              <a:extLst>
                <a:ext uri="{FF2B5EF4-FFF2-40B4-BE49-F238E27FC236}">
                  <a16:creationId xmlns:a16="http://schemas.microsoft.com/office/drawing/2014/main" id="{29AFA6FF-7961-AAD9-D194-B190F1DAF094}"/>
                </a:ext>
              </a:extLst>
            </p:cNvPr>
            <p:cNvSpPr txBox="1"/>
            <p:nvPr/>
          </p:nvSpPr>
          <p:spPr>
            <a:xfrm>
              <a:off x="2997198" y="2857807"/>
              <a:ext cx="1090593" cy="338554"/>
            </a:xfrm>
            <a:prstGeom prst="rect">
              <a:avLst/>
            </a:prstGeom>
            <a:noFill/>
          </p:spPr>
          <p:txBody>
            <a:bodyPr wrap="square" rtlCol="0">
              <a:spAutoFit/>
            </a:bodyPr>
            <a:lstStyle/>
            <a:p>
              <a:r>
                <a:rPr lang="de-DE" sz="800" err="1"/>
                <a:t>w</a:t>
              </a:r>
              <a:r>
                <a:rPr lang="de-DE" sz="800"/>
                <a:t>/o del(17p) and/</a:t>
              </a:r>
              <a:r>
                <a:rPr lang="de-DE" sz="800" err="1"/>
                <a:t>or</a:t>
              </a:r>
              <a:r>
                <a:rPr lang="de-DE" sz="800"/>
                <a:t> </a:t>
              </a:r>
              <a:r>
                <a:rPr lang="de-DE" sz="800" i="1"/>
                <a:t>TP53m</a:t>
              </a:r>
              <a:r>
                <a:rPr lang="de-DE" sz="800"/>
                <a:t>, A+O</a:t>
              </a:r>
            </a:p>
          </p:txBody>
        </p:sp>
      </p:grpSp>
      <p:grpSp>
        <p:nvGrpSpPr>
          <p:cNvPr id="70" name="Gruppieren 69">
            <a:extLst>
              <a:ext uri="{FF2B5EF4-FFF2-40B4-BE49-F238E27FC236}">
                <a16:creationId xmlns:a16="http://schemas.microsoft.com/office/drawing/2014/main" id="{A0557A01-5235-26E0-9DF8-14813681D550}"/>
              </a:ext>
            </a:extLst>
          </p:cNvPr>
          <p:cNvGrpSpPr/>
          <p:nvPr/>
        </p:nvGrpSpPr>
        <p:grpSpPr>
          <a:xfrm>
            <a:off x="7648694" y="4156430"/>
            <a:ext cx="1600225" cy="338554"/>
            <a:chOff x="2813050" y="3246352"/>
            <a:chExt cx="1203990" cy="338554"/>
          </a:xfrm>
        </p:grpSpPr>
        <p:cxnSp>
          <p:nvCxnSpPr>
            <p:cNvPr id="71" name="Gerader Verbinder 13">
              <a:extLst>
                <a:ext uri="{FF2B5EF4-FFF2-40B4-BE49-F238E27FC236}">
                  <a16:creationId xmlns:a16="http://schemas.microsoft.com/office/drawing/2014/main" id="{34ABE2B3-5F57-FA3D-65CA-B01AF157D8D7}"/>
                </a:ext>
              </a:extLst>
            </p:cNvPr>
            <p:cNvCxnSpPr>
              <a:cxnSpLocks/>
            </p:cNvCxnSpPr>
            <p:nvPr/>
          </p:nvCxnSpPr>
          <p:spPr>
            <a:xfrm>
              <a:off x="2813050" y="3361768"/>
              <a:ext cx="184150" cy="0"/>
            </a:xfrm>
            <a:prstGeom prst="line">
              <a:avLst/>
            </a:prstGeom>
            <a:ln w="1905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2" name="Textfeld 71">
              <a:extLst>
                <a:ext uri="{FF2B5EF4-FFF2-40B4-BE49-F238E27FC236}">
                  <a16:creationId xmlns:a16="http://schemas.microsoft.com/office/drawing/2014/main" id="{9E52756E-CE49-FB1A-B456-0804A20BB130}"/>
                </a:ext>
              </a:extLst>
            </p:cNvPr>
            <p:cNvSpPr txBox="1"/>
            <p:nvPr/>
          </p:nvSpPr>
          <p:spPr>
            <a:xfrm>
              <a:off x="2997200" y="3246352"/>
              <a:ext cx="1019840" cy="338554"/>
            </a:xfrm>
            <a:prstGeom prst="rect">
              <a:avLst/>
            </a:prstGeom>
            <a:noFill/>
          </p:spPr>
          <p:txBody>
            <a:bodyPr wrap="square" rtlCol="0">
              <a:spAutoFit/>
            </a:bodyPr>
            <a:lstStyle/>
            <a:p>
              <a:r>
                <a:rPr lang="de-DE" sz="800" err="1"/>
                <a:t>w</a:t>
              </a:r>
              <a:r>
                <a:rPr lang="de-DE" sz="800"/>
                <a:t>/ del(17p) and/</a:t>
              </a:r>
              <a:r>
                <a:rPr lang="de-DE" sz="800" err="1"/>
                <a:t>or</a:t>
              </a:r>
              <a:r>
                <a:rPr lang="de-DE" sz="800"/>
                <a:t> </a:t>
              </a:r>
              <a:r>
                <a:rPr lang="de-DE" sz="800" i="1"/>
                <a:t>TP53m</a:t>
              </a:r>
              <a:r>
                <a:rPr lang="de-DE" sz="800"/>
                <a:t>, A</a:t>
              </a:r>
            </a:p>
          </p:txBody>
        </p:sp>
      </p:grpSp>
      <p:grpSp>
        <p:nvGrpSpPr>
          <p:cNvPr id="73" name="Gruppieren 72">
            <a:extLst>
              <a:ext uri="{FF2B5EF4-FFF2-40B4-BE49-F238E27FC236}">
                <a16:creationId xmlns:a16="http://schemas.microsoft.com/office/drawing/2014/main" id="{DD074AC8-EFA5-AEDE-A548-CEAF709D34CF}"/>
              </a:ext>
            </a:extLst>
          </p:cNvPr>
          <p:cNvGrpSpPr/>
          <p:nvPr/>
        </p:nvGrpSpPr>
        <p:grpSpPr>
          <a:xfrm>
            <a:off x="9888604" y="4156430"/>
            <a:ext cx="1808327" cy="338554"/>
            <a:chOff x="2813050" y="3506837"/>
            <a:chExt cx="1360564" cy="338554"/>
          </a:xfrm>
        </p:grpSpPr>
        <p:cxnSp>
          <p:nvCxnSpPr>
            <p:cNvPr id="74" name="Gerader Verbinder 14">
              <a:extLst>
                <a:ext uri="{FF2B5EF4-FFF2-40B4-BE49-F238E27FC236}">
                  <a16:creationId xmlns:a16="http://schemas.microsoft.com/office/drawing/2014/main" id="{418570FB-DED7-8F21-EEA9-DFA7D872731C}"/>
                </a:ext>
              </a:extLst>
            </p:cNvPr>
            <p:cNvCxnSpPr>
              <a:cxnSpLocks/>
            </p:cNvCxnSpPr>
            <p:nvPr/>
          </p:nvCxnSpPr>
          <p:spPr>
            <a:xfrm>
              <a:off x="2813050" y="3622253"/>
              <a:ext cx="184150"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75" name="Textfeld 74">
              <a:extLst>
                <a:ext uri="{FF2B5EF4-FFF2-40B4-BE49-F238E27FC236}">
                  <a16:creationId xmlns:a16="http://schemas.microsoft.com/office/drawing/2014/main" id="{9FCA58BA-B5E9-7A7B-8149-3DBCDBEDBECA}"/>
                </a:ext>
              </a:extLst>
            </p:cNvPr>
            <p:cNvSpPr txBox="1"/>
            <p:nvPr/>
          </p:nvSpPr>
          <p:spPr>
            <a:xfrm>
              <a:off x="2997200" y="3506837"/>
              <a:ext cx="117641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800">
                  <a:solidFill>
                    <a:schemeClr val="tx1"/>
                  </a:solidFill>
                </a:rPr>
                <a:t>w/ del(17p) and/</a:t>
              </a:r>
              <a:r>
                <a:rPr lang="de-DE" sz="800" err="1">
                  <a:solidFill>
                    <a:schemeClr val="tx1"/>
                  </a:solidFill>
                </a:rPr>
                <a:t>or</a:t>
              </a:r>
              <a:r>
                <a:rPr lang="de-DE" sz="800">
                  <a:solidFill>
                    <a:schemeClr val="tx1"/>
                  </a:solidFill>
                </a:rPr>
                <a:t> </a:t>
              </a:r>
              <a:r>
                <a:rPr lang="de-DE" sz="800" i="1">
                  <a:solidFill>
                    <a:schemeClr val="tx1"/>
                  </a:solidFill>
                </a:rPr>
                <a:t>TP53m</a:t>
              </a:r>
              <a:r>
                <a:rPr kumimoji="0" lang="de-DE" sz="800" b="0" i="0" u="none" strike="noStrike" kern="1200" cap="none" spc="0" normalizeH="0" baseline="0" noProof="0">
                  <a:ln>
                    <a:noFill/>
                  </a:ln>
                  <a:solidFill>
                    <a:schemeClr val="tx1"/>
                  </a:solidFill>
                  <a:effectLst/>
                  <a:uLnTx/>
                  <a:uFillTx/>
                  <a:latin typeface="Arial" panose="020B0604020202020204"/>
                  <a:ea typeface="+mn-ea"/>
                  <a:cs typeface="+mn-cs"/>
                </a:rPr>
                <a:t>, </a:t>
              </a:r>
              <a:r>
                <a:rPr kumimoji="0" lang="de-DE" sz="800" b="0" i="0" u="none" strike="noStrike" kern="1200" cap="none" spc="0" normalizeH="0" baseline="0" noProof="0" err="1">
                  <a:ln>
                    <a:noFill/>
                  </a:ln>
                  <a:solidFill>
                    <a:schemeClr val="tx1"/>
                  </a:solidFill>
                  <a:effectLst/>
                  <a:uLnTx/>
                  <a:uFillTx/>
                  <a:latin typeface="Arial" panose="020B0604020202020204"/>
                  <a:ea typeface="+mn-ea"/>
                  <a:cs typeface="+mn-cs"/>
                </a:rPr>
                <a:t>O+Clb</a:t>
              </a:r>
              <a:endParaRPr kumimoji="0" lang="de-DE" sz="800" b="0" i="0" u="none" strike="noStrike" kern="1200" cap="none" spc="0" normalizeH="0" baseline="0" noProof="0">
                <a:ln>
                  <a:noFill/>
                </a:ln>
                <a:solidFill>
                  <a:schemeClr val="tx1"/>
                </a:solidFill>
                <a:effectLst/>
                <a:uLnTx/>
                <a:uFillTx/>
                <a:latin typeface="Arial" panose="020B0604020202020204"/>
                <a:ea typeface="+mn-ea"/>
                <a:cs typeface="+mn-cs"/>
              </a:endParaRPr>
            </a:p>
          </p:txBody>
        </p:sp>
      </p:grpSp>
      <p:sp>
        <p:nvSpPr>
          <p:cNvPr id="68" name="Content Placeholder 67">
            <a:extLst>
              <a:ext uri="{FF2B5EF4-FFF2-40B4-BE49-F238E27FC236}">
                <a16:creationId xmlns:a16="http://schemas.microsoft.com/office/drawing/2014/main" id="{E5B971C0-5166-BBC7-43C2-57D03FA037D7}"/>
              </a:ext>
            </a:extLst>
          </p:cNvPr>
          <p:cNvSpPr>
            <a:spLocks noGrp="1"/>
          </p:cNvSpPr>
          <p:nvPr>
            <p:ph idx="15"/>
          </p:nvPr>
        </p:nvSpPr>
        <p:spPr/>
        <p:txBody>
          <a:bodyPr/>
          <a:lstStyle/>
          <a:p>
            <a:endParaRPr lang="en-US"/>
          </a:p>
        </p:txBody>
      </p:sp>
    </p:spTree>
    <p:extLst>
      <p:ext uri="{BB962C8B-B14F-4D97-AF65-F5344CB8AC3E}">
        <p14:creationId xmlns:p14="http://schemas.microsoft.com/office/powerpoint/2010/main" val="27794313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A26EA-F9ED-B920-B7A7-82C2E2118024}"/>
              </a:ext>
            </a:extLst>
          </p:cNvPr>
          <p:cNvSpPr>
            <a:spLocks noGrp="1"/>
          </p:cNvSpPr>
          <p:nvPr>
            <p:ph type="title"/>
          </p:nvPr>
        </p:nvSpPr>
        <p:spPr/>
        <p:txBody>
          <a:bodyPr/>
          <a:lstStyle/>
          <a:p>
            <a:r>
              <a:rPr lang="en-US"/>
              <a:t>Overall survival </a:t>
            </a:r>
          </a:p>
        </p:txBody>
      </p:sp>
      <p:sp>
        <p:nvSpPr>
          <p:cNvPr id="3" name="Footer Placeholder 2">
            <a:extLst>
              <a:ext uri="{FF2B5EF4-FFF2-40B4-BE49-F238E27FC236}">
                <a16:creationId xmlns:a16="http://schemas.microsoft.com/office/drawing/2014/main" id="{CE23E11E-B8C1-21BD-E77C-8ADC1ACECBBE}"/>
              </a:ext>
            </a:extLst>
          </p:cNvPr>
          <p:cNvSpPr>
            <a:spLocks noGrp="1"/>
          </p:cNvSpPr>
          <p:nvPr>
            <p:ph type="ftr" sz="quarter" idx="10"/>
          </p:nvPr>
        </p:nvSpPr>
        <p:spPr>
          <a:xfrm>
            <a:off x="407989" y="6127423"/>
            <a:ext cx="8532812" cy="541665"/>
          </a:xfrm>
        </p:spPr>
        <p:txBody>
          <a:bodyPr/>
          <a:lstStyle/>
          <a:p>
            <a:r>
              <a:rPr lang="en-GB" baseline="30000" err="1"/>
              <a:t>a</a:t>
            </a:r>
            <a:r>
              <a:rPr lang="en-GB" err="1"/>
              <a:t>Hazard</a:t>
            </a:r>
            <a:r>
              <a:rPr lang="en-GB"/>
              <a:t> ratio based on unstratified Cox proportional-hazards model. </a:t>
            </a:r>
            <a:r>
              <a:rPr lang="en-GB" baseline="30000" err="1"/>
              <a:t>b</a:t>
            </a:r>
            <a:r>
              <a:rPr lang="en-GB" i="1" err="1"/>
              <a:t>P</a:t>
            </a:r>
            <a:r>
              <a:rPr lang="en-GB"/>
              <a:t>-value based on unstratified log-rank test.</a:t>
            </a:r>
          </a:p>
          <a:p>
            <a:r>
              <a:rPr lang="en-GB" b="1"/>
              <a:t>A, </a:t>
            </a:r>
            <a:r>
              <a:rPr lang="en-GB"/>
              <a:t>acalabrutinib; </a:t>
            </a:r>
            <a:r>
              <a:rPr lang="en-GB" b="1"/>
              <a:t>CI, </a:t>
            </a:r>
            <a:r>
              <a:rPr lang="en-GB"/>
              <a:t>confidence interval; </a:t>
            </a:r>
            <a:r>
              <a:rPr lang="en-GB" b="1" err="1"/>
              <a:t>Clb</a:t>
            </a:r>
            <a:r>
              <a:rPr lang="en-GB" b="1"/>
              <a:t>, </a:t>
            </a:r>
            <a:r>
              <a:rPr lang="en-GB"/>
              <a:t>chlorambucil; </a:t>
            </a:r>
            <a:r>
              <a:rPr lang="en-GB" b="1"/>
              <a:t>HR, </a:t>
            </a:r>
            <a:r>
              <a:rPr lang="en-GB"/>
              <a:t>hazard ratio; </a:t>
            </a:r>
            <a:r>
              <a:rPr lang="en-GB" b="1"/>
              <a:t>NR, </a:t>
            </a:r>
            <a:r>
              <a:rPr lang="en-GB"/>
              <a:t>not reached; </a:t>
            </a:r>
            <a:r>
              <a:rPr lang="en-GB" b="1"/>
              <a:t>O, </a:t>
            </a:r>
            <a:r>
              <a:rPr lang="en-GB" err="1"/>
              <a:t>obinutuzumab</a:t>
            </a:r>
            <a:r>
              <a:rPr lang="en-GB"/>
              <a:t>; </a:t>
            </a:r>
            <a:r>
              <a:rPr lang="en-GB" b="1"/>
              <a:t>OS, </a:t>
            </a:r>
            <a:r>
              <a:rPr lang="en-GB"/>
              <a:t>overall survival.</a:t>
            </a:r>
          </a:p>
          <a:p>
            <a:r>
              <a:rPr lang="en-GB" b="1"/>
              <a:t>Sharman et al, Abstract #636 presented at ASH 2023. </a:t>
            </a:r>
            <a:endParaRPr lang="en-GB"/>
          </a:p>
        </p:txBody>
      </p:sp>
      <p:sp>
        <p:nvSpPr>
          <p:cNvPr id="5" name="TextBox 4">
            <a:extLst>
              <a:ext uri="{FF2B5EF4-FFF2-40B4-BE49-F238E27FC236}">
                <a16:creationId xmlns:a16="http://schemas.microsoft.com/office/drawing/2014/main" id="{923ECA4C-3E73-D2F6-AD72-C633C48DD9AA}"/>
              </a:ext>
            </a:extLst>
          </p:cNvPr>
          <p:cNvSpPr txBox="1"/>
          <p:nvPr/>
        </p:nvSpPr>
        <p:spPr>
          <a:xfrm>
            <a:off x="9118229" y="1678867"/>
            <a:ext cx="2665784" cy="995274"/>
          </a:xfrm>
          <a:prstGeom prst="rect">
            <a:avLst/>
          </a:prstGeom>
          <a:solidFill>
            <a:schemeClr val="bg2"/>
          </a:solidFill>
        </p:spPr>
        <p:txBody>
          <a:bodyPr wrap="square" tIns="108000" rtlCol="0">
            <a:noAutofit/>
          </a:bodyPr>
          <a:lstStyle/>
          <a:p>
            <a:pPr marL="177800" indent="-177800">
              <a:buClr>
                <a:schemeClr val="accent2"/>
              </a:buClr>
              <a:buFont typeface="Arial" panose="020B0604020202020204" pitchFamily="34" charset="0"/>
              <a:buChar char="•"/>
            </a:pPr>
            <a:r>
              <a:rPr lang="en-US" sz="1400"/>
              <a:t>OS was not reached in any treatment arm and was longer with A+O vs </a:t>
            </a:r>
            <a:r>
              <a:rPr lang="en-US" sz="1400" err="1"/>
              <a:t>O+Clb</a:t>
            </a:r>
            <a:endParaRPr lang="en-US" sz="1400"/>
          </a:p>
        </p:txBody>
      </p:sp>
      <p:graphicFrame>
        <p:nvGraphicFramePr>
          <p:cNvPr id="6" name="Diagramm 5">
            <a:extLst>
              <a:ext uri="{FF2B5EF4-FFF2-40B4-BE49-F238E27FC236}">
                <a16:creationId xmlns:a16="http://schemas.microsoft.com/office/drawing/2014/main" id="{2DFCDB96-41E5-2D08-73DB-554118C7475C}"/>
              </a:ext>
            </a:extLst>
          </p:cNvPr>
          <p:cNvGraphicFramePr/>
          <p:nvPr>
            <p:extLst>
              <p:ext uri="{D42A27DB-BD31-4B8C-83A1-F6EECF244321}">
                <p14:modId xmlns:p14="http://schemas.microsoft.com/office/powerpoint/2010/main" val="510637532"/>
              </p:ext>
            </p:extLst>
          </p:nvPr>
        </p:nvGraphicFramePr>
        <p:xfrm>
          <a:off x="-19051" y="1460466"/>
          <a:ext cx="8712201" cy="387910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Tabelle 7">
            <a:extLst>
              <a:ext uri="{FF2B5EF4-FFF2-40B4-BE49-F238E27FC236}">
                <a16:creationId xmlns:a16="http://schemas.microsoft.com/office/drawing/2014/main" id="{19D11298-CAA0-186B-F618-4FCD9C29C1A5}"/>
              </a:ext>
            </a:extLst>
          </p:cNvPr>
          <p:cNvGraphicFramePr>
            <a:graphicFrameLocks noGrp="1"/>
          </p:cNvGraphicFramePr>
          <p:nvPr>
            <p:extLst>
              <p:ext uri="{D42A27DB-BD31-4B8C-83A1-F6EECF244321}">
                <p14:modId xmlns:p14="http://schemas.microsoft.com/office/powerpoint/2010/main" val="1467892514"/>
              </p:ext>
            </p:extLst>
          </p:nvPr>
        </p:nvGraphicFramePr>
        <p:xfrm>
          <a:off x="407987" y="5338353"/>
          <a:ext cx="8194015" cy="805272"/>
        </p:xfrm>
        <a:graphic>
          <a:graphicData uri="http://schemas.openxmlformats.org/drawingml/2006/table">
            <a:tbl>
              <a:tblPr firstRow="1" bandRow="1">
                <a:tableStyleId>{5C22544A-7EE6-4342-B048-85BDC9FD1C3A}</a:tableStyleId>
              </a:tblPr>
              <a:tblGrid>
                <a:gridCol w="504000">
                  <a:extLst>
                    <a:ext uri="{9D8B030D-6E8A-4147-A177-3AD203B41FA5}">
                      <a16:colId xmlns:a16="http://schemas.microsoft.com/office/drawing/2014/main" val="2289251004"/>
                    </a:ext>
                  </a:extLst>
                </a:gridCol>
                <a:gridCol w="248065">
                  <a:extLst>
                    <a:ext uri="{9D8B030D-6E8A-4147-A177-3AD203B41FA5}">
                      <a16:colId xmlns:a16="http://schemas.microsoft.com/office/drawing/2014/main" val="787771426"/>
                    </a:ext>
                  </a:extLst>
                </a:gridCol>
                <a:gridCol w="248065">
                  <a:extLst>
                    <a:ext uri="{9D8B030D-6E8A-4147-A177-3AD203B41FA5}">
                      <a16:colId xmlns:a16="http://schemas.microsoft.com/office/drawing/2014/main" val="675170274"/>
                    </a:ext>
                  </a:extLst>
                </a:gridCol>
                <a:gridCol w="248065">
                  <a:extLst>
                    <a:ext uri="{9D8B030D-6E8A-4147-A177-3AD203B41FA5}">
                      <a16:colId xmlns:a16="http://schemas.microsoft.com/office/drawing/2014/main" val="3183651438"/>
                    </a:ext>
                  </a:extLst>
                </a:gridCol>
                <a:gridCol w="248065">
                  <a:extLst>
                    <a:ext uri="{9D8B030D-6E8A-4147-A177-3AD203B41FA5}">
                      <a16:colId xmlns:a16="http://schemas.microsoft.com/office/drawing/2014/main" val="3422247765"/>
                    </a:ext>
                  </a:extLst>
                </a:gridCol>
                <a:gridCol w="248065">
                  <a:extLst>
                    <a:ext uri="{9D8B030D-6E8A-4147-A177-3AD203B41FA5}">
                      <a16:colId xmlns:a16="http://schemas.microsoft.com/office/drawing/2014/main" val="4124293145"/>
                    </a:ext>
                  </a:extLst>
                </a:gridCol>
                <a:gridCol w="248065">
                  <a:extLst>
                    <a:ext uri="{9D8B030D-6E8A-4147-A177-3AD203B41FA5}">
                      <a16:colId xmlns:a16="http://schemas.microsoft.com/office/drawing/2014/main" val="1210091708"/>
                    </a:ext>
                  </a:extLst>
                </a:gridCol>
                <a:gridCol w="248065">
                  <a:extLst>
                    <a:ext uri="{9D8B030D-6E8A-4147-A177-3AD203B41FA5}">
                      <a16:colId xmlns:a16="http://schemas.microsoft.com/office/drawing/2014/main" val="350993088"/>
                    </a:ext>
                  </a:extLst>
                </a:gridCol>
                <a:gridCol w="248065">
                  <a:extLst>
                    <a:ext uri="{9D8B030D-6E8A-4147-A177-3AD203B41FA5}">
                      <a16:colId xmlns:a16="http://schemas.microsoft.com/office/drawing/2014/main" val="1297672350"/>
                    </a:ext>
                  </a:extLst>
                </a:gridCol>
                <a:gridCol w="248065">
                  <a:extLst>
                    <a:ext uri="{9D8B030D-6E8A-4147-A177-3AD203B41FA5}">
                      <a16:colId xmlns:a16="http://schemas.microsoft.com/office/drawing/2014/main" val="2617362548"/>
                    </a:ext>
                  </a:extLst>
                </a:gridCol>
                <a:gridCol w="248065">
                  <a:extLst>
                    <a:ext uri="{9D8B030D-6E8A-4147-A177-3AD203B41FA5}">
                      <a16:colId xmlns:a16="http://schemas.microsoft.com/office/drawing/2014/main" val="2068765581"/>
                    </a:ext>
                  </a:extLst>
                </a:gridCol>
                <a:gridCol w="248065">
                  <a:extLst>
                    <a:ext uri="{9D8B030D-6E8A-4147-A177-3AD203B41FA5}">
                      <a16:colId xmlns:a16="http://schemas.microsoft.com/office/drawing/2014/main" val="2909313342"/>
                    </a:ext>
                  </a:extLst>
                </a:gridCol>
                <a:gridCol w="248065">
                  <a:extLst>
                    <a:ext uri="{9D8B030D-6E8A-4147-A177-3AD203B41FA5}">
                      <a16:colId xmlns:a16="http://schemas.microsoft.com/office/drawing/2014/main" val="450845907"/>
                    </a:ext>
                  </a:extLst>
                </a:gridCol>
                <a:gridCol w="248065">
                  <a:extLst>
                    <a:ext uri="{9D8B030D-6E8A-4147-A177-3AD203B41FA5}">
                      <a16:colId xmlns:a16="http://schemas.microsoft.com/office/drawing/2014/main" val="1830228425"/>
                    </a:ext>
                  </a:extLst>
                </a:gridCol>
                <a:gridCol w="248065">
                  <a:extLst>
                    <a:ext uri="{9D8B030D-6E8A-4147-A177-3AD203B41FA5}">
                      <a16:colId xmlns:a16="http://schemas.microsoft.com/office/drawing/2014/main" val="3692676697"/>
                    </a:ext>
                  </a:extLst>
                </a:gridCol>
                <a:gridCol w="248065">
                  <a:extLst>
                    <a:ext uri="{9D8B030D-6E8A-4147-A177-3AD203B41FA5}">
                      <a16:colId xmlns:a16="http://schemas.microsoft.com/office/drawing/2014/main" val="2486210333"/>
                    </a:ext>
                  </a:extLst>
                </a:gridCol>
                <a:gridCol w="248065">
                  <a:extLst>
                    <a:ext uri="{9D8B030D-6E8A-4147-A177-3AD203B41FA5}">
                      <a16:colId xmlns:a16="http://schemas.microsoft.com/office/drawing/2014/main" val="2792480536"/>
                    </a:ext>
                  </a:extLst>
                </a:gridCol>
                <a:gridCol w="248065">
                  <a:extLst>
                    <a:ext uri="{9D8B030D-6E8A-4147-A177-3AD203B41FA5}">
                      <a16:colId xmlns:a16="http://schemas.microsoft.com/office/drawing/2014/main" val="3698216644"/>
                    </a:ext>
                  </a:extLst>
                </a:gridCol>
                <a:gridCol w="248065">
                  <a:extLst>
                    <a:ext uri="{9D8B030D-6E8A-4147-A177-3AD203B41FA5}">
                      <a16:colId xmlns:a16="http://schemas.microsoft.com/office/drawing/2014/main" val="1912159627"/>
                    </a:ext>
                  </a:extLst>
                </a:gridCol>
                <a:gridCol w="248065">
                  <a:extLst>
                    <a:ext uri="{9D8B030D-6E8A-4147-A177-3AD203B41FA5}">
                      <a16:colId xmlns:a16="http://schemas.microsoft.com/office/drawing/2014/main" val="3724359169"/>
                    </a:ext>
                  </a:extLst>
                </a:gridCol>
                <a:gridCol w="248065">
                  <a:extLst>
                    <a:ext uri="{9D8B030D-6E8A-4147-A177-3AD203B41FA5}">
                      <a16:colId xmlns:a16="http://schemas.microsoft.com/office/drawing/2014/main" val="3871031943"/>
                    </a:ext>
                  </a:extLst>
                </a:gridCol>
                <a:gridCol w="248065">
                  <a:extLst>
                    <a:ext uri="{9D8B030D-6E8A-4147-A177-3AD203B41FA5}">
                      <a16:colId xmlns:a16="http://schemas.microsoft.com/office/drawing/2014/main" val="2325342292"/>
                    </a:ext>
                  </a:extLst>
                </a:gridCol>
                <a:gridCol w="248065">
                  <a:extLst>
                    <a:ext uri="{9D8B030D-6E8A-4147-A177-3AD203B41FA5}">
                      <a16:colId xmlns:a16="http://schemas.microsoft.com/office/drawing/2014/main" val="774971574"/>
                    </a:ext>
                  </a:extLst>
                </a:gridCol>
                <a:gridCol w="248065">
                  <a:extLst>
                    <a:ext uri="{9D8B030D-6E8A-4147-A177-3AD203B41FA5}">
                      <a16:colId xmlns:a16="http://schemas.microsoft.com/office/drawing/2014/main" val="3040568735"/>
                    </a:ext>
                  </a:extLst>
                </a:gridCol>
                <a:gridCol w="248065">
                  <a:extLst>
                    <a:ext uri="{9D8B030D-6E8A-4147-A177-3AD203B41FA5}">
                      <a16:colId xmlns:a16="http://schemas.microsoft.com/office/drawing/2014/main" val="692098124"/>
                    </a:ext>
                  </a:extLst>
                </a:gridCol>
                <a:gridCol w="248065">
                  <a:extLst>
                    <a:ext uri="{9D8B030D-6E8A-4147-A177-3AD203B41FA5}">
                      <a16:colId xmlns:a16="http://schemas.microsoft.com/office/drawing/2014/main" val="1143611872"/>
                    </a:ext>
                  </a:extLst>
                </a:gridCol>
                <a:gridCol w="248065">
                  <a:extLst>
                    <a:ext uri="{9D8B030D-6E8A-4147-A177-3AD203B41FA5}">
                      <a16:colId xmlns:a16="http://schemas.microsoft.com/office/drawing/2014/main" val="789044728"/>
                    </a:ext>
                  </a:extLst>
                </a:gridCol>
                <a:gridCol w="248065">
                  <a:extLst>
                    <a:ext uri="{9D8B030D-6E8A-4147-A177-3AD203B41FA5}">
                      <a16:colId xmlns:a16="http://schemas.microsoft.com/office/drawing/2014/main" val="3062325757"/>
                    </a:ext>
                  </a:extLst>
                </a:gridCol>
                <a:gridCol w="248065">
                  <a:extLst>
                    <a:ext uri="{9D8B030D-6E8A-4147-A177-3AD203B41FA5}">
                      <a16:colId xmlns:a16="http://schemas.microsoft.com/office/drawing/2014/main" val="4148217918"/>
                    </a:ext>
                  </a:extLst>
                </a:gridCol>
                <a:gridCol w="248065">
                  <a:extLst>
                    <a:ext uri="{9D8B030D-6E8A-4147-A177-3AD203B41FA5}">
                      <a16:colId xmlns:a16="http://schemas.microsoft.com/office/drawing/2014/main" val="354558710"/>
                    </a:ext>
                  </a:extLst>
                </a:gridCol>
                <a:gridCol w="248065">
                  <a:extLst>
                    <a:ext uri="{9D8B030D-6E8A-4147-A177-3AD203B41FA5}">
                      <a16:colId xmlns:a16="http://schemas.microsoft.com/office/drawing/2014/main" val="3219336017"/>
                    </a:ext>
                  </a:extLst>
                </a:gridCol>
                <a:gridCol w="248065">
                  <a:extLst>
                    <a:ext uri="{9D8B030D-6E8A-4147-A177-3AD203B41FA5}">
                      <a16:colId xmlns:a16="http://schemas.microsoft.com/office/drawing/2014/main" val="2605114238"/>
                    </a:ext>
                  </a:extLst>
                </a:gridCol>
              </a:tblGrid>
              <a:tr h="201318">
                <a:tc gridSpan="32">
                  <a:txBody>
                    <a:bodyPr/>
                    <a:lstStyle/>
                    <a:p>
                      <a:pPr algn="l"/>
                      <a:r>
                        <a:rPr lang="de-DE" sz="1050"/>
                        <a:t>No. at risk</a:t>
                      </a:r>
                    </a:p>
                  </a:txBody>
                  <a:tcPr marL="36000" marR="0" marT="0" marB="0" anchor="ctr"/>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tc hMerge="1">
                  <a:txBody>
                    <a:bodyPr/>
                    <a:lstStyle/>
                    <a:p>
                      <a:endParaRPr lang="de-DE" sz="1050"/>
                    </a:p>
                  </a:txBody>
                  <a:tcPr marL="0" marR="0" marT="0" marB="0"/>
                </a:tc>
                <a:extLst>
                  <a:ext uri="{0D108BD9-81ED-4DB2-BD59-A6C34878D82A}">
                    <a16:rowId xmlns:a16="http://schemas.microsoft.com/office/drawing/2014/main" val="2701786288"/>
                  </a:ext>
                </a:extLst>
              </a:tr>
              <a:tr h="201318">
                <a:tc>
                  <a:txBody>
                    <a:bodyPr/>
                    <a:lstStyle/>
                    <a:p>
                      <a:pPr algn="l"/>
                      <a:r>
                        <a:rPr lang="de-DE" sz="1050">
                          <a:solidFill>
                            <a:schemeClr val="bg1"/>
                          </a:solidFill>
                        </a:rPr>
                        <a:t>A+O</a:t>
                      </a:r>
                    </a:p>
                  </a:txBody>
                  <a:tcPr marL="36000" marR="0" marT="0" marB="0" anchor="ctr">
                    <a:solidFill>
                      <a:srgbClr val="E3000F"/>
                    </a:solidFill>
                  </a:tcPr>
                </a:tc>
                <a:tc>
                  <a:txBody>
                    <a:bodyPr/>
                    <a:lstStyle/>
                    <a:p>
                      <a:pPr algn="ctr"/>
                      <a:r>
                        <a:rPr lang="de-DE" sz="1050"/>
                        <a:t>179</a:t>
                      </a:r>
                    </a:p>
                  </a:txBody>
                  <a:tcPr marL="0" marR="0" marT="0" marB="0" anchor="ctr"/>
                </a:tc>
                <a:tc>
                  <a:txBody>
                    <a:bodyPr/>
                    <a:lstStyle/>
                    <a:p>
                      <a:pPr algn="ctr"/>
                      <a:r>
                        <a:rPr lang="de-DE" sz="1050"/>
                        <a:t>178</a:t>
                      </a:r>
                    </a:p>
                  </a:txBody>
                  <a:tcPr marL="0" marR="0" marT="0" marB="0" anchor="ctr"/>
                </a:tc>
                <a:tc>
                  <a:txBody>
                    <a:bodyPr/>
                    <a:lstStyle/>
                    <a:p>
                      <a:pPr algn="ctr"/>
                      <a:r>
                        <a:rPr lang="de-DE" sz="1050"/>
                        <a:t>175</a:t>
                      </a:r>
                    </a:p>
                  </a:txBody>
                  <a:tcPr marL="0" marR="0" marT="0" marB="0" anchor="ctr"/>
                </a:tc>
                <a:tc>
                  <a:txBody>
                    <a:bodyPr/>
                    <a:lstStyle/>
                    <a:p>
                      <a:pPr algn="ctr"/>
                      <a:r>
                        <a:rPr lang="de-DE" sz="1050"/>
                        <a:t>173</a:t>
                      </a:r>
                    </a:p>
                  </a:txBody>
                  <a:tcPr marL="0" marR="0" marT="0" marB="0" anchor="ctr"/>
                </a:tc>
                <a:tc>
                  <a:txBody>
                    <a:bodyPr/>
                    <a:lstStyle/>
                    <a:p>
                      <a:pPr algn="ctr"/>
                      <a:r>
                        <a:rPr lang="de-DE" sz="1050"/>
                        <a:t>170</a:t>
                      </a:r>
                    </a:p>
                  </a:txBody>
                  <a:tcPr marL="0" marR="0" marT="0" marB="0" anchor="ctr"/>
                </a:tc>
                <a:tc>
                  <a:txBody>
                    <a:bodyPr/>
                    <a:lstStyle/>
                    <a:p>
                      <a:pPr algn="ctr"/>
                      <a:r>
                        <a:rPr lang="de-DE" sz="1050"/>
                        <a:t>168</a:t>
                      </a:r>
                    </a:p>
                  </a:txBody>
                  <a:tcPr marL="0" marR="0" marT="0" marB="0" anchor="ctr"/>
                </a:tc>
                <a:tc>
                  <a:txBody>
                    <a:bodyPr/>
                    <a:lstStyle/>
                    <a:p>
                      <a:pPr algn="ctr"/>
                      <a:r>
                        <a:rPr lang="de-DE" sz="1050"/>
                        <a:t>167</a:t>
                      </a:r>
                    </a:p>
                  </a:txBody>
                  <a:tcPr marL="0" marR="0" marT="0" marB="0" anchor="ctr"/>
                </a:tc>
                <a:tc>
                  <a:txBody>
                    <a:bodyPr/>
                    <a:lstStyle/>
                    <a:p>
                      <a:pPr algn="ctr"/>
                      <a:r>
                        <a:rPr lang="de-DE" sz="1050"/>
                        <a:t>165</a:t>
                      </a:r>
                    </a:p>
                  </a:txBody>
                  <a:tcPr marL="0" marR="0" marT="0" marB="0" anchor="ctr"/>
                </a:tc>
                <a:tc>
                  <a:txBody>
                    <a:bodyPr/>
                    <a:lstStyle/>
                    <a:p>
                      <a:pPr algn="ctr"/>
                      <a:r>
                        <a:rPr lang="de-DE" sz="1050"/>
                        <a:t>164</a:t>
                      </a:r>
                    </a:p>
                  </a:txBody>
                  <a:tcPr marL="0" marR="0" marT="0" marB="0" anchor="ctr"/>
                </a:tc>
                <a:tc>
                  <a:txBody>
                    <a:bodyPr/>
                    <a:lstStyle/>
                    <a:p>
                      <a:pPr algn="ctr"/>
                      <a:r>
                        <a:rPr lang="de-DE" sz="1050"/>
                        <a:t>164</a:t>
                      </a:r>
                    </a:p>
                  </a:txBody>
                  <a:tcPr marL="0" marR="0" marT="0" marB="0" anchor="ctr"/>
                </a:tc>
                <a:tc>
                  <a:txBody>
                    <a:bodyPr/>
                    <a:lstStyle/>
                    <a:p>
                      <a:pPr algn="ctr"/>
                      <a:r>
                        <a:rPr lang="de-DE" sz="1050"/>
                        <a:t>163</a:t>
                      </a:r>
                    </a:p>
                  </a:txBody>
                  <a:tcPr marL="0" marR="0" marT="0" marB="0" anchor="ctr"/>
                </a:tc>
                <a:tc>
                  <a:txBody>
                    <a:bodyPr/>
                    <a:lstStyle/>
                    <a:p>
                      <a:pPr algn="ctr"/>
                      <a:r>
                        <a:rPr lang="de-DE" sz="1050"/>
                        <a:t>162</a:t>
                      </a:r>
                    </a:p>
                  </a:txBody>
                  <a:tcPr marL="0" marR="0" marT="0" marB="0" anchor="ctr"/>
                </a:tc>
                <a:tc>
                  <a:txBody>
                    <a:bodyPr/>
                    <a:lstStyle/>
                    <a:p>
                      <a:pPr algn="ctr"/>
                      <a:r>
                        <a:rPr lang="de-DE" sz="1050"/>
                        <a:t>161</a:t>
                      </a:r>
                    </a:p>
                  </a:txBody>
                  <a:tcPr marL="0" marR="0" marT="0" marB="0" anchor="ctr"/>
                </a:tc>
                <a:tc>
                  <a:txBody>
                    <a:bodyPr/>
                    <a:lstStyle/>
                    <a:p>
                      <a:pPr algn="ctr"/>
                      <a:r>
                        <a:rPr lang="de-DE" sz="1050"/>
                        <a:t>161</a:t>
                      </a:r>
                    </a:p>
                  </a:txBody>
                  <a:tcPr marL="0" marR="0" marT="0" marB="0" anchor="ctr"/>
                </a:tc>
                <a:tc>
                  <a:txBody>
                    <a:bodyPr/>
                    <a:lstStyle/>
                    <a:p>
                      <a:pPr algn="ctr"/>
                      <a:r>
                        <a:rPr lang="de-DE" sz="1050"/>
                        <a:t>159</a:t>
                      </a:r>
                    </a:p>
                  </a:txBody>
                  <a:tcPr marL="0" marR="0" marT="0" marB="0" anchor="ctr"/>
                </a:tc>
                <a:tc>
                  <a:txBody>
                    <a:bodyPr/>
                    <a:lstStyle/>
                    <a:p>
                      <a:pPr algn="ctr"/>
                      <a:r>
                        <a:rPr lang="de-DE" sz="1050"/>
                        <a:t>158</a:t>
                      </a:r>
                    </a:p>
                  </a:txBody>
                  <a:tcPr marL="0" marR="0" marT="0" marB="0" anchor="ctr"/>
                </a:tc>
                <a:tc>
                  <a:txBody>
                    <a:bodyPr/>
                    <a:lstStyle/>
                    <a:p>
                      <a:pPr algn="ctr"/>
                      <a:r>
                        <a:rPr lang="de-DE" sz="1050"/>
                        <a:t>157</a:t>
                      </a:r>
                    </a:p>
                  </a:txBody>
                  <a:tcPr marL="0" marR="0" marT="0" marB="0" anchor="ctr"/>
                </a:tc>
                <a:tc>
                  <a:txBody>
                    <a:bodyPr/>
                    <a:lstStyle/>
                    <a:p>
                      <a:pPr algn="ctr"/>
                      <a:r>
                        <a:rPr lang="de-DE" sz="1050"/>
                        <a:t>155</a:t>
                      </a:r>
                    </a:p>
                  </a:txBody>
                  <a:tcPr marL="0" marR="0" marT="0" marB="0" anchor="ctr"/>
                </a:tc>
                <a:tc>
                  <a:txBody>
                    <a:bodyPr/>
                    <a:lstStyle/>
                    <a:p>
                      <a:pPr algn="ctr"/>
                      <a:r>
                        <a:rPr lang="de-DE" sz="1050"/>
                        <a:t>154</a:t>
                      </a:r>
                    </a:p>
                  </a:txBody>
                  <a:tcPr marL="0" marR="0" marT="0" marB="0" anchor="ctr"/>
                </a:tc>
                <a:tc>
                  <a:txBody>
                    <a:bodyPr/>
                    <a:lstStyle/>
                    <a:p>
                      <a:pPr algn="ctr"/>
                      <a:r>
                        <a:rPr lang="de-DE" sz="1050"/>
                        <a:t>153</a:t>
                      </a:r>
                    </a:p>
                  </a:txBody>
                  <a:tcPr marL="0" marR="0" marT="0" marB="0" anchor="ctr"/>
                </a:tc>
                <a:tc>
                  <a:txBody>
                    <a:bodyPr/>
                    <a:lstStyle/>
                    <a:p>
                      <a:pPr algn="ctr"/>
                      <a:r>
                        <a:rPr lang="de-DE" sz="1050"/>
                        <a:t>148</a:t>
                      </a:r>
                    </a:p>
                  </a:txBody>
                  <a:tcPr marL="0" marR="0" marT="0" marB="0" anchor="ctr"/>
                </a:tc>
                <a:tc>
                  <a:txBody>
                    <a:bodyPr/>
                    <a:lstStyle/>
                    <a:p>
                      <a:pPr algn="ctr"/>
                      <a:r>
                        <a:rPr lang="de-DE" sz="1050"/>
                        <a:t>147</a:t>
                      </a:r>
                    </a:p>
                  </a:txBody>
                  <a:tcPr marL="0" marR="0" marT="0" marB="0" anchor="ctr"/>
                </a:tc>
                <a:tc>
                  <a:txBody>
                    <a:bodyPr/>
                    <a:lstStyle/>
                    <a:p>
                      <a:pPr algn="ctr"/>
                      <a:r>
                        <a:rPr lang="de-DE" sz="1050"/>
                        <a:t>142</a:t>
                      </a:r>
                    </a:p>
                  </a:txBody>
                  <a:tcPr marL="0" marR="0" marT="0" marB="0" anchor="ctr"/>
                </a:tc>
                <a:tc>
                  <a:txBody>
                    <a:bodyPr/>
                    <a:lstStyle/>
                    <a:p>
                      <a:pPr algn="ctr"/>
                      <a:r>
                        <a:rPr lang="de-DE" sz="1050"/>
                        <a:t>141</a:t>
                      </a:r>
                    </a:p>
                  </a:txBody>
                  <a:tcPr marL="0" marR="0" marT="0" marB="0" anchor="ctr"/>
                </a:tc>
                <a:tc>
                  <a:txBody>
                    <a:bodyPr/>
                    <a:lstStyle/>
                    <a:p>
                      <a:pPr algn="ctr"/>
                      <a:r>
                        <a:rPr lang="de-DE" sz="1050"/>
                        <a:t>133</a:t>
                      </a:r>
                    </a:p>
                  </a:txBody>
                  <a:tcPr marL="0" marR="0" marT="0" marB="0" anchor="ctr"/>
                </a:tc>
                <a:tc>
                  <a:txBody>
                    <a:bodyPr/>
                    <a:lstStyle/>
                    <a:p>
                      <a:pPr algn="ctr"/>
                      <a:r>
                        <a:rPr lang="de-DE" sz="1050"/>
                        <a:t>105</a:t>
                      </a:r>
                    </a:p>
                  </a:txBody>
                  <a:tcPr marL="0" marR="0" marT="0" marB="0" anchor="ctr"/>
                </a:tc>
                <a:tc>
                  <a:txBody>
                    <a:bodyPr/>
                    <a:lstStyle/>
                    <a:p>
                      <a:pPr algn="ctr"/>
                      <a:r>
                        <a:rPr lang="de-DE" sz="1050"/>
                        <a:t>63</a:t>
                      </a:r>
                    </a:p>
                  </a:txBody>
                  <a:tcPr marL="0" marR="0" marT="0" marB="0" anchor="ctr"/>
                </a:tc>
                <a:tc>
                  <a:txBody>
                    <a:bodyPr/>
                    <a:lstStyle/>
                    <a:p>
                      <a:pPr algn="ctr"/>
                      <a:r>
                        <a:rPr lang="de-DE" sz="1050"/>
                        <a:t>41</a:t>
                      </a:r>
                    </a:p>
                  </a:txBody>
                  <a:tcPr marL="0" marR="0" marT="0" marB="0" anchor="ctr"/>
                </a:tc>
                <a:tc>
                  <a:txBody>
                    <a:bodyPr/>
                    <a:lstStyle/>
                    <a:p>
                      <a:pPr algn="ctr"/>
                      <a:r>
                        <a:rPr lang="de-DE" sz="1050"/>
                        <a:t>21</a:t>
                      </a:r>
                    </a:p>
                  </a:txBody>
                  <a:tcPr marL="0" marR="0" marT="0" marB="0" anchor="ctr"/>
                </a:tc>
                <a:tc>
                  <a:txBody>
                    <a:bodyPr/>
                    <a:lstStyle/>
                    <a:p>
                      <a:pPr algn="ctr"/>
                      <a:r>
                        <a:rPr lang="de-DE" sz="1050"/>
                        <a:t>4</a:t>
                      </a:r>
                    </a:p>
                  </a:txBody>
                  <a:tcPr marL="0" marR="0" marT="0" marB="0" anchor="ctr"/>
                </a:tc>
                <a:tc>
                  <a:txBody>
                    <a:bodyPr/>
                    <a:lstStyle/>
                    <a:p>
                      <a:pPr algn="ctr"/>
                      <a:r>
                        <a:rPr lang="de-DE" sz="1050"/>
                        <a:t>0</a:t>
                      </a:r>
                    </a:p>
                  </a:txBody>
                  <a:tcPr marL="0" marR="0" marT="0" marB="0" anchor="ctr"/>
                </a:tc>
                <a:extLst>
                  <a:ext uri="{0D108BD9-81ED-4DB2-BD59-A6C34878D82A}">
                    <a16:rowId xmlns:a16="http://schemas.microsoft.com/office/drawing/2014/main" val="3876276769"/>
                  </a:ext>
                </a:extLst>
              </a:tr>
              <a:tr h="201318">
                <a:tc>
                  <a:txBody>
                    <a:bodyPr/>
                    <a:lstStyle/>
                    <a:p>
                      <a:pPr algn="l"/>
                      <a:r>
                        <a:rPr lang="de-DE" sz="1050">
                          <a:solidFill>
                            <a:schemeClr val="bg1"/>
                          </a:solidFill>
                        </a:rPr>
                        <a:t>A</a:t>
                      </a:r>
                    </a:p>
                  </a:txBody>
                  <a:tcPr marL="36000" marR="0" marT="0" marB="0" anchor="ctr">
                    <a:solidFill>
                      <a:srgbClr val="2E8DFF"/>
                    </a:solidFill>
                  </a:tcPr>
                </a:tc>
                <a:tc>
                  <a:txBody>
                    <a:bodyPr/>
                    <a:lstStyle/>
                    <a:p>
                      <a:pPr algn="ctr"/>
                      <a:r>
                        <a:rPr lang="de-DE" sz="1050"/>
                        <a:t>179</a:t>
                      </a:r>
                    </a:p>
                  </a:txBody>
                  <a:tcPr marL="0" marR="0" marT="0" marB="0" anchor="ctr"/>
                </a:tc>
                <a:tc>
                  <a:txBody>
                    <a:bodyPr/>
                    <a:lstStyle/>
                    <a:p>
                      <a:pPr algn="ctr"/>
                      <a:r>
                        <a:rPr lang="de-DE" sz="1050"/>
                        <a:t>175</a:t>
                      </a:r>
                    </a:p>
                  </a:txBody>
                  <a:tcPr marL="0" marR="0" marT="0" marB="0" anchor="ctr"/>
                </a:tc>
                <a:tc>
                  <a:txBody>
                    <a:bodyPr/>
                    <a:lstStyle/>
                    <a:p>
                      <a:pPr algn="ctr"/>
                      <a:r>
                        <a:rPr lang="de-DE" sz="1050"/>
                        <a:t>173</a:t>
                      </a:r>
                    </a:p>
                  </a:txBody>
                  <a:tcPr marL="0" marR="0" marT="0" marB="0" anchor="ctr"/>
                </a:tc>
                <a:tc>
                  <a:txBody>
                    <a:bodyPr/>
                    <a:lstStyle/>
                    <a:p>
                      <a:pPr algn="ctr"/>
                      <a:r>
                        <a:rPr lang="de-DE" sz="1050"/>
                        <a:t>171</a:t>
                      </a:r>
                    </a:p>
                  </a:txBody>
                  <a:tcPr marL="0" marR="0" marT="0" marB="0" anchor="ctr"/>
                </a:tc>
                <a:tc>
                  <a:txBody>
                    <a:bodyPr/>
                    <a:lstStyle/>
                    <a:p>
                      <a:pPr algn="ctr"/>
                      <a:r>
                        <a:rPr lang="de-DE" sz="1050"/>
                        <a:t>169</a:t>
                      </a:r>
                    </a:p>
                  </a:txBody>
                  <a:tcPr marL="0" marR="0" marT="0" marB="0" anchor="ctr"/>
                </a:tc>
                <a:tc>
                  <a:txBody>
                    <a:bodyPr/>
                    <a:lstStyle/>
                    <a:p>
                      <a:pPr algn="ctr"/>
                      <a:r>
                        <a:rPr lang="de-DE" sz="1050"/>
                        <a:t>167</a:t>
                      </a:r>
                    </a:p>
                  </a:txBody>
                  <a:tcPr marL="0" marR="0" marT="0" marB="0" anchor="ctr"/>
                </a:tc>
                <a:tc>
                  <a:txBody>
                    <a:bodyPr/>
                    <a:lstStyle/>
                    <a:p>
                      <a:pPr algn="ctr"/>
                      <a:r>
                        <a:rPr lang="de-DE" sz="1050"/>
                        <a:t>166</a:t>
                      </a:r>
                    </a:p>
                  </a:txBody>
                  <a:tcPr marL="0" marR="0" marT="0" marB="0" anchor="ctr"/>
                </a:tc>
                <a:tc>
                  <a:txBody>
                    <a:bodyPr/>
                    <a:lstStyle/>
                    <a:p>
                      <a:pPr algn="ctr"/>
                      <a:r>
                        <a:rPr lang="de-DE" sz="1050"/>
                        <a:t>163</a:t>
                      </a:r>
                    </a:p>
                  </a:txBody>
                  <a:tcPr marL="0" marR="0" marT="0" marB="0" anchor="ctr"/>
                </a:tc>
                <a:tc>
                  <a:txBody>
                    <a:bodyPr/>
                    <a:lstStyle/>
                    <a:p>
                      <a:pPr algn="ctr"/>
                      <a:r>
                        <a:rPr lang="de-DE" sz="1050"/>
                        <a:t>159</a:t>
                      </a:r>
                    </a:p>
                  </a:txBody>
                  <a:tcPr marL="0" marR="0" marT="0" marB="0" anchor="ctr"/>
                </a:tc>
                <a:tc>
                  <a:txBody>
                    <a:bodyPr/>
                    <a:lstStyle/>
                    <a:p>
                      <a:pPr algn="ctr"/>
                      <a:r>
                        <a:rPr lang="de-DE" sz="1050"/>
                        <a:t>157</a:t>
                      </a:r>
                    </a:p>
                  </a:txBody>
                  <a:tcPr marL="0" marR="0" marT="0" marB="0" anchor="ctr"/>
                </a:tc>
                <a:tc>
                  <a:txBody>
                    <a:bodyPr/>
                    <a:lstStyle/>
                    <a:p>
                      <a:pPr algn="ctr"/>
                      <a:r>
                        <a:rPr lang="de-DE" sz="1050"/>
                        <a:t>156</a:t>
                      </a:r>
                    </a:p>
                  </a:txBody>
                  <a:tcPr marL="0" marR="0" marT="0" marB="0" anchor="ctr"/>
                </a:tc>
                <a:tc>
                  <a:txBody>
                    <a:bodyPr/>
                    <a:lstStyle/>
                    <a:p>
                      <a:pPr algn="ctr"/>
                      <a:r>
                        <a:rPr lang="de-DE" sz="1050"/>
                        <a:t>155</a:t>
                      </a:r>
                    </a:p>
                  </a:txBody>
                  <a:tcPr marL="0" marR="0" marT="0" marB="0" anchor="ctr"/>
                </a:tc>
                <a:tc>
                  <a:txBody>
                    <a:bodyPr/>
                    <a:lstStyle/>
                    <a:p>
                      <a:pPr algn="ctr"/>
                      <a:r>
                        <a:rPr lang="de-DE" sz="1050"/>
                        <a:t>154</a:t>
                      </a:r>
                    </a:p>
                  </a:txBody>
                  <a:tcPr marL="0" marR="0" marT="0" marB="0" anchor="ctr"/>
                </a:tc>
                <a:tc>
                  <a:txBody>
                    <a:bodyPr/>
                    <a:lstStyle/>
                    <a:p>
                      <a:pPr algn="ctr"/>
                      <a:r>
                        <a:rPr lang="de-DE" sz="1050"/>
                        <a:t>151</a:t>
                      </a:r>
                    </a:p>
                  </a:txBody>
                  <a:tcPr marL="0" marR="0" marT="0" marB="0" anchor="ctr"/>
                </a:tc>
                <a:tc>
                  <a:txBody>
                    <a:bodyPr/>
                    <a:lstStyle/>
                    <a:p>
                      <a:pPr algn="ctr"/>
                      <a:r>
                        <a:rPr lang="de-DE" sz="1050"/>
                        <a:t>148</a:t>
                      </a:r>
                    </a:p>
                  </a:txBody>
                  <a:tcPr marL="0" marR="0" marT="0" marB="0" anchor="ctr"/>
                </a:tc>
                <a:tc>
                  <a:txBody>
                    <a:bodyPr/>
                    <a:lstStyle/>
                    <a:p>
                      <a:pPr algn="ctr"/>
                      <a:r>
                        <a:rPr lang="de-DE" sz="1050"/>
                        <a:t>147</a:t>
                      </a:r>
                    </a:p>
                  </a:txBody>
                  <a:tcPr marL="0" marR="0" marT="0" marB="0" anchor="ctr"/>
                </a:tc>
                <a:tc>
                  <a:txBody>
                    <a:bodyPr/>
                    <a:lstStyle/>
                    <a:p>
                      <a:pPr algn="ctr"/>
                      <a:r>
                        <a:rPr lang="de-DE" sz="1050"/>
                        <a:t>146</a:t>
                      </a:r>
                    </a:p>
                  </a:txBody>
                  <a:tcPr marL="0" marR="0" marT="0" marB="0" anchor="ctr"/>
                </a:tc>
                <a:tc>
                  <a:txBody>
                    <a:bodyPr/>
                    <a:lstStyle/>
                    <a:p>
                      <a:pPr algn="ctr"/>
                      <a:r>
                        <a:rPr lang="de-DE" sz="1050"/>
                        <a:t>143</a:t>
                      </a:r>
                    </a:p>
                  </a:txBody>
                  <a:tcPr marL="0" marR="0" marT="0" marB="0" anchor="ctr"/>
                </a:tc>
                <a:tc>
                  <a:txBody>
                    <a:bodyPr/>
                    <a:lstStyle/>
                    <a:p>
                      <a:pPr algn="ctr"/>
                      <a:r>
                        <a:rPr lang="de-DE" sz="1050"/>
                        <a:t>140</a:t>
                      </a:r>
                    </a:p>
                  </a:txBody>
                  <a:tcPr marL="0" marR="0" marT="0" marB="0" anchor="ctr"/>
                </a:tc>
                <a:tc>
                  <a:txBody>
                    <a:bodyPr/>
                    <a:lstStyle/>
                    <a:p>
                      <a:pPr algn="ctr"/>
                      <a:r>
                        <a:rPr lang="de-DE" sz="1050"/>
                        <a:t>135</a:t>
                      </a:r>
                    </a:p>
                  </a:txBody>
                  <a:tcPr marL="0" marR="0" marT="0" marB="0" anchor="ctr"/>
                </a:tc>
                <a:tc>
                  <a:txBody>
                    <a:bodyPr/>
                    <a:lstStyle/>
                    <a:p>
                      <a:pPr algn="ctr"/>
                      <a:r>
                        <a:rPr lang="de-DE" sz="1050"/>
                        <a:t>134</a:t>
                      </a:r>
                    </a:p>
                  </a:txBody>
                  <a:tcPr marL="0" marR="0" marT="0" marB="0" anchor="ctr"/>
                </a:tc>
                <a:tc>
                  <a:txBody>
                    <a:bodyPr/>
                    <a:lstStyle/>
                    <a:p>
                      <a:pPr algn="ctr"/>
                      <a:r>
                        <a:rPr lang="de-DE" sz="1050"/>
                        <a:t>128</a:t>
                      </a:r>
                    </a:p>
                  </a:txBody>
                  <a:tcPr marL="0" marR="0" marT="0" marB="0" anchor="ctr"/>
                </a:tc>
                <a:tc>
                  <a:txBody>
                    <a:bodyPr/>
                    <a:lstStyle/>
                    <a:p>
                      <a:pPr algn="ctr"/>
                      <a:r>
                        <a:rPr lang="de-DE" sz="1050"/>
                        <a:t>122</a:t>
                      </a:r>
                    </a:p>
                  </a:txBody>
                  <a:tcPr marL="0" marR="0" marT="0" marB="0" anchor="ctr"/>
                </a:tc>
                <a:tc>
                  <a:txBody>
                    <a:bodyPr/>
                    <a:lstStyle/>
                    <a:p>
                      <a:pPr algn="ctr"/>
                      <a:r>
                        <a:rPr lang="de-DE" sz="1050"/>
                        <a:t>119</a:t>
                      </a:r>
                    </a:p>
                  </a:txBody>
                  <a:tcPr marL="0" marR="0" marT="0" marB="0" anchor="ctr"/>
                </a:tc>
                <a:tc>
                  <a:txBody>
                    <a:bodyPr/>
                    <a:lstStyle/>
                    <a:p>
                      <a:pPr algn="ctr"/>
                      <a:r>
                        <a:rPr lang="de-DE" sz="1050"/>
                        <a:t>116</a:t>
                      </a:r>
                    </a:p>
                  </a:txBody>
                  <a:tcPr marL="0" marR="0" marT="0" marB="0" anchor="ctr"/>
                </a:tc>
                <a:tc>
                  <a:txBody>
                    <a:bodyPr/>
                    <a:lstStyle/>
                    <a:p>
                      <a:pPr algn="ctr"/>
                      <a:r>
                        <a:rPr lang="de-DE" sz="1050"/>
                        <a:t>91</a:t>
                      </a:r>
                    </a:p>
                  </a:txBody>
                  <a:tcPr marL="0" marR="0" marT="0" marB="0" anchor="ctr"/>
                </a:tc>
                <a:tc>
                  <a:txBody>
                    <a:bodyPr/>
                    <a:lstStyle/>
                    <a:p>
                      <a:pPr algn="ctr"/>
                      <a:r>
                        <a:rPr lang="de-DE" sz="1050"/>
                        <a:t>61</a:t>
                      </a:r>
                    </a:p>
                  </a:txBody>
                  <a:tcPr marL="0" marR="0" marT="0" marB="0" anchor="ctr"/>
                </a:tc>
                <a:tc>
                  <a:txBody>
                    <a:bodyPr/>
                    <a:lstStyle/>
                    <a:p>
                      <a:pPr algn="ctr"/>
                      <a:r>
                        <a:rPr lang="de-DE" sz="1050"/>
                        <a:t>42</a:t>
                      </a:r>
                    </a:p>
                  </a:txBody>
                  <a:tcPr marL="0" marR="0" marT="0" marB="0" anchor="ctr"/>
                </a:tc>
                <a:tc>
                  <a:txBody>
                    <a:bodyPr/>
                    <a:lstStyle/>
                    <a:p>
                      <a:pPr algn="ctr"/>
                      <a:r>
                        <a:rPr lang="de-DE" sz="1050"/>
                        <a:t>19</a:t>
                      </a:r>
                    </a:p>
                  </a:txBody>
                  <a:tcPr marL="0" marR="0" marT="0" marB="0" anchor="ctr"/>
                </a:tc>
                <a:tc>
                  <a:txBody>
                    <a:bodyPr/>
                    <a:lstStyle/>
                    <a:p>
                      <a:pPr algn="ctr"/>
                      <a:r>
                        <a:rPr lang="de-DE" sz="1050"/>
                        <a:t>5</a:t>
                      </a:r>
                    </a:p>
                  </a:txBody>
                  <a:tcPr marL="0" marR="0" marT="0" marB="0" anchor="ctr"/>
                </a:tc>
                <a:tc>
                  <a:txBody>
                    <a:bodyPr/>
                    <a:lstStyle/>
                    <a:p>
                      <a:pPr algn="ctr"/>
                      <a:r>
                        <a:rPr lang="de-DE" sz="1050"/>
                        <a:t>0</a:t>
                      </a:r>
                    </a:p>
                  </a:txBody>
                  <a:tcPr marL="0" marR="0" marT="0" marB="0" anchor="ctr"/>
                </a:tc>
                <a:extLst>
                  <a:ext uri="{0D108BD9-81ED-4DB2-BD59-A6C34878D82A}">
                    <a16:rowId xmlns:a16="http://schemas.microsoft.com/office/drawing/2014/main" val="2860865443"/>
                  </a:ext>
                </a:extLst>
              </a:tr>
              <a:tr h="201318">
                <a:tc>
                  <a:txBody>
                    <a:bodyPr/>
                    <a:lstStyle/>
                    <a:p>
                      <a:pPr algn="l"/>
                      <a:r>
                        <a:rPr lang="de-DE" sz="1050" err="1">
                          <a:solidFill>
                            <a:schemeClr val="bg1"/>
                          </a:solidFill>
                        </a:rPr>
                        <a:t>O+Clb</a:t>
                      </a:r>
                      <a:endParaRPr lang="de-DE" sz="1050">
                        <a:solidFill>
                          <a:schemeClr val="bg1"/>
                        </a:solidFill>
                      </a:endParaRPr>
                    </a:p>
                  </a:txBody>
                  <a:tcPr marL="36000" marR="0" marT="0" marB="0" anchor="ctr">
                    <a:solidFill>
                      <a:schemeClr val="accent4"/>
                    </a:solidFill>
                  </a:tcPr>
                </a:tc>
                <a:tc>
                  <a:txBody>
                    <a:bodyPr/>
                    <a:lstStyle/>
                    <a:p>
                      <a:pPr algn="ctr"/>
                      <a:r>
                        <a:rPr lang="de-DE" sz="1050"/>
                        <a:t>177</a:t>
                      </a:r>
                    </a:p>
                  </a:txBody>
                  <a:tcPr marL="0" marR="0" marT="0" marB="0" anchor="ctr"/>
                </a:tc>
                <a:tc>
                  <a:txBody>
                    <a:bodyPr/>
                    <a:lstStyle/>
                    <a:p>
                      <a:pPr algn="ctr"/>
                      <a:r>
                        <a:rPr lang="de-DE" sz="1050"/>
                        <a:t>166</a:t>
                      </a:r>
                    </a:p>
                  </a:txBody>
                  <a:tcPr marL="0" marR="0" marT="0" marB="0" anchor="ctr"/>
                </a:tc>
                <a:tc>
                  <a:txBody>
                    <a:bodyPr/>
                    <a:lstStyle/>
                    <a:p>
                      <a:pPr algn="ctr"/>
                      <a:r>
                        <a:rPr lang="de-DE" sz="1050"/>
                        <a:t>162</a:t>
                      </a:r>
                    </a:p>
                  </a:txBody>
                  <a:tcPr marL="0" marR="0" marT="0" marB="0" anchor="ctr"/>
                </a:tc>
                <a:tc>
                  <a:txBody>
                    <a:bodyPr/>
                    <a:lstStyle/>
                    <a:p>
                      <a:pPr algn="ctr"/>
                      <a:r>
                        <a:rPr lang="de-DE" sz="1050"/>
                        <a:t>160</a:t>
                      </a:r>
                    </a:p>
                  </a:txBody>
                  <a:tcPr marL="0" marR="0" marT="0" marB="0" anchor="ctr"/>
                </a:tc>
                <a:tc>
                  <a:txBody>
                    <a:bodyPr/>
                    <a:lstStyle/>
                    <a:p>
                      <a:pPr algn="ctr"/>
                      <a:r>
                        <a:rPr lang="de-DE" sz="1050"/>
                        <a:t>160</a:t>
                      </a:r>
                    </a:p>
                  </a:txBody>
                  <a:tcPr marL="0" marR="0" marT="0" marB="0" anchor="ctr"/>
                </a:tc>
                <a:tc>
                  <a:txBody>
                    <a:bodyPr/>
                    <a:lstStyle/>
                    <a:p>
                      <a:pPr algn="ctr"/>
                      <a:r>
                        <a:rPr lang="de-DE" sz="1050"/>
                        <a:t>158</a:t>
                      </a:r>
                    </a:p>
                  </a:txBody>
                  <a:tcPr marL="0" marR="0" marT="0" marB="0" anchor="ctr"/>
                </a:tc>
                <a:tc>
                  <a:txBody>
                    <a:bodyPr/>
                    <a:lstStyle/>
                    <a:p>
                      <a:pPr algn="ctr"/>
                      <a:r>
                        <a:rPr lang="de-DE" sz="1050"/>
                        <a:t>156</a:t>
                      </a:r>
                    </a:p>
                  </a:txBody>
                  <a:tcPr marL="0" marR="0" marT="0" marB="0" anchor="ctr"/>
                </a:tc>
                <a:tc>
                  <a:txBody>
                    <a:bodyPr/>
                    <a:lstStyle/>
                    <a:p>
                      <a:pPr algn="ctr"/>
                      <a:r>
                        <a:rPr lang="de-DE" sz="1050"/>
                        <a:t>152</a:t>
                      </a:r>
                    </a:p>
                  </a:txBody>
                  <a:tcPr marL="0" marR="0" marT="0" marB="0" anchor="ctr"/>
                </a:tc>
                <a:tc>
                  <a:txBody>
                    <a:bodyPr/>
                    <a:lstStyle/>
                    <a:p>
                      <a:pPr algn="ctr"/>
                      <a:r>
                        <a:rPr lang="de-DE" sz="1050"/>
                        <a:t>148</a:t>
                      </a:r>
                    </a:p>
                  </a:txBody>
                  <a:tcPr marL="0" marR="0" marT="0" marB="0" anchor="ctr"/>
                </a:tc>
                <a:tc>
                  <a:txBody>
                    <a:bodyPr/>
                    <a:lstStyle/>
                    <a:p>
                      <a:pPr algn="ctr"/>
                      <a:r>
                        <a:rPr lang="de-DE" sz="1050"/>
                        <a:t>147</a:t>
                      </a:r>
                    </a:p>
                  </a:txBody>
                  <a:tcPr marL="0" marR="0" marT="0" marB="0" anchor="ctr"/>
                </a:tc>
                <a:tc>
                  <a:txBody>
                    <a:bodyPr/>
                    <a:lstStyle/>
                    <a:p>
                      <a:pPr algn="ctr"/>
                      <a:r>
                        <a:rPr lang="de-DE" sz="1050"/>
                        <a:t>144</a:t>
                      </a:r>
                    </a:p>
                  </a:txBody>
                  <a:tcPr marL="0" marR="0" marT="0" marB="0" anchor="ctr"/>
                </a:tc>
                <a:tc>
                  <a:txBody>
                    <a:bodyPr/>
                    <a:lstStyle/>
                    <a:p>
                      <a:pPr algn="ctr"/>
                      <a:r>
                        <a:rPr lang="de-DE" sz="1050"/>
                        <a:t>141</a:t>
                      </a:r>
                    </a:p>
                  </a:txBody>
                  <a:tcPr marL="0" marR="0" marT="0" marB="0" anchor="ctr"/>
                </a:tc>
                <a:tc>
                  <a:txBody>
                    <a:bodyPr/>
                    <a:lstStyle/>
                    <a:p>
                      <a:pPr algn="ctr"/>
                      <a:r>
                        <a:rPr lang="de-DE" sz="1050"/>
                        <a:t>140</a:t>
                      </a:r>
                    </a:p>
                  </a:txBody>
                  <a:tcPr marL="0" marR="0" marT="0" marB="0" anchor="ctr"/>
                </a:tc>
                <a:tc>
                  <a:txBody>
                    <a:bodyPr/>
                    <a:lstStyle/>
                    <a:p>
                      <a:pPr algn="ctr"/>
                      <a:r>
                        <a:rPr lang="de-DE" sz="1050"/>
                        <a:t>140</a:t>
                      </a:r>
                    </a:p>
                  </a:txBody>
                  <a:tcPr marL="0" marR="0" marT="0" marB="0" anchor="ctr"/>
                </a:tc>
                <a:tc>
                  <a:txBody>
                    <a:bodyPr/>
                    <a:lstStyle/>
                    <a:p>
                      <a:pPr algn="ctr"/>
                      <a:r>
                        <a:rPr lang="de-DE" sz="1050"/>
                        <a:t>140</a:t>
                      </a:r>
                    </a:p>
                  </a:txBody>
                  <a:tcPr marL="0" marR="0" marT="0" marB="0" anchor="ctr"/>
                </a:tc>
                <a:tc>
                  <a:txBody>
                    <a:bodyPr/>
                    <a:lstStyle/>
                    <a:p>
                      <a:pPr algn="ctr"/>
                      <a:r>
                        <a:rPr lang="de-DE" sz="1050"/>
                        <a:t>139</a:t>
                      </a:r>
                    </a:p>
                  </a:txBody>
                  <a:tcPr marL="0" marR="0" marT="0" marB="0" anchor="ctr"/>
                </a:tc>
                <a:tc>
                  <a:txBody>
                    <a:bodyPr/>
                    <a:lstStyle/>
                    <a:p>
                      <a:pPr algn="ctr"/>
                      <a:r>
                        <a:rPr lang="de-DE" sz="1050"/>
                        <a:t>138</a:t>
                      </a:r>
                    </a:p>
                  </a:txBody>
                  <a:tcPr marL="0" marR="0" marT="0" marB="0" anchor="ctr"/>
                </a:tc>
                <a:tc>
                  <a:txBody>
                    <a:bodyPr/>
                    <a:lstStyle/>
                    <a:p>
                      <a:pPr algn="ctr"/>
                      <a:r>
                        <a:rPr lang="de-DE" sz="1050"/>
                        <a:t>137</a:t>
                      </a:r>
                    </a:p>
                  </a:txBody>
                  <a:tcPr marL="0" marR="0" marT="0" marB="0" anchor="ctr"/>
                </a:tc>
                <a:tc>
                  <a:txBody>
                    <a:bodyPr/>
                    <a:lstStyle/>
                    <a:p>
                      <a:pPr algn="ctr"/>
                      <a:r>
                        <a:rPr lang="de-DE" sz="1050"/>
                        <a:t>134</a:t>
                      </a:r>
                    </a:p>
                  </a:txBody>
                  <a:tcPr marL="0" marR="0" marT="0" marB="0" anchor="ctr"/>
                </a:tc>
                <a:tc>
                  <a:txBody>
                    <a:bodyPr/>
                    <a:lstStyle/>
                    <a:p>
                      <a:pPr algn="ctr"/>
                      <a:r>
                        <a:rPr lang="de-DE" sz="1050"/>
                        <a:t>130</a:t>
                      </a:r>
                    </a:p>
                  </a:txBody>
                  <a:tcPr marL="0" marR="0" marT="0" marB="0" anchor="ctr"/>
                </a:tc>
                <a:tc>
                  <a:txBody>
                    <a:bodyPr/>
                    <a:lstStyle/>
                    <a:p>
                      <a:pPr algn="ctr"/>
                      <a:r>
                        <a:rPr lang="de-DE" sz="1050"/>
                        <a:t>126</a:t>
                      </a:r>
                    </a:p>
                  </a:txBody>
                  <a:tcPr marL="0" marR="0" marT="0" marB="0" anchor="ctr"/>
                </a:tc>
                <a:tc>
                  <a:txBody>
                    <a:bodyPr/>
                    <a:lstStyle/>
                    <a:p>
                      <a:pPr algn="ctr"/>
                      <a:r>
                        <a:rPr lang="de-DE" sz="1050"/>
                        <a:t>124</a:t>
                      </a:r>
                    </a:p>
                  </a:txBody>
                  <a:tcPr marL="0" marR="0" marT="0" marB="0" anchor="ctr"/>
                </a:tc>
                <a:tc>
                  <a:txBody>
                    <a:bodyPr/>
                    <a:lstStyle/>
                    <a:p>
                      <a:pPr algn="ctr"/>
                      <a:r>
                        <a:rPr lang="de-DE" sz="1050"/>
                        <a:t>121</a:t>
                      </a:r>
                    </a:p>
                  </a:txBody>
                  <a:tcPr marL="0" marR="0" marT="0" marB="0" anchor="ctr"/>
                </a:tc>
                <a:tc>
                  <a:txBody>
                    <a:bodyPr/>
                    <a:lstStyle/>
                    <a:p>
                      <a:pPr algn="ctr"/>
                      <a:r>
                        <a:rPr lang="de-DE" sz="1050"/>
                        <a:t>114</a:t>
                      </a:r>
                    </a:p>
                  </a:txBody>
                  <a:tcPr marL="0" marR="0" marT="0" marB="0" anchor="ctr"/>
                </a:tc>
                <a:tc>
                  <a:txBody>
                    <a:bodyPr/>
                    <a:lstStyle/>
                    <a:p>
                      <a:pPr algn="ctr"/>
                      <a:r>
                        <a:rPr lang="de-DE" sz="1050"/>
                        <a:t>107</a:t>
                      </a:r>
                    </a:p>
                  </a:txBody>
                  <a:tcPr marL="0" marR="0" marT="0" marB="0" anchor="ctr"/>
                </a:tc>
                <a:tc>
                  <a:txBody>
                    <a:bodyPr/>
                    <a:lstStyle/>
                    <a:p>
                      <a:pPr algn="ctr"/>
                      <a:r>
                        <a:rPr lang="de-DE" sz="1050"/>
                        <a:t>87</a:t>
                      </a:r>
                    </a:p>
                  </a:txBody>
                  <a:tcPr marL="0" marR="0" marT="0" marB="0" anchor="ctr"/>
                </a:tc>
                <a:tc>
                  <a:txBody>
                    <a:bodyPr/>
                    <a:lstStyle/>
                    <a:p>
                      <a:pPr algn="ctr"/>
                      <a:r>
                        <a:rPr lang="de-DE" sz="1050"/>
                        <a:t>53</a:t>
                      </a:r>
                    </a:p>
                  </a:txBody>
                  <a:tcPr marL="0" marR="0" marT="0" marB="0" anchor="ctr"/>
                </a:tc>
                <a:tc>
                  <a:txBody>
                    <a:bodyPr/>
                    <a:lstStyle/>
                    <a:p>
                      <a:pPr algn="ctr"/>
                      <a:r>
                        <a:rPr lang="de-DE" sz="1050"/>
                        <a:t>38</a:t>
                      </a:r>
                    </a:p>
                  </a:txBody>
                  <a:tcPr marL="0" marR="0" marT="0" marB="0" anchor="ctr"/>
                </a:tc>
                <a:tc>
                  <a:txBody>
                    <a:bodyPr/>
                    <a:lstStyle/>
                    <a:p>
                      <a:pPr algn="ctr"/>
                      <a:r>
                        <a:rPr lang="de-DE" sz="1050"/>
                        <a:t>18</a:t>
                      </a:r>
                    </a:p>
                  </a:txBody>
                  <a:tcPr marL="0" marR="0" marT="0" marB="0" anchor="ctr"/>
                </a:tc>
                <a:tc>
                  <a:txBody>
                    <a:bodyPr/>
                    <a:lstStyle/>
                    <a:p>
                      <a:pPr algn="ctr"/>
                      <a:r>
                        <a:rPr lang="de-DE" sz="1050"/>
                        <a:t>3</a:t>
                      </a:r>
                    </a:p>
                  </a:txBody>
                  <a:tcPr marL="0" marR="0" marT="0" marB="0" anchor="ctr"/>
                </a:tc>
                <a:tc>
                  <a:txBody>
                    <a:bodyPr/>
                    <a:lstStyle/>
                    <a:p>
                      <a:pPr algn="ctr"/>
                      <a:r>
                        <a:rPr lang="de-DE" sz="1050"/>
                        <a:t>0</a:t>
                      </a:r>
                    </a:p>
                  </a:txBody>
                  <a:tcPr marL="0" marR="0" marT="0" marB="0" anchor="ctr"/>
                </a:tc>
                <a:extLst>
                  <a:ext uri="{0D108BD9-81ED-4DB2-BD59-A6C34878D82A}">
                    <a16:rowId xmlns:a16="http://schemas.microsoft.com/office/drawing/2014/main" val="726224396"/>
                  </a:ext>
                </a:extLst>
              </a:tr>
            </a:tbl>
          </a:graphicData>
        </a:graphic>
      </p:graphicFrame>
      <p:cxnSp>
        <p:nvCxnSpPr>
          <p:cNvPr id="10" name="Gerader Verbinder 9">
            <a:extLst>
              <a:ext uri="{FF2B5EF4-FFF2-40B4-BE49-F238E27FC236}">
                <a16:creationId xmlns:a16="http://schemas.microsoft.com/office/drawing/2014/main" id="{1EBA5825-4DCD-E673-F64B-06FF12C0FB64}"/>
              </a:ext>
            </a:extLst>
          </p:cNvPr>
          <p:cNvCxnSpPr/>
          <p:nvPr/>
        </p:nvCxnSpPr>
        <p:spPr>
          <a:xfrm flipV="1">
            <a:off x="6953250" y="1672517"/>
            <a:ext cx="0" cy="3041650"/>
          </a:xfrm>
          <a:prstGeom prst="line">
            <a:avLst/>
          </a:prstGeom>
          <a:ln w="19050">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11" name="Textfeld 10">
            <a:extLst>
              <a:ext uri="{FF2B5EF4-FFF2-40B4-BE49-F238E27FC236}">
                <a16:creationId xmlns:a16="http://schemas.microsoft.com/office/drawing/2014/main" id="{5CBB6E83-8719-18FE-10A6-10A4768090C0}"/>
              </a:ext>
            </a:extLst>
          </p:cNvPr>
          <p:cNvSpPr txBox="1"/>
          <p:nvPr/>
        </p:nvSpPr>
        <p:spPr>
          <a:xfrm>
            <a:off x="1067435" y="2683749"/>
            <a:ext cx="1987550" cy="577081"/>
          </a:xfrm>
          <a:prstGeom prst="rect">
            <a:avLst/>
          </a:prstGeom>
          <a:noFill/>
        </p:spPr>
        <p:txBody>
          <a:bodyPr wrap="square" rtlCol="0">
            <a:spAutoFit/>
          </a:bodyPr>
          <a:lstStyle/>
          <a:p>
            <a:r>
              <a:rPr lang="de-DE" sz="1050" b="1"/>
              <a:t>A+O </a:t>
            </a:r>
            <a:r>
              <a:rPr lang="de-DE" sz="1050" b="1" err="1"/>
              <a:t>vs</a:t>
            </a:r>
            <a:r>
              <a:rPr lang="de-DE" sz="1050" b="1"/>
              <a:t> </a:t>
            </a:r>
            <a:r>
              <a:rPr lang="de-DE" sz="1050" b="1" err="1"/>
              <a:t>O+Clb</a:t>
            </a:r>
            <a:br>
              <a:rPr lang="de-DE" sz="1050"/>
            </a:br>
            <a:r>
              <a:rPr lang="de-DE" sz="1050" err="1"/>
              <a:t>HR</a:t>
            </a:r>
            <a:r>
              <a:rPr lang="de-DE" sz="1050" baseline="30000" err="1"/>
              <a:t>a</a:t>
            </a:r>
            <a:r>
              <a:rPr lang="de-DE" sz="1050"/>
              <a:t> (95% CI): 0.62</a:t>
            </a:r>
            <a:br>
              <a:rPr lang="de-DE" sz="1050"/>
            </a:br>
            <a:r>
              <a:rPr lang="de-DE" sz="1050"/>
              <a:t>(0.39, 0.97); </a:t>
            </a:r>
            <a:r>
              <a:rPr lang="de-DE" sz="1050" i="1"/>
              <a:t>P</a:t>
            </a:r>
            <a:r>
              <a:rPr lang="de-DE" sz="1050"/>
              <a:t>&lt;0.0349</a:t>
            </a:r>
            <a:r>
              <a:rPr lang="de-DE" sz="1050" baseline="30000"/>
              <a:t>b</a:t>
            </a:r>
            <a:endParaRPr lang="de-DE" sz="1050"/>
          </a:p>
        </p:txBody>
      </p:sp>
      <p:sp>
        <p:nvSpPr>
          <p:cNvPr id="12" name="Textfeld 11">
            <a:extLst>
              <a:ext uri="{FF2B5EF4-FFF2-40B4-BE49-F238E27FC236}">
                <a16:creationId xmlns:a16="http://schemas.microsoft.com/office/drawing/2014/main" id="{C9BC8D54-064C-6765-E246-DA2E393F2955}"/>
              </a:ext>
            </a:extLst>
          </p:cNvPr>
          <p:cNvSpPr txBox="1"/>
          <p:nvPr/>
        </p:nvSpPr>
        <p:spPr>
          <a:xfrm>
            <a:off x="1067435" y="3181463"/>
            <a:ext cx="1987550" cy="577081"/>
          </a:xfrm>
          <a:prstGeom prst="rect">
            <a:avLst/>
          </a:prstGeom>
          <a:noFill/>
        </p:spPr>
        <p:txBody>
          <a:bodyPr wrap="square" lIns="91440" tIns="45720" rIns="91440" bIns="45720" rtlCol="0" anchor="t">
            <a:spAutoFit/>
          </a:bodyPr>
          <a:lstStyle/>
          <a:p>
            <a:r>
              <a:rPr lang="de-DE" sz="1050" b="1"/>
              <a:t>A </a:t>
            </a:r>
            <a:r>
              <a:rPr lang="de-DE" sz="1050" b="1" err="1"/>
              <a:t>vs</a:t>
            </a:r>
            <a:r>
              <a:rPr lang="de-DE" sz="1050" b="1"/>
              <a:t> </a:t>
            </a:r>
            <a:r>
              <a:rPr lang="de-DE" sz="1050" b="1" err="1"/>
              <a:t>O+Clb</a:t>
            </a:r>
            <a:br>
              <a:rPr lang="de-DE" sz="1050"/>
            </a:br>
            <a:r>
              <a:rPr lang="de-DE" sz="1050" err="1"/>
              <a:t>HR</a:t>
            </a:r>
            <a:r>
              <a:rPr lang="de-DE" sz="1050" baseline="30000" err="1"/>
              <a:t>a</a:t>
            </a:r>
            <a:r>
              <a:rPr lang="de-DE" sz="1050"/>
              <a:t> (95% CI): 0.89</a:t>
            </a:r>
            <a:br>
              <a:rPr lang="de-DE" sz="1050"/>
            </a:br>
            <a:r>
              <a:rPr lang="de-DE" sz="1050"/>
              <a:t>(0.58, 1.35); </a:t>
            </a:r>
            <a:r>
              <a:rPr lang="de-DE" sz="1050" i="1"/>
              <a:t>P=</a:t>
            </a:r>
            <a:r>
              <a:rPr lang="de-DE" sz="1050"/>
              <a:t>0.5868</a:t>
            </a:r>
            <a:r>
              <a:rPr lang="de-DE" sz="1050" baseline="30000"/>
              <a:t>b</a:t>
            </a:r>
            <a:endParaRPr lang="de-DE" sz="1050"/>
          </a:p>
        </p:txBody>
      </p:sp>
      <p:sp>
        <p:nvSpPr>
          <p:cNvPr id="13" name="Textfeld 12">
            <a:extLst>
              <a:ext uri="{FF2B5EF4-FFF2-40B4-BE49-F238E27FC236}">
                <a16:creationId xmlns:a16="http://schemas.microsoft.com/office/drawing/2014/main" id="{B039E2BC-EA41-3686-43EE-AEDF500D84B3}"/>
              </a:ext>
            </a:extLst>
          </p:cNvPr>
          <p:cNvSpPr txBox="1"/>
          <p:nvPr/>
        </p:nvSpPr>
        <p:spPr>
          <a:xfrm>
            <a:off x="1067435" y="3679177"/>
            <a:ext cx="1987550" cy="577081"/>
          </a:xfrm>
          <a:prstGeom prst="rect">
            <a:avLst/>
          </a:prstGeom>
          <a:noFill/>
        </p:spPr>
        <p:txBody>
          <a:bodyPr wrap="square" lIns="91440" tIns="45720" rIns="91440" bIns="45720" rtlCol="0" anchor="t">
            <a:spAutoFit/>
          </a:bodyPr>
          <a:lstStyle/>
          <a:p>
            <a:r>
              <a:rPr lang="de-DE" sz="1050" b="1"/>
              <a:t>A+O </a:t>
            </a:r>
            <a:r>
              <a:rPr lang="de-DE" sz="1050" b="1" err="1"/>
              <a:t>vs</a:t>
            </a:r>
            <a:r>
              <a:rPr lang="de-DE" sz="1050" b="1"/>
              <a:t> A</a:t>
            </a:r>
            <a:br>
              <a:rPr lang="de-DE" sz="1050"/>
            </a:br>
            <a:r>
              <a:rPr lang="de-DE" sz="1050" err="1"/>
              <a:t>HR</a:t>
            </a:r>
            <a:r>
              <a:rPr lang="de-DE" sz="1050" baseline="30000" err="1"/>
              <a:t>a</a:t>
            </a:r>
            <a:r>
              <a:rPr lang="de-DE" sz="1050"/>
              <a:t> (95% CI): 0.69</a:t>
            </a:r>
            <a:br>
              <a:rPr lang="de-DE" sz="1050"/>
            </a:br>
            <a:r>
              <a:rPr lang="de-DE" sz="1050"/>
              <a:t>(0.44, 1.09); </a:t>
            </a:r>
            <a:r>
              <a:rPr lang="de-DE" sz="1050" i="1"/>
              <a:t>P=</a:t>
            </a:r>
            <a:r>
              <a:rPr lang="de-DE" sz="1050"/>
              <a:t>0.1220</a:t>
            </a:r>
            <a:r>
              <a:rPr lang="de-DE" sz="1050" baseline="30000"/>
              <a:t>b</a:t>
            </a:r>
            <a:endParaRPr lang="de-DE" sz="1050"/>
          </a:p>
        </p:txBody>
      </p:sp>
      <p:cxnSp>
        <p:nvCxnSpPr>
          <p:cNvPr id="14" name="Gerader Verbinder 13">
            <a:extLst>
              <a:ext uri="{FF2B5EF4-FFF2-40B4-BE49-F238E27FC236}">
                <a16:creationId xmlns:a16="http://schemas.microsoft.com/office/drawing/2014/main" id="{BBF06DD0-A0C7-C5DB-BF8D-99DB6DCAB30E}"/>
              </a:ext>
            </a:extLst>
          </p:cNvPr>
          <p:cNvCxnSpPr>
            <a:cxnSpLocks/>
          </p:cNvCxnSpPr>
          <p:nvPr/>
        </p:nvCxnSpPr>
        <p:spPr>
          <a:xfrm>
            <a:off x="1200785" y="4282578"/>
            <a:ext cx="18415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65D3022D-EDFC-0756-06FB-52FC345AFE44}"/>
              </a:ext>
            </a:extLst>
          </p:cNvPr>
          <p:cNvCxnSpPr>
            <a:cxnSpLocks/>
          </p:cNvCxnSpPr>
          <p:nvPr/>
        </p:nvCxnSpPr>
        <p:spPr>
          <a:xfrm>
            <a:off x="1200785" y="4434809"/>
            <a:ext cx="184150" cy="0"/>
          </a:xfrm>
          <a:prstGeom prst="line">
            <a:avLst/>
          </a:prstGeom>
          <a:ln w="19050">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C2DAD869-4CFB-C210-091D-64ED080D5B51}"/>
              </a:ext>
            </a:extLst>
          </p:cNvPr>
          <p:cNvCxnSpPr>
            <a:cxnSpLocks/>
          </p:cNvCxnSpPr>
          <p:nvPr/>
        </p:nvCxnSpPr>
        <p:spPr>
          <a:xfrm>
            <a:off x="1200785" y="4587209"/>
            <a:ext cx="184150"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D03E476B-4DA7-B80F-4F29-A1FEC4F705F4}"/>
              </a:ext>
            </a:extLst>
          </p:cNvPr>
          <p:cNvSpPr txBox="1"/>
          <p:nvPr/>
        </p:nvSpPr>
        <p:spPr>
          <a:xfrm>
            <a:off x="1384935" y="4155620"/>
            <a:ext cx="469900" cy="253916"/>
          </a:xfrm>
          <a:prstGeom prst="rect">
            <a:avLst/>
          </a:prstGeom>
          <a:noFill/>
        </p:spPr>
        <p:txBody>
          <a:bodyPr wrap="square" rtlCol="0">
            <a:spAutoFit/>
          </a:bodyPr>
          <a:lstStyle/>
          <a:p>
            <a:r>
              <a:rPr lang="de-DE" sz="1050"/>
              <a:t>A+O</a:t>
            </a:r>
          </a:p>
        </p:txBody>
      </p:sp>
      <p:sp>
        <p:nvSpPr>
          <p:cNvPr id="18" name="Textfeld 17">
            <a:extLst>
              <a:ext uri="{FF2B5EF4-FFF2-40B4-BE49-F238E27FC236}">
                <a16:creationId xmlns:a16="http://schemas.microsoft.com/office/drawing/2014/main" id="{84C9E825-0270-FEE4-1EC2-FA8C0CE24F31}"/>
              </a:ext>
            </a:extLst>
          </p:cNvPr>
          <p:cNvSpPr txBox="1"/>
          <p:nvPr/>
        </p:nvSpPr>
        <p:spPr>
          <a:xfrm>
            <a:off x="1384935" y="4307851"/>
            <a:ext cx="469900" cy="253916"/>
          </a:xfrm>
          <a:prstGeom prst="rect">
            <a:avLst/>
          </a:prstGeom>
          <a:noFill/>
        </p:spPr>
        <p:txBody>
          <a:bodyPr wrap="square" rtlCol="0">
            <a:spAutoFit/>
          </a:bodyPr>
          <a:lstStyle/>
          <a:p>
            <a:r>
              <a:rPr lang="de-DE" sz="1050"/>
              <a:t>A</a:t>
            </a:r>
          </a:p>
        </p:txBody>
      </p:sp>
      <p:sp>
        <p:nvSpPr>
          <p:cNvPr id="19" name="Textfeld 18">
            <a:extLst>
              <a:ext uri="{FF2B5EF4-FFF2-40B4-BE49-F238E27FC236}">
                <a16:creationId xmlns:a16="http://schemas.microsoft.com/office/drawing/2014/main" id="{E3706E7F-64E7-CB40-6B4E-71FD46EC352D}"/>
              </a:ext>
            </a:extLst>
          </p:cNvPr>
          <p:cNvSpPr txBox="1"/>
          <p:nvPr/>
        </p:nvSpPr>
        <p:spPr>
          <a:xfrm>
            <a:off x="1384935" y="4460251"/>
            <a:ext cx="927100" cy="253916"/>
          </a:xfrm>
          <a:prstGeom prst="rect">
            <a:avLst/>
          </a:prstGeom>
          <a:noFill/>
        </p:spPr>
        <p:txBody>
          <a:bodyPr wrap="square" rtlCol="0">
            <a:spAutoFit/>
          </a:bodyPr>
          <a:lstStyle/>
          <a:p>
            <a:r>
              <a:rPr lang="de-DE" sz="1050"/>
              <a:t>O+ </a:t>
            </a:r>
            <a:r>
              <a:rPr lang="de-DE" sz="1050" err="1"/>
              <a:t>Clb</a:t>
            </a:r>
            <a:endParaRPr lang="de-DE" sz="1050"/>
          </a:p>
        </p:txBody>
      </p:sp>
      <p:pic>
        <p:nvPicPr>
          <p:cNvPr id="21" name="Grafik 20">
            <a:extLst>
              <a:ext uri="{FF2B5EF4-FFF2-40B4-BE49-F238E27FC236}">
                <a16:creationId xmlns:a16="http://schemas.microsoft.com/office/drawing/2014/main" id="{30C0C656-FD75-1AA3-F290-C59BB543F9B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9113" y="1678867"/>
            <a:ext cx="7501161" cy="1059809"/>
          </a:xfrm>
          <a:prstGeom prst="rect">
            <a:avLst/>
          </a:prstGeom>
        </p:spPr>
      </p:pic>
      <p:sp>
        <p:nvSpPr>
          <p:cNvPr id="22" name="Textfeld 21">
            <a:extLst>
              <a:ext uri="{FF2B5EF4-FFF2-40B4-BE49-F238E27FC236}">
                <a16:creationId xmlns:a16="http://schemas.microsoft.com/office/drawing/2014/main" id="{22E8A291-CCA2-F183-6724-9D0A4479B9F0}"/>
              </a:ext>
            </a:extLst>
          </p:cNvPr>
          <p:cNvSpPr txBox="1"/>
          <p:nvPr/>
        </p:nvSpPr>
        <p:spPr>
          <a:xfrm>
            <a:off x="7019365" y="1890016"/>
            <a:ext cx="2171700" cy="276999"/>
          </a:xfrm>
          <a:prstGeom prst="rect">
            <a:avLst/>
          </a:prstGeom>
          <a:noFill/>
        </p:spPr>
        <p:txBody>
          <a:bodyPr wrap="square" rtlCol="0">
            <a:spAutoFit/>
          </a:bodyPr>
          <a:lstStyle/>
          <a:p>
            <a:r>
              <a:rPr lang="de-DE" sz="1200">
                <a:solidFill>
                  <a:schemeClr val="accent3"/>
                </a:solidFill>
              </a:rPr>
              <a:t>Median OS=NR</a:t>
            </a:r>
          </a:p>
        </p:txBody>
      </p:sp>
      <p:sp>
        <p:nvSpPr>
          <p:cNvPr id="23" name="Textfeld 22">
            <a:extLst>
              <a:ext uri="{FF2B5EF4-FFF2-40B4-BE49-F238E27FC236}">
                <a16:creationId xmlns:a16="http://schemas.microsoft.com/office/drawing/2014/main" id="{5FD84FDE-BE2C-B74E-D0B2-4F87071AB8A8}"/>
              </a:ext>
            </a:extLst>
          </p:cNvPr>
          <p:cNvSpPr txBox="1"/>
          <p:nvPr/>
        </p:nvSpPr>
        <p:spPr>
          <a:xfrm>
            <a:off x="7019365" y="2686676"/>
            <a:ext cx="2171700" cy="276999"/>
          </a:xfrm>
          <a:prstGeom prst="rect">
            <a:avLst/>
          </a:prstGeom>
          <a:noFill/>
        </p:spPr>
        <p:txBody>
          <a:bodyPr wrap="square" rtlCol="0">
            <a:spAutoFit/>
          </a:bodyPr>
          <a:lstStyle/>
          <a:p>
            <a:r>
              <a:rPr lang="de-DE" sz="1200">
                <a:solidFill>
                  <a:schemeClr val="accent1">
                    <a:lumMod val="50000"/>
                    <a:lumOff val="50000"/>
                  </a:schemeClr>
                </a:solidFill>
              </a:rPr>
              <a:t>Median OS=NR</a:t>
            </a:r>
          </a:p>
        </p:txBody>
      </p:sp>
      <p:sp>
        <p:nvSpPr>
          <p:cNvPr id="24" name="Textfeld 23">
            <a:extLst>
              <a:ext uri="{FF2B5EF4-FFF2-40B4-BE49-F238E27FC236}">
                <a16:creationId xmlns:a16="http://schemas.microsoft.com/office/drawing/2014/main" id="{70C60AC4-8E7A-1B3F-4B20-41ADD4CEB9C4}"/>
              </a:ext>
            </a:extLst>
          </p:cNvPr>
          <p:cNvSpPr txBox="1"/>
          <p:nvPr/>
        </p:nvSpPr>
        <p:spPr>
          <a:xfrm>
            <a:off x="7019365" y="2976210"/>
            <a:ext cx="2171700" cy="276999"/>
          </a:xfrm>
          <a:prstGeom prst="rect">
            <a:avLst/>
          </a:prstGeom>
          <a:noFill/>
        </p:spPr>
        <p:txBody>
          <a:bodyPr wrap="square" rtlCol="0">
            <a:spAutoFit/>
          </a:bodyPr>
          <a:lstStyle/>
          <a:p>
            <a:r>
              <a:rPr lang="de-DE" sz="1200">
                <a:solidFill>
                  <a:schemeClr val="accent4"/>
                </a:solidFill>
              </a:rPr>
              <a:t>Median OS=NR</a:t>
            </a:r>
          </a:p>
        </p:txBody>
      </p:sp>
      <p:sp>
        <p:nvSpPr>
          <p:cNvPr id="25" name="Textfeld 24">
            <a:extLst>
              <a:ext uri="{FF2B5EF4-FFF2-40B4-BE49-F238E27FC236}">
                <a16:creationId xmlns:a16="http://schemas.microsoft.com/office/drawing/2014/main" id="{24520D82-F765-4605-C746-78531536A30B}"/>
              </a:ext>
            </a:extLst>
          </p:cNvPr>
          <p:cNvSpPr txBox="1"/>
          <p:nvPr/>
        </p:nvSpPr>
        <p:spPr>
          <a:xfrm>
            <a:off x="6527240" y="1847059"/>
            <a:ext cx="600635" cy="276999"/>
          </a:xfrm>
          <a:prstGeom prst="rect">
            <a:avLst/>
          </a:prstGeom>
          <a:noFill/>
        </p:spPr>
        <p:txBody>
          <a:bodyPr wrap="square" rtlCol="0">
            <a:spAutoFit/>
          </a:bodyPr>
          <a:lstStyle/>
          <a:p>
            <a:r>
              <a:rPr lang="de-DE" sz="1200">
                <a:solidFill>
                  <a:schemeClr val="accent3"/>
                </a:solidFill>
              </a:rPr>
              <a:t>87%</a:t>
            </a:r>
          </a:p>
        </p:txBody>
      </p:sp>
      <p:sp>
        <p:nvSpPr>
          <p:cNvPr id="26" name="Textfeld 25">
            <a:extLst>
              <a:ext uri="{FF2B5EF4-FFF2-40B4-BE49-F238E27FC236}">
                <a16:creationId xmlns:a16="http://schemas.microsoft.com/office/drawing/2014/main" id="{C2119A70-E750-72D6-A0AC-57D02536CCC8}"/>
              </a:ext>
            </a:extLst>
          </p:cNvPr>
          <p:cNvSpPr txBox="1"/>
          <p:nvPr/>
        </p:nvSpPr>
        <p:spPr>
          <a:xfrm>
            <a:off x="6527239" y="2130408"/>
            <a:ext cx="600635" cy="276999"/>
          </a:xfrm>
          <a:prstGeom prst="rect">
            <a:avLst/>
          </a:prstGeom>
          <a:noFill/>
        </p:spPr>
        <p:txBody>
          <a:bodyPr wrap="square" rtlCol="0">
            <a:spAutoFit/>
          </a:bodyPr>
          <a:lstStyle/>
          <a:p>
            <a:r>
              <a:rPr lang="de-DE" sz="1200">
                <a:solidFill>
                  <a:schemeClr val="accent1">
                    <a:lumMod val="50000"/>
                    <a:lumOff val="50000"/>
                  </a:schemeClr>
                </a:solidFill>
              </a:rPr>
              <a:t>79%</a:t>
            </a:r>
          </a:p>
        </p:txBody>
      </p:sp>
      <p:sp>
        <p:nvSpPr>
          <p:cNvPr id="27" name="Textfeld 26">
            <a:extLst>
              <a:ext uri="{FF2B5EF4-FFF2-40B4-BE49-F238E27FC236}">
                <a16:creationId xmlns:a16="http://schemas.microsoft.com/office/drawing/2014/main" id="{655A7A77-6B74-8937-2BAB-92FA8191FA1E}"/>
              </a:ext>
            </a:extLst>
          </p:cNvPr>
          <p:cNvSpPr txBox="1"/>
          <p:nvPr/>
        </p:nvSpPr>
        <p:spPr>
          <a:xfrm>
            <a:off x="6528172" y="2488812"/>
            <a:ext cx="600635" cy="276999"/>
          </a:xfrm>
          <a:prstGeom prst="rect">
            <a:avLst/>
          </a:prstGeom>
          <a:noFill/>
        </p:spPr>
        <p:txBody>
          <a:bodyPr wrap="square" rtlCol="0">
            <a:spAutoFit/>
          </a:bodyPr>
          <a:lstStyle/>
          <a:p>
            <a:r>
              <a:rPr lang="de-DE" sz="1200">
                <a:solidFill>
                  <a:schemeClr val="accent4"/>
                </a:solidFill>
              </a:rPr>
              <a:t>80%</a:t>
            </a:r>
          </a:p>
        </p:txBody>
      </p:sp>
    </p:spTree>
    <p:extLst>
      <p:ext uri="{BB962C8B-B14F-4D97-AF65-F5344CB8AC3E}">
        <p14:creationId xmlns:p14="http://schemas.microsoft.com/office/powerpoint/2010/main" val="39932524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A26EA-F9ED-B920-B7A7-82C2E2118024}"/>
              </a:ext>
            </a:extLst>
          </p:cNvPr>
          <p:cNvSpPr>
            <a:spLocks noGrp="1"/>
          </p:cNvSpPr>
          <p:nvPr>
            <p:ph type="title"/>
          </p:nvPr>
        </p:nvSpPr>
        <p:spPr/>
        <p:txBody>
          <a:bodyPr/>
          <a:lstStyle/>
          <a:p>
            <a:r>
              <a:rPr lang="en-US"/>
              <a:t>Adverse events of clinical interest</a:t>
            </a:r>
          </a:p>
        </p:txBody>
      </p:sp>
      <p:sp>
        <p:nvSpPr>
          <p:cNvPr id="3" name="Footer Placeholder 2">
            <a:extLst>
              <a:ext uri="{FF2B5EF4-FFF2-40B4-BE49-F238E27FC236}">
                <a16:creationId xmlns:a16="http://schemas.microsoft.com/office/drawing/2014/main" id="{CE23E11E-B8C1-21BD-E77C-8ADC1ACECBBE}"/>
              </a:ext>
            </a:extLst>
          </p:cNvPr>
          <p:cNvSpPr>
            <a:spLocks noGrp="1"/>
          </p:cNvSpPr>
          <p:nvPr>
            <p:ph type="ftr" sz="quarter" idx="10"/>
          </p:nvPr>
        </p:nvSpPr>
        <p:spPr/>
        <p:txBody>
          <a:bodyPr/>
          <a:lstStyle/>
          <a:p>
            <a:r>
              <a:rPr lang="en-GB"/>
              <a:t>Data are n (%).</a:t>
            </a:r>
          </a:p>
          <a:p>
            <a:r>
              <a:rPr lang="en-GB" baseline="30000" err="1"/>
              <a:t>a</a:t>
            </a:r>
            <a:r>
              <a:rPr lang="en-GB" err="1"/>
              <a:t>Hypertension</a:t>
            </a:r>
            <a:r>
              <a:rPr lang="en-GB"/>
              <a:t> events were based on standardized MedDRA query (SMQ) hypertension (narrow).</a:t>
            </a:r>
          </a:p>
          <a:p>
            <a:r>
              <a:rPr lang="en-GB" b="1"/>
              <a:t>A, </a:t>
            </a:r>
            <a:r>
              <a:rPr lang="en-GB"/>
              <a:t>acalabrutinib; </a:t>
            </a:r>
            <a:r>
              <a:rPr lang="en-GB" b="1"/>
              <a:t>CI, </a:t>
            </a:r>
            <a:r>
              <a:rPr lang="en-GB"/>
              <a:t>confidence interval; </a:t>
            </a:r>
            <a:r>
              <a:rPr lang="en-GB" b="1"/>
              <a:t>MedDRA</a:t>
            </a:r>
            <a:r>
              <a:rPr lang="en-GB"/>
              <a:t>, medical dictionary for regulatory activities; </a:t>
            </a:r>
            <a:r>
              <a:rPr lang="en-GB" b="1"/>
              <a:t>O, </a:t>
            </a:r>
            <a:r>
              <a:rPr lang="en-GB" err="1"/>
              <a:t>obinutuzumab</a:t>
            </a:r>
            <a:r>
              <a:rPr lang="en-GB"/>
              <a:t>; </a:t>
            </a:r>
            <a:r>
              <a:rPr lang="en-GB" b="1"/>
              <a:t>SPM, </a:t>
            </a:r>
            <a:r>
              <a:rPr lang="en-GB"/>
              <a:t>secondary primary malignancy. </a:t>
            </a:r>
          </a:p>
          <a:p>
            <a:r>
              <a:rPr lang="en-GB" b="1"/>
              <a:t>Sharman et al, Abstract #636 presented at ASH 2023. </a:t>
            </a:r>
            <a:endParaRPr lang="en-GB"/>
          </a:p>
        </p:txBody>
      </p:sp>
      <p:graphicFrame>
        <p:nvGraphicFramePr>
          <p:cNvPr id="4" name="Table 3">
            <a:extLst>
              <a:ext uri="{FF2B5EF4-FFF2-40B4-BE49-F238E27FC236}">
                <a16:creationId xmlns:a16="http://schemas.microsoft.com/office/drawing/2014/main" id="{FC2B3F48-03D5-7C91-08C1-2576E0211AAF}"/>
              </a:ext>
            </a:extLst>
          </p:cNvPr>
          <p:cNvGraphicFramePr>
            <a:graphicFrameLocks noGrp="1"/>
          </p:cNvGraphicFramePr>
          <p:nvPr>
            <p:extLst>
              <p:ext uri="{D42A27DB-BD31-4B8C-83A1-F6EECF244321}">
                <p14:modId xmlns:p14="http://schemas.microsoft.com/office/powerpoint/2010/main" val="1542890680"/>
              </p:ext>
            </p:extLst>
          </p:nvPr>
        </p:nvGraphicFramePr>
        <p:xfrm>
          <a:off x="416534" y="1665288"/>
          <a:ext cx="8524266" cy="4392614"/>
        </p:xfrm>
        <a:graphic>
          <a:graphicData uri="http://schemas.openxmlformats.org/drawingml/2006/table">
            <a:tbl>
              <a:tblPr firstRow="1" bandRow="1">
                <a:tableStyleId>{5C22544A-7EE6-4342-B048-85BDC9FD1C3A}</a:tableStyleId>
              </a:tblPr>
              <a:tblGrid>
                <a:gridCol w="2841422">
                  <a:extLst>
                    <a:ext uri="{9D8B030D-6E8A-4147-A177-3AD203B41FA5}">
                      <a16:colId xmlns:a16="http://schemas.microsoft.com/office/drawing/2014/main" val="1049731303"/>
                    </a:ext>
                  </a:extLst>
                </a:gridCol>
                <a:gridCol w="1420711">
                  <a:extLst>
                    <a:ext uri="{9D8B030D-6E8A-4147-A177-3AD203B41FA5}">
                      <a16:colId xmlns:a16="http://schemas.microsoft.com/office/drawing/2014/main" val="3546102187"/>
                    </a:ext>
                  </a:extLst>
                </a:gridCol>
                <a:gridCol w="1420711">
                  <a:extLst>
                    <a:ext uri="{9D8B030D-6E8A-4147-A177-3AD203B41FA5}">
                      <a16:colId xmlns:a16="http://schemas.microsoft.com/office/drawing/2014/main" val="3509064498"/>
                    </a:ext>
                  </a:extLst>
                </a:gridCol>
                <a:gridCol w="1420711">
                  <a:extLst>
                    <a:ext uri="{9D8B030D-6E8A-4147-A177-3AD203B41FA5}">
                      <a16:colId xmlns:a16="http://schemas.microsoft.com/office/drawing/2014/main" val="3572623485"/>
                    </a:ext>
                  </a:extLst>
                </a:gridCol>
                <a:gridCol w="1420711">
                  <a:extLst>
                    <a:ext uri="{9D8B030D-6E8A-4147-A177-3AD203B41FA5}">
                      <a16:colId xmlns:a16="http://schemas.microsoft.com/office/drawing/2014/main" val="72894917"/>
                    </a:ext>
                  </a:extLst>
                </a:gridCol>
              </a:tblGrid>
              <a:tr h="276699">
                <a:tc rowSpan="2">
                  <a:txBody>
                    <a:bodyPr/>
                    <a:lstStyle/>
                    <a:p>
                      <a:pPr fontAlgn="b"/>
                      <a:endParaRPr lang="en-GB" sz="1200" b="1">
                        <a:effectLs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gridSpan="2">
                  <a:txBody>
                    <a:bodyPr/>
                    <a:lstStyle/>
                    <a:p>
                      <a:pPr algn="ctr"/>
                      <a:r>
                        <a:rPr lang="en-US" sz="1200"/>
                        <a:t>A+O (n=178)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hMerge="1">
                  <a:txBody>
                    <a:bodyPr/>
                    <a:lstStyle/>
                    <a:p>
                      <a:endParaRPr lang="en-US"/>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A (n=179)</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75000"/>
                        <a:lumOff val="25000"/>
                      </a:schemeClr>
                    </a:solidFill>
                  </a:tcPr>
                </a:tc>
                <a:tc hMerge="1">
                  <a:txBody>
                    <a:bodyPr/>
                    <a:lstStyle/>
                    <a:p>
                      <a:endParaRPr lang="en-US"/>
                    </a:p>
                  </a:txBody>
                  <a:tcPr/>
                </a:tc>
                <a:extLst>
                  <a:ext uri="{0D108BD9-81ED-4DB2-BD59-A6C34878D82A}">
                    <a16:rowId xmlns:a16="http://schemas.microsoft.com/office/drawing/2014/main" val="2712620053"/>
                  </a:ext>
                </a:extLst>
              </a:tr>
              <a:tr h="276699">
                <a:tc vMerge="1">
                  <a:txBody>
                    <a:bodyPr/>
                    <a:lstStyle/>
                    <a:p>
                      <a:endParaRPr lang="en-US"/>
                    </a:p>
                  </a:txBody>
                  <a:tcPr>
                    <a:solidFill>
                      <a:schemeClr val="accent1"/>
                    </a:solidFill>
                  </a:tcPr>
                </a:tc>
                <a:tc>
                  <a:txBody>
                    <a:bodyPr/>
                    <a:lstStyle/>
                    <a:p>
                      <a:pPr algn="ctr"/>
                      <a:r>
                        <a:rPr lang="en-US" sz="1200" b="1">
                          <a:solidFill>
                            <a:schemeClr val="bg1"/>
                          </a:solidFill>
                        </a:rPr>
                        <a:t>Any Grade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solidFill>
                  </a:tcPr>
                </a:tc>
                <a:tc>
                  <a:txBody>
                    <a:bodyPr/>
                    <a:lstStyle/>
                    <a:p>
                      <a:pPr algn="ctr"/>
                      <a:r>
                        <a:rPr lang="en-US" sz="1200" b="1">
                          <a:solidFill>
                            <a:schemeClr val="bg1"/>
                          </a:solidFill>
                        </a:rPr>
                        <a:t>Grade ≥3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solidFill>
                  </a:tcPr>
                </a:tc>
                <a:tc>
                  <a:txBody>
                    <a:bodyPr/>
                    <a:lstStyle/>
                    <a:p>
                      <a:pPr algn="ctr"/>
                      <a:r>
                        <a:rPr lang="en-US" sz="1200" b="1">
                          <a:solidFill>
                            <a:schemeClr val="bg1"/>
                          </a:solidFill>
                        </a:rPr>
                        <a:t>Any Grade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75000"/>
                        <a:lumOff val="25000"/>
                      </a:schemeClr>
                    </a:solidFill>
                  </a:tcPr>
                </a:tc>
                <a:tc>
                  <a:txBody>
                    <a:bodyPr/>
                    <a:lstStyle/>
                    <a:p>
                      <a:pPr algn="ctr"/>
                      <a:r>
                        <a:rPr lang="en-US" sz="1200" b="1">
                          <a:solidFill>
                            <a:schemeClr val="bg1"/>
                          </a:solidFill>
                        </a:rPr>
                        <a:t>Grade ≥3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75000"/>
                        <a:lumOff val="25000"/>
                      </a:schemeClr>
                    </a:solidFill>
                  </a:tcPr>
                </a:tc>
                <a:extLst>
                  <a:ext uri="{0D108BD9-81ED-4DB2-BD59-A6C34878D82A}">
                    <a16:rowId xmlns:a16="http://schemas.microsoft.com/office/drawing/2014/main" val="2029980424"/>
                  </a:ext>
                </a:extLst>
              </a:tr>
              <a:tr h="479902">
                <a:tc>
                  <a:txBody>
                    <a:bodyPr/>
                    <a:lstStyle/>
                    <a:p>
                      <a:pPr fontAlgn="base"/>
                      <a:r>
                        <a:rPr lang="en-GB" sz="1200" b="1">
                          <a:effectLst/>
                        </a:rPr>
                        <a:t>Cardiac events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ase"/>
                      <a:r>
                        <a:rPr lang="en-IT" sz="1200">
                          <a:effectLst/>
                        </a:rPr>
                        <a:t>49 (27.5)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ase"/>
                      <a:r>
                        <a:rPr lang="en-IT" sz="1200">
                          <a:effectLst/>
                        </a:rPr>
                        <a:t>22 (12.4)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ase"/>
                      <a:r>
                        <a:rPr lang="en-IT" sz="1200">
                          <a:effectLst/>
                        </a:rPr>
                        <a:t>42 (23.5)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ase"/>
                      <a:r>
                        <a:rPr lang="en-IT" sz="1200">
                          <a:effectLst/>
                        </a:rPr>
                        <a:t>21 (11.7)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extLst>
                  <a:ext uri="{0D108BD9-81ED-4DB2-BD59-A6C34878D82A}">
                    <a16:rowId xmlns:a16="http://schemas.microsoft.com/office/drawing/2014/main" val="317404238"/>
                  </a:ext>
                </a:extLst>
              </a:tr>
              <a:tr h="479902">
                <a:tc>
                  <a:txBody>
                    <a:bodyPr/>
                    <a:lstStyle/>
                    <a:p>
                      <a:pPr marL="457200" marR="0" lvl="1" indent="0" algn="l" defTabSz="914400" rtl="0" eaLnBrk="1" fontAlgn="base" latinLnBrk="0" hangingPunct="1">
                        <a:lnSpc>
                          <a:spcPct val="100000"/>
                        </a:lnSpc>
                        <a:spcBef>
                          <a:spcPts val="0"/>
                        </a:spcBef>
                        <a:spcAft>
                          <a:spcPts val="0"/>
                        </a:spcAft>
                        <a:buClrTx/>
                        <a:buSzTx/>
                        <a:buFontTx/>
                        <a:buNone/>
                        <a:tabLst/>
                        <a:defRPr/>
                      </a:pPr>
                      <a:r>
                        <a:rPr lang="en-GB" sz="1200">
                          <a:effectLst/>
                        </a:rPr>
                        <a:t>Atrial fibrillation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ase"/>
                      <a:r>
                        <a:rPr lang="en-IT" sz="1200">
                          <a:effectLst/>
                        </a:rPr>
                        <a:t>13 (7.3)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ase"/>
                      <a:r>
                        <a:rPr lang="en-IT" sz="1200">
                          <a:effectLst/>
                        </a:rPr>
                        <a:t>3 (1.7)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ase"/>
                      <a:r>
                        <a:rPr lang="en-IT" sz="1200">
                          <a:effectLst/>
                        </a:rPr>
                        <a:t>16 (8.9)</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ase"/>
                      <a:r>
                        <a:rPr lang="en-IT" sz="1200">
                          <a:effectLst/>
                        </a:rPr>
                        <a:t>3 (1.7)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extLst>
                  <a:ext uri="{0D108BD9-81ED-4DB2-BD59-A6C34878D82A}">
                    <a16:rowId xmlns:a16="http://schemas.microsoft.com/office/drawing/2014/main" val="1843366785"/>
                  </a:ext>
                </a:extLst>
              </a:tr>
              <a:tr h="479902">
                <a:tc>
                  <a:txBody>
                    <a:bodyPr/>
                    <a:lstStyle/>
                    <a:p>
                      <a:pPr fontAlgn="base"/>
                      <a:r>
                        <a:rPr lang="en-GB" sz="1200" b="1">
                          <a:effectLst/>
                        </a:rPr>
                        <a:t>Bleeding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pPr algn="ctr" fontAlgn="base"/>
                      <a:r>
                        <a:rPr lang="en-IT" sz="1200">
                          <a:effectLst/>
                        </a:rPr>
                        <a:t>95 (53.4)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pPr algn="ctr" fontAlgn="base"/>
                      <a:r>
                        <a:rPr lang="en-IT" sz="1200">
                          <a:effectLst/>
                        </a:rPr>
                        <a:t>12 (6.7)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pPr algn="ctr" fontAlgn="base"/>
                      <a:r>
                        <a:rPr lang="en-IT" sz="1200">
                          <a:effectLst/>
                        </a:rPr>
                        <a:t>81 (45.3)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pPr algn="ctr" fontAlgn="base"/>
                      <a:r>
                        <a:rPr lang="en-IT" sz="1200">
                          <a:effectLst/>
                        </a:rPr>
                        <a:t>8 (4.5)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extLst>
                  <a:ext uri="{0D108BD9-81ED-4DB2-BD59-A6C34878D82A}">
                    <a16:rowId xmlns:a16="http://schemas.microsoft.com/office/drawing/2014/main" val="419829555"/>
                  </a:ext>
                </a:extLst>
              </a:tr>
              <a:tr h="479902">
                <a:tc>
                  <a:txBody>
                    <a:bodyPr/>
                    <a:lstStyle/>
                    <a:p>
                      <a:pPr marL="457200" marR="0" lvl="1" indent="0" algn="l" defTabSz="914400" rtl="0" eaLnBrk="1" fontAlgn="base" latinLnBrk="0" hangingPunct="1">
                        <a:lnSpc>
                          <a:spcPct val="100000"/>
                        </a:lnSpc>
                        <a:spcBef>
                          <a:spcPts val="0"/>
                        </a:spcBef>
                        <a:spcAft>
                          <a:spcPts val="0"/>
                        </a:spcAft>
                        <a:buClrTx/>
                        <a:buSzTx/>
                        <a:buFontTx/>
                        <a:buNone/>
                        <a:tabLst/>
                        <a:defRPr/>
                      </a:pPr>
                      <a:r>
                        <a:rPr lang="en-GB" sz="1200">
                          <a:effectLst/>
                        </a:rPr>
                        <a:t>Major bleeding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pPr algn="ctr" fontAlgn="base"/>
                      <a:r>
                        <a:rPr lang="en-IT" sz="1200">
                          <a:effectLst/>
                        </a:rPr>
                        <a:t>16 (9.0)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pPr algn="ctr" fontAlgn="base"/>
                      <a:r>
                        <a:rPr lang="en-IT" sz="1200">
                          <a:effectLst/>
                        </a:rPr>
                        <a:t>12 (6.7)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pPr algn="ctr" fontAlgn="base"/>
                      <a:r>
                        <a:rPr lang="en-IT" sz="1200">
                          <a:effectLst/>
                        </a:rPr>
                        <a:t>10 (5.6)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pPr algn="ctr" fontAlgn="base"/>
                      <a:r>
                        <a:rPr lang="en-IT" sz="1200">
                          <a:effectLst/>
                        </a:rPr>
                        <a:t>8 (4.5)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extLst>
                  <a:ext uri="{0D108BD9-81ED-4DB2-BD59-A6C34878D82A}">
                    <a16:rowId xmlns:a16="http://schemas.microsoft.com/office/drawing/2014/main" val="4267059751"/>
                  </a:ext>
                </a:extLst>
              </a:tr>
              <a:tr h="479902">
                <a:tc>
                  <a:txBody>
                    <a:bodyPr/>
                    <a:lstStyle/>
                    <a:p>
                      <a:pPr fontAlgn="base"/>
                      <a:r>
                        <a:rPr lang="en-GB" sz="1200" b="1">
                          <a:effectLst/>
                        </a:rPr>
                        <a:t>Hypertension</a:t>
                      </a:r>
                      <a:r>
                        <a:rPr lang="en-GB" sz="1200" b="1" baseline="30000">
                          <a:effectLst/>
                        </a:rPr>
                        <a:t>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ase"/>
                      <a:r>
                        <a:rPr lang="en-IT" sz="1200">
                          <a:effectLst/>
                        </a:rPr>
                        <a:t>20 (11.2)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ase"/>
                      <a:r>
                        <a:rPr lang="en-IT" sz="1200">
                          <a:effectLst/>
                        </a:rPr>
                        <a:t>8 (4.5)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ase"/>
                      <a:r>
                        <a:rPr lang="en-IT" sz="1200">
                          <a:effectLst/>
                        </a:rPr>
                        <a:t>20 (11.2)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ase"/>
                      <a:r>
                        <a:rPr lang="en-IT" sz="1200">
                          <a:effectLst/>
                        </a:rPr>
                        <a:t>9 (5.0)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extLst>
                  <a:ext uri="{0D108BD9-81ED-4DB2-BD59-A6C34878D82A}">
                    <a16:rowId xmlns:a16="http://schemas.microsoft.com/office/drawing/2014/main" val="2285548016"/>
                  </a:ext>
                </a:extLst>
              </a:tr>
              <a:tr h="479902">
                <a:tc>
                  <a:txBody>
                    <a:bodyPr/>
                    <a:lstStyle/>
                    <a:p>
                      <a:pPr fontAlgn="base"/>
                      <a:r>
                        <a:rPr lang="en-GB" sz="1200" b="1">
                          <a:effectLst/>
                        </a:rPr>
                        <a:t>Infections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pPr algn="ctr" fontAlgn="base"/>
                      <a:r>
                        <a:rPr lang="en-IT" sz="1200">
                          <a:effectLst/>
                        </a:rPr>
                        <a:t>147 (82.6)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pPr algn="ctr" fontAlgn="base"/>
                      <a:r>
                        <a:rPr lang="en-IT" sz="1200">
                          <a:effectLst/>
                        </a:rPr>
                        <a:t>63 (35.4)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pPr algn="ctr" fontAlgn="base"/>
                      <a:r>
                        <a:rPr lang="en-IT" sz="1200">
                          <a:effectLst/>
                        </a:rPr>
                        <a:t>144 (80.4)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tc>
                  <a:txBody>
                    <a:bodyPr/>
                    <a:lstStyle/>
                    <a:p>
                      <a:pPr algn="ctr" fontAlgn="base"/>
                      <a:r>
                        <a:rPr lang="en-IT" sz="1200">
                          <a:effectLst/>
                        </a:rPr>
                        <a:t>50 (27.9)</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8EA"/>
                    </a:solidFill>
                  </a:tcPr>
                </a:tc>
                <a:extLst>
                  <a:ext uri="{0D108BD9-81ED-4DB2-BD59-A6C34878D82A}">
                    <a16:rowId xmlns:a16="http://schemas.microsoft.com/office/drawing/2014/main" val="2486198010"/>
                  </a:ext>
                </a:extLst>
              </a:tr>
              <a:tr h="479902">
                <a:tc>
                  <a:txBody>
                    <a:bodyPr/>
                    <a:lstStyle/>
                    <a:p>
                      <a:pPr fontAlgn="base"/>
                      <a:r>
                        <a:rPr lang="en-GB" sz="1200" b="1">
                          <a:effectLst/>
                        </a:rPr>
                        <a:t>SPMs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ase"/>
                      <a:r>
                        <a:rPr lang="en-IT" sz="1200">
                          <a:effectLst/>
                        </a:rPr>
                        <a:t>36 (20.2)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ase"/>
                      <a:r>
                        <a:rPr lang="en-IT" sz="1200">
                          <a:effectLst/>
                        </a:rPr>
                        <a:t>18 (10.1)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ase"/>
                      <a:r>
                        <a:rPr lang="en-IT" sz="1200">
                          <a:effectLst/>
                        </a:rPr>
                        <a:t>35 (19.6)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ase"/>
                      <a:r>
                        <a:rPr lang="en-IT" sz="1200">
                          <a:effectLst/>
                        </a:rPr>
                        <a:t>9 (5.0)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extLst>
                  <a:ext uri="{0D108BD9-81ED-4DB2-BD59-A6C34878D82A}">
                    <a16:rowId xmlns:a16="http://schemas.microsoft.com/office/drawing/2014/main" val="4171478484"/>
                  </a:ext>
                </a:extLst>
              </a:tr>
              <a:tr h="479902">
                <a:tc>
                  <a:txBody>
                    <a:bodyPr/>
                    <a:lstStyle/>
                    <a:p>
                      <a:pPr marL="457200" marR="0" lvl="1" indent="0" algn="l" defTabSz="914400" rtl="0" eaLnBrk="1" fontAlgn="base" latinLnBrk="0" hangingPunct="1">
                        <a:lnSpc>
                          <a:spcPct val="100000"/>
                        </a:lnSpc>
                        <a:spcBef>
                          <a:spcPts val="0"/>
                        </a:spcBef>
                        <a:spcAft>
                          <a:spcPts val="0"/>
                        </a:spcAft>
                        <a:buClrTx/>
                        <a:buSzTx/>
                        <a:buFontTx/>
                        <a:buNone/>
                        <a:tabLst/>
                        <a:defRPr/>
                      </a:pPr>
                      <a:r>
                        <a:rPr lang="en-GB" sz="1200">
                          <a:effectLst/>
                        </a:rPr>
                        <a:t>SPMs excluding non-melanoma skin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ase"/>
                      <a:r>
                        <a:rPr lang="en-IT" sz="1200">
                          <a:effectLst/>
                        </a:rPr>
                        <a:t>24 (13.5)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ase"/>
                      <a:r>
                        <a:rPr lang="en-IT" sz="1200">
                          <a:effectLst/>
                        </a:rPr>
                        <a:t>13 (7.3)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ase"/>
                      <a:r>
                        <a:rPr lang="en-IT" sz="1200">
                          <a:effectLst/>
                        </a:rPr>
                        <a:t>22 (12.3)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tc>
                  <a:txBody>
                    <a:bodyPr/>
                    <a:lstStyle/>
                    <a:p>
                      <a:pPr algn="ctr" fontAlgn="base"/>
                      <a:r>
                        <a:rPr lang="en-IT" sz="1200">
                          <a:effectLst/>
                        </a:rPr>
                        <a:t>7 (3.9)</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CDD2"/>
                    </a:solidFill>
                  </a:tcPr>
                </a:tc>
                <a:extLst>
                  <a:ext uri="{0D108BD9-81ED-4DB2-BD59-A6C34878D82A}">
                    <a16:rowId xmlns:a16="http://schemas.microsoft.com/office/drawing/2014/main" val="3703365733"/>
                  </a:ext>
                </a:extLst>
              </a:tr>
            </a:tbl>
          </a:graphicData>
        </a:graphic>
      </p:graphicFrame>
      <p:sp>
        <p:nvSpPr>
          <p:cNvPr id="6" name="TextBox 5">
            <a:extLst>
              <a:ext uri="{FF2B5EF4-FFF2-40B4-BE49-F238E27FC236}">
                <a16:creationId xmlns:a16="http://schemas.microsoft.com/office/drawing/2014/main" id="{E0827553-7286-9B95-C09E-A43D580D391C}"/>
              </a:ext>
            </a:extLst>
          </p:cNvPr>
          <p:cNvSpPr txBox="1"/>
          <p:nvPr/>
        </p:nvSpPr>
        <p:spPr>
          <a:xfrm>
            <a:off x="9120188" y="1665288"/>
            <a:ext cx="2655278" cy="1331485"/>
          </a:xfrm>
          <a:prstGeom prst="rect">
            <a:avLst/>
          </a:prstGeom>
          <a:solidFill>
            <a:schemeClr val="bg2"/>
          </a:solidFill>
        </p:spPr>
        <p:txBody>
          <a:bodyPr wrap="square" tIns="108000" rtlCol="0">
            <a:noAutofit/>
          </a:bodyPr>
          <a:lstStyle/>
          <a:p>
            <a:pPr marL="171450" indent="-171450">
              <a:buClr>
                <a:schemeClr val="accent2"/>
              </a:buClr>
              <a:buFont typeface="Arial" panose="020B0604020202020204" pitchFamily="34" charset="0"/>
              <a:buChar char="•"/>
            </a:pPr>
            <a:r>
              <a:rPr lang="en-US" sz="1400"/>
              <a:t>Events of clinical interest were similar in both A-containing arms and consistent with previous results</a:t>
            </a:r>
          </a:p>
        </p:txBody>
      </p:sp>
    </p:spTree>
    <p:extLst>
      <p:ext uri="{BB962C8B-B14F-4D97-AF65-F5344CB8AC3E}">
        <p14:creationId xmlns:p14="http://schemas.microsoft.com/office/powerpoint/2010/main" val="40819400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75462-635E-881A-9BCB-4964F0612F44}"/>
              </a:ext>
            </a:extLst>
          </p:cNvPr>
          <p:cNvSpPr>
            <a:spLocks noGrp="1"/>
          </p:cNvSpPr>
          <p:nvPr>
            <p:ph type="title"/>
          </p:nvPr>
        </p:nvSpPr>
        <p:spPr/>
        <p:txBody>
          <a:bodyPr/>
          <a:lstStyle/>
          <a:p>
            <a:r>
              <a:rPr lang="en-US"/>
              <a:t>Adverse events </a:t>
            </a:r>
          </a:p>
        </p:txBody>
      </p:sp>
      <p:sp>
        <p:nvSpPr>
          <p:cNvPr id="3" name="Footer Placeholder 2">
            <a:extLst>
              <a:ext uri="{FF2B5EF4-FFF2-40B4-BE49-F238E27FC236}">
                <a16:creationId xmlns:a16="http://schemas.microsoft.com/office/drawing/2014/main" id="{3F6DFC9C-29AA-AFBE-43FC-A43B2BA382B7}"/>
              </a:ext>
            </a:extLst>
          </p:cNvPr>
          <p:cNvSpPr>
            <a:spLocks noGrp="1"/>
          </p:cNvSpPr>
          <p:nvPr>
            <p:ph type="ftr" sz="quarter" idx="10"/>
          </p:nvPr>
        </p:nvSpPr>
        <p:spPr/>
        <p:txBody>
          <a:bodyPr/>
          <a:lstStyle/>
          <a:p>
            <a:r>
              <a:rPr lang="en-GB"/>
              <a:t>Data are n (%).</a:t>
            </a:r>
          </a:p>
          <a:p>
            <a:r>
              <a:rPr lang="en-GB" baseline="30000" err="1"/>
              <a:t>a</a:t>
            </a:r>
            <a:r>
              <a:rPr lang="en-GB" err="1"/>
              <a:t>Any</a:t>
            </a:r>
            <a:r>
              <a:rPr lang="en-GB"/>
              <a:t>-grade AEs in ≥30% of acalabrutinib-treated patients or Grade ≥3 in ≥5% of acalabrutinib-treated patients. </a:t>
            </a:r>
            <a:r>
              <a:rPr lang="en-GB" baseline="30000" err="1"/>
              <a:t>b</a:t>
            </a:r>
            <a:r>
              <a:rPr lang="en-GB" err="1"/>
              <a:t>Cardiac</a:t>
            </a:r>
            <a:r>
              <a:rPr lang="en-GB"/>
              <a:t>-related syncope events were reported separately.</a:t>
            </a:r>
          </a:p>
          <a:p>
            <a:r>
              <a:rPr lang="en-GB" b="1"/>
              <a:t>A, </a:t>
            </a:r>
            <a:r>
              <a:rPr lang="en-GB"/>
              <a:t>acalabrutinib; </a:t>
            </a:r>
            <a:r>
              <a:rPr lang="en-GB" b="1"/>
              <a:t>AE, </a:t>
            </a:r>
            <a:r>
              <a:rPr lang="en-GB"/>
              <a:t>adverse event; </a:t>
            </a:r>
            <a:r>
              <a:rPr lang="en-GB" b="1"/>
              <a:t>O, </a:t>
            </a:r>
            <a:r>
              <a:rPr lang="en-GB" err="1"/>
              <a:t>obinutuzumab</a:t>
            </a:r>
            <a:r>
              <a:rPr lang="en-GB"/>
              <a:t>. </a:t>
            </a:r>
          </a:p>
          <a:p>
            <a:r>
              <a:rPr lang="en-GB" b="1"/>
              <a:t>Sharman et al, Abstract #636 presented at ASH 2023. </a:t>
            </a:r>
            <a:endParaRPr lang="en-GB"/>
          </a:p>
        </p:txBody>
      </p:sp>
      <p:graphicFrame>
        <p:nvGraphicFramePr>
          <p:cNvPr id="7" name="Table 6">
            <a:extLst>
              <a:ext uri="{FF2B5EF4-FFF2-40B4-BE49-F238E27FC236}">
                <a16:creationId xmlns:a16="http://schemas.microsoft.com/office/drawing/2014/main" id="{B53901D3-2AC9-8A90-96AF-10BCE244E335}"/>
              </a:ext>
            </a:extLst>
          </p:cNvPr>
          <p:cNvGraphicFramePr>
            <a:graphicFrameLocks noGrp="1"/>
          </p:cNvGraphicFramePr>
          <p:nvPr>
            <p:extLst>
              <p:ext uri="{D42A27DB-BD31-4B8C-83A1-F6EECF244321}">
                <p14:modId xmlns:p14="http://schemas.microsoft.com/office/powerpoint/2010/main" val="727976252"/>
              </p:ext>
            </p:extLst>
          </p:nvPr>
        </p:nvGraphicFramePr>
        <p:xfrm>
          <a:off x="416535" y="1665288"/>
          <a:ext cx="8409414" cy="4152115"/>
        </p:xfrm>
        <a:graphic>
          <a:graphicData uri="http://schemas.openxmlformats.org/drawingml/2006/table">
            <a:tbl>
              <a:tblPr firstRow="1" bandRow="1">
                <a:tableStyleId>{5C22544A-7EE6-4342-B048-85BDC9FD1C3A}</a:tableStyleId>
              </a:tblPr>
              <a:tblGrid>
                <a:gridCol w="2022518">
                  <a:extLst>
                    <a:ext uri="{9D8B030D-6E8A-4147-A177-3AD203B41FA5}">
                      <a16:colId xmlns:a16="http://schemas.microsoft.com/office/drawing/2014/main" val="3780902291"/>
                    </a:ext>
                  </a:extLst>
                </a:gridCol>
                <a:gridCol w="1596724">
                  <a:extLst>
                    <a:ext uri="{9D8B030D-6E8A-4147-A177-3AD203B41FA5}">
                      <a16:colId xmlns:a16="http://schemas.microsoft.com/office/drawing/2014/main" val="254298010"/>
                    </a:ext>
                  </a:extLst>
                </a:gridCol>
                <a:gridCol w="1596724">
                  <a:extLst>
                    <a:ext uri="{9D8B030D-6E8A-4147-A177-3AD203B41FA5}">
                      <a16:colId xmlns:a16="http://schemas.microsoft.com/office/drawing/2014/main" val="390002324"/>
                    </a:ext>
                  </a:extLst>
                </a:gridCol>
                <a:gridCol w="1596724">
                  <a:extLst>
                    <a:ext uri="{9D8B030D-6E8A-4147-A177-3AD203B41FA5}">
                      <a16:colId xmlns:a16="http://schemas.microsoft.com/office/drawing/2014/main" val="3848157979"/>
                    </a:ext>
                  </a:extLst>
                </a:gridCol>
                <a:gridCol w="1596724">
                  <a:extLst>
                    <a:ext uri="{9D8B030D-6E8A-4147-A177-3AD203B41FA5}">
                      <a16:colId xmlns:a16="http://schemas.microsoft.com/office/drawing/2014/main" val="4171113179"/>
                    </a:ext>
                  </a:extLst>
                </a:gridCol>
              </a:tblGrid>
              <a:tr h="482503">
                <a:tc>
                  <a:txBody>
                    <a:bodyPr/>
                    <a:lstStyle/>
                    <a:p>
                      <a:endParaRPr lang="en-US" sz="120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gridSpan="2">
                  <a:txBody>
                    <a:bodyPr/>
                    <a:lstStyle/>
                    <a:p>
                      <a:pPr algn="ctr"/>
                      <a:r>
                        <a:rPr lang="en-US" sz="1200">
                          <a:solidFill>
                            <a:schemeClr val="bg1"/>
                          </a:solidFill>
                        </a:rPr>
                        <a:t>A+O </a:t>
                      </a:r>
                    </a:p>
                    <a:p>
                      <a:pPr algn="ctr"/>
                      <a:r>
                        <a:rPr lang="en-US" sz="1200">
                          <a:solidFill>
                            <a:schemeClr val="bg1"/>
                          </a:solidFill>
                        </a:rPr>
                        <a:t>(n=178)</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hMerge="1">
                  <a:txBody>
                    <a:bodyPr/>
                    <a:lstStyle/>
                    <a:p>
                      <a:endParaRPr lang="en-US">
                        <a:solidFill>
                          <a:schemeClr val="bg1"/>
                        </a:solidFill>
                      </a:endParaRPr>
                    </a:p>
                  </a:txBody>
                  <a:tcPr>
                    <a:solidFill>
                      <a:schemeClr val="accent1"/>
                    </a:solidFill>
                  </a:tcPr>
                </a:tc>
                <a:tc gridSpan="2">
                  <a:txBody>
                    <a:bodyPr/>
                    <a:lstStyle/>
                    <a:p>
                      <a:pPr algn="ctr"/>
                      <a:r>
                        <a:rPr lang="en-US" sz="1200">
                          <a:solidFill>
                            <a:schemeClr val="bg1"/>
                          </a:solidFill>
                        </a:rPr>
                        <a:t>A</a:t>
                      </a:r>
                    </a:p>
                    <a:p>
                      <a:pPr algn="ctr"/>
                      <a:r>
                        <a:rPr lang="en-US" sz="1200">
                          <a:solidFill>
                            <a:schemeClr val="bg1"/>
                          </a:solidFill>
                        </a:rPr>
                        <a:t>(n=179)</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75000"/>
                        <a:lumOff val="25000"/>
                      </a:schemeClr>
                    </a:solidFill>
                  </a:tcPr>
                </a:tc>
                <a:tc hMerge="1">
                  <a:txBody>
                    <a:bodyPr/>
                    <a:lstStyle/>
                    <a:p>
                      <a:endParaRPr lang="en-US">
                        <a:solidFill>
                          <a:schemeClr val="bg1"/>
                        </a:solidFill>
                      </a:endParaRPr>
                    </a:p>
                  </a:txBody>
                  <a:tcPr>
                    <a:solidFill>
                      <a:schemeClr val="accent1"/>
                    </a:solidFill>
                  </a:tcPr>
                </a:tc>
                <a:extLst>
                  <a:ext uri="{0D108BD9-81ED-4DB2-BD59-A6C34878D82A}">
                    <a16:rowId xmlns:a16="http://schemas.microsoft.com/office/drawing/2014/main" val="4062227947"/>
                  </a:ext>
                </a:extLst>
              </a:tr>
              <a:tr h="305801">
                <a:tc>
                  <a:txBody>
                    <a:bodyPr/>
                    <a:lstStyle/>
                    <a:p>
                      <a:pPr fontAlgn="b"/>
                      <a:r>
                        <a:rPr lang="en-GB" sz="1200" b="1">
                          <a:solidFill>
                            <a:schemeClr val="bg1"/>
                          </a:solidFill>
                          <a:effectLst/>
                        </a:rPr>
                        <a:t>Adverse event</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fontAlgn="b"/>
                      <a:r>
                        <a:rPr lang="en-GB" sz="1200" b="1">
                          <a:solidFill>
                            <a:schemeClr val="bg1"/>
                          </a:solidFill>
                          <a:effectLst/>
                        </a:rPr>
                        <a:t>Any Grade</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solidFill>
                  </a:tcPr>
                </a:tc>
                <a:tc>
                  <a:txBody>
                    <a:bodyPr/>
                    <a:lstStyle/>
                    <a:p>
                      <a:pPr algn="ctr" fontAlgn="b"/>
                      <a:r>
                        <a:rPr lang="en-GB" sz="1200" b="1">
                          <a:solidFill>
                            <a:schemeClr val="bg1"/>
                          </a:solidFill>
                          <a:effectLst/>
                        </a:rPr>
                        <a:t>Grade ≥3</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solidFill>
                  </a:tcPr>
                </a:tc>
                <a:tc>
                  <a:txBody>
                    <a:bodyPr/>
                    <a:lstStyle/>
                    <a:p>
                      <a:pPr algn="ctr" fontAlgn="b"/>
                      <a:r>
                        <a:rPr lang="en-GB" sz="1200" b="1">
                          <a:solidFill>
                            <a:schemeClr val="bg1"/>
                          </a:solidFill>
                          <a:effectLst/>
                        </a:rPr>
                        <a:t>Any Grade</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75000"/>
                        <a:lumOff val="25000"/>
                      </a:schemeClr>
                    </a:solidFill>
                  </a:tcPr>
                </a:tc>
                <a:tc>
                  <a:txBody>
                    <a:bodyPr/>
                    <a:lstStyle/>
                    <a:p>
                      <a:pPr algn="ctr" fontAlgn="b"/>
                      <a:r>
                        <a:rPr lang="en-GB" sz="1200" b="1">
                          <a:solidFill>
                            <a:schemeClr val="bg1"/>
                          </a:solidFill>
                          <a:effectLst/>
                        </a:rPr>
                        <a:t>Grade ≥3</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lumMod val="75000"/>
                        <a:lumOff val="25000"/>
                      </a:schemeClr>
                    </a:solidFill>
                  </a:tcPr>
                </a:tc>
                <a:extLst>
                  <a:ext uri="{0D108BD9-81ED-4DB2-BD59-A6C34878D82A}">
                    <a16:rowId xmlns:a16="http://schemas.microsoft.com/office/drawing/2014/main" val="4222644641"/>
                  </a:ext>
                </a:extLst>
              </a:tr>
              <a:tr h="305801">
                <a:tc>
                  <a:txBody>
                    <a:bodyPr/>
                    <a:lstStyle/>
                    <a:p>
                      <a:pPr fontAlgn="base"/>
                      <a:r>
                        <a:rPr lang="en-GB" sz="1200" b="1">
                          <a:solidFill>
                            <a:schemeClr val="tx1"/>
                          </a:solidFill>
                          <a:effectLst/>
                        </a:rPr>
                        <a:t>Diarrhea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ase"/>
                      <a:r>
                        <a:rPr lang="en-IT" sz="1200">
                          <a:solidFill>
                            <a:schemeClr val="tx1"/>
                          </a:solidFill>
                          <a:effectLst/>
                        </a:rPr>
                        <a:t>78 (43.8)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ase"/>
                      <a:r>
                        <a:rPr lang="en-IT" sz="1200">
                          <a:solidFill>
                            <a:schemeClr val="tx1"/>
                          </a:solidFill>
                          <a:effectLst/>
                        </a:rPr>
                        <a:t>11 (6.2)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ase"/>
                      <a:r>
                        <a:rPr lang="en-IT" sz="1200">
                          <a:solidFill>
                            <a:schemeClr val="tx1"/>
                          </a:solidFill>
                          <a:effectLst/>
                        </a:rPr>
                        <a:t>76 (42.5)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ase"/>
                      <a:r>
                        <a:rPr lang="en-IT" sz="1200">
                          <a:solidFill>
                            <a:schemeClr val="tx1"/>
                          </a:solidFill>
                          <a:effectLst/>
                        </a:rPr>
                        <a:t>1 (0.6)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29209177"/>
                  </a:ext>
                </a:extLst>
              </a:tr>
              <a:tr h="305801">
                <a:tc>
                  <a:txBody>
                    <a:bodyPr/>
                    <a:lstStyle/>
                    <a:p>
                      <a:pPr fontAlgn="base"/>
                      <a:r>
                        <a:rPr lang="en-GB" sz="1200" b="1">
                          <a:solidFill>
                            <a:schemeClr val="tx1"/>
                          </a:solidFill>
                          <a:effectLst/>
                        </a:rPr>
                        <a:t>Headache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ase"/>
                      <a:r>
                        <a:rPr lang="en-IT" sz="1200">
                          <a:solidFill>
                            <a:schemeClr val="tx1"/>
                          </a:solidFill>
                          <a:effectLst/>
                        </a:rPr>
                        <a:t>72 (40.4)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ase"/>
                      <a:r>
                        <a:rPr lang="en-IT" sz="1200">
                          <a:solidFill>
                            <a:schemeClr val="tx1"/>
                          </a:solidFill>
                          <a:effectLst/>
                        </a:rPr>
                        <a:t>2 (1.1)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ase"/>
                      <a:r>
                        <a:rPr lang="en-IT" sz="1200">
                          <a:solidFill>
                            <a:schemeClr val="tx1"/>
                          </a:solidFill>
                          <a:effectLst/>
                        </a:rPr>
                        <a:t>70 (39.1)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ase"/>
                      <a:r>
                        <a:rPr lang="en-IT" sz="1200">
                          <a:solidFill>
                            <a:schemeClr val="tx1"/>
                          </a:solidFill>
                          <a:effectLst/>
                        </a:rPr>
                        <a:t>2 (1.1)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81267189"/>
                  </a:ext>
                </a:extLst>
              </a:tr>
              <a:tr h="305801">
                <a:tc>
                  <a:txBody>
                    <a:bodyPr/>
                    <a:lstStyle/>
                    <a:p>
                      <a:pPr fontAlgn="base"/>
                      <a:r>
                        <a:rPr lang="en-GB" sz="1200" b="1">
                          <a:solidFill>
                            <a:schemeClr val="tx1"/>
                          </a:solidFill>
                          <a:effectLst/>
                        </a:rPr>
                        <a:t>Arthralgia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ase"/>
                      <a:r>
                        <a:rPr lang="en-IT" sz="1200">
                          <a:solidFill>
                            <a:schemeClr val="tx1"/>
                          </a:solidFill>
                          <a:effectLst/>
                        </a:rPr>
                        <a:t>64 (36.0)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ase"/>
                      <a:r>
                        <a:rPr lang="en-IT" sz="1200">
                          <a:solidFill>
                            <a:schemeClr val="tx1"/>
                          </a:solidFill>
                          <a:effectLst/>
                        </a:rPr>
                        <a:t>4 (2.2)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ase"/>
                      <a:r>
                        <a:rPr lang="en-IT" sz="1200">
                          <a:solidFill>
                            <a:schemeClr val="tx1"/>
                          </a:solidFill>
                          <a:effectLst/>
                        </a:rPr>
                        <a:t>49 (27.4)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ase"/>
                      <a:r>
                        <a:rPr lang="en-IT" sz="1200">
                          <a:solidFill>
                            <a:schemeClr val="tx1"/>
                          </a:solidFill>
                          <a:effectLst/>
                        </a:rPr>
                        <a:t>2 (1.1)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09846450"/>
                  </a:ext>
                </a:extLst>
              </a:tr>
              <a:tr h="305801">
                <a:tc>
                  <a:txBody>
                    <a:bodyPr/>
                    <a:lstStyle/>
                    <a:p>
                      <a:pPr fontAlgn="base"/>
                      <a:r>
                        <a:rPr lang="en-GB" sz="1200" b="1">
                          <a:solidFill>
                            <a:schemeClr val="tx1"/>
                          </a:solidFill>
                          <a:effectLst/>
                        </a:rPr>
                        <a:t>Neutropenia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ase"/>
                      <a:r>
                        <a:rPr lang="en-IT" sz="1200">
                          <a:solidFill>
                            <a:schemeClr val="tx1"/>
                          </a:solidFill>
                          <a:effectLst/>
                        </a:rPr>
                        <a:t>61 (34.3)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ase"/>
                      <a:r>
                        <a:rPr lang="en-IT" sz="1200">
                          <a:solidFill>
                            <a:schemeClr val="tx1"/>
                          </a:solidFill>
                          <a:effectLst/>
                        </a:rPr>
                        <a:t>55 (30.9)</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ase"/>
                      <a:r>
                        <a:rPr lang="en-IT" sz="1200">
                          <a:solidFill>
                            <a:schemeClr val="tx1"/>
                          </a:solidFill>
                          <a:effectLst/>
                        </a:rPr>
                        <a:t>23 (12.8)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ase"/>
                      <a:r>
                        <a:rPr lang="en-IT" sz="1200">
                          <a:solidFill>
                            <a:schemeClr val="tx1"/>
                          </a:solidFill>
                          <a:effectLst/>
                        </a:rPr>
                        <a:t>21 (11.7)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01258536"/>
                  </a:ext>
                </a:extLst>
              </a:tr>
              <a:tr h="305801">
                <a:tc>
                  <a:txBody>
                    <a:bodyPr/>
                    <a:lstStyle/>
                    <a:p>
                      <a:pPr fontAlgn="base"/>
                      <a:r>
                        <a:rPr lang="en-GB" sz="1200" b="1">
                          <a:solidFill>
                            <a:schemeClr val="tx1"/>
                          </a:solidFill>
                          <a:effectLst/>
                        </a:rPr>
                        <a:t>Fatigue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ase"/>
                      <a:r>
                        <a:rPr lang="en-IT" sz="1200">
                          <a:solidFill>
                            <a:schemeClr val="tx1"/>
                          </a:solidFill>
                          <a:effectLst/>
                        </a:rPr>
                        <a:t>55 (30.9)</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ase"/>
                      <a:r>
                        <a:rPr lang="en-IT" sz="1200">
                          <a:solidFill>
                            <a:schemeClr val="tx1"/>
                          </a:solidFill>
                          <a:effectLst/>
                        </a:rPr>
                        <a:t>4 (2.2)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ase"/>
                      <a:r>
                        <a:rPr lang="en-IT" sz="1200">
                          <a:solidFill>
                            <a:schemeClr val="tx1"/>
                          </a:solidFill>
                          <a:effectLst/>
                        </a:rPr>
                        <a:t>43 (24.0)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ase"/>
                      <a:r>
                        <a:rPr lang="en-IT" sz="1200">
                          <a:solidFill>
                            <a:schemeClr val="tx1"/>
                          </a:solidFill>
                          <a:effectLst/>
                        </a:rPr>
                        <a:t>2 (1.1)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73242307"/>
                  </a:ext>
                </a:extLst>
              </a:tr>
              <a:tr h="305801">
                <a:tc>
                  <a:txBody>
                    <a:bodyPr/>
                    <a:lstStyle/>
                    <a:p>
                      <a:pPr fontAlgn="base"/>
                      <a:r>
                        <a:rPr lang="en-GB" sz="1200" b="1">
                          <a:solidFill>
                            <a:schemeClr val="tx1"/>
                          </a:solidFill>
                          <a:effectLst/>
                        </a:rPr>
                        <a:t>Cough</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ase"/>
                      <a:r>
                        <a:rPr lang="en-IT" sz="1200">
                          <a:solidFill>
                            <a:schemeClr val="tx1"/>
                          </a:solidFill>
                          <a:effectLst/>
                        </a:rPr>
                        <a:t>50 (28.1)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ase"/>
                      <a:r>
                        <a:rPr lang="en-IT" sz="1200">
                          <a:solidFill>
                            <a:schemeClr val="tx1"/>
                          </a:solidFill>
                          <a:effectLst/>
                        </a:rPr>
                        <a:t>1 (0.6)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ase"/>
                      <a:r>
                        <a:rPr lang="en-IT" sz="1200">
                          <a:solidFill>
                            <a:schemeClr val="tx1"/>
                          </a:solidFill>
                          <a:effectLst/>
                        </a:rPr>
                        <a:t>45 (25.1)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ase"/>
                      <a:r>
                        <a:rPr lang="en-IT" sz="1200">
                          <a:solidFill>
                            <a:schemeClr val="tx1"/>
                          </a:solidFill>
                          <a:effectLst/>
                        </a:rPr>
                        <a:t>1 (0.6)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14621005"/>
                  </a:ext>
                </a:extLst>
              </a:tr>
              <a:tr h="305801">
                <a:tc>
                  <a:txBody>
                    <a:bodyPr/>
                    <a:lstStyle/>
                    <a:p>
                      <a:pPr fontAlgn="base"/>
                      <a:r>
                        <a:rPr lang="en-GB" sz="1200" b="1">
                          <a:solidFill>
                            <a:schemeClr val="tx1"/>
                          </a:solidFill>
                          <a:effectLst/>
                        </a:rPr>
                        <a:t>COVID-19</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ase"/>
                      <a:r>
                        <a:rPr lang="en-IT" sz="1200">
                          <a:solidFill>
                            <a:schemeClr val="tx1"/>
                          </a:solidFill>
                          <a:effectLst/>
                        </a:rPr>
                        <a:t>44 (24.7)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ase"/>
                      <a:r>
                        <a:rPr lang="en-IT" sz="1200">
                          <a:solidFill>
                            <a:schemeClr val="tx1"/>
                          </a:solidFill>
                          <a:effectLst/>
                        </a:rPr>
                        <a:t>16 (9.0)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ase"/>
                      <a:r>
                        <a:rPr lang="en-IT" sz="1200">
                          <a:solidFill>
                            <a:schemeClr val="tx1"/>
                          </a:solidFill>
                          <a:effectLst/>
                        </a:rPr>
                        <a:t>38 (21.2)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ase"/>
                      <a:r>
                        <a:rPr lang="en-IT" sz="1200">
                          <a:solidFill>
                            <a:schemeClr val="tx1"/>
                          </a:solidFill>
                          <a:effectLst/>
                        </a:rPr>
                        <a:t>13 (7.3)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33011511"/>
                  </a:ext>
                </a:extLst>
              </a:tr>
              <a:tr h="305801">
                <a:tc>
                  <a:txBody>
                    <a:bodyPr/>
                    <a:lstStyle/>
                    <a:p>
                      <a:pPr fontAlgn="base"/>
                      <a:r>
                        <a:rPr lang="en-GB" sz="1200" b="1">
                          <a:solidFill>
                            <a:schemeClr val="tx1"/>
                          </a:solidFill>
                          <a:effectLst/>
                        </a:rPr>
                        <a:t>Thrombocytopenia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ase"/>
                      <a:r>
                        <a:rPr lang="en-IT" sz="1200">
                          <a:solidFill>
                            <a:schemeClr val="tx1"/>
                          </a:solidFill>
                          <a:effectLst/>
                        </a:rPr>
                        <a:t>26 (14.6)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ase"/>
                      <a:r>
                        <a:rPr lang="en-IT" sz="1200">
                          <a:solidFill>
                            <a:schemeClr val="tx1"/>
                          </a:solidFill>
                          <a:effectLst/>
                        </a:rPr>
                        <a:t>15 (8.4)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ase"/>
                      <a:r>
                        <a:rPr lang="en-IT" sz="1200">
                          <a:solidFill>
                            <a:schemeClr val="tx1"/>
                          </a:solidFill>
                          <a:effectLst/>
                        </a:rPr>
                        <a:t>16 (8.9)</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ase"/>
                      <a:r>
                        <a:rPr lang="en-IT" sz="1200">
                          <a:solidFill>
                            <a:schemeClr val="tx1"/>
                          </a:solidFill>
                          <a:effectLst/>
                        </a:rPr>
                        <a:t>6 (3.4)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93874835"/>
                  </a:ext>
                </a:extLst>
              </a:tr>
              <a:tr h="305801">
                <a:tc>
                  <a:txBody>
                    <a:bodyPr/>
                    <a:lstStyle/>
                    <a:p>
                      <a:pPr fontAlgn="base"/>
                      <a:r>
                        <a:rPr lang="en-GB" sz="1200" b="1">
                          <a:solidFill>
                            <a:schemeClr val="tx1"/>
                          </a:solidFill>
                          <a:effectLst/>
                        </a:rPr>
                        <a:t>Pneumonia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ase"/>
                      <a:r>
                        <a:rPr lang="en-IT" sz="1200">
                          <a:solidFill>
                            <a:schemeClr val="tx1"/>
                          </a:solidFill>
                          <a:effectLst/>
                        </a:rPr>
                        <a:t>25 (14.0)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ase"/>
                      <a:r>
                        <a:rPr lang="en-IT" sz="1200">
                          <a:solidFill>
                            <a:schemeClr val="tx1"/>
                          </a:solidFill>
                          <a:effectLst/>
                        </a:rPr>
                        <a:t>13 (7.3)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ase"/>
                      <a:r>
                        <a:rPr lang="en-IT" sz="1200">
                          <a:solidFill>
                            <a:schemeClr val="tx1"/>
                          </a:solidFill>
                          <a:effectLst/>
                        </a:rPr>
                        <a:t>27 (15.1)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ase"/>
                      <a:r>
                        <a:rPr lang="en-IT" sz="1200">
                          <a:solidFill>
                            <a:schemeClr val="tx1"/>
                          </a:solidFill>
                          <a:effectLst/>
                        </a:rPr>
                        <a:t>11 (6.1)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20015432"/>
                  </a:ext>
                </a:extLst>
              </a:tr>
              <a:tr h="305801">
                <a:tc>
                  <a:txBody>
                    <a:bodyPr/>
                    <a:lstStyle/>
                    <a:p>
                      <a:pPr fontAlgn="base"/>
                      <a:r>
                        <a:rPr lang="en-GB" sz="1200" b="1">
                          <a:solidFill>
                            <a:schemeClr val="tx1"/>
                          </a:solidFill>
                          <a:effectLst/>
                        </a:rPr>
                        <a:t>Hypertension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ase"/>
                      <a:r>
                        <a:rPr lang="en-IT" sz="1200">
                          <a:solidFill>
                            <a:schemeClr val="tx1"/>
                          </a:solidFill>
                          <a:effectLst/>
                        </a:rPr>
                        <a:t>17 (9.6)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ase"/>
                      <a:r>
                        <a:rPr lang="en-IT" sz="1200">
                          <a:solidFill>
                            <a:schemeClr val="tx1"/>
                          </a:solidFill>
                          <a:effectLst/>
                        </a:rPr>
                        <a:t>8 (4.5)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ase"/>
                      <a:r>
                        <a:rPr lang="en-IT" sz="1200">
                          <a:solidFill>
                            <a:schemeClr val="tx1"/>
                          </a:solidFill>
                          <a:effectLst/>
                        </a:rPr>
                        <a:t>19 (10.6)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ase"/>
                      <a:r>
                        <a:rPr lang="en-IT" sz="1200">
                          <a:solidFill>
                            <a:schemeClr val="tx1"/>
                          </a:solidFill>
                          <a:effectLst/>
                        </a:rPr>
                        <a:t>9 (5.0)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91949419"/>
                  </a:ext>
                </a:extLst>
              </a:tr>
              <a:tr h="305801">
                <a:tc>
                  <a:txBody>
                    <a:bodyPr/>
                    <a:lstStyle/>
                    <a:p>
                      <a:pPr fontAlgn="base"/>
                      <a:r>
                        <a:rPr lang="en-GB" sz="1200" b="1">
                          <a:solidFill>
                            <a:schemeClr val="tx1"/>
                          </a:solidFill>
                          <a:effectLst/>
                        </a:rPr>
                        <a:t>Syncope</a:t>
                      </a:r>
                      <a:r>
                        <a:rPr lang="en-GB" sz="1200" b="1" baseline="30000">
                          <a:solidFill>
                            <a:schemeClr val="tx1"/>
                          </a:solidFill>
                          <a:effectLst/>
                        </a:rPr>
                        <a:t>b</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ase"/>
                      <a:r>
                        <a:rPr lang="en-IT" sz="1200">
                          <a:solidFill>
                            <a:schemeClr val="tx1"/>
                          </a:solidFill>
                          <a:effectLst/>
                        </a:rPr>
                        <a:t>12 (6.7)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ase"/>
                      <a:r>
                        <a:rPr lang="en-IT" sz="1200">
                          <a:solidFill>
                            <a:schemeClr val="tx1"/>
                          </a:solidFill>
                          <a:effectLst/>
                        </a:rPr>
                        <a:t>9 (5.1)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ase"/>
                      <a:r>
                        <a:rPr lang="en-IT" sz="1200">
                          <a:solidFill>
                            <a:schemeClr val="tx1"/>
                          </a:solidFill>
                          <a:effectLst/>
                        </a:rPr>
                        <a:t>5 (2.8)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base"/>
                      <a:r>
                        <a:rPr lang="en-IT" sz="1200">
                          <a:solidFill>
                            <a:schemeClr val="tx1"/>
                          </a:solidFill>
                          <a:effectLst/>
                        </a:rPr>
                        <a:t>4 (2.2)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41638131"/>
                  </a:ext>
                </a:extLst>
              </a:tr>
            </a:tbl>
          </a:graphicData>
        </a:graphic>
      </p:graphicFrame>
      <p:sp>
        <p:nvSpPr>
          <p:cNvPr id="6" name="TextBox 5">
            <a:extLst>
              <a:ext uri="{FF2B5EF4-FFF2-40B4-BE49-F238E27FC236}">
                <a16:creationId xmlns:a16="http://schemas.microsoft.com/office/drawing/2014/main" id="{D8DA1791-E23A-93DC-629C-E50F0E690F50}"/>
              </a:ext>
            </a:extLst>
          </p:cNvPr>
          <p:cNvSpPr txBox="1"/>
          <p:nvPr/>
        </p:nvSpPr>
        <p:spPr>
          <a:xfrm>
            <a:off x="9120188" y="1665288"/>
            <a:ext cx="2655278" cy="1331485"/>
          </a:xfrm>
          <a:prstGeom prst="rect">
            <a:avLst/>
          </a:prstGeom>
          <a:solidFill>
            <a:schemeClr val="bg2"/>
          </a:solidFill>
        </p:spPr>
        <p:txBody>
          <a:bodyPr wrap="square" tIns="108000" rtlCol="0">
            <a:noAutofit/>
          </a:bodyPr>
          <a:lstStyle/>
          <a:p>
            <a:pPr marL="182563" indent="-182563">
              <a:buClr>
                <a:schemeClr val="accent2"/>
              </a:buClr>
              <a:buFont typeface="Arial" panose="020B0604020202020204" pitchFamily="34" charset="0"/>
              <a:buChar char="•"/>
            </a:pPr>
            <a:r>
              <a:rPr lang="en-US" sz="1400"/>
              <a:t>Most common any-grade AEs and Grade ≥3 </a:t>
            </a:r>
            <a:r>
              <a:rPr lang="en-US" sz="1400" err="1"/>
              <a:t>AEs</a:t>
            </a:r>
            <a:r>
              <a:rPr lang="en-US" sz="1400" baseline="30000" err="1"/>
              <a:t>a</a:t>
            </a:r>
            <a:r>
              <a:rPr lang="en-US" sz="1400"/>
              <a:t> were consistent with earlier analyses</a:t>
            </a:r>
            <a:endParaRPr lang="en-US" sz="1400" baseline="30000"/>
          </a:p>
        </p:txBody>
      </p:sp>
    </p:spTree>
    <p:extLst>
      <p:ext uri="{BB962C8B-B14F-4D97-AF65-F5344CB8AC3E}">
        <p14:creationId xmlns:p14="http://schemas.microsoft.com/office/powerpoint/2010/main" val="20973151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B661279-F58B-7679-07E8-24FDF9C19EFD}"/>
              </a:ext>
            </a:extLst>
          </p:cNvPr>
          <p:cNvSpPr>
            <a:spLocks noGrp="1"/>
          </p:cNvSpPr>
          <p:nvPr>
            <p:ph type="ftr" sz="quarter" idx="10"/>
          </p:nvPr>
        </p:nvSpPr>
        <p:spPr>
          <a:xfrm>
            <a:off x="407989" y="6057901"/>
            <a:ext cx="8532812" cy="611187"/>
          </a:xfrm>
        </p:spPr>
        <p:txBody>
          <a:bodyPr/>
          <a:lstStyle/>
          <a:p>
            <a:r>
              <a:rPr lang="en-GB" b="1"/>
              <a:t>A, </a:t>
            </a:r>
            <a:r>
              <a:rPr lang="en-GB"/>
              <a:t>acalabrutinib; </a:t>
            </a:r>
            <a:r>
              <a:rPr lang="en-GB" b="1"/>
              <a:t>AE, </a:t>
            </a:r>
            <a:r>
              <a:rPr lang="en-GB"/>
              <a:t>adverse event; </a:t>
            </a:r>
            <a:r>
              <a:rPr lang="en-GB" b="1"/>
              <a:t>BTKi</a:t>
            </a:r>
            <a:r>
              <a:rPr lang="en-GB"/>
              <a:t>, Bruton’s tyrosine kinase inhibitor; </a:t>
            </a:r>
            <a:r>
              <a:rPr lang="en-GB" b="1" err="1"/>
              <a:t>Clb</a:t>
            </a:r>
            <a:r>
              <a:rPr lang="en-GB" b="1"/>
              <a:t>, </a:t>
            </a:r>
            <a:r>
              <a:rPr lang="en-GB"/>
              <a:t>chlorambucil; </a:t>
            </a:r>
            <a:r>
              <a:rPr lang="en-GB" b="1"/>
              <a:t>CLL, </a:t>
            </a:r>
            <a:r>
              <a:rPr lang="en-GB"/>
              <a:t>chronic lymphocytic </a:t>
            </a:r>
            <a:r>
              <a:rPr lang="en-GB" err="1"/>
              <a:t>leukemia</a:t>
            </a:r>
            <a:r>
              <a:rPr lang="en-GB"/>
              <a:t>; </a:t>
            </a:r>
            <a:r>
              <a:rPr lang="en-GB" b="1"/>
              <a:t>O, </a:t>
            </a:r>
            <a:r>
              <a:rPr lang="en-GB" err="1"/>
              <a:t>obinatuzimab</a:t>
            </a:r>
            <a:r>
              <a:rPr lang="en-GB"/>
              <a:t>; </a:t>
            </a:r>
            <a:r>
              <a:rPr lang="en-GB" b="1"/>
              <a:t>OS, </a:t>
            </a:r>
            <a:r>
              <a:rPr lang="en-GB"/>
              <a:t>overall survival; </a:t>
            </a:r>
            <a:r>
              <a:rPr lang="en-GB" b="1"/>
              <a:t>PFS, </a:t>
            </a:r>
            <a:r>
              <a:rPr lang="en-GB"/>
              <a:t>progression-free survival; </a:t>
            </a:r>
            <a:r>
              <a:rPr lang="en-GB" b="1"/>
              <a:t>TN, </a:t>
            </a:r>
            <a:r>
              <a:rPr lang="en-GB"/>
              <a:t>treatment naïve.</a:t>
            </a:r>
          </a:p>
          <a:p>
            <a:r>
              <a:rPr lang="en-GB" b="1"/>
              <a:t>Sharman et al, Abstract #636 presented at ASH 2023. </a:t>
            </a:r>
            <a:endParaRPr lang="en-GB"/>
          </a:p>
        </p:txBody>
      </p:sp>
      <p:sp>
        <p:nvSpPr>
          <p:cNvPr id="4" name="Title 3">
            <a:extLst>
              <a:ext uri="{FF2B5EF4-FFF2-40B4-BE49-F238E27FC236}">
                <a16:creationId xmlns:a16="http://schemas.microsoft.com/office/drawing/2014/main" id="{2FE6295D-850C-219D-C445-8523D4A2A1FC}"/>
              </a:ext>
            </a:extLst>
          </p:cNvPr>
          <p:cNvSpPr>
            <a:spLocks noGrp="1"/>
          </p:cNvSpPr>
          <p:nvPr>
            <p:ph type="title"/>
          </p:nvPr>
        </p:nvSpPr>
        <p:spPr/>
        <p:txBody>
          <a:bodyPr/>
          <a:lstStyle/>
          <a:p>
            <a:r>
              <a:rPr lang="en-US"/>
              <a:t>Conclusions </a:t>
            </a:r>
          </a:p>
        </p:txBody>
      </p:sp>
      <p:sp>
        <p:nvSpPr>
          <p:cNvPr id="5" name="Content Placeholder 4">
            <a:extLst>
              <a:ext uri="{FF2B5EF4-FFF2-40B4-BE49-F238E27FC236}">
                <a16:creationId xmlns:a16="http://schemas.microsoft.com/office/drawing/2014/main" id="{7D7C2EA2-38D8-D397-AD8C-7DC306089CC7}"/>
              </a:ext>
            </a:extLst>
          </p:cNvPr>
          <p:cNvSpPr>
            <a:spLocks noGrp="1"/>
          </p:cNvSpPr>
          <p:nvPr>
            <p:ph idx="1"/>
          </p:nvPr>
        </p:nvSpPr>
        <p:spPr/>
        <p:txBody>
          <a:bodyPr>
            <a:normAutofit/>
          </a:bodyPr>
          <a:lstStyle/>
          <a:p>
            <a:r>
              <a:rPr lang="en-US"/>
              <a:t>With median follow-up at 74.5 months (~6 years), the efficacy and safety of A+O and A were maintained in patients with TN CLL</a:t>
            </a:r>
          </a:p>
          <a:p>
            <a:pPr lvl="1"/>
            <a:r>
              <a:rPr lang="en-US"/>
              <a:t>Median PFS was significantly longer for A-containing arms vs </a:t>
            </a:r>
            <a:r>
              <a:rPr lang="en-US" err="1"/>
              <a:t>O+Clb</a:t>
            </a:r>
            <a:endParaRPr lang="en-US"/>
          </a:p>
          <a:p>
            <a:pPr lvl="1"/>
            <a:r>
              <a:rPr lang="en-US"/>
              <a:t>Median PFS was significantly longer in patients treated with A+O vs A</a:t>
            </a:r>
          </a:p>
          <a:p>
            <a:pPr lvl="1"/>
            <a:r>
              <a:rPr lang="en-US"/>
              <a:t>Addition of O to A resulted in higher complete response rates compared with A monotherapy</a:t>
            </a:r>
          </a:p>
          <a:p>
            <a:pPr lvl="1"/>
            <a:r>
              <a:rPr lang="en-US"/>
              <a:t>Patients treated with A+O who achieved a complete response had longer PFS than those who did not achieve a complete response</a:t>
            </a:r>
          </a:p>
          <a:p>
            <a:pPr lvl="1"/>
            <a:r>
              <a:rPr lang="en-US"/>
              <a:t>OS was not reached in any treatment arm and was longer with A+O vs </a:t>
            </a:r>
            <a:r>
              <a:rPr lang="en-US" err="1"/>
              <a:t>O+Clb</a:t>
            </a:r>
            <a:endParaRPr lang="en-US"/>
          </a:p>
          <a:p>
            <a:r>
              <a:rPr lang="en-US"/>
              <a:t>These benefits in outcomes were observed regardless of patients’ genomic marker status</a:t>
            </a:r>
          </a:p>
          <a:p>
            <a:r>
              <a:rPr lang="en-US"/>
              <a:t>Safety of A+O and A remained consistent with previously reported findings, with low incidences of some Grade ≥3 AEs typically associated with BTKis</a:t>
            </a:r>
          </a:p>
          <a:p>
            <a:endParaRPr lang="en-US"/>
          </a:p>
        </p:txBody>
      </p:sp>
    </p:spTree>
    <p:extLst>
      <p:ext uri="{BB962C8B-B14F-4D97-AF65-F5344CB8AC3E}">
        <p14:creationId xmlns:p14="http://schemas.microsoft.com/office/powerpoint/2010/main" val="34418075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AD63E48-67AE-504B-8F04-DE9381C6DC60}"/>
              </a:ext>
            </a:extLst>
          </p:cNvPr>
          <p:cNvSpPr>
            <a:spLocks noGrp="1"/>
          </p:cNvSpPr>
          <p:nvPr>
            <p:ph type="title"/>
          </p:nvPr>
        </p:nvSpPr>
        <p:spPr/>
        <p:txBody>
          <a:bodyPr/>
          <a:lstStyle/>
          <a:p>
            <a:r>
              <a:rPr lang="de-DE" err="1"/>
              <a:t>Sonrotoclax</a:t>
            </a:r>
            <a:r>
              <a:rPr lang="de-DE"/>
              <a:t> plus </a:t>
            </a:r>
            <a:r>
              <a:rPr lang="de-DE" err="1"/>
              <a:t>zanubrutinib</a:t>
            </a:r>
            <a:r>
              <a:rPr lang="de-DE"/>
              <a:t> in TN-CLL/SLL</a:t>
            </a:r>
          </a:p>
        </p:txBody>
      </p:sp>
      <p:sp>
        <p:nvSpPr>
          <p:cNvPr id="2" name="Textplatzhalter 1">
            <a:extLst>
              <a:ext uri="{FF2B5EF4-FFF2-40B4-BE49-F238E27FC236}">
                <a16:creationId xmlns:a16="http://schemas.microsoft.com/office/drawing/2014/main" id="{1B152C8C-8AFA-A648-AEBD-C90E20C273E5}"/>
              </a:ext>
            </a:extLst>
          </p:cNvPr>
          <p:cNvSpPr>
            <a:spLocks noGrp="1"/>
          </p:cNvSpPr>
          <p:nvPr>
            <p:ph type="body" idx="1"/>
          </p:nvPr>
        </p:nvSpPr>
        <p:spPr/>
        <p:txBody>
          <a:bodyPr/>
          <a:lstStyle/>
          <a:p>
            <a:r>
              <a:rPr lang="de-DE"/>
              <a:t>Phase 1/2 </a:t>
            </a:r>
            <a:r>
              <a:rPr lang="de-DE" err="1"/>
              <a:t>study</a:t>
            </a:r>
            <a:r>
              <a:rPr lang="de-DE"/>
              <a:t> </a:t>
            </a:r>
          </a:p>
        </p:txBody>
      </p:sp>
    </p:spTree>
    <p:extLst>
      <p:ext uri="{BB962C8B-B14F-4D97-AF65-F5344CB8AC3E}">
        <p14:creationId xmlns:p14="http://schemas.microsoft.com/office/powerpoint/2010/main" val="42459180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E7BB02F-FFC9-D9B6-2768-469BB11B0110}"/>
              </a:ext>
            </a:extLst>
          </p:cNvPr>
          <p:cNvSpPr>
            <a:spLocks noGrp="1"/>
          </p:cNvSpPr>
          <p:nvPr>
            <p:ph type="body" sz="quarter" idx="12"/>
          </p:nvPr>
        </p:nvSpPr>
        <p:spPr/>
        <p:txBody>
          <a:bodyPr/>
          <a:lstStyle/>
          <a:p>
            <a:r>
              <a:rPr lang="en-US"/>
              <a:t>BGB-11417-101 is a Phase 1/2 study evaluating </a:t>
            </a:r>
            <a:r>
              <a:rPr lang="en-US" err="1"/>
              <a:t>sonrotoclax</a:t>
            </a:r>
            <a:r>
              <a:rPr lang="en-US"/>
              <a:t> as monotherapy, in combination with </a:t>
            </a:r>
            <a:r>
              <a:rPr lang="en-US" err="1"/>
              <a:t>zanubrutinib</a:t>
            </a:r>
            <a:r>
              <a:rPr lang="en-US"/>
              <a:t>, and in combination with </a:t>
            </a:r>
            <a:r>
              <a:rPr lang="en-US" err="1"/>
              <a:t>obinutuzumab</a:t>
            </a:r>
            <a:r>
              <a:rPr lang="en-US"/>
              <a:t> ± </a:t>
            </a:r>
            <a:r>
              <a:rPr lang="en-US" err="1"/>
              <a:t>zanubrutinib</a:t>
            </a:r>
            <a:r>
              <a:rPr lang="en-US"/>
              <a:t> in patients with B-cell malignancies</a:t>
            </a:r>
          </a:p>
        </p:txBody>
      </p:sp>
      <p:sp>
        <p:nvSpPr>
          <p:cNvPr id="4" name="Title 3">
            <a:extLst>
              <a:ext uri="{FF2B5EF4-FFF2-40B4-BE49-F238E27FC236}">
                <a16:creationId xmlns:a16="http://schemas.microsoft.com/office/drawing/2014/main" id="{140904B3-879A-FE1E-B0B9-A1506DE4B28B}"/>
              </a:ext>
            </a:extLst>
          </p:cNvPr>
          <p:cNvSpPr>
            <a:spLocks noGrp="1"/>
          </p:cNvSpPr>
          <p:nvPr>
            <p:ph type="title"/>
          </p:nvPr>
        </p:nvSpPr>
        <p:spPr/>
        <p:txBody>
          <a:bodyPr/>
          <a:lstStyle/>
          <a:p>
            <a:r>
              <a:rPr lang="de-DE"/>
              <a:t>BGB-11417-101 </a:t>
            </a:r>
            <a:r>
              <a:rPr lang="de-DE" err="1"/>
              <a:t>study</a:t>
            </a:r>
            <a:r>
              <a:rPr lang="de-DE"/>
              <a:t> design</a:t>
            </a:r>
            <a:endParaRPr lang="en-US"/>
          </a:p>
        </p:txBody>
      </p:sp>
      <p:grpSp>
        <p:nvGrpSpPr>
          <p:cNvPr id="17" name="Gruppieren 16">
            <a:extLst>
              <a:ext uri="{FF2B5EF4-FFF2-40B4-BE49-F238E27FC236}">
                <a16:creationId xmlns:a16="http://schemas.microsoft.com/office/drawing/2014/main" id="{E68434FC-C8DA-1012-A205-08E0054FADE1}"/>
              </a:ext>
            </a:extLst>
          </p:cNvPr>
          <p:cNvGrpSpPr/>
          <p:nvPr/>
        </p:nvGrpSpPr>
        <p:grpSpPr>
          <a:xfrm>
            <a:off x="416533" y="2330979"/>
            <a:ext cx="3456000" cy="738664"/>
            <a:chOff x="416533" y="2330979"/>
            <a:chExt cx="3456000" cy="738664"/>
          </a:xfrm>
        </p:grpSpPr>
        <p:sp>
          <p:nvSpPr>
            <p:cNvPr id="8" name="TextBox 7">
              <a:extLst>
                <a:ext uri="{FF2B5EF4-FFF2-40B4-BE49-F238E27FC236}">
                  <a16:creationId xmlns:a16="http://schemas.microsoft.com/office/drawing/2014/main" id="{7D3FC74C-0768-A43B-1A73-26E3121E4A1A}"/>
                </a:ext>
              </a:extLst>
            </p:cNvPr>
            <p:cNvSpPr txBox="1"/>
            <p:nvPr/>
          </p:nvSpPr>
          <p:spPr>
            <a:xfrm>
              <a:off x="416533" y="2330979"/>
              <a:ext cx="3456000" cy="461665"/>
            </a:xfrm>
            <a:prstGeom prst="rect">
              <a:avLst/>
            </a:prstGeom>
            <a:solidFill>
              <a:schemeClr val="accent1">
                <a:lumMod val="75000"/>
                <a:lumOff val="25000"/>
              </a:schemeClr>
            </a:solidFill>
            <a:ln w="19050">
              <a:solidFill>
                <a:schemeClr val="accent1">
                  <a:lumMod val="75000"/>
                  <a:lumOff val="25000"/>
                </a:schemeClr>
              </a:solidFill>
            </a:ln>
          </p:spPr>
          <p:txBody>
            <a:bodyPr wrap="square" rtlCol="0">
              <a:spAutoFit/>
            </a:bodyPr>
            <a:lstStyle/>
            <a:p>
              <a:pPr algn="ctr"/>
              <a:r>
                <a:rPr lang="en-US" sz="1200" b="1" err="1">
                  <a:solidFill>
                    <a:schemeClr val="bg1"/>
                  </a:solidFill>
                </a:rPr>
                <a:t>Sonrotoclax</a:t>
              </a:r>
              <a:r>
                <a:rPr lang="en-US" sz="1200" b="1">
                  <a:solidFill>
                    <a:schemeClr val="bg1"/>
                  </a:solidFill>
                </a:rPr>
                <a:t> + </a:t>
              </a:r>
              <a:r>
                <a:rPr lang="en-US" sz="1200" b="1" err="1">
                  <a:solidFill>
                    <a:schemeClr val="bg1"/>
                  </a:solidFill>
                </a:rPr>
                <a:t>zanubrutinib</a:t>
              </a:r>
              <a:r>
                <a:rPr lang="en-US" sz="1200" b="1">
                  <a:solidFill>
                    <a:schemeClr val="bg1"/>
                  </a:solidFill>
                </a:rPr>
                <a:t> dose-finding </a:t>
              </a:r>
            </a:p>
            <a:p>
              <a:pPr algn="ctr"/>
              <a:r>
                <a:rPr lang="en-US" sz="1200" b="1">
                  <a:solidFill>
                    <a:schemeClr val="bg1"/>
                  </a:solidFill>
                </a:rPr>
                <a:t>(weekly/daily ramp-up)</a:t>
              </a:r>
            </a:p>
          </p:txBody>
        </p:sp>
        <p:sp>
          <p:nvSpPr>
            <p:cNvPr id="10" name="TextBox 9">
              <a:extLst>
                <a:ext uri="{FF2B5EF4-FFF2-40B4-BE49-F238E27FC236}">
                  <a16:creationId xmlns:a16="http://schemas.microsoft.com/office/drawing/2014/main" id="{F9BEFF80-28B0-4C17-E054-625DF2D668C1}"/>
                </a:ext>
              </a:extLst>
            </p:cNvPr>
            <p:cNvSpPr txBox="1"/>
            <p:nvPr/>
          </p:nvSpPr>
          <p:spPr>
            <a:xfrm>
              <a:off x="416533" y="2792644"/>
              <a:ext cx="3456000" cy="276999"/>
            </a:xfrm>
            <a:prstGeom prst="rect">
              <a:avLst/>
            </a:prstGeom>
            <a:noFill/>
            <a:ln w="19050">
              <a:solidFill>
                <a:schemeClr val="accent1">
                  <a:lumMod val="75000"/>
                  <a:lumOff val="25000"/>
                </a:schemeClr>
              </a:solidFill>
            </a:ln>
          </p:spPr>
          <p:txBody>
            <a:bodyPr wrap="square" rtlCol="0">
              <a:spAutoFit/>
            </a:bodyPr>
            <a:lstStyle/>
            <a:p>
              <a:r>
                <a:rPr lang="en-US" sz="1200"/>
                <a:t>R/R CLL/SLL, MCL, </a:t>
              </a:r>
              <a:r>
                <a:rPr lang="en-US" sz="1200" b="1">
                  <a:solidFill>
                    <a:schemeClr val="accent1">
                      <a:lumMod val="75000"/>
                      <a:lumOff val="25000"/>
                    </a:schemeClr>
                  </a:solidFill>
                </a:rPr>
                <a:t>TN CLL/SLL</a:t>
              </a:r>
            </a:p>
          </p:txBody>
        </p:sp>
      </p:grpSp>
      <p:grpSp>
        <p:nvGrpSpPr>
          <p:cNvPr id="6" name="Gruppieren 5">
            <a:extLst>
              <a:ext uri="{FF2B5EF4-FFF2-40B4-BE49-F238E27FC236}">
                <a16:creationId xmlns:a16="http://schemas.microsoft.com/office/drawing/2014/main" id="{3323B340-E8E8-A573-D01E-F04781412430}"/>
              </a:ext>
            </a:extLst>
          </p:cNvPr>
          <p:cNvGrpSpPr/>
          <p:nvPr/>
        </p:nvGrpSpPr>
        <p:grpSpPr>
          <a:xfrm>
            <a:off x="5488405" y="2330979"/>
            <a:ext cx="3456000" cy="724624"/>
            <a:chOff x="5488405" y="2330979"/>
            <a:chExt cx="3456000" cy="724624"/>
          </a:xfrm>
        </p:grpSpPr>
        <p:sp>
          <p:nvSpPr>
            <p:cNvPr id="9" name="TextBox 8">
              <a:extLst>
                <a:ext uri="{FF2B5EF4-FFF2-40B4-BE49-F238E27FC236}">
                  <a16:creationId xmlns:a16="http://schemas.microsoft.com/office/drawing/2014/main" id="{1209E096-2A19-8C03-CF61-862C06DFE5D4}"/>
                </a:ext>
              </a:extLst>
            </p:cNvPr>
            <p:cNvSpPr txBox="1"/>
            <p:nvPr/>
          </p:nvSpPr>
          <p:spPr>
            <a:xfrm>
              <a:off x="5488405" y="2330979"/>
              <a:ext cx="3456000" cy="461665"/>
            </a:xfrm>
            <a:prstGeom prst="rect">
              <a:avLst/>
            </a:prstGeom>
            <a:solidFill>
              <a:schemeClr val="accent1">
                <a:lumMod val="75000"/>
                <a:lumOff val="25000"/>
              </a:schemeClr>
            </a:solidFill>
            <a:ln w="19050">
              <a:solidFill>
                <a:schemeClr val="accent1">
                  <a:lumMod val="75000"/>
                  <a:lumOff val="25000"/>
                </a:schemeClr>
              </a:solidFill>
            </a:ln>
          </p:spPr>
          <p:txBody>
            <a:bodyPr wrap="square" rtlCol="0">
              <a:spAutoFit/>
            </a:bodyPr>
            <a:lstStyle/>
            <a:p>
              <a:pPr algn="ctr"/>
              <a:r>
                <a:rPr lang="en-US" sz="1200" b="1" err="1">
                  <a:solidFill>
                    <a:schemeClr val="bg1"/>
                  </a:solidFill>
                </a:rPr>
                <a:t>Sonrotoclax</a:t>
              </a:r>
              <a:r>
                <a:rPr lang="en-US" sz="1200" b="1">
                  <a:solidFill>
                    <a:schemeClr val="bg1"/>
                  </a:solidFill>
                </a:rPr>
                <a:t> + zanubrutinib expansion</a:t>
              </a:r>
            </a:p>
            <a:p>
              <a:pPr algn="ctr"/>
              <a:endParaRPr lang="en-US" sz="1200" b="1">
                <a:solidFill>
                  <a:schemeClr val="bg1"/>
                </a:solidFill>
              </a:endParaRPr>
            </a:p>
          </p:txBody>
        </p:sp>
        <p:sp>
          <p:nvSpPr>
            <p:cNvPr id="11" name="TextBox 10">
              <a:extLst>
                <a:ext uri="{FF2B5EF4-FFF2-40B4-BE49-F238E27FC236}">
                  <a16:creationId xmlns:a16="http://schemas.microsoft.com/office/drawing/2014/main" id="{D2A77AC5-CCED-EC79-211E-08B4491C221F}"/>
                </a:ext>
              </a:extLst>
            </p:cNvPr>
            <p:cNvSpPr txBox="1"/>
            <p:nvPr/>
          </p:nvSpPr>
          <p:spPr>
            <a:xfrm>
              <a:off x="5488405" y="2778604"/>
              <a:ext cx="3456000" cy="276999"/>
            </a:xfrm>
            <a:prstGeom prst="rect">
              <a:avLst/>
            </a:prstGeom>
            <a:noFill/>
            <a:ln w="19050">
              <a:solidFill>
                <a:schemeClr val="accent1">
                  <a:lumMod val="75000"/>
                  <a:lumOff val="25000"/>
                </a:schemeClr>
              </a:solidFill>
            </a:ln>
          </p:spPr>
          <p:txBody>
            <a:bodyPr wrap="square" rtlCol="0">
              <a:spAutoFit/>
            </a:bodyPr>
            <a:lstStyle/>
            <a:p>
              <a:r>
                <a:rPr lang="en-US" sz="1200"/>
                <a:t>R/R CLL/SLL, MCL, </a:t>
              </a:r>
              <a:r>
                <a:rPr lang="en-US" sz="1200" b="1">
                  <a:solidFill>
                    <a:schemeClr val="accent1">
                      <a:lumMod val="75000"/>
                      <a:lumOff val="25000"/>
                    </a:schemeClr>
                  </a:solidFill>
                </a:rPr>
                <a:t>TN CLL/SLL</a:t>
              </a:r>
            </a:p>
          </p:txBody>
        </p:sp>
      </p:grpSp>
      <p:sp>
        <p:nvSpPr>
          <p:cNvPr id="12" name="Rectangle 11">
            <a:extLst>
              <a:ext uri="{FF2B5EF4-FFF2-40B4-BE49-F238E27FC236}">
                <a16:creationId xmlns:a16="http://schemas.microsoft.com/office/drawing/2014/main" id="{CA5CDFBA-A6E6-A451-FA84-8BF890898187}"/>
              </a:ext>
            </a:extLst>
          </p:cNvPr>
          <p:cNvSpPr/>
          <p:nvPr/>
        </p:nvSpPr>
        <p:spPr>
          <a:xfrm>
            <a:off x="421771" y="4409549"/>
            <a:ext cx="758952" cy="288000"/>
          </a:xfrm>
          <a:prstGeom prst="rect">
            <a:avLst/>
          </a:prstGeom>
          <a:solidFill>
            <a:schemeClr val="accent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40 mg</a:t>
            </a:r>
          </a:p>
        </p:txBody>
      </p:sp>
      <p:sp>
        <p:nvSpPr>
          <p:cNvPr id="13" name="Rectangle 12">
            <a:extLst>
              <a:ext uri="{FF2B5EF4-FFF2-40B4-BE49-F238E27FC236}">
                <a16:creationId xmlns:a16="http://schemas.microsoft.com/office/drawing/2014/main" id="{10474FB0-CD3C-BEE9-B0DE-75E36BE78B69}"/>
              </a:ext>
            </a:extLst>
          </p:cNvPr>
          <p:cNvSpPr/>
          <p:nvPr/>
        </p:nvSpPr>
        <p:spPr>
          <a:xfrm>
            <a:off x="1156149" y="4101466"/>
            <a:ext cx="758952" cy="288000"/>
          </a:xfrm>
          <a:prstGeom prst="rect">
            <a:avLst/>
          </a:prstGeom>
          <a:solidFill>
            <a:schemeClr val="accent1">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80 mg</a:t>
            </a:r>
          </a:p>
        </p:txBody>
      </p:sp>
      <p:sp>
        <p:nvSpPr>
          <p:cNvPr id="14" name="Rectangle 13">
            <a:extLst>
              <a:ext uri="{FF2B5EF4-FFF2-40B4-BE49-F238E27FC236}">
                <a16:creationId xmlns:a16="http://schemas.microsoft.com/office/drawing/2014/main" id="{2E0654C1-88A8-6124-4661-419CEB767EEF}"/>
              </a:ext>
            </a:extLst>
          </p:cNvPr>
          <p:cNvSpPr/>
          <p:nvPr/>
        </p:nvSpPr>
        <p:spPr>
          <a:xfrm>
            <a:off x="1890527" y="3793382"/>
            <a:ext cx="758952" cy="288000"/>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160 mg</a:t>
            </a:r>
          </a:p>
        </p:txBody>
      </p:sp>
      <p:sp>
        <p:nvSpPr>
          <p:cNvPr id="15" name="Rectangle 14">
            <a:extLst>
              <a:ext uri="{FF2B5EF4-FFF2-40B4-BE49-F238E27FC236}">
                <a16:creationId xmlns:a16="http://schemas.microsoft.com/office/drawing/2014/main" id="{6354309A-E624-44A6-9F99-C3D3C93A11FD}"/>
              </a:ext>
            </a:extLst>
          </p:cNvPr>
          <p:cNvSpPr/>
          <p:nvPr/>
        </p:nvSpPr>
        <p:spPr>
          <a:xfrm>
            <a:off x="2624905" y="3485298"/>
            <a:ext cx="758952" cy="288000"/>
          </a:xfrm>
          <a:prstGeom prst="rect">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320 mg</a:t>
            </a:r>
          </a:p>
        </p:txBody>
      </p:sp>
      <p:sp>
        <p:nvSpPr>
          <p:cNvPr id="16" name="Rectangle 15">
            <a:extLst>
              <a:ext uri="{FF2B5EF4-FFF2-40B4-BE49-F238E27FC236}">
                <a16:creationId xmlns:a16="http://schemas.microsoft.com/office/drawing/2014/main" id="{2FF8E80C-DA0B-0E97-B952-84CFB11FEF68}"/>
              </a:ext>
            </a:extLst>
          </p:cNvPr>
          <p:cNvSpPr/>
          <p:nvPr/>
        </p:nvSpPr>
        <p:spPr>
          <a:xfrm>
            <a:off x="3359281" y="3177214"/>
            <a:ext cx="758952" cy="288000"/>
          </a:xfrm>
          <a:prstGeom prst="rect">
            <a:avLst/>
          </a:prstGeom>
          <a:solidFill>
            <a:schemeClr val="accent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640 mg</a:t>
            </a:r>
          </a:p>
        </p:txBody>
      </p:sp>
      <p:cxnSp>
        <p:nvCxnSpPr>
          <p:cNvPr id="18" name="Straight Arrow Connector 17">
            <a:extLst>
              <a:ext uri="{FF2B5EF4-FFF2-40B4-BE49-F238E27FC236}">
                <a16:creationId xmlns:a16="http://schemas.microsoft.com/office/drawing/2014/main" id="{A5ABDE28-EC6C-4F15-5D6D-B1017FD4119B}"/>
              </a:ext>
            </a:extLst>
          </p:cNvPr>
          <p:cNvCxnSpPr>
            <a:cxnSpLocks/>
          </p:cNvCxnSpPr>
          <p:nvPr/>
        </p:nvCxnSpPr>
        <p:spPr>
          <a:xfrm>
            <a:off x="3872533" y="2693291"/>
            <a:ext cx="161587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AE1F515-D0ED-C39B-C1A1-2B908FE429AE}"/>
              </a:ext>
            </a:extLst>
          </p:cNvPr>
          <p:cNvCxnSpPr>
            <a:cxnSpLocks/>
          </p:cNvCxnSpPr>
          <p:nvPr/>
        </p:nvCxnSpPr>
        <p:spPr>
          <a:xfrm>
            <a:off x="4335279" y="3941912"/>
            <a:ext cx="216332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8" name="Gruppieren 27">
            <a:extLst>
              <a:ext uri="{FF2B5EF4-FFF2-40B4-BE49-F238E27FC236}">
                <a16:creationId xmlns:a16="http://schemas.microsoft.com/office/drawing/2014/main" id="{B143CEB4-4BB4-FDEC-F20D-4E8E0A7E3490}"/>
              </a:ext>
            </a:extLst>
          </p:cNvPr>
          <p:cNvGrpSpPr/>
          <p:nvPr/>
        </p:nvGrpSpPr>
        <p:grpSpPr>
          <a:xfrm>
            <a:off x="6498601" y="3633010"/>
            <a:ext cx="1435608" cy="617804"/>
            <a:chOff x="5647567" y="3596259"/>
            <a:chExt cx="1435608" cy="617804"/>
          </a:xfrm>
        </p:grpSpPr>
        <p:sp>
          <p:nvSpPr>
            <p:cNvPr id="22" name="Rectangle 21">
              <a:extLst>
                <a:ext uri="{FF2B5EF4-FFF2-40B4-BE49-F238E27FC236}">
                  <a16:creationId xmlns:a16="http://schemas.microsoft.com/office/drawing/2014/main" id="{BD31A6E3-369A-509A-4B86-D9BCA18D8839}"/>
                </a:ext>
              </a:extLst>
            </p:cNvPr>
            <p:cNvSpPr/>
            <p:nvPr/>
          </p:nvSpPr>
          <p:spPr>
            <a:xfrm>
              <a:off x="5647567" y="3926063"/>
              <a:ext cx="1435608" cy="28800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160 mg</a:t>
              </a:r>
            </a:p>
          </p:txBody>
        </p:sp>
        <p:sp>
          <p:nvSpPr>
            <p:cNvPr id="23" name="Rectangle 22">
              <a:extLst>
                <a:ext uri="{FF2B5EF4-FFF2-40B4-BE49-F238E27FC236}">
                  <a16:creationId xmlns:a16="http://schemas.microsoft.com/office/drawing/2014/main" id="{A8914EAD-7072-DD09-3A2E-FB0FA685F62B}"/>
                </a:ext>
              </a:extLst>
            </p:cNvPr>
            <p:cNvSpPr/>
            <p:nvPr/>
          </p:nvSpPr>
          <p:spPr>
            <a:xfrm>
              <a:off x="5647567" y="3596259"/>
              <a:ext cx="1435608" cy="288000"/>
            </a:xfrm>
            <a:prstGeom prst="rect">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320 mg</a:t>
              </a:r>
            </a:p>
          </p:txBody>
        </p:sp>
      </p:grpSp>
      <p:sp>
        <p:nvSpPr>
          <p:cNvPr id="24" name="TextBox 23">
            <a:extLst>
              <a:ext uri="{FF2B5EF4-FFF2-40B4-BE49-F238E27FC236}">
                <a16:creationId xmlns:a16="http://schemas.microsoft.com/office/drawing/2014/main" id="{BBBACA44-3438-8FE9-FE69-DEBA18E24B02}"/>
              </a:ext>
            </a:extLst>
          </p:cNvPr>
          <p:cNvSpPr txBox="1"/>
          <p:nvPr/>
        </p:nvSpPr>
        <p:spPr>
          <a:xfrm>
            <a:off x="416533" y="4918680"/>
            <a:ext cx="11367480" cy="830997"/>
          </a:xfrm>
          <a:prstGeom prst="rect">
            <a:avLst/>
          </a:prstGeom>
          <a:solidFill>
            <a:schemeClr val="bg2"/>
          </a:solidFill>
        </p:spPr>
        <p:txBody>
          <a:bodyPr wrap="square" rtlCol="0">
            <a:spAutoFit/>
          </a:bodyPr>
          <a:lstStyle/>
          <a:p>
            <a:pPr marL="171450" indent="-171450">
              <a:buClr>
                <a:schemeClr val="accent2"/>
              </a:buClr>
              <a:buFont typeface="Arial" panose="020B0604020202020204" pitchFamily="34" charset="0"/>
              <a:buChar char="•"/>
            </a:pPr>
            <a:r>
              <a:rPr lang="en-GB" sz="1200">
                <a:effectLst/>
                <a:latin typeface="Arial" panose="020B0604020202020204" pitchFamily="34" charset="0"/>
              </a:rPr>
              <a:t>Main study objectives (TN CLL cohorts): determine safety and tolerability and define the RP2D of </a:t>
            </a:r>
            <a:r>
              <a:rPr lang="en-GB" sz="1200" err="1">
                <a:effectLst/>
                <a:latin typeface="Arial" panose="020B0604020202020204" pitchFamily="34" charset="0"/>
              </a:rPr>
              <a:t>sonrotoclax</a:t>
            </a:r>
            <a:r>
              <a:rPr lang="en-GB" sz="1200">
                <a:effectLst/>
                <a:latin typeface="Arial" panose="020B0604020202020204" pitchFamily="34" charset="0"/>
              </a:rPr>
              <a:t> when given in combination with </a:t>
            </a:r>
            <a:r>
              <a:rPr lang="en-GB" sz="1200" err="1">
                <a:effectLst/>
                <a:latin typeface="Arial" panose="020B0604020202020204" pitchFamily="34" charset="0"/>
              </a:rPr>
              <a:t>zanubrutinib</a:t>
            </a:r>
            <a:r>
              <a:rPr lang="en-GB" sz="1200">
                <a:effectLst/>
                <a:latin typeface="Arial" panose="020B0604020202020204" pitchFamily="34" charset="0"/>
              </a:rPr>
              <a:t> (160 mg BID or 320 mg QD)</a:t>
            </a:r>
          </a:p>
          <a:p>
            <a:pPr marL="171450" indent="-171450">
              <a:buClr>
                <a:schemeClr val="accent2"/>
              </a:buClr>
              <a:buFont typeface="Arial" panose="020B0604020202020204" pitchFamily="34" charset="0"/>
              <a:buChar char="•"/>
            </a:pPr>
            <a:r>
              <a:rPr lang="en-GB" sz="1200">
                <a:effectLst/>
                <a:latin typeface="Arial" panose="020B0604020202020204" pitchFamily="34" charset="0"/>
              </a:rPr>
              <a:t>8 to 12 weeks of </a:t>
            </a:r>
            <a:r>
              <a:rPr lang="en-GB" sz="1200" err="1">
                <a:effectLst/>
                <a:latin typeface="Arial" panose="020B0604020202020204" pitchFamily="34" charset="0"/>
              </a:rPr>
              <a:t>zanubrutinib</a:t>
            </a:r>
            <a:r>
              <a:rPr lang="en-GB" sz="1200">
                <a:effectLst/>
                <a:latin typeface="Arial" panose="020B0604020202020204" pitchFamily="34" charset="0"/>
              </a:rPr>
              <a:t> monotherapy was given prior to </a:t>
            </a:r>
            <a:r>
              <a:rPr lang="en-GB" sz="1200" err="1">
                <a:effectLst/>
                <a:latin typeface="Arial" panose="020B0604020202020204" pitchFamily="34" charset="0"/>
              </a:rPr>
              <a:t>sonrotoclax</a:t>
            </a:r>
            <a:r>
              <a:rPr lang="en-GB" sz="1200">
                <a:effectLst/>
                <a:latin typeface="Arial" panose="020B0604020202020204" pitchFamily="34" charset="0"/>
              </a:rPr>
              <a:t> dosing (12 weeks if high </a:t>
            </a:r>
            <a:r>
              <a:rPr lang="en-GB" sz="1200" err="1">
                <a:effectLst/>
                <a:latin typeface="Arial" panose="020B0604020202020204" pitchFamily="34" charset="0"/>
              </a:rPr>
              <a:t>tumor</a:t>
            </a:r>
            <a:r>
              <a:rPr lang="en-GB" sz="1200">
                <a:effectLst/>
                <a:latin typeface="Arial" panose="020B0604020202020204" pitchFamily="34" charset="0"/>
              </a:rPr>
              <a:t> burden)</a:t>
            </a:r>
          </a:p>
          <a:p>
            <a:pPr marL="171450" indent="-171450">
              <a:buClr>
                <a:schemeClr val="accent2"/>
              </a:buClr>
              <a:buFont typeface="Arial" panose="020B0604020202020204" pitchFamily="34" charset="0"/>
              <a:buChar char="•"/>
            </a:pPr>
            <a:r>
              <a:rPr lang="en-GB" sz="1200" err="1">
                <a:effectLst/>
                <a:latin typeface="Arial" panose="020B0604020202020204" pitchFamily="34" charset="0"/>
              </a:rPr>
              <a:t>Sonrotoclax</a:t>
            </a:r>
            <a:r>
              <a:rPr lang="en-GB" sz="1200">
                <a:effectLst/>
                <a:latin typeface="Arial" panose="020B0604020202020204" pitchFamily="34" charset="0"/>
              </a:rPr>
              <a:t> was dosed orally, once daily, using a weekly or daily ramp-up schedule to reach the target dose </a:t>
            </a:r>
          </a:p>
        </p:txBody>
      </p:sp>
      <p:sp>
        <p:nvSpPr>
          <p:cNvPr id="25" name="Footer Placeholder 3">
            <a:extLst>
              <a:ext uri="{FF2B5EF4-FFF2-40B4-BE49-F238E27FC236}">
                <a16:creationId xmlns:a16="http://schemas.microsoft.com/office/drawing/2014/main" id="{FD7B6211-C441-A869-CCCB-967C1250A43E}"/>
              </a:ext>
            </a:extLst>
          </p:cNvPr>
          <p:cNvSpPr>
            <a:spLocks noGrp="1"/>
          </p:cNvSpPr>
          <p:nvPr>
            <p:ph type="ftr" sz="quarter" idx="13"/>
          </p:nvPr>
        </p:nvSpPr>
        <p:spPr>
          <a:xfrm>
            <a:off x="407989" y="6283888"/>
            <a:ext cx="8532812" cy="385200"/>
          </a:xfrm>
        </p:spPr>
        <p:txBody>
          <a:bodyPr/>
          <a:lstStyle/>
          <a:p>
            <a:r>
              <a:rPr lang="en-GB" b="1"/>
              <a:t>BID, </a:t>
            </a:r>
            <a:r>
              <a:rPr lang="en-GB"/>
              <a:t>twice daily; </a:t>
            </a:r>
            <a:r>
              <a:rPr lang="en-GB" b="1"/>
              <a:t>CLL/SLL, </a:t>
            </a:r>
            <a:r>
              <a:rPr lang="en-GB"/>
              <a:t>chronic lymphocytic </a:t>
            </a:r>
            <a:r>
              <a:rPr lang="en-GB" err="1"/>
              <a:t>leukemia</a:t>
            </a:r>
            <a:r>
              <a:rPr lang="en-GB"/>
              <a:t>/small lymphocytic lymphoma;</a:t>
            </a:r>
            <a:r>
              <a:rPr lang="en-GB" b="1"/>
              <a:t> MCL, </a:t>
            </a:r>
            <a:r>
              <a:rPr lang="en-GB"/>
              <a:t>mantle cell lymphoma; </a:t>
            </a:r>
            <a:r>
              <a:rPr lang="en-GB" b="1"/>
              <a:t>QD, </a:t>
            </a:r>
            <a:r>
              <a:rPr lang="en-GB"/>
              <a:t>once daily; </a:t>
            </a:r>
            <a:r>
              <a:rPr lang="en-GB" b="1"/>
              <a:t>RP2D, </a:t>
            </a:r>
            <a:r>
              <a:rPr lang="en-GB"/>
              <a:t>recommended phase 2 dose; </a:t>
            </a:r>
            <a:r>
              <a:rPr lang="en-GB" b="1"/>
              <a:t>R/R, </a:t>
            </a:r>
            <a:r>
              <a:rPr lang="en-GB"/>
              <a:t>relapsed/refractory;</a:t>
            </a:r>
            <a:r>
              <a:rPr lang="en-GB" b="1"/>
              <a:t> TN, </a:t>
            </a:r>
            <a:r>
              <a:rPr lang="en-GB"/>
              <a:t>treatment naïve. </a:t>
            </a:r>
          </a:p>
          <a:p>
            <a:r>
              <a:rPr lang="en-GB" b="1"/>
              <a:t>Tam et al, Abstract #327 presented at ASH 2023. </a:t>
            </a:r>
            <a:endParaRPr lang="en-GB"/>
          </a:p>
        </p:txBody>
      </p:sp>
      <p:sp>
        <p:nvSpPr>
          <p:cNvPr id="29" name="Textfeld 28">
            <a:extLst>
              <a:ext uri="{FF2B5EF4-FFF2-40B4-BE49-F238E27FC236}">
                <a16:creationId xmlns:a16="http://schemas.microsoft.com/office/drawing/2014/main" id="{61AAAC14-A987-5D09-1919-28083534EA50}"/>
              </a:ext>
            </a:extLst>
          </p:cNvPr>
          <p:cNvSpPr txBox="1"/>
          <p:nvPr/>
        </p:nvSpPr>
        <p:spPr>
          <a:xfrm>
            <a:off x="4473512" y="3413580"/>
            <a:ext cx="1886857" cy="461665"/>
          </a:xfrm>
          <a:prstGeom prst="rect">
            <a:avLst/>
          </a:prstGeom>
          <a:noFill/>
        </p:spPr>
        <p:txBody>
          <a:bodyPr wrap="square" rtlCol="0">
            <a:spAutoFit/>
          </a:bodyPr>
          <a:lstStyle/>
          <a:p>
            <a:r>
              <a:rPr lang="de-DE" sz="1200"/>
              <a:t>160 mg and 320 mg </a:t>
            </a:r>
            <a:r>
              <a:rPr lang="de-DE" sz="1200" err="1"/>
              <a:t>selected</a:t>
            </a:r>
            <a:r>
              <a:rPr lang="de-DE" sz="1200"/>
              <a:t> </a:t>
            </a:r>
            <a:r>
              <a:rPr lang="de-DE" sz="1200" err="1"/>
              <a:t>for</a:t>
            </a:r>
            <a:r>
              <a:rPr lang="de-DE" sz="1200"/>
              <a:t> </a:t>
            </a:r>
            <a:r>
              <a:rPr lang="de-DE" sz="1200" err="1"/>
              <a:t>expansion</a:t>
            </a:r>
            <a:endParaRPr lang="de-DE" sz="1200"/>
          </a:p>
        </p:txBody>
      </p:sp>
      <p:sp>
        <p:nvSpPr>
          <p:cNvPr id="19" name="Right Bracket 18">
            <a:extLst>
              <a:ext uri="{FF2B5EF4-FFF2-40B4-BE49-F238E27FC236}">
                <a16:creationId xmlns:a16="http://schemas.microsoft.com/office/drawing/2014/main" id="{BD9A09EC-A2A3-BC55-A6EF-AFB6898B46AE}"/>
              </a:ext>
            </a:extLst>
          </p:cNvPr>
          <p:cNvSpPr/>
          <p:nvPr/>
        </p:nvSpPr>
        <p:spPr>
          <a:xfrm>
            <a:off x="4234695" y="3156459"/>
            <a:ext cx="100584" cy="1570907"/>
          </a:xfrm>
          <a:prstGeom prst="rightBracket">
            <a:avLst/>
          </a:pr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8801480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8B8AB6-BBC5-9A3A-B095-7A478B66D511}"/>
              </a:ext>
            </a:extLst>
          </p:cNvPr>
          <p:cNvSpPr>
            <a:spLocks noGrp="1"/>
          </p:cNvSpPr>
          <p:nvPr>
            <p:ph type="title"/>
          </p:nvPr>
        </p:nvSpPr>
        <p:spPr/>
        <p:txBody>
          <a:bodyPr/>
          <a:lstStyle/>
          <a:p>
            <a:r>
              <a:rPr lang="en-US"/>
              <a:t>Dose modification and AE summary</a:t>
            </a:r>
          </a:p>
        </p:txBody>
      </p:sp>
      <p:sp>
        <p:nvSpPr>
          <p:cNvPr id="4" name="Footer Placeholder 3">
            <a:extLst>
              <a:ext uri="{FF2B5EF4-FFF2-40B4-BE49-F238E27FC236}">
                <a16:creationId xmlns:a16="http://schemas.microsoft.com/office/drawing/2014/main" id="{E19C6C62-8C1E-2272-335F-8B317B517667}"/>
              </a:ext>
            </a:extLst>
          </p:cNvPr>
          <p:cNvSpPr>
            <a:spLocks noGrp="1"/>
          </p:cNvSpPr>
          <p:nvPr>
            <p:ph type="ftr" sz="quarter" idx="13"/>
          </p:nvPr>
        </p:nvSpPr>
        <p:spPr/>
        <p:txBody>
          <a:bodyPr/>
          <a:lstStyle/>
          <a:p>
            <a:r>
              <a:rPr lang="en-GB" baseline="30000" err="1">
                <a:effectLst/>
                <a:latin typeface="Arial" panose="020B0604020202020204" pitchFamily="34" charset="0"/>
              </a:rPr>
              <a:t>a</a:t>
            </a:r>
            <a:r>
              <a:rPr lang="en-GB" err="1">
                <a:effectLst/>
                <a:latin typeface="Arial" panose="020B0604020202020204" pitchFamily="34" charset="0"/>
              </a:rPr>
              <a:t>One</a:t>
            </a:r>
            <a:r>
              <a:rPr lang="en-GB">
                <a:effectLst/>
                <a:latin typeface="Arial" panose="020B0604020202020204" pitchFamily="34" charset="0"/>
              </a:rPr>
              <a:t> patient stopped both </a:t>
            </a:r>
            <a:r>
              <a:rPr lang="en-GB" err="1">
                <a:effectLst/>
                <a:latin typeface="Arial" panose="020B0604020202020204" pitchFamily="34" charset="0"/>
              </a:rPr>
              <a:t>sonrotoclax</a:t>
            </a:r>
            <a:r>
              <a:rPr lang="en-GB">
                <a:effectLst/>
                <a:latin typeface="Arial" panose="020B0604020202020204" pitchFamily="34" charset="0"/>
              </a:rPr>
              <a:t> and zanubrutinib due to fungal infection.</a:t>
            </a:r>
          </a:p>
          <a:p>
            <a:r>
              <a:rPr lang="en-GB" b="1">
                <a:effectLst/>
                <a:latin typeface="Arial" panose="020B0604020202020204" pitchFamily="34" charset="0"/>
              </a:rPr>
              <a:t>AE, </a:t>
            </a:r>
            <a:r>
              <a:rPr lang="en-GB">
                <a:effectLst/>
                <a:latin typeface="Arial" panose="020B0604020202020204" pitchFamily="34" charset="0"/>
              </a:rPr>
              <a:t>adverse event. </a:t>
            </a:r>
          </a:p>
          <a:p>
            <a:r>
              <a:rPr lang="en-GB" b="1"/>
              <a:t>Tam et al, Abstract #327 presented at ASH 2023. </a:t>
            </a:r>
            <a:endParaRPr lang="en-GB"/>
          </a:p>
        </p:txBody>
      </p:sp>
      <p:graphicFrame>
        <p:nvGraphicFramePr>
          <p:cNvPr id="5" name="Table 4">
            <a:extLst>
              <a:ext uri="{FF2B5EF4-FFF2-40B4-BE49-F238E27FC236}">
                <a16:creationId xmlns:a16="http://schemas.microsoft.com/office/drawing/2014/main" id="{B3DCF725-BCB6-5BB5-7E9B-032719343CE5}"/>
              </a:ext>
            </a:extLst>
          </p:cNvPr>
          <p:cNvGraphicFramePr>
            <a:graphicFrameLocks noGrp="1"/>
          </p:cNvGraphicFramePr>
          <p:nvPr>
            <p:extLst>
              <p:ext uri="{D42A27DB-BD31-4B8C-83A1-F6EECF244321}">
                <p14:modId xmlns:p14="http://schemas.microsoft.com/office/powerpoint/2010/main" val="2135974306"/>
              </p:ext>
            </p:extLst>
          </p:nvPr>
        </p:nvGraphicFramePr>
        <p:xfrm>
          <a:off x="407987" y="1665287"/>
          <a:ext cx="9396000" cy="3830642"/>
        </p:xfrm>
        <a:graphic>
          <a:graphicData uri="http://schemas.openxmlformats.org/drawingml/2006/table">
            <a:tbl>
              <a:tblPr firstRow="1" bandRow="1">
                <a:tableStyleId>{5C22544A-7EE6-4342-B048-85BDC9FD1C3A}</a:tableStyleId>
              </a:tblPr>
              <a:tblGrid>
                <a:gridCol w="3672000">
                  <a:extLst>
                    <a:ext uri="{9D8B030D-6E8A-4147-A177-3AD203B41FA5}">
                      <a16:colId xmlns:a16="http://schemas.microsoft.com/office/drawing/2014/main" val="2761085033"/>
                    </a:ext>
                  </a:extLst>
                </a:gridCol>
                <a:gridCol w="1908000">
                  <a:extLst>
                    <a:ext uri="{9D8B030D-6E8A-4147-A177-3AD203B41FA5}">
                      <a16:colId xmlns:a16="http://schemas.microsoft.com/office/drawing/2014/main" val="4012493394"/>
                    </a:ext>
                  </a:extLst>
                </a:gridCol>
                <a:gridCol w="1908000">
                  <a:extLst>
                    <a:ext uri="{9D8B030D-6E8A-4147-A177-3AD203B41FA5}">
                      <a16:colId xmlns:a16="http://schemas.microsoft.com/office/drawing/2014/main" val="1887291774"/>
                    </a:ext>
                  </a:extLst>
                </a:gridCol>
                <a:gridCol w="1908000">
                  <a:extLst>
                    <a:ext uri="{9D8B030D-6E8A-4147-A177-3AD203B41FA5}">
                      <a16:colId xmlns:a16="http://schemas.microsoft.com/office/drawing/2014/main" val="1496669346"/>
                    </a:ext>
                  </a:extLst>
                </a:gridCol>
              </a:tblGrid>
              <a:tr h="533472">
                <a:tc>
                  <a:txBody>
                    <a:bodyPr/>
                    <a:lstStyle/>
                    <a:p>
                      <a:endParaRPr lang="en-GB" sz="1200">
                        <a:effectLst/>
                        <a:latin typeface="Arial" panose="020B0604020202020204" pitchFamily="34" charset="0"/>
                      </a:endParaRPr>
                    </a:p>
                  </a:txBody>
                  <a:tcPr anchor="ctr"/>
                </a:tc>
                <a:tc>
                  <a:txBody>
                    <a:bodyPr/>
                    <a:lstStyle/>
                    <a:p>
                      <a:pPr algn="ctr"/>
                      <a:r>
                        <a:rPr lang="en-GB" sz="1200" b="1">
                          <a:effectLst/>
                          <a:latin typeface="Arial" panose="020B0604020202020204" pitchFamily="34" charset="0"/>
                        </a:rPr>
                        <a:t>Sonrotoclax 160 mg + zanubrutinib (n=51)</a:t>
                      </a:r>
                      <a:endParaRPr lang="en-GB" sz="1200">
                        <a:effectLst/>
                        <a:latin typeface="Arial" panose="020B0604020202020204" pitchFamily="34" charset="0"/>
                      </a:endParaRPr>
                    </a:p>
                  </a:txBody>
                  <a:tcPr anchor="ctr">
                    <a:solidFill>
                      <a:schemeClr val="accent3"/>
                    </a:solidFill>
                  </a:tcPr>
                </a:tc>
                <a:tc>
                  <a:txBody>
                    <a:bodyPr/>
                    <a:lstStyle/>
                    <a:p>
                      <a:pPr algn="ctr"/>
                      <a:r>
                        <a:rPr lang="en-GB" sz="1200" b="1">
                          <a:effectLst/>
                          <a:latin typeface="Arial" panose="020B0604020202020204" pitchFamily="34" charset="0"/>
                        </a:rPr>
                        <a:t>Sonrotoclax 320 mg + zanubrutinib (n=56)</a:t>
                      </a:r>
                      <a:endParaRPr lang="en-GB" sz="1200">
                        <a:effectLst/>
                        <a:latin typeface="Arial" panose="020B0604020202020204" pitchFamily="34" charset="0"/>
                      </a:endParaRPr>
                    </a:p>
                  </a:txBody>
                  <a:tcPr anchor="ctr">
                    <a:solidFill>
                      <a:schemeClr val="accent1">
                        <a:lumMod val="75000"/>
                        <a:lumOff val="25000"/>
                      </a:schemeClr>
                    </a:solidFill>
                  </a:tcPr>
                </a:tc>
                <a:tc>
                  <a:txBody>
                    <a:bodyPr/>
                    <a:lstStyle/>
                    <a:p>
                      <a:pPr algn="ctr"/>
                      <a:r>
                        <a:rPr lang="en-GB" sz="1200" b="1">
                          <a:effectLst/>
                          <a:latin typeface="Arial" panose="020B0604020202020204" pitchFamily="34" charset="0"/>
                        </a:rPr>
                        <a:t>All patients</a:t>
                      </a:r>
                      <a:endParaRPr lang="en-GB" sz="1200">
                        <a:effectLst/>
                        <a:latin typeface="Arial" panose="020B0604020202020204" pitchFamily="34" charset="0"/>
                      </a:endParaRPr>
                    </a:p>
                    <a:p>
                      <a:pPr algn="ctr"/>
                      <a:r>
                        <a:rPr lang="en-GB" sz="1200" b="1">
                          <a:effectLst/>
                          <a:latin typeface="Arial" panose="020B0604020202020204" pitchFamily="34" charset="0"/>
                        </a:rPr>
                        <a:t>(N=107)</a:t>
                      </a:r>
                      <a:endParaRPr lang="en-GB" sz="1200">
                        <a:effectLst/>
                        <a:latin typeface="Arial" panose="020B0604020202020204" pitchFamily="34" charset="0"/>
                      </a:endParaRPr>
                    </a:p>
                  </a:txBody>
                  <a:tcPr anchor="ctr"/>
                </a:tc>
                <a:extLst>
                  <a:ext uri="{0D108BD9-81ED-4DB2-BD59-A6C34878D82A}">
                    <a16:rowId xmlns:a16="http://schemas.microsoft.com/office/drawing/2014/main" val="3793392192"/>
                  </a:ext>
                </a:extLst>
              </a:tr>
              <a:tr h="329717">
                <a:tc>
                  <a:txBody>
                    <a:bodyPr/>
                    <a:lstStyle/>
                    <a:p>
                      <a:r>
                        <a:rPr lang="en-GB" sz="1200" b="1">
                          <a:solidFill>
                            <a:schemeClr val="tx1"/>
                          </a:solidFill>
                          <a:effectLst/>
                          <a:latin typeface="Arial" panose="020B0604020202020204" pitchFamily="34" charset="0"/>
                        </a:rPr>
                        <a:t>Any AEs, n (%)</a:t>
                      </a:r>
                      <a:endParaRPr lang="en-GB" sz="1200">
                        <a:solidFill>
                          <a:schemeClr val="tx1"/>
                        </a:solidFill>
                        <a:effectLst/>
                        <a:latin typeface="Arial" panose="020B0604020202020204" pitchFamily="34" charset="0"/>
                      </a:endParaRPr>
                    </a:p>
                  </a:txBody>
                  <a:tcPr anchor="ctr">
                    <a:solidFill>
                      <a:srgbClr val="CBCDD2"/>
                    </a:solidFill>
                  </a:tcPr>
                </a:tc>
                <a:tc>
                  <a:txBody>
                    <a:bodyPr/>
                    <a:lstStyle/>
                    <a:p>
                      <a:pPr algn="ctr"/>
                      <a:r>
                        <a:rPr lang="en-IT" sz="1200">
                          <a:solidFill>
                            <a:schemeClr val="tx1"/>
                          </a:solidFill>
                          <a:effectLst/>
                          <a:latin typeface="Arial" panose="020B0604020202020204" pitchFamily="34" charset="0"/>
                        </a:rPr>
                        <a:t>47 (92.2)</a:t>
                      </a:r>
                    </a:p>
                  </a:txBody>
                  <a:tcPr anchor="ctr">
                    <a:solidFill>
                      <a:srgbClr val="CBCDD2"/>
                    </a:solidFill>
                  </a:tcPr>
                </a:tc>
                <a:tc>
                  <a:txBody>
                    <a:bodyPr/>
                    <a:lstStyle/>
                    <a:p>
                      <a:pPr algn="ctr"/>
                      <a:r>
                        <a:rPr lang="en-IT" sz="1200">
                          <a:solidFill>
                            <a:schemeClr val="tx1"/>
                          </a:solidFill>
                          <a:effectLst/>
                          <a:latin typeface="Arial" panose="020B0604020202020204" pitchFamily="34" charset="0"/>
                        </a:rPr>
                        <a:t>49 (87.5)</a:t>
                      </a:r>
                    </a:p>
                  </a:txBody>
                  <a:tcPr anchor="ctr">
                    <a:solidFill>
                      <a:srgbClr val="CBCDD2"/>
                    </a:solidFill>
                  </a:tcPr>
                </a:tc>
                <a:tc>
                  <a:txBody>
                    <a:bodyPr/>
                    <a:lstStyle/>
                    <a:p>
                      <a:pPr algn="ctr"/>
                      <a:r>
                        <a:rPr lang="en-IT" sz="1200">
                          <a:solidFill>
                            <a:schemeClr val="tx1"/>
                          </a:solidFill>
                          <a:effectLst/>
                          <a:latin typeface="Arial" panose="020B0604020202020204" pitchFamily="34" charset="0"/>
                        </a:rPr>
                        <a:t>96 (89.7)</a:t>
                      </a:r>
                    </a:p>
                  </a:txBody>
                  <a:tcPr anchor="ctr">
                    <a:solidFill>
                      <a:srgbClr val="CBCDD2"/>
                    </a:solidFill>
                  </a:tcPr>
                </a:tc>
                <a:extLst>
                  <a:ext uri="{0D108BD9-81ED-4DB2-BD59-A6C34878D82A}">
                    <a16:rowId xmlns:a16="http://schemas.microsoft.com/office/drawing/2014/main" val="3384047759"/>
                  </a:ext>
                </a:extLst>
              </a:tr>
              <a:tr h="329717">
                <a:tc>
                  <a:txBody>
                    <a:bodyPr/>
                    <a:lstStyle/>
                    <a:p>
                      <a:pPr marL="457200" lvl="1" indent="0"/>
                      <a:r>
                        <a:rPr lang="en-GB" sz="1200">
                          <a:solidFill>
                            <a:schemeClr val="tx1"/>
                          </a:solidFill>
                          <a:effectLst/>
                          <a:latin typeface="Arial" panose="020B0604020202020204" pitchFamily="34" charset="0"/>
                        </a:rPr>
                        <a:t>Grade ≥3</a:t>
                      </a:r>
                    </a:p>
                  </a:txBody>
                  <a:tcPr anchor="ctr">
                    <a:solidFill>
                      <a:srgbClr val="CBCDD2"/>
                    </a:solidFill>
                  </a:tcPr>
                </a:tc>
                <a:tc>
                  <a:txBody>
                    <a:bodyPr/>
                    <a:lstStyle/>
                    <a:p>
                      <a:pPr algn="ctr"/>
                      <a:r>
                        <a:rPr lang="en-IT" sz="1200">
                          <a:solidFill>
                            <a:schemeClr val="tx1"/>
                          </a:solidFill>
                          <a:effectLst/>
                          <a:latin typeface="Arial" panose="020B0604020202020204" pitchFamily="34" charset="0"/>
                        </a:rPr>
                        <a:t>22 (43.1)</a:t>
                      </a:r>
                    </a:p>
                  </a:txBody>
                  <a:tcPr anchor="ctr">
                    <a:solidFill>
                      <a:srgbClr val="CBCDD2"/>
                    </a:solidFill>
                  </a:tcPr>
                </a:tc>
                <a:tc>
                  <a:txBody>
                    <a:bodyPr/>
                    <a:lstStyle/>
                    <a:p>
                      <a:pPr algn="ctr"/>
                      <a:r>
                        <a:rPr lang="en-IT" sz="1200">
                          <a:solidFill>
                            <a:schemeClr val="tx1"/>
                          </a:solidFill>
                          <a:effectLst/>
                          <a:latin typeface="Arial" panose="020B0604020202020204" pitchFamily="34" charset="0"/>
                        </a:rPr>
                        <a:t>21 (37.5)</a:t>
                      </a:r>
                    </a:p>
                  </a:txBody>
                  <a:tcPr anchor="ctr">
                    <a:solidFill>
                      <a:srgbClr val="CBCDD2"/>
                    </a:solidFill>
                  </a:tcPr>
                </a:tc>
                <a:tc>
                  <a:txBody>
                    <a:bodyPr/>
                    <a:lstStyle/>
                    <a:p>
                      <a:pPr algn="ctr"/>
                      <a:r>
                        <a:rPr lang="en-IT" sz="1200">
                          <a:solidFill>
                            <a:schemeClr val="tx1"/>
                          </a:solidFill>
                          <a:effectLst/>
                          <a:latin typeface="Arial" panose="020B0604020202020204" pitchFamily="34" charset="0"/>
                        </a:rPr>
                        <a:t>43 (40.2)</a:t>
                      </a:r>
                    </a:p>
                  </a:txBody>
                  <a:tcPr anchor="ctr">
                    <a:solidFill>
                      <a:srgbClr val="CBCDD2"/>
                    </a:solidFill>
                  </a:tcPr>
                </a:tc>
                <a:extLst>
                  <a:ext uri="{0D108BD9-81ED-4DB2-BD59-A6C34878D82A}">
                    <a16:rowId xmlns:a16="http://schemas.microsoft.com/office/drawing/2014/main" val="2868691434"/>
                  </a:ext>
                </a:extLst>
              </a:tr>
              <a:tr h="329717">
                <a:tc>
                  <a:txBody>
                    <a:bodyPr/>
                    <a:lstStyle/>
                    <a:p>
                      <a:pPr marL="457200" lvl="1" indent="0"/>
                      <a:r>
                        <a:rPr lang="en-GB" sz="1200">
                          <a:solidFill>
                            <a:schemeClr val="tx1"/>
                          </a:solidFill>
                          <a:effectLst/>
                          <a:latin typeface="Arial" panose="020B0604020202020204" pitchFamily="34" charset="0"/>
                        </a:rPr>
                        <a:t>Serious AEs</a:t>
                      </a:r>
                    </a:p>
                  </a:txBody>
                  <a:tcPr anchor="ctr">
                    <a:solidFill>
                      <a:srgbClr val="CBCDD2"/>
                    </a:solidFill>
                  </a:tcPr>
                </a:tc>
                <a:tc>
                  <a:txBody>
                    <a:bodyPr/>
                    <a:lstStyle/>
                    <a:p>
                      <a:pPr algn="ctr"/>
                      <a:r>
                        <a:rPr lang="en-IT" sz="1200">
                          <a:solidFill>
                            <a:schemeClr val="tx1"/>
                          </a:solidFill>
                          <a:effectLst/>
                          <a:latin typeface="Arial" panose="020B0604020202020204" pitchFamily="34" charset="0"/>
                        </a:rPr>
                        <a:t>7 (13.7)</a:t>
                      </a:r>
                    </a:p>
                  </a:txBody>
                  <a:tcPr anchor="ctr">
                    <a:solidFill>
                      <a:srgbClr val="CBCDD2"/>
                    </a:solidFill>
                  </a:tcPr>
                </a:tc>
                <a:tc>
                  <a:txBody>
                    <a:bodyPr/>
                    <a:lstStyle/>
                    <a:p>
                      <a:pPr algn="ctr"/>
                      <a:r>
                        <a:rPr lang="en-IT" sz="1200">
                          <a:solidFill>
                            <a:schemeClr val="tx1"/>
                          </a:solidFill>
                          <a:effectLst/>
                          <a:latin typeface="Arial" panose="020B0604020202020204" pitchFamily="34" charset="0"/>
                        </a:rPr>
                        <a:t>8 (14.3) </a:t>
                      </a:r>
                    </a:p>
                  </a:txBody>
                  <a:tcPr anchor="ctr">
                    <a:solidFill>
                      <a:srgbClr val="CBCDD2"/>
                    </a:solidFill>
                  </a:tcPr>
                </a:tc>
                <a:tc>
                  <a:txBody>
                    <a:bodyPr/>
                    <a:lstStyle/>
                    <a:p>
                      <a:pPr algn="ctr"/>
                      <a:r>
                        <a:rPr lang="en-IT" sz="1200">
                          <a:solidFill>
                            <a:schemeClr val="tx1"/>
                          </a:solidFill>
                          <a:effectLst/>
                          <a:latin typeface="Arial" panose="020B0604020202020204" pitchFamily="34" charset="0"/>
                        </a:rPr>
                        <a:t>15 (14.0)</a:t>
                      </a:r>
                    </a:p>
                  </a:txBody>
                  <a:tcPr anchor="ctr">
                    <a:solidFill>
                      <a:srgbClr val="CBCDD2"/>
                    </a:solidFill>
                  </a:tcPr>
                </a:tc>
                <a:extLst>
                  <a:ext uri="{0D108BD9-81ED-4DB2-BD59-A6C34878D82A}">
                    <a16:rowId xmlns:a16="http://schemas.microsoft.com/office/drawing/2014/main" val="1711113213"/>
                  </a:ext>
                </a:extLst>
              </a:tr>
              <a:tr h="329717">
                <a:tc>
                  <a:txBody>
                    <a:bodyPr/>
                    <a:lstStyle/>
                    <a:p>
                      <a:pPr marL="457200" lvl="1" indent="0"/>
                      <a:r>
                        <a:rPr lang="en-GB" sz="1200">
                          <a:solidFill>
                            <a:schemeClr val="tx1"/>
                          </a:solidFill>
                          <a:effectLst/>
                          <a:latin typeface="Arial" panose="020B0604020202020204" pitchFamily="34" charset="0"/>
                        </a:rPr>
                        <a:t>Leading to death</a:t>
                      </a:r>
                    </a:p>
                  </a:txBody>
                  <a:tcPr anchor="ctr">
                    <a:solidFill>
                      <a:srgbClr val="CBCDD2"/>
                    </a:solidFill>
                  </a:tcPr>
                </a:tc>
                <a:tc>
                  <a:txBody>
                    <a:bodyPr/>
                    <a:lstStyle/>
                    <a:p>
                      <a:pPr algn="ctr"/>
                      <a:r>
                        <a:rPr lang="en-IT" sz="1200">
                          <a:solidFill>
                            <a:schemeClr val="tx1"/>
                          </a:solidFill>
                          <a:effectLst/>
                          <a:latin typeface="Arial" panose="020B0604020202020204" pitchFamily="34" charset="0"/>
                        </a:rPr>
                        <a:t>0</a:t>
                      </a:r>
                    </a:p>
                  </a:txBody>
                  <a:tcPr anchor="ctr">
                    <a:solidFill>
                      <a:srgbClr val="CBCDD2"/>
                    </a:solidFill>
                  </a:tcPr>
                </a:tc>
                <a:tc>
                  <a:txBody>
                    <a:bodyPr/>
                    <a:lstStyle/>
                    <a:p>
                      <a:pPr algn="ctr"/>
                      <a:r>
                        <a:rPr lang="en-IT" sz="1200">
                          <a:solidFill>
                            <a:schemeClr val="tx1"/>
                          </a:solidFill>
                          <a:effectLst/>
                          <a:latin typeface="Arial" panose="020B0604020202020204" pitchFamily="34" charset="0"/>
                        </a:rPr>
                        <a:t>0</a:t>
                      </a:r>
                    </a:p>
                  </a:txBody>
                  <a:tcPr anchor="ctr">
                    <a:solidFill>
                      <a:srgbClr val="CBCDD2"/>
                    </a:solidFill>
                  </a:tcPr>
                </a:tc>
                <a:tc>
                  <a:txBody>
                    <a:bodyPr/>
                    <a:lstStyle/>
                    <a:p>
                      <a:pPr algn="ctr"/>
                      <a:r>
                        <a:rPr lang="en-IT" sz="1200">
                          <a:solidFill>
                            <a:schemeClr val="tx1"/>
                          </a:solidFill>
                          <a:effectLst/>
                          <a:latin typeface="Arial" panose="020B0604020202020204" pitchFamily="34" charset="0"/>
                        </a:rPr>
                        <a:t>0</a:t>
                      </a:r>
                    </a:p>
                  </a:txBody>
                  <a:tcPr anchor="ctr">
                    <a:solidFill>
                      <a:srgbClr val="CBCDD2"/>
                    </a:solidFill>
                  </a:tcPr>
                </a:tc>
                <a:extLst>
                  <a:ext uri="{0D108BD9-81ED-4DB2-BD59-A6C34878D82A}">
                    <a16:rowId xmlns:a16="http://schemas.microsoft.com/office/drawing/2014/main" val="1799038003"/>
                  </a:ext>
                </a:extLst>
              </a:tr>
              <a:tr h="329717">
                <a:tc>
                  <a:txBody>
                    <a:bodyPr/>
                    <a:lstStyle/>
                    <a:p>
                      <a:pPr marL="457200" lvl="1" indent="0"/>
                      <a:r>
                        <a:rPr lang="en-GB" sz="1200">
                          <a:solidFill>
                            <a:schemeClr val="tx1"/>
                          </a:solidFill>
                          <a:effectLst/>
                          <a:latin typeface="Arial" panose="020B0604020202020204" pitchFamily="34" charset="0"/>
                        </a:rPr>
                        <a:t>Leading to dose reduction of </a:t>
                      </a:r>
                      <a:r>
                        <a:rPr lang="en-GB" sz="1200" err="1">
                          <a:solidFill>
                            <a:schemeClr val="tx1"/>
                          </a:solidFill>
                          <a:effectLst/>
                          <a:latin typeface="Arial" panose="020B0604020202020204" pitchFamily="34" charset="0"/>
                        </a:rPr>
                        <a:t>zanubrutinib</a:t>
                      </a:r>
                      <a:endParaRPr lang="en-GB" sz="1200">
                        <a:solidFill>
                          <a:schemeClr val="tx1"/>
                        </a:solidFill>
                        <a:effectLst/>
                        <a:latin typeface="Arial" panose="020B0604020202020204" pitchFamily="34" charset="0"/>
                      </a:endParaRPr>
                    </a:p>
                  </a:txBody>
                  <a:tcPr anchor="ctr">
                    <a:solidFill>
                      <a:srgbClr val="CBCDD2"/>
                    </a:solidFill>
                  </a:tcPr>
                </a:tc>
                <a:tc>
                  <a:txBody>
                    <a:bodyPr/>
                    <a:lstStyle/>
                    <a:p>
                      <a:pPr algn="ctr"/>
                      <a:r>
                        <a:rPr lang="en-IT" sz="1200">
                          <a:solidFill>
                            <a:schemeClr val="tx1"/>
                          </a:solidFill>
                          <a:effectLst/>
                          <a:latin typeface="Arial" panose="020B0604020202020204" pitchFamily="34" charset="0"/>
                        </a:rPr>
                        <a:t>1 (2.0)</a:t>
                      </a:r>
                    </a:p>
                  </a:txBody>
                  <a:tcPr anchor="ctr">
                    <a:solidFill>
                      <a:srgbClr val="CBCDD2"/>
                    </a:solidFill>
                  </a:tcPr>
                </a:tc>
                <a:tc>
                  <a:txBody>
                    <a:bodyPr/>
                    <a:lstStyle/>
                    <a:p>
                      <a:pPr algn="ctr"/>
                      <a:r>
                        <a:rPr lang="en-IT" sz="1200">
                          <a:solidFill>
                            <a:schemeClr val="tx1"/>
                          </a:solidFill>
                          <a:effectLst/>
                          <a:latin typeface="Arial" panose="020B0604020202020204" pitchFamily="34" charset="0"/>
                        </a:rPr>
                        <a:t>2 (3.6)</a:t>
                      </a:r>
                    </a:p>
                  </a:txBody>
                  <a:tcPr anchor="ctr">
                    <a:solidFill>
                      <a:srgbClr val="CBCDD2"/>
                    </a:solidFill>
                  </a:tcPr>
                </a:tc>
                <a:tc>
                  <a:txBody>
                    <a:bodyPr/>
                    <a:lstStyle/>
                    <a:p>
                      <a:pPr algn="ctr"/>
                      <a:r>
                        <a:rPr lang="en-IT" sz="1200">
                          <a:solidFill>
                            <a:schemeClr val="tx1"/>
                          </a:solidFill>
                          <a:effectLst/>
                          <a:latin typeface="Arial" panose="020B0604020202020204" pitchFamily="34" charset="0"/>
                        </a:rPr>
                        <a:t>3 (2.8)</a:t>
                      </a:r>
                    </a:p>
                  </a:txBody>
                  <a:tcPr anchor="ctr">
                    <a:solidFill>
                      <a:srgbClr val="CBCDD2"/>
                    </a:solidFill>
                  </a:tcPr>
                </a:tc>
                <a:extLst>
                  <a:ext uri="{0D108BD9-81ED-4DB2-BD59-A6C34878D82A}">
                    <a16:rowId xmlns:a16="http://schemas.microsoft.com/office/drawing/2014/main" val="1007457737"/>
                  </a:ext>
                </a:extLst>
              </a:tr>
              <a:tr h="329717">
                <a:tc>
                  <a:txBody>
                    <a:bodyPr/>
                    <a:lstStyle/>
                    <a:p>
                      <a:pPr marL="457200" lvl="1" indent="0"/>
                      <a:r>
                        <a:rPr lang="en-GB" sz="1200">
                          <a:solidFill>
                            <a:schemeClr val="tx1"/>
                          </a:solidFill>
                          <a:effectLst/>
                          <a:latin typeface="Arial" panose="020B0604020202020204" pitchFamily="34" charset="0"/>
                        </a:rPr>
                        <a:t>Leading to discontinuation of </a:t>
                      </a:r>
                      <a:r>
                        <a:rPr lang="en-GB" sz="1200" err="1">
                          <a:solidFill>
                            <a:schemeClr val="tx1"/>
                          </a:solidFill>
                          <a:effectLst/>
                          <a:latin typeface="Arial" panose="020B0604020202020204" pitchFamily="34" charset="0"/>
                        </a:rPr>
                        <a:t>zanubrutinib</a:t>
                      </a:r>
                      <a:r>
                        <a:rPr lang="en-GB" sz="1200" baseline="30000" err="1">
                          <a:solidFill>
                            <a:schemeClr val="tx1"/>
                          </a:solidFill>
                          <a:effectLst/>
                          <a:latin typeface="Arial" panose="020B0604020202020204" pitchFamily="34" charset="0"/>
                        </a:rPr>
                        <a:t>a</a:t>
                      </a:r>
                      <a:endParaRPr lang="en-GB" sz="1200" baseline="30000">
                        <a:solidFill>
                          <a:schemeClr val="tx1"/>
                        </a:solidFill>
                        <a:effectLst/>
                        <a:latin typeface="Arial" panose="020B0604020202020204" pitchFamily="34" charset="0"/>
                      </a:endParaRPr>
                    </a:p>
                  </a:txBody>
                  <a:tcPr anchor="ctr">
                    <a:solidFill>
                      <a:srgbClr val="CBCDD2"/>
                    </a:solidFill>
                  </a:tcPr>
                </a:tc>
                <a:tc>
                  <a:txBody>
                    <a:bodyPr/>
                    <a:lstStyle/>
                    <a:p>
                      <a:pPr algn="ctr"/>
                      <a:r>
                        <a:rPr lang="en-IT" sz="1200">
                          <a:solidFill>
                            <a:schemeClr val="tx1"/>
                          </a:solidFill>
                          <a:effectLst/>
                          <a:latin typeface="Arial" panose="020B0604020202020204" pitchFamily="34" charset="0"/>
                        </a:rPr>
                        <a:t>1 (2.0)</a:t>
                      </a:r>
                    </a:p>
                  </a:txBody>
                  <a:tcPr anchor="ctr">
                    <a:solidFill>
                      <a:srgbClr val="CBCDD2"/>
                    </a:solidFill>
                  </a:tcPr>
                </a:tc>
                <a:tc>
                  <a:txBody>
                    <a:bodyPr/>
                    <a:lstStyle/>
                    <a:p>
                      <a:pPr algn="ctr"/>
                      <a:r>
                        <a:rPr lang="en-IT" sz="1200">
                          <a:solidFill>
                            <a:schemeClr val="tx1"/>
                          </a:solidFill>
                          <a:effectLst/>
                          <a:latin typeface="Arial" panose="020B0604020202020204" pitchFamily="34" charset="0"/>
                        </a:rPr>
                        <a:t>0</a:t>
                      </a:r>
                    </a:p>
                  </a:txBody>
                  <a:tcPr anchor="ctr">
                    <a:solidFill>
                      <a:srgbClr val="CBCDD2"/>
                    </a:solidFill>
                  </a:tcPr>
                </a:tc>
                <a:tc>
                  <a:txBody>
                    <a:bodyPr/>
                    <a:lstStyle/>
                    <a:p>
                      <a:pPr algn="ctr"/>
                      <a:r>
                        <a:rPr lang="en-IT" sz="1200">
                          <a:solidFill>
                            <a:schemeClr val="tx1"/>
                          </a:solidFill>
                          <a:effectLst/>
                          <a:latin typeface="Arial" panose="020B0604020202020204" pitchFamily="34" charset="0"/>
                        </a:rPr>
                        <a:t>1 (0.9)</a:t>
                      </a:r>
                    </a:p>
                  </a:txBody>
                  <a:tcPr anchor="ctr">
                    <a:solidFill>
                      <a:srgbClr val="CBCDD2"/>
                    </a:solidFill>
                  </a:tcPr>
                </a:tc>
                <a:extLst>
                  <a:ext uri="{0D108BD9-81ED-4DB2-BD59-A6C34878D82A}">
                    <a16:rowId xmlns:a16="http://schemas.microsoft.com/office/drawing/2014/main" val="1863079385"/>
                  </a:ext>
                </a:extLst>
              </a:tr>
              <a:tr h="329717">
                <a:tc>
                  <a:txBody>
                    <a:bodyPr/>
                    <a:lstStyle/>
                    <a:p>
                      <a:r>
                        <a:rPr lang="en-GB" sz="1200" b="1">
                          <a:solidFill>
                            <a:schemeClr val="tx1"/>
                          </a:solidFill>
                          <a:effectLst/>
                          <a:latin typeface="Arial" panose="020B0604020202020204" pitchFamily="34" charset="0"/>
                        </a:rPr>
                        <a:t>Treated with </a:t>
                      </a:r>
                      <a:r>
                        <a:rPr lang="en-GB" sz="1200" b="1" err="1">
                          <a:solidFill>
                            <a:schemeClr val="tx1"/>
                          </a:solidFill>
                          <a:effectLst/>
                          <a:latin typeface="Arial" panose="020B0604020202020204" pitchFamily="34" charset="0"/>
                        </a:rPr>
                        <a:t>sonrotoclax</a:t>
                      </a:r>
                      <a:r>
                        <a:rPr lang="en-GB" sz="1200" b="1">
                          <a:solidFill>
                            <a:schemeClr val="tx1"/>
                          </a:solidFill>
                          <a:effectLst/>
                          <a:latin typeface="Arial" panose="020B0604020202020204" pitchFamily="34" charset="0"/>
                        </a:rPr>
                        <a:t>, n (%)</a:t>
                      </a:r>
                      <a:endParaRPr lang="en-GB" sz="1200">
                        <a:solidFill>
                          <a:schemeClr val="tx1"/>
                        </a:solidFill>
                        <a:effectLst/>
                        <a:latin typeface="Arial" panose="020B0604020202020204" pitchFamily="34" charset="0"/>
                      </a:endParaRPr>
                    </a:p>
                  </a:txBody>
                  <a:tcPr anchor="ctr">
                    <a:solidFill>
                      <a:srgbClr val="E7E8EA"/>
                    </a:solidFill>
                  </a:tcPr>
                </a:tc>
                <a:tc>
                  <a:txBody>
                    <a:bodyPr/>
                    <a:lstStyle/>
                    <a:p>
                      <a:pPr algn="ctr"/>
                      <a:r>
                        <a:rPr lang="en-IT" sz="1200">
                          <a:solidFill>
                            <a:schemeClr val="tx1"/>
                          </a:solidFill>
                          <a:effectLst/>
                          <a:latin typeface="Arial" panose="020B0604020202020204" pitchFamily="34" charset="0"/>
                        </a:rPr>
                        <a:t>41 (80.4)</a:t>
                      </a:r>
                    </a:p>
                  </a:txBody>
                  <a:tcPr anchor="ctr">
                    <a:solidFill>
                      <a:srgbClr val="E7E8EA"/>
                    </a:solidFill>
                  </a:tcPr>
                </a:tc>
                <a:tc>
                  <a:txBody>
                    <a:bodyPr/>
                    <a:lstStyle/>
                    <a:p>
                      <a:pPr algn="ctr"/>
                      <a:r>
                        <a:rPr lang="en-IT" sz="1200">
                          <a:solidFill>
                            <a:schemeClr val="tx1"/>
                          </a:solidFill>
                          <a:effectLst/>
                          <a:latin typeface="Arial" panose="020B0604020202020204" pitchFamily="34" charset="0"/>
                        </a:rPr>
                        <a:t>53 (94.6)</a:t>
                      </a:r>
                    </a:p>
                  </a:txBody>
                  <a:tcPr anchor="ctr">
                    <a:solidFill>
                      <a:srgbClr val="E7E8EA"/>
                    </a:solidFill>
                  </a:tcPr>
                </a:tc>
                <a:tc>
                  <a:txBody>
                    <a:bodyPr/>
                    <a:lstStyle/>
                    <a:p>
                      <a:pPr algn="ctr"/>
                      <a:r>
                        <a:rPr lang="en-IT" sz="1200">
                          <a:solidFill>
                            <a:schemeClr val="tx1"/>
                          </a:solidFill>
                          <a:effectLst/>
                          <a:latin typeface="Arial" panose="020B0604020202020204" pitchFamily="34" charset="0"/>
                        </a:rPr>
                        <a:t>94 (87.9)</a:t>
                      </a:r>
                    </a:p>
                  </a:txBody>
                  <a:tcPr anchor="ctr">
                    <a:solidFill>
                      <a:srgbClr val="E7E8EA"/>
                    </a:solidFill>
                  </a:tcPr>
                </a:tc>
                <a:extLst>
                  <a:ext uri="{0D108BD9-81ED-4DB2-BD59-A6C34878D82A}">
                    <a16:rowId xmlns:a16="http://schemas.microsoft.com/office/drawing/2014/main" val="2219495605"/>
                  </a:ext>
                </a:extLst>
              </a:tr>
              <a:tr h="329717">
                <a:tc>
                  <a:txBody>
                    <a:bodyPr/>
                    <a:lstStyle/>
                    <a:p>
                      <a:pPr marL="457200" lvl="1" indent="0"/>
                      <a:r>
                        <a:rPr lang="en-GB" sz="1200">
                          <a:solidFill>
                            <a:schemeClr val="tx1"/>
                          </a:solidFill>
                          <a:effectLst/>
                          <a:latin typeface="Arial" panose="020B0604020202020204" pitchFamily="34" charset="0"/>
                        </a:rPr>
                        <a:t>Leading to hold of </a:t>
                      </a:r>
                      <a:r>
                        <a:rPr lang="en-GB" sz="1200" err="1">
                          <a:solidFill>
                            <a:schemeClr val="tx1"/>
                          </a:solidFill>
                          <a:effectLst/>
                          <a:latin typeface="Arial" panose="020B0604020202020204" pitchFamily="34" charset="0"/>
                        </a:rPr>
                        <a:t>sonrotoclax</a:t>
                      </a:r>
                      <a:endParaRPr lang="en-GB" sz="1200">
                        <a:solidFill>
                          <a:schemeClr val="tx1"/>
                        </a:solidFill>
                        <a:effectLst/>
                        <a:latin typeface="Arial" panose="020B0604020202020204" pitchFamily="34" charset="0"/>
                      </a:endParaRPr>
                    </a:p>
                  </a:txBody>
                  <a:tcPr anchor="ctr">
                    <a:solidFill>
                      <a:srgbClr val="E7E8EA"/>
                    </a:solidFill>
                  </a:tcPr>
                </a:tc>
                <a:tc>
                  <a:txBody>
                    <a:bodyPr/>
                    <a:lstStyle/>
                    <a:p>
                      <a:pPr algn="ctr"/>
                      <a:r>
                        <a:rPr lang="en-IT" sz="1200">
                          <a:solidFill>
                            <a:schemeClr val="tx1"/>
                          </a:solidFill>
                          <a:effectLst/>
                          <a:latin typeface="Arial" panose="020B0604020202020204" pitchFamily="34" charset="0"/>
                        </a:rPr>
                        <a:t>11 (26.8)</a:t>
                      </a:r>
                    </a:p>
                  </a:txBody>
                  <a:tcPr anchor="ctr">
                    <a:solidFill>
                      <a:srgbClr val="E7E8EA"/>
                    </a:solidFill>
                  </a:tcPr>
                </a:tc>
                <a:tc>
                  <a:txBody>
                    <a:bodyPr/>
                    <a:lstStyle/>
                    <a:p>
                      <a:pPr algn="ctr"/>
                      <a:r>
                        <a:rPr lang="en-IT" sz="1200">
                          <a:solidFill>
                            <a:schemeClr val="tx1"/>
                          </a:solidFill>
                          <a:effectLst/>
                          <a:latin typeface="Arial" panose="020B0604020202020204" pitchFamily="34" charset="0"/>
                        </a:rPr>
                        <a:t>10 (18.9)</a:t>
                      </a:r>
                    </a:p>
                  </a:txBody>
                  <a:tcPr anchor="ctr">
                    <a:solidFill>
                      <a:srgbClr val="E7E8EA"/>
                    </a:solidFill>
                  </a:tcPr>
                </a:tc>
                <a:tc>
                  <a:txBody>
                    <a:bodyPr/>
                    <a:lstStyle/>
                    <a:p>
                      <a:pPr algn="ctr"/>
                      <a:r>
                        <a:rPr lang="en-IT" sz="1200">
                          <a:solidFill>
                            <a:schemeClr val="tx1"/>
                          </a:solidFill>
                          <a:effectLst/>
                          <a:latin typeface="Arial" panose="020B0604020202020204" pitchFamily="34" charset="0"/>
                        </a:rPr>
                        <a:t>21 (22.3)</a:t>
                      </a:r>
                    </a:p>
                  </a:txBody>
                  <a:tcPr anchor="ctr">
                    <a:solidFill>
                      <a:srgbClr val="E7E8EA"/>
                    </a:solidFill>
                  </a:tcPr>
                </a:tc>
                <a:extLst>
                  <a:ext uri="{0D108BD9-81ED-4DB2-BD59-A6C34878D82A}">
                    <a16:rowId xmlns:a16="http://schemas.microsoft.com/office/drawing/2014/main" val="553905546"/>
                  </a:ext>
                </a:extLst>
              </a:tr>
              <a:tr h="329717">
                <a:tc>
                  <a:txBody>
                    <a:bodyPr/>
                    <a:lstStyle/>
                    <a:p>
                      <a:pPr marL="457200" lvl="1" indent="0"/>
                      <a:r>
                        <a:rPr lang="en-GB" sz="1200">
                          <a:solidFill>
                            <a:schemeClr val="tx1"/>
                          </a:solidFill>
                          <a:effectLst/>
                          <a:latin typeface="Arial" panose="020B0604020202020204" pitchFamily="34" charset="0"/>
                        </a:rPr>
                        <a:t>Leading to dose reduction of </a:t>
                      </a:r>
                      <a:r>
                        <a:rPr lang="en-GB" sz="1200" err="1">
                          <a:solidFill>
                            <a:schemeClr val="tx1"/>
                          </a:solidFill>
                          <a:effectLst/>
                          <a:latin typeface="Arial" panose="020B0604020202020204" pitchFamily="34" charset="0"/>
                        </a:rPr>
                        <a:t>sonrotoclax</a:t>
                      </a:r>
                      <a:endParaRPr lang="en-GB" sz="1200">
                        <a:solidFill>
                          <a:schemeClr val="tx1"/>
                        </a:solidFill>
                        <a:effectLst/>
                        <a:latin typeface="Arial" panose="020B0604020202020204" pitchFamily="34" charset="0"/>
                      </a:endParaRPr>
                    </a:p>
                  </a:txBody>
                  <a:tcPr anchor="ctr">
                    <a:solidFill>
                      <a:srgbClr val="E7E8EA"/>
                    </a:solidFill>
                  </a:tcPr>
                </a:tc>
                <a:tc>
                  <a:txBody>
                    <a:bodyPr/>
                    <a:lstStyle/>
                    <a:p>
                      <a:pPr algn="ctr"/>
                      <a:r>
                        <a:rPr lang="en-IT" sz="1200">
                          <a:solidFill>
                            <a:schemeClr val="tx1"/>
                          </a:solidFill>
                          <a:effectLst/>
                          <a:latin typeface="Arial" panose="020B0604020202020204" pitchFamily="34" charset="0"/>
                        </a:rPr>
                        <a:t>2 (4.9) </a:t>
                      </a:r>
                    </a:p>
                  </a:txBody>
                  <a:tcPr anchor="ctr">
                    <a:solidFill>
                      <a:srgbClr val="E7E8EA"/>
                    </a:solidFill>
                  </a:tcPr>
                </a:tc>
                <a:tc>
                  <a:txBody>
                    <a:bodyPr/>
                    <a:lstStyle/>
                    <a:p>
                      <a:pPr algn="ctr"/>
                      <a:r>
                        <a:rPr lang="en-IT" sz="1200">
                          <a:solidFill>
                            <a:schemeClr val="tx1"/>
                          </a:solidFill>
                          <a:effectLst/>
                          <a:latin typeface="Arial" panose="020B0604020202020204" pitchFamily="34" charset="0"/>
                        </a:rPr>
                        <a:t>3 (5.7)</a:t>
                      </a:r>
                    </a:p>
                  </a:txBody>
                  <a:tcPr anchor="ctr">
                    <a:solidFill>
                      <a:srgbClr val="E7E8EA"/>
                    </a:solidFill>
                  </a:tcPr>
                </a:tc>
                <a:tc>
                  <a:txBody>
                    <a:bodyPr/>
                    <a:lstStyle/>
                    <a:p>
                      <a:pPr algn="ctr"/>
                      <a:r>
                        <a:rPr lang="en-IT" sz="1200">
                          <a:solidFill>
                            <a:schemeClr val="tx1"/>
                          </a:solidFill>
                          <a:effectLst/>
                          <a:latin typeface="Arial" panose="020B0604020202020204" pitchFamily="34" charset="0"/>
                        </a:rPr>
                        <a:t>5 (5.3)</a:t>
                      </a:r>
                    </a:p>
                  </a:txBody>
                  <a:tcPr anchor="ctr">
                    <a:solidFill>
                      <a:srgbClr val="E7E8EA"/>
                    </a:solidFill>
                  </a:tcPr>
                </a:tc>
                <a:extLst>
                  <a:ext uri="{0D108BD9-81ED-4DB2-BD59-A6C34878D82A}">
                    <a16:rowId xmlns:a16="http://schemas.microsoft.com/office/drawing/2014/main" val="2368528571"/>
                  </a:ext>
                </a:extLst>
              </a:tr>
              <a:tr h="329717">
                <a:tc>
                  <a:txBody>
                    <a:bodyPr/>
                    <a:lstStyle/>
                    <a:p>
                      <a:pPr marL="457200" lvl="1" indent="0"/>
                      <a:r>
                        <a:rPr lang="en-GB" sz="1200">
                          <a:solidFill>
                            <a:schemeClr val="tx1"/>
                          </a:solidFill>
                          <a:effectLst/>
                          <a:latin typeface="Arial" panose="020B0604020202020204" pitchFamily="34" charset="0"/>
                        </a:rPr>
                        <a:t>Leading to discontinuation of </a:t>
                      </a:r>
                      <a:r>
                        <a:rPr lang="en-GB" sz="1200" err="1">
                          <a:solidFill>
                            <a:schemeClr val="tx1"/>
                          </a:solidFill>
                          <a:effectLst/>
                          <a:latin typeface="Arial" panose="020B0604020202020204" pitchFamily="34" charset="0"/>
                        </a:rPr>
                        <a:t>sonrotoclax</a:t>
                      </a:r>
                      <a:r>
                        <a:rPr lang="en-GB" sz="1200" baseline="30000" err="1">
                          <a:solidFill>
                            <a:schemeClr val="tx1"/>
                          </a:solidFill>
                          <a:effectLst/>
                          <a:latin typeface="Arial" panose="020B0604020202020204" pitchFamily="34" charset="0"/>
                        </a:rPr>
                        <a:t>a</a:t>
                      </a:r>
                      <a:endParaRPr lang="en-GB" sz="1200" baseline="30000">
                        <a:solidFill>
                          <a:schemeClr val="tx1"/>
                        </a:solidFill>
                        <a:effectLst/>
                        <a:latin typeface="Arial" panose="020B0604020202020204" pitchFamily="34" charset="0"/>
                      </a:endParaRPr>
                    </a:p>
                  </a:txBody>
                  <a:tcPr anchor="ctr">
                    <a:solidFill>
                      <a:srgbClr val="E7E8EA"/>
                    </a:solidFill>
                  </a:tcPr>
                </a:tc>
                <a:tc>
                  <a:txBody>
                    <a:bodyPr/>
                    <a:lstStyle/>
                    <a:p>
                      <a:pPr algn="ctr"/>
                      <a:r>
                        <a:rPr lang="en-IT" sz="1200">
                          <a:solidFill>
                            <a:schemeClr val="tx1"/>
                          </a:solidFill>
                          <a:effectLst/>
                          <a:latin typeface="Arial" panose="020B0604020202020204" pitchFamily="34" charset="0"/>
                        </a:rPr>
                        <a:t>1 (2.4) </a:t>
                      </a:r>
                    </a:p>
                  </a:txBody>
                  <a:tcPr anchor="ctr">
                    <a:solidFill>
                      <a:srgbClr val="E7E8EA"/>
                    </a:solidFill>
                  </a:tcPr>
                </a:tc>
                <a:tc>
                  <a:txBody>
                    <a:bodyPr/>
                    <a:lstStyle/>
                    <a:p>
                      <a:pPr algn="ctr"/>
                      <a:r>
                        <a:rPr lang="en-IT" sz="1200">
                          <a:solidFill>
                            <a:schemeClr val="tx1"/>
                          </a:solidFill>
                          <a:effectLst/>
                          <a:latin typeface="Arial" panose="020B0604020202020204" pitchFamily="34" charset="0"/>
                        </a:rPr>
                        <a:t>0</a:t>
                      </a:r>
                    </a:p>
                  </a:txBody>
                  <a:tcPr anchor="ctr">
                    <a:solidFill>
                      <a:srgbClr val="E7E8EA"/>
                    </a:solidFill>
                  </a:tcPr>
                </a:tc>
                <a:tc>
                  <a:txBody>
                    <a:bodyPr/>
                    <a:lstStyle/>
                    <a:p>
                      <a:pPr algn="ctr"/>
                      <a:r>
                        <a:rPr lang="en-IT" sz="1200">
                          <a:solidFill>
                            <a:schemeClr val="tx1"/>
                          </a:solidFill>
                          <a:effectLst/>
                          <a:latin typeface="Arial" panose="020B0604020202020204" pitchFamily="34" charset="0"/>
                        </a:rPr>
                        <a:t>1 (1.1)</a:t>
                      </a:r>
                    </a:p>
                  </a:txBody>
                  <a:tcPr anchor="ctr">
                    <a:solidFill>
                      <a:srgbClr val="E7E8EA"/>
                    </a:solidFill>
                  </a:tcPr>
                </a:tc>
                <a:extLst>
                  <a:ext uri="{0D108BD9-81ED-4DB2-BD59-A6C34878D82A}">
                    <a16:rowId xmlns:a16="http://schemas.microsoft.com/office/drawing/2014/main" val="735547314"/>
                  </a:ext>
                </a:extLst>
              </a:tr>
            </a:tbl>
          </a:graphicData>
        </a:graphic>
      </p:graphicFrame>
      <p:sp>
        <p:nvSpPr>
          <p:cNvPr id="7" name="TextBox 6">
            <a:extLst>
              <a:ext uri="{FF2B5EF4-FFF2-40B4-BE49-F238E27FC236}">
                <a16:creationId xmlns:a16="http://schemas.microsoft.com/office/drawing/2014/main" id="{B142EC2F-8284-950C-A1DE-E6E0B6D7BF85}"/>
              </a:ext>
            </a:extLst>
          </p:cNvPr>
          <p:cNvSpPr txBox="1"/>
          <p:nvPr/>
        </p:nvSpPr>
        <p:spPr>
          <a:xfrm>
            <a:off x="416534" y="5596235"/>
            <a:ext cx="9387453" cy="461665"/>
          </a:xfrm>
          <a:prstGeom prst="rect">
            <a:avLst/>
          </a:prstGeom>
          <a:solidFill>
            <a:schemeClr val="bg2"/>
          </a:solidFill>
        </p:spPr>
        <p:txBody>
          <a:bodyPr wrap="square">
            <a:spAutoFit/>
          </a:bodyPr>
          <a:lstStyle/>
          <a:p>
            <a:pPr marL="177800" indent="-177800">
              <a:buClr>
                <a:schemeClr val="accent2"/>
              </a:buClr>
              <a:buFont typeface="Arial" panose="020B0604020202020204" pitchFamily="34" charset="0"/>
              <a:buChar char="•"/>
            </a:pPr>
            <a:r>
              <a:rPr lang="en-GB" sz="1200" err="1">
                <a:effectLst/>
                <a:latin typeface="Arial" panose="020B0604020202020204" pitchFamily="34" charset="0"/>
              </a:rPr>
              <a:t>Sonrotoclax</a:t>
            </a:r>
            <a:r>
              <a:rPr lang="en-GB" sz="1200">
                <a:effectLst/>
                <a:latin typeface="Arial" panose="020B0604020202020204" pitchFamily="34" charset="0"/>
              </a:rPr>
              <a:t> in combination with </a:t>
            </a:r>
            <a:r>
              <a:rPr lang="en-GB" sz="1200" err="1">
                <a:effectLst/>
                <a:latin typeface="Arial" panose="020B0604020202020204" pitchFamily="34" charset="0"/>
              </a:rPr>
              <a:t>zanubrutinib</a:t>
            </a:r>
            <a:r>
              <a:rPr lang="en-GB" sz="1200">
                <a:effectLst/>
                <a:latin typeface="Arial" panose="020B0604020202020204" pitchFamily="34" charset="0"/>
              </a:rPr>
              <a:t> is well tolerated and generally </a:t>
            </a:r>
            <a:r>
              <a:rPr lang="en-GB" sz="1200" err="1">
                <a:effectLst/>
                <a:latin typeface="Arial" panose="020B0604020202020204" pitchFamily="34" charset="0"/>
              </a:rPr>
              <a:t>favorable</a:t>
            </a:r>
            <a:r>
              <a:rPr lang="en-GB" sz="1200">
                <a:effectLst/>
                <a:latin typeface="Arial" panose="020B0604020202020204" pitchFamily="34" charset="0"/>
              </a:rPr>
              <a:t>, with very low rates of treatment discontinuation and dose reductions</a:t>
            </a:r>
          </a:p>
        </p:txBody>
      </p:sp>
    </p:spTree>
    <p:extLst>
      <p:ext uri="{BB962C8B-B14F-4D97-AF65-F5344CB8AC3E}">
        <p14:creationId xmlns:p14="http://schemas.microsoft.com/office/powerpoint/2010/main" val="14031042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m 8">
            <a:extLst>
              <a:ext uri="{FF2B5EF4-FFF2-40B4-BE49-F238E27FC236}">
                <a16:creationId xmlns:a16="http://schemas.microsoft.com/office/drawing/2014/main" id="{C4F1A2E1-409C-B09C-E293-C25EB7F5FAB5}"/>
              </a:ext>
            </a:extLst>
          </p:cNvPr>
          <p:cNvGraphicFramePr/>
          <p:nvPr>
            <p:extLst>
              <p:ext uri="{D42A27DB-BD31-4B8C-83A1-F6EECF244321}">
                <p14:modId xmlns:p14="http://schemas.microsoft.com/office/powerpoint/2010/main" val="261339044"/>
              </p:ext>
            </p:extLst>
          </p:nvPr>
        </p:nvGraphicFramePr>
        <p:xfrm>
          <a:off x="415925" y="1665288"/>
          <a:ext cx="5572125" cy="426837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Diagramm 11">
            <a:extLst>
              <a:ext uri="{FF2B5EF4-FFF2-40B4-BE49-F238E27FC236}">
                <a16:creationId xmlns:a16="http://schemas.microsoft.com/office/drawing/2014/main" id="{114A147E-0539-F672-7B0F-694D19E0A8A1}"/>
              </a:ext>
            </a:extLst>
          </p:cNvPr>
          <p:cNvGraphicFramePr/>
          <p:nvPr>
            <p:extLst>
              <p:ext uri="{D42A27DB-BD31-4B8C-83A1-F6EECF244321}">
                <p14:modId xmlns:p14="http://schemas.microsoft.com/office/powerpoint/2010/main" val="4248398121"/>
              </p:ext>
            </p:extLst>
          </p:nvPr>
        </p:nvGraphicFramePr>
        <p:xfrm>
          <a:off x="6203342" y="1665288"/>
          <a:ext cx="5572125" cy="426837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6">
            <a:extLst>
              <a:ext uri="{FF2B5EF4-FFF2-40B4-BE49-F238E27FC236}">
                <a16:creationId xmlns:a16="http://schemas.microsoft.com/office/drawing/2014/main" id="{88CF7686-716B-138B-9437-2302E920E857}"/>
              </a:ext>
            </a:extLst>
          </p:cNvPr>
          <p:cNvSpPr>
            <a:spLocks noGrp="1"/>
          </p:cNvSpPr>
          <p:nvPr>
            <p:ph type="body" sz="quarter" idx="12"/>
          </p:nvPr>
        </p:nvSpPr>
        <p:spPr/>
        <p:txBody>
          <a:bodyPr/>
          <a:lstStyle/>
          <a:p>
            <a:r>
              <a:rPr lang="en-US" err="1"/>
              <a:t>Sonrotoclax</a:t>
            </a:r>
            <a:r>
              <a:rPr lang="en-US"/>
              <a:t> 160 mg + </a:t>
            </a:r>
            <a:r>
              <a:rPr lang="en-US" err="1"/>
              <a:t>zanubrutinib</a:t>
            </a:r>
            <a:r>
              <a:rPr lang="en-US"/>
              <a:t> (n=51)</a:t>
            </a:r>
          </a:p>
        </p:txBody>
      </p:sp>
      <p:sp>
        <p:nvSpPr>
          <p:cNvPr id="5" name="Title 4">
            <a:extLst>
              <a:ext uri="{FF2B5EF4-FFF2-40B4-BE49-F238E27FC236}">
                <a16:creationId xmlns:a16="http://schemas.microsoft.com/office/drawing/2014/main" id="{59839681-746D-1A02-B9EF-F42A0375305E}"/>
              </a:ext>
            </a:extLst>
          </p:cNvPr>
          <p:cNvSpPr>
            <a:spLocks noGrp="1"/>
          </p:cNvSpPr>
          <p:nvPr>
            <p:ph type="title"/>
          </p:nvPr>
        </p:nvSpPr>
        <p:spPr/>
        <p:txBody>
          <a:bodyPr/>
          <a:lstStyle/>
          <a:p>
            <a:r>
              <a:rPr lang="en-US"/>
              <a:t>Most frequent AEs (incidence ≥5 patients)</a:t>
            </a:r>
            <a:r>
              <a:rPr lang="en-US" baseline="30000" err="1"/>
              <a:t>a,b</a:t>
            </a:r>
            <a:endParaRPr lang="en-US" baseline="30000"/>
          </a:p>
        </p:txBody>
      </p:sp>
      <p:sp>
        <p:nvSpPr>
          <p:cNvPr id="4" name="Footer Placeholder 3">
            <a:extLst>
              <a:ext uri="{FF2B5EF4-FFF2-40B4-BE49-F238E27FC236}">
                <a16:creationId xmlns:a16="http://schemas.microsoft.com/office/drawing/2014/main" id="{99BAB9BE-AE1F-E7CB-8721-A6A78A82005B}"/>
              </a:ext>
            </a:extLst>
          </p:cNvPr>
          <p:cNvSpPr>
            <a:spLocks noGrp="1"/>
          </p:cNvSpPr>
          <p:nvPr>
            <p:ph type="ftr" sz="quarter" idx="13"/>
          </p:nvPr>
        </p:nvSpPr>
        <p:spPr/>
        <p:txBody>
          <a:bodyPr/>
          <a:lstStyle/>
          <a:p>
            <a:r>
              <a:rPr lang="en-GB" baseline="30000" err="1"/>
              <a:t>a</a:t>
            </a:r>
            <a:r>
              <a:rPr lang="en-GB" err="1"/>
              <a:t>Grade</a:t>
            </a:r>
            <a:r>
              <a:rPr lang="en-GB"/>
              <a:t> is listed as worst grade experienced by patient on any drug. </a:t>
            </a:r>
            <a:r>
              <a:rPr lang="en-GB" baseline="30000" err="1"/>
              <a:t>b</a:t>
            </a:r>
            <a:r>
              <a:rPr lang="en-GB" err="1"/>
              <a:t>Hematologic</a:t>
            </a:r>
            <a:r>
              <a:rPr lang="en-GB"/>
              <a:t> AEs were graded per </a:t>
            </a:r>
            <a:r>
              <a:rPr lang="en-GB" err="1"/>
              <a:t>iwCLL</a:t>
            </a:r>
            <a:r>
              <a:rPr lang="en-GB"/>
              <a:t> criteria; nonhematologic AEs were graded per CTCAE v5.0 criteria.</a:t>
            </a:r>
          </a:p>
          <a:p>
            <a:r>
              <a:rPr lang="en-GB" b="1"/>
              <a:t>AE, </a:t>
            </a:r>
            <a:r>
              <a:rPr lang="en-GB"/>
              <a:t>adverse event; </a:t>
            </a:r>
            <a:r>
              <a:rPr lang="en-GB" b="1"/>
              <a:t>CTCAE</a:t>
            </a:r>
            <a:r>
              <a:rPr lang="en-GB"/>
              <a:t>, Common Terminology Criteria for Adverse Events; </a:t>
            </a:r>
            <a:r>
              <a:rPr lang="en-GB" b="1"/>
              <a:t>GERD,</a:t>
            </a:r>
            <a:r>
              <a:rPr lang="en-GB"/>
              <a:t> gastroesophageal reflux disease; </a:t>
            </a:r>
            <a:r>
              <a:rPr lang="en-GB" b="1"/>
              <a:t>Gr, </a:t>
            </a:r>
            <a:r>
              <a:rPr lang="en-GB"/>
              <a:t>Grade; </a:t>
            </a:r>
            <a:r>
              <a:rPr lang="en-GB" b="1" err="1"/>
              <a:t>iwCLL</a:t>
            </a:r>
            <a:r>
              <a:rPr lang="en-GB"/>
              <a:t>, international workshop on chronic lymphocytic </a:t>
            </a:r>
            <a:r>
              <a:rPr lang="en-GB" err="1"/>
              <a:t>leukemia</a:t>
            </a:r>
            <a:r>
              <a:rPr lang="en-GB"/>
              <a:t>; </a:t>
            </a:r>
            <a:r>
              <a:rPr lang="en-GB" b="1"/>
              <a:t>URTI,</a:t>
            </a:r>
            <a:r>
              <a:rPr lang="en-GB"/>
              <a:t> upper respiratory tract infection. </a:t>
            </a:r>
          </a:p>
          <a:p>
            <a:r>
              <a:rPr lang="en-GB" b="1"/>
              <a:t>Tam et al, Abstract #327 presented at ASH 2023. </a:t>
            </a:r>
            <a:endParaRPr lang="en-GB"/>
          </a:p>
        </p:txBody>
      </p:sp>
      <p:sp>
        <p:nvSpPr>
          <p:cNvPr id="8" name="Text Placeholder 7">
            <a:extLst>
              <a:ext uri="{FF2B5EF4-FFF2-40B4-BE49-F238E27FC236}">
                <a16:creationId xmlns:a16="http://schemas.microsoft.com/office/drawing/2014/main" id="{C74B15B0-9B25-8D28-20CD-A75E278D6856}"/>
              </a:ext>
            </a:extLst>
          </p:cNvPr>
          <p:cNvSpPr>
            <a:spLocks noGrp="1"/>
          </p:cNvSpPr>
          <p:nvPr>
            <p:ph type="body" sz="quarter" idx="14"/>
          </p:nvPr>
        </p:nvSpPr>
        <p:spPr/>
        <p:txBody>
          <a:bodyPr>
            <a:normAutofit/>
          </a:bodyPr>
          <a:lstStyle/>
          <a:p>
            <a:endParaRPr lang="en-GB">
              <a:effectLst/>
              <a:latin typeface="Arial" panose="020B0604020202020204" pitchFamily="34" charset="0"/>
            </a:endParaRPr>
          </a:p>
          <a:p>
            <a:r>
              <a:rPr lang="en-GB" b="1" err="1">
                <a:effectLst/>
                <a:latin typeface="Arial" panose="020B0604020202020204" pitchFamily="34" charset="0"/>
              </a:rPr>
              <a:t>Sonrotoclax</a:t>
            </a:r>
            <a:r>
              <a:rPr lang="en-GB" b="1">
                <a:effectLst/>
                <a:latin typeface="Arial" panose="020B0604020202020204" pitchFamily="34" charset="0"/>
              </a:rPr>
              <a:t> 320 mg + </a:t>
            </a:r>
            <a:r>
              <a:rPr lang="en-GB" b="1" err="1">
                <a:effectLst/>
                <a:latin typeface="Arial" panose="020B0604020202020204" pitchFamily="34" charset="0"/>
              </a:rPr>
              <a:t>zanubrutinib</a:t>
            </a:r>
            <a:r>
              <a:rPr lang="en-GB" b="1">
                <a:effectLst/>
                <a:latin typeface="Arial" panose="020B0604020202020204" pitchFamily="34" charset="0"/>
              </a:rPr>
              <a:t> (n=56)</a:t>
            </a:r>
            <a:endParaRPr lang="en-GB">
              <a:effectLst/>
              <a:latin typeface="Arial" panose="020B0604020202020204" pitchFamily="34" charset="0"/>
            </a:endParaRPr>
          </a:p>
          <a:p>
            <a:endParaRPr lang="en-US"/>
          </a:p>
        </p:txBody>
      </p:sp>
      <p:sp>
        <p:nvSpPr>
          <p:cNvPr id="15" name="TextBox 14">
            <a:extLst>
              <a:ext uri="{FF2B5EF4-FFF2-40B4-BE49-F238E27FC236}">
                <a16:creationId xmlns:a16="http://schemas.microsoft.com/office/drawing/2014/main" id="{8B821CAC-EE86-06FE-6613-B93D44320F61}"/>
              </a:ext>
            </a:extLst>
          </p:cNvPr>
          <p:cNvSpPr txBox="1"/>
          <p:nvPr/>
        </p:nvSpPr>
        <p:spPr>
          <a:xfrm>
            <a:off x="415925" y="5455917"/>
            <a:ext cx="4064000" cy="276999"/>
          </a:xfrm>
          <a:prstGeom prst="rect">
            <a:avLst/>
          </a:prstGeom>
          <a:noFill/>
        </p:spPr>
        <p:txBody>
          <a:bodyPr wrap="square">
            <a:spAutoFit/>
          </a:bodyPr>
          <a:lstStyle/>
          <a:p>
            <a:r>
              <a:rPr lang="en-GB" sz="1200" i="1">
                <a:effectLst/>
                <a:latin typeface="Arial" panose="020B0604020202020204" pitchFamily="34" charset="0"/>
              </a:rPr>
              <a:t>Median follow-up, months (range): 7.2 (0.3-21.1)</a:t>
            </a:r>
            <a:endParaRPr lang="en-GB" sz="1200">
              <a:effectLst/>
              <a:latin typeface="Arial" panose="020B0604020202020204" pitchFamily="34" charset="0"/>
            </a:endParaRPr>
          </a:p>
        </p:txBody>
      </p:sp>
      <p:sp>
        <p:nvSpPr>
          <p:cNvPr id="17" name="TextBox 16">
            <a:extLst>
              <a:ext uri="{FF2B5EF4-FFF2-40B4-BE49-F238E27FC236}">
                <a16:creationId xmlns:a16="http://schemas.microsoft.com/office/drawing/2014/main" id="{B339FE9E-A487-D80F-1C13-318E4B9AEFE6}"/>
              </a:ext>
            </a:extLst>
          </p:cNvPr>
          <p:cNvSpPr txBox="1"/>
          <p:nvPr/>
        </p:nvSpPr>
        <p:spPr>
          <a:xfrm>
            <a:off x="6212496" y="5455917"/>
            <a:ext cx="4064000" cy="276999"/>
          </a:xfrm>
          <a:prstGeom prst="rect">
            <a:avLst/>
          </a:prstGeom>
          <a:noFill/>
        </p:spPr>
        <p:txBody>
          <a:bodyPr wrap="square">
            <a:spAutoFit/>
          </a:bodyPr>
          <a:lstStyle/>
          <a:p>
            <a:r>
              <a:rPr lang="en-GB" sz="1200" i="1">
                <a:latin typeface="Arial" panose="020B0604020202020204" pitchFamily="34" charset="0"/>
              </a:rPr>
              <a:t>Median follow-up, months (range): 9.8 (0.5-17.4)</a:t>
            </a:r>
          </a:p>
        </p:txBody>
      </p:sp>
      <p:sp>
        <p:nvSpPr>
          <p:cNvPr id="18" name="TextBox 17">
            <a:extLst>
              <a:ext uri="{FF2B5EF4-FFF2-40B4-BE49-F238E27FC236}">
                <a16:creationId xmlns:a16="http://schemas.microsoft.com/office/drawing/2014/main" id="{13189169-32DA-E86D-105B-D96A975C2E15}"/>
              </a:ext>
            </a:extLst>
          </p:cNvPr>
          <p:cNvSpPr txBox="1"/>
          <p:nvPr/>
        </p:nvSpPr>
        <p:spPr>
          <a:xfrm>
            <a:off x="415925" y="5755968"/>
            <a:ext cx="11173616" cy="307777"/>
          </a:xfrm>
          <a:prstGeom prst="rect">
            <a:avLst/>
          </a:prstGeom>
          <a:solidFill>
            <a:schemeClr val="bg2"/>
          </a:solidFill>
        </p:spPr>
        <p:txBody>
          <a:bodyPr wrap="square" lIns="91440" tIns="45720" rIns="91440" bIns="45720" rtlCol="0" anchor="t">
            <a:spAutoFit/>
          </a:bodyPr>
          <a:lstStyle/>
          <a:p>
            <a:pPr marL="285750" indent="-285750">
              <a:buClr>
                <a:schemeClr val="accent2"/>
              </a:buClr>
              <a:buFont typeface="Arial" panose="020B0604020202020204" pitchFamily="34" charset="0"/>
              <a:buChar char="•"/>
            </a:pPr>
            <a:r>
              <a:rPr lang="en-GB" sz="1400">
                <a:effectLst/>
                <a:latin typeface="Arial"/>
                <a:cs typeface="Arial"/>
              </a:rPr>
              <a:t>AEs observed with </a:t>
            </a:r>
            <a:r>
              <a:rPr lang="en-GB" sz="1400" err="1">
                <a:effectLst/>
                <a:latin typeface="Arial"/>
                <a:cs typeface="Arial"/>
              </a:rPr>
              <a:t>sonrotoclax</a:t>
            </a:r>
            <a:r>
              <a:rPr lang="en-GB" sz="1400">
                <a:effectLst/>
                <a:latin typeface="Arial"/>
                <a:cs typeface="Arial"/>
              </a:rPr>
              <a:t> + </a:t>
            </a:r>
            <a:r>
              <a:rPr lang="en-GB" sz="1400" err="1">
                <a:effectLst/>
                <a:latin typeface="Arial"/>
                <a:cs typeface="Arial"/>
              </a:rPr>
              <a:t>zanubrutinib</a:t>
            </a:r>
            <a:r>
              <a:rPr lang="en-GB" sz="1400">
                <a:effectLst/>
                <a:latin typeface="Arial"/>
                <a:cs typeface="Arial"/>
              </a:rPr>
              <a:t> combination therapy were mostly </a:t>
            </a:r>
            <a:r>
              <a:rPr lang="en-GB" sz="1400">
                <a:latin typeface="Arial"/>
                <a:cs typeface="Arial"/>
              </a:rPr>
              <a:t>Grade</a:t>
            </a:r>
            <a:r>
              <a:rPr lang="en-GB" sz="1400">
                <a:effectLst/>
                <a:latin typeface="Arial"/>
                <a:cs typeface="Arial"/>
              </a:rPr>
              <a:t> 1 and 2 </a:t>
            </a:r>
          </a:p>
        </p:txBody>
      </p:sp>
    </p:spTree>
    <p:extLst>
      <p:ext uri="{BB962C8B-B14F-4D97-AF65-F5344CB8AC3E}">
        <p14:creationId xmlns:p14="http://schemas.microsoft.com/office/powerpoint/2010/main" val="7724784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BBBD77-ABF7-AD51-2500-1782324EBCF4}"/>
              </a:ext>
            </a:extLst>
          </p:cNvPr>
          <p:cNvSpPr>
            <a:spLocks noGrp="1"/>
          </p:cNvSpPr>
          <p:nvPr>
            <p:ph type="title"/>
          </p:nvPr>
        </p:nvSpPr>
        <p:spPr/>
        <p:txBody>
          <a:bodyPr>
            <a:normAutofit/>
          </a:bodyPr>
          <a:lstStyle/>
          <a:p>
            <a:r>
              <a:rPr lang="en-US"/>
              <a:t>TEAEs of interest</a:t>
            </a:r>
          </a:p>
        </p:txBody>
      </p:sp>
      <p:sp>
        <p:nvSpPr>
          <p:cNvPr id="5" name="Footer Placeholder 4">
            <a:extLst>
              <a:ext uri="{FF2B5EF4-FFF2-40B4-BE49-F238E27FC236}">
                <a16:creationId xmlns:a16="http://schemas.microsoft.com/office/drawing/2014/main" id="{ABC479E3-5B43-68F2-AAB0-7F0FFB310087}"/>
              </a:ext>
            </a:extLst>
          </p:cNvPr>
          <p:cNvSpPr>
            <a:spLocks noGrp="1"/>
          </p:cNvSpPr>
          <p:nvPr>
            <p:ph type="ftr" sz="quarter" idx="10"/>
          </p:nvPr>
        </p:nvSpPr>
        <p:spPr>
          <a:xfrm>
            <a:off x="407989" y="6013938"/>
            <a:ext cx="8532812" cy="655150"/>
          </a:xfrm>
        </p:spPr>
        <p:txBody>
          <a:bodyPr/>
          <a:lstStyle/>
          <a:p>
            <a:r>
              <a:rPr lang="en-GB" baseline="30000" err="1"/>
              <a:t>a</a:t>
            </a:r>
            <a:r>
              <a:rPr lang="en-GB" err="1"/>
              <a:t>TLS</a:t>
            </a:r>
            <a:r>
              <a:rPr lang="en-GB"/>
              <a:t>, </a:t>
            </a:r>
            <a:r>
              <a:rPr lang="en-GB" err="1"/>
              <a:t>tumor</a:t>
            </a:r>
            <a:r>
              <a:rPr lang="en-GB"/>
              <a:t> lysis syndrome, defined by Howard criteria. </a:t>
            </a:r>
            <a:r>
              <a:rPr lang="en-GB" baseline="30000" err="1"/>
              <a:t>b</a:t>
            </a:r>
            <a:r>
              <a:rPr lang="en-GB" err="1"/>
              <a:t>One</a:t>
            </a:r>
            <a:r>
              <a:rPr lang="en-GB"/>
              <a:t> patient experienced multiple episodes of Grade 2 </a:t>
            </a:r>
            <a:r>
              <a:rPr lang="en-GB" err="1"/>
              <a:t>diarrhea</a:t>
            </a:r>
            <a:r>
              <a:rPr lang="en-GB"/>
              <a:t> so ramp-up was paused at 80 mg, they subsequently increased to 160 mg. </a:t>
            </a:r>
            <a:r>
              <a:rPr lang="en-GB" baseline="30000" err="1"/>
              <a:t>c</a:t>
            </a:r>
            <a:r>
              <a:rPr lang="en-GB" err="1"/>
              <a:t>Includes</a:t>
            </a:r>
            <a:r>
              <a:rPr lang="en-GB"/>
              <a:t> all patients reporting G-CSF use during treatment, regardless of whether it was used for neutropenia or prophylaxis. G-CSF was used in 7 patients in the 160 mg cohort (14%) and 11 patients in the 320 mg cohort (20%). The median duration was 10 days.</a:t>
            </a:r>
          </a:p>
          <a:p>
            <a:r>
              <a:rPr lang="en-GB" b="1"/>
              <a:t>AE, </a:t>
            </a:r>
            <a:r>
              <a:rPr lang="en-GB"/>
              <a:t>adverse event; </a:t>
            </a:r>
            <a:r>
              <a:rPr lang="en-GB" b="1"/>
              <a:t>G-CSF, </a:t>
            </a:r>
            <a:r>
              <a:rPr lang="en-GB"/>
              <a:t>granulocyte-colony stimulating factor; </a:t>
            </a:r>
            <a:r>
              <a:rPr lang="en-GB" b="1"/>
              <a:t>GI, </a:t>
            </a:r>
            <a:r>
              <a:rPr lang="en-GB"/>
              <a:t>gastrointestinal; </a:t>
            </a:r>
            <a:r>
              <a:rPr lang="en-GB" b="1"/>
              <a:t>TEAE, </a:t>
            </a:r>
            <a:r>
              <a:rPr lang="en-GB"/>
              <a:t>treatment-emergent adverse events; </a:t>
            </a:r>
            <a:r>
              <a:rPr lang="en-GB" b="1"/>
              <a:t>TLS,</a:t>
            </a:r>
            <a:r>
              <a:rPr lang="en-GB"/>
              <a:t> </a:t>
            </a:r>
            <a:r>
              <a:rPr lang="en-GB" err="1"/>
              <a:t>tumor</a:t>
            </a:r>
            <a:r>
              <a:rPr lang="en-GB"/>
              <a:t> lysis syndrome. </a:t>
            </a:r>
          </a:p>
          <a:p>
            <a:r>
              <a:rPr lang="en-GB" b="1"/>
              <a:t>Tam et al, Abstract #327 presented at ASH 2023. </a:t>
            </a:r>
            <a:endParaRPr lang="en-GB"/>
          </a:p>
        </p:txBody>
      </p:sp>
      <p:graphicFrame>
        <p:nvGraphicFramePr>
          <p:cNvPr id="8" name="Table 7">
            <a:extLst>
              <a:ext uri="{FF2B5EF4-FFF2-40B4-BE49-F238E27FC236}">
                <a16:creationId xmlns:a16="http://schemas.microsoft.com/office/drawing/2014/main" id="{70074DF5-E28B-D456-BA2A-FEBF4E7F8174}"/>
              </a:ext>
            </a:extLst>
          </p:cNvPr>
          <p:cNvGraphicFramePr>
            <a:graphicFrameLocks noGrp="1"/>
          </p:cNvGraphicFramePr>
          <p:nvPr>
            <p:extLst>
              <p:ext uri="{D42A27DB-BD31-4B8C-83A1-F6EECF244321}">
                <p14:modId xmlns:p14="http://schemas.microsoft.com/office/powerpoint/2010/main" val="870756771"/>
              </p:ext>
            </p:extLst>
          </p:nvPr>
        </p:nvGraphicFramePr>
        <p:xfrm>
          <a:off x="416533" y="1665288"/>
          <a:ext cx="10756291" cy="3192462"/>
        </p:xfrm>
        <a:graphic>
          <a:graphicData uri="http://schemas.openxmlformats.org/drawingml/2006/table">
            <a:tbl>
              <a:tblPr firstRow="1" bandRow="1">
                <a:tableStyleId>{5C22544A-7EE6-4342-B048-85BDC9FD1C3A}</a:tableStyleId>
              </a:tblPr>
              <a:tblGrid>
                <a:gridCol w="1883256">
                  <a:extLst>
                    <a:ext uri="{9D8B030D-6E8A-4147-A177-3AD203B41FA5}">
                      <a16:colId xmlns:a16="http://schemas.microsoft.com/office/drawing/2014/main" val="3238473851"/>
                    </a:ext>
                  </a:extLst>
                </a:gridCol>
                <a:gridCol w="8873035">
                  <a:extLst>
                    <a:ext uri="{9D8B030D-6E8A-4147-A177-3AD203B41FA5}">
                      <a16:colId xmlns:a16="http://schemas.microsoft.com/office/drawing/2014/main" val="3607600384"/>
                    </a:ext>
                  </a:extLst>
                </a:gridCol>
              </a:tblGrid>
              <a:tr h="554790">
                <a:tc>
                  <a:txBody>
                    <a:bodyPr/>
                    <a:lstStyle/>
                    <a:p>
                      <a:r>
                        <a:rPr lang="en-US" sz="1400">
                          <a:latin typeface="+mn-lt"/>
                        </a:rPr>
                        <a:t>TEAE</a:t>
                      </a:r>
                    </a:p>
                  </a:txBody>
                  <a:tcPr anchor="ctr"/>
                </a:tc>
                <a:tc>
                  <a:txBody>
                    <a:bodyPr/>
                    <a:lstStyle/>
                    <a:p>
                      <a:r>
                        <a:rPr lang="en-US" sz="1400">
                          <a:latin typeface="+mn-lt"/>
                        </a:rPr>
                        <a:t>Comment</a:t>
                      </a:r>
                    </a:p>
                  </a:txBody>
                  <a:tcPr anchor="ctr"/>
                </a:tc>
                <a:extLst>
                  <a:ext uri="{0D108BD9-81ED-4DB2-BD59-A6C34878D82A}">
                    <a16:rowId xmlns:a16="http://schemas.microsoft.com/office/drawing/2014/main" val="1593640820"/>
                  </a:ext>
                </a:extLst>
              </a:tr>
              <a:tr h="439612">
                <a:tc>
                  <a:txBody>
                    <a:bodyPr/>
                    <a:lstStyle/>
                    <a:p>
                      <a:r>
                        <a:rPr lang="en-GB" sz="1400" b="1" err="1">
                          <a:effectLst/>
                          <a:latin typeface="+mn-lt"/>
                        </a:rPr>
                        <a:t>TLS</a:t>
                      </a:r>
                      <a:r>
                        <a:rPr lang="en-GB" sz="1400" b="1" baseline="30000" err="1">
                          <a:effectLst/>
                          <a:latin typeface="+mn-lt"/>
                        </a:rPr>
                        <a:t>a</a:t>
                      </a:r>
                      <a:endParaRPr lang="en-GB" sz="1400" baseline="30000">
                        <a:effectLst/>
                        <a:latin typeface="+mn-lt"/>
                      </a:endParaRPr>
                    </a:p>
                  </a:txBody>
                  <a:tcPr anchor="ctr"/>
                </a:tc>
                <a:tc>
                  <a:txBody>
                    <a:bodyPr/>
                    <a:lstStyle/>
                    <a:p>
                      <a:r>
                        <a:rPr lang="en-GB" sz="1400">
                          <a:effectLst/>
                          <a:latin typeface="+mn-lt"/>
                        </a:rPr>
                        <a:t>No clinical or laboratory TLS was observed with weekly or daily ramp-up</a:t>
                      </a:r>
                    </a:p>
                  </a:txBody>
                  <a:tcPr anchor="ctr"/>
                </a:tc>
                <a:extLst>
                  <a:ext uri="{0D108BD9-81ED-4DB2-BD59-A6C34878D82A}">
                    <a16:rowId xmlns:a16="http://schemas.microsoft.com/office/drawing/2014/main" val="707054023"/>
                  </a:ext>
                </a:extLst>
              </a:tr>
              <a:tr h="439612">
                <a:tc>
                  <a:txBody>
                    <a:bodyPr/>
                    <a:lstStyle/>
                    <a:p>
                      <a:r>
                        <a:rPr lang="en-GB" sz="1400" b="1">
                          <a:effectLst/>
                          <a:latin typeface="+mn-lt"/>
                        </a:rPr>
                        <a:t>GI </a:t>
                      </a:r>
                      <a:r>
                        <a:rPr lang="en-GB" sz="1400" b="1" err="1">
                          <a:effectLst/>
                          <a:latin typeface="+mn-lt"/>
                        </a:rPr>
                        <a:t>toxicity</a:t>
                      </a:r>
                      <a:r>
                        <a:rPr lang="en-GB" sz="1400" b="1" baseline="30000" err="1">
                          <a:effectLst/>
                          <a:latin typeface="+mn-lt"/>
                        </a:rPr>
                        <a:t>b</a:t>
                      </a:r>
                      <a:endParaRPr lang="en-GB" sz="1400" baseline="30000">
                        <a:effectLst/>
                        <a:latin typeface="+mn-lt"/>
                      </a:endParaRPr>
                    </a:p>
                  </a:txBody>
                  <a:tcPr anchor="ctr"/>
                </a:tc>
                <a:tc>
                  <a:txBody>
                    <a:bodyPr/>
                    <a:lstStyle/>
                    <a:p>
                      <a:r>
                        <a:rPr lang="en-GB" sz="1400">
                          <a:effectLst/>
                          <a:latin typeface="+mn-lt"/>
                        </a:rPr>
                        <a:t>Diarrhea events were mostly Grade 1; no dose reductions occurred</a:t>
                      </a:r>
                    </a:p>
                  </a:txBody>
                  <a:tcPr anchor="ctr"/>
                </a:tc>
                <a:extLst>
                  <a:ext uri="{0D108BD9-81ED-4DB2-BD59-A6C34878D82A}">
                    <a16:rowId xmlns:a16="http://schemas.microsoft.com/office/drawing/2014/main" val="919948969"/>
                  </a:ext>
                </a:extLst>
              </a:tr>
              <a:tr h="439612">
                <a:tc>
                  <a:txBody>
                    <a:bodyPr/>
                    <a:lstStyle/>
                    <a:p>
                      <a:r>
                        <a:rPr lang="en-GB" sz="1400" b="1">
                          <a:effectLst/>
                          <a:latin typeface="+mn-lt"/>
                        </a:rPr>
                        <a:t>Atrial fibrillation</a:t>
                      </a:r>
                      <a:endParaRPr lang="en-GB" sz="1400">
                        <a:effectLst/>
                        <a:latin typeface="+mn-lt"/>
                      </a:endParaRPr>
                    </a:p>
                  </a:txBody>
                  <a:tcPr anchor="ctr"/>
                </a:tc>
                <a:tc>
                  <a:txBody>
                    <a:bodyPr/>
                    <a:lstStyle/>
                    <a:p>
                      <a:r>
                        <a:rPr lang="en-GB" sz="1400">
                          <a:effectLst/>
                          <a:latin typeface="+mn-lt"/>
                        </a:rPr>
                        <a:t>No atrial fibrillation was observed</a:t>
                      </a:r>
                    </a:p>
                  </a:txBody>
                  <a:tcPr anchor="ctr"/>
                </a:tc>
                <a:extLst>
                  <a:ext uri="{0D108BD9-81ED-4DB2-BD59-A6C34878D82A}">
                    <a16:rowId xmlns:a16="http://schemas.microsoft.com/office/drawing/2014/main" val="304766133"/>
                  </a:ext>
                </a:extLst>
              </a:tr>
              <a:tr h="439612">
                <a:tc>
                  <a:txBody>
                    <a:bodyPr/>
                    <a:lstStyle/>
                    <a:p>
                      <a:r>
                        <a:rPr lang="en-GB" sz="1400" b="1">
                          <a:effectLst/>
                          <a:latin typeface="+mn-lt"/>
                        </a:rPr>
                        <a:t>Neutropenia</a:t>
                      </a:r>
                      <a:endParaRPr lang="en-GB" sz="1400">
                        <a:effectLst/>
                        <a:latin typeface="+mn-lt"/>
                      </a:endParaRPr>
                    </a:p>
                  </a:txBody>
                  <a:tcPr anchor="ctr"/>
                </a:tc>
                <a:tc>
                  <a:txBody>
                    <a:bodyPr/>
                    <a:lstStyle/>
                    <a:p>
                      <a:r>
                        <a:rPr lang="en-GB" sz="1400">
                          <a:effectLst/>
                          <a:latin typeface="+mn-lt"/>
                        </a:rPr>
                        <a:t>Most frequent AE (and Grade ≥3 AE); 1 dose reduction/no dose holds, 18 patients (17%) used G-</a:t>
                      </a:r>
                      <a:r>
                        <a:rPr lang="en-GB" sz="1400" err="1">
                          <a:effectLst/>
                          <a:latin typeface="+mn-lt"/>
                        </a:rPr>
                        <a:t>CSF</a:t>
                      </a:r>
                      <a:r>
                        <a:rPr lang="en-GB" sz="1400" baseline="30000" err="1">
                          <a:effectLst/>
                          <a:latin typeface="+mn-lt"/>
                        </a:rPr>
                        <a:t>c</a:t>
                      </a:r>
                      <a:endParaRPr lang="en-GB" sz="1400" baseline="30000">
                        <a:effectLst/>
                        <a:latin typeface="+mn-lt"/>
                      </a:endParaRPr>
                    </a:p>
                  </a:txBody>
                  <a:tcPr anchor="ctr"/>
                </a:tc>
                <a:extLst>
                  <a:ext uri="{0D108BD9-81ED-4DB2-BD59-A6C34878D82A}">
                    <a16:rowId xmlns:a16="http://schemas.microsoft.com/office/drawing/2014/main" val="117696000"/>
                  </a:ext>
                </a:extLst>
              </a:tr>
              <a:tr h="439612">
                <a:tc>
                  <a:txBody>
                    <a:bodyPr/>
                    <a:lstStyle/>
                    <a:p>
                      <a:r>
                        <a:rPr lang="en-GB" sz="1400" b="1">
                          <a:effectLst/>
                          <a:latin typeface="+mn-lt"/>
                        </a:rPr>
                        <a:t>Febrile neutropenia</a:t>
                      </a:r>
                      <a:endParaRPr lang="en-GB" sz="1400">
                        <a:effectLst/>
                        <a:latin typeface="+mn-lt"/>
                      </a:endParaRPr>
                    </a:p>
                  </a:txBody>
                  <a:tcPr anchor="ctr"/>
                </a:tc>
                <a:tc>
                  <a:txBody>
                    <a:bodyPr/>
                    <a:lstStyle/>
                    <a:p>
                      <a:r>
                        <a:rPr lang="en-GB" sz="1400">
                          <a:effectLst/>
                          <a:latin typeface="+mn-lt"/>
                        </a:rPr>
                        <a:t>Observed in 2 patients (2%) assigned to the 160 mg dose level; events resolved without sequela</a:t>
                      </a:r>
                      <a:r>
                        <a:rPr lang="en-GB" sz="1400" baseline="0">
                          <a:effectLst/>
                          <a:latin typeface="+mn-lt"/>
                        </a:rPr>
                        <a:t>e</a:t>
                      </a:r>
                    </a:p>
                  </a:txBody>
                  <a:tcPr anchor="ctr"/>
                </a:tc>
                <a:extLst>
                  <a:ext uri="{0D108BD9-81ED-4DB2-BD59-A6C34878D82A}">
                    <a16:rowId xmlns:a16="http://schemas.microsoft.com/office/drawing/2014/main" val="4289878035"/>
                  </a:ext>
                </a:extLst>
              </a:tr>
              <a:tr h="439612">
                <a:tc>
                  <a:txBody>
                    <a:bodyPr/>
                    <a:lstStyle/>
                    <a:p>
                      <a:r>
                        <a:rPr lang="en-GB" sz="1400" b="1">
                          <a:effectLst/>
                          <a:latin typeface="+mn-lt"/>
                        </a:rPr>
                        <a:t>Infections</a:t>
                      </a:r>
                      <a:endParaRPr lang="en-GB" sz="1400">
                        <a:effectLst/>
                        <a:latin typeface="+mn-lt"/>
                      </a:endParaRPr>
                    </a:p>
                  </a:txBody>
                  <a:tcPr anchor="ctr"/>
                </a:tc>
                <a:tc>
                  <a:txBody>
                    <a:bodyPr/>
                    <a:lstStyle/>
                    <a:p>
                      <a:r>
                        <a:rPr lang="en-GB" sz="1400">
                          <a:effectLst/>
                          <a:latin typeface="+mn-lt"/>
                        </a:rPr>
                        <a:t>Low rate of Grade ≥3 infections (8%); pneumonia (n=4) was the only Grade ≥3 infection in more than 1 patient</a:t>
                      </a:r>
                    </a:p>
                  </a:txBody>
                  <a:tcPr anchor="ctr"/>
                </a:tc>
                <a:extLst>
                  <a:ext uri="{0D108BD9-81ED-4DB2-BD59-A6C34878D82A}">
                    <a16:rowId xmlns:a16="http://schemas.microsoft.com/office/drawing/2014/main" val="1240291105"/>
                  </a:ext>
                </a:extLst>
              </a:tr>
            </a:tbl>
          </a:graphicData>
        </a:graphic>
      </p:graphicFrame>
    </p:spTree>
    <p:extLst>
      <p:ext uri="{BB962C8B-B14F-4D97-AF65-F5344CB8AC3E}">
        <p14:creationId xmlns:p14="http://schemas.microsoft.com/office/powerpoint/2010/main" val="1564487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feld 14">
            <a:extLst>
              <a:ext uri="{FF2B5EF4-FFF2-40B4-BE49-F238E27FC236}">
                <a16:creationId xmlns:a16="http://schemas.microsoft.com/office/drawing/2014/main" id="{B82C57A2-321A-12F8-DF76-CC860769F84D}"/>
              </a:ext>
            </a:extLst>
          </p:cNvPr>
          <p:cNvSpPr txBox="1"/>
          <p:nvPr/>
        </p:nvSpPr>
        <p:spPr>
          <a:xfrm>
            <a:off x="8631911" y="5239296"/>
            <a:ext cx="930274" cy="276999"/>
          </a:xfrm>
          <a:prstGeom prst="rect">
            <a:avLst/>
          </a:prstGeom>
          <a:noFill/>
        </p:spPr>
        <p:txBody>
          <a:bodyPr wrap="square" rtlCol="0">
            <a:spAutoFit/>
          </a:bodyPr>
          <a:lstStyle/>
          <a:p>
            <a:r>
              <a:rPr lang="de-DE" sz="1200" err="1"/>
              <a:t>CR+CRi</a:t>
            </a:r>
            <a:endParaRPr lang="de-DE" sz="1200"/>
          </a:p>
        </p:txBody>
      </p:sp>
      <p:sp>
        <p:nvSpPr>
          <p:cNvPr id="63" name="Textfeld 62">
            <a:extLst>
              <a:ext uri="{FF2B5EF4-FFF2-40B4-BE49-F238E27FC236}">
                <a16:creationId xmlns:a16="http://schemas.microsoft.com/office/drawing/2014/main" id="{A0327703-15CA-A975-AE44-566181BFEE4C}"/>
              </a:ext>
            </a:extLst>
          </p:cNvPr>
          <p:cNvSpPr txBox="1"/>
          <p:nvPr/>
        </p:nvSpPr>
        <p:spPr>
          <a:xfrm>
            <a:off x="2774740" y="1965645"/>
            <a:ext cx="419100" cy="257369"/>
          </a:xfrm>
          <a:prstGeom prst="rect">
            <a:avLst/>
          </a:prstGeom>
          <a:noFill/>
        </p:spPr>
        <p:txBody>
          <a:bodyPr wrap="square" lIns="36000" tIns="36000" rIns="36000" bIns="36000" rtlCol="0">
            <a:spAutoFit/>
          </a:bodyPr>
          <a:lstStyle/>
          <a:p>
            <a:pPr algn="ctr"/>
            <a:r>
              <a:rPr lang="de-DE" sz="1200"/>
              <a:t>0.9</a:t>
            </a:r>
          </a:p>
        </p:txBody>
      </p:sp>
      <p:sp>
        <p:nvSpPr>
          <p:cNvPr id="2" name="Title 1">
            <a:extLst>
              <a:ext uri="{FF2B5EF4-FFF2-40B4-BE49-F238E27FC236}">
                <a16:creationId xmlns:a16="http://schemas.microsoft.com/office/drawing/2014/main" id="{C7D28BA1-FAFD-C953-E57B-3D231F3AE7FC}"/>
              </a:ext>
            </a:extLst>
          </p:cNvPr>
          <p:cNvSpPr>
            <a:spLocks noGrp="1"/>
          </p:cNvSpPr>
          <p:nvPr>
            <p:ph type="title"/>
          </p:nvPr>
        </p:nvSpPr>
        <p:spPr/>
        <p:txBody>
          <a:bodyPr/>
          <a:lstStyle/>
          <a:p>
            <a:r>
              <a:rPr lang="en-US"/>
              <a:t>Complete responses</a:t>
            </a:r>
          </a:p>
        </p:txBody>
      </p:sp>
      <p:sp>
        <p:nvSpPr>
          <p:cNvPr id="3" name="Footer Placeholder 2">
            <a:extLst>
              <a:ext uri="{FF2B5EF4-FFF2-40B4-BE49-F238E27FC236}">
                <a16:creationId xmlns:a16="http://schemas.microsoft.com/office/drawing/2014/main" id="{5CA45FC9-BE91-D635-798C-B2D7980F730C}"/>
              </a:ext>
            </a:extLst>
          </p:cNvPr>
          <p:cNvSpPr>
            <a:spLocks noGrp="1"/>
          </p:cNvSpPr>
          <p:nvPr>
            <p:ph type="ftr" sz="quarter" idx="13"/>
          </p:nvPr>
        </p:nvSpPr>
        <p:spPr/>
        <p:txBody>
          <a:bodyPr/>
          <a:lstStyle/>
          <a:p>
            <a:r>
              <a:rPr lang="en-GB" b="1"/>
              <a:t>CR, </a:t>
            </a:r>
            <a:r>
              <a:rPr lang="en-GB"/>
              <a:t>complete response; </a:t>
            </a:r>
            <a:r>
              <a:rPr lang="en-GB" b="1" err="1"/>
              <a:t>CRi</a:t>
            </a:r>
            <a:r>
              <a:rPr lang="en-GB" b="1"/>
              <a:t>, </a:t>
            </a:r>
            <a:r>
              <a:rPr lang="en-GB"/>
              <a:t>complete response with incomplete bone marrow recovery; </a:t>
            </a:r>
            <a:r>
              <a:rPr lang="en-GB" b="1" err="1"/>
              <a:t>nPR</a:t>
            </a:r>
            <a:r>
              <a:rPr lang="en-GB" b="1"/>
              <a:t>, </a:t>
            </a:r>
            <a:r>
              <a:rPr lang="en-GB"/>
              <a:t>nodular partial response; </a:t>
            </a:r>
            <a:r>
              <a:rPr lang="en-GB" b="1"/>
              <a:t>ORR, </a:t>
            </a:r>
            <a:r>
              <a:rPr lang="en-GB"/>
              <a:t>overall response rate; </a:t>
            </a:r>
            <a:r>
              <a:rPr lang="en-GB" b="1"/>
              <a:t>PR, </a:t>
            </a:r>
            <a:r>
              <a:rPr lang="en-GB"/>
              <a:t>partial response; </a:t>
            </a:r>
            <a:r>
              <a:rPr lang="en-GB" b="1"/>
              <a:t>PR-L</a:t>
            </a:r>
            <a:r>
              <a:rPr lang="en-GB"/>
              <a:t>, partial response with lymphocytosis. </a:t>
            </a:r>
          </a:p>
          <a:p>
            <a:r>
              <a:rPr lang="en-GB" b="1"/>
              <a:t>Brown et al, Abstract #202 presented at ASH 2023. </a:t>
            </a:r>
            <a:endParaRPr lang="en-GB"/>
          </a:p>
        </p:txBody>
      </p:sp>
      <p:sp>
        <p:nvSpPr>
          <p:cNvPr id="9" name="TextBox 8">
            <a:extLst>
              <a:ext uri="{FF2B5EF4-FFF2-40B4-BE49-F238E27FC236}">
                <a16:creationId xmlns:a16="http://schemas.microsoft.com/office/drawing/2014/main" id="{CA92499A-9B3F-9CFB-67B6-A1F7EAF25C58}"/>
              </a:ext>
            </a:extLst>
          </p:cNvPr>
          <p:cNvSpPr txBox="1"/>
          <p:nvPr/>
        </p:nvSpPr>
        <p:spPr>
          <a:xfrm>
            <a:off x="416533" y="5534680"/>
            <a:ext cx="11367480" cy="523220"/>
          </a:xfrm>
          <a:prstGeom prst="rect">
            <a:avLst/>
          </a:prstGeom>
          <a:solidFill>
            <a:schemeClr val="bg2"/>
          </a:solidFill>
        </p:spPr>
        <p:txBody>
          <a:bodyPr wrap="square" lIns="91440" tIns="45720" rIns="91440" bIns="45720" rtlCol="0" anchor="t">
            <a:noAutofit/>
          </a:bodyPr>
          <a:lstStyle/>
          <a:p>
            <a:pPr marL="179070" indent="-179070">
              <a:buClr>
                <a:schemeClr val="accent2"/>
              </a:buClr>
              <a:buFont typeface="Arial" panose="020B0604020202020204" pitchFamily="34" charset="0"/>
              <a:buChar char="•"/>
            </a:pPr>
            <a:r>
              <a:rPr lang="en-GB" sz="1400">
                <a:effectLst/>
                <a:latin typeface="Arial"/>
                <a:cs typeface="Arial"/>
              </a:rPr>
              <a:t>A higher proportion of patients achieved CR/</a:t>
            </a:r>
            <a:r>
              <a:rPr lang="en-GB" sz="1400" err="1">
                <a:effectLst/>
                <a:latin typeface="Arial"/>
                <a:cs typeface="Arial"/>
              </a:rPr>
              <a:t>CRi</a:t>
            </a:r>
            <a:r>
              <a:rPr lang="en-GB" sz="1400">
                <a:effectLst/>
                <a:latin typeface="Arial"/>
                <a:cs typeface="Arial"/>
              </a:rPr>
              <a:t> with </a:t>
            </a:r>
            <a:r>
              <a:rPr lang="en-GB" sz="1400" err="1">
                <a:effectLst/>
                <a:latin typeface="Arial"/>
                <a:cs typeface="Arial"/>
              </a:rPr>
              <a:t>zanubrutinib</a:t>
            </a:r>
            <a:r>
              <a:rPr lang="en-GB" sz="1400">
                <a:effectLst/>
                <a:latin typeface="Arial"/>
                <a:cs typeface="Arial"/>
              </a:rPr>
              <a:t> than ibrutinib</a:t>
            </a:r>
            <a:endParaRPr lang="de-DE">
              <a:latin typeface="Arial"/>
              <a:cs typeface="Arial"/>
            </a:endParaRPr>
          </a:p>
          <a:p>
            <a:pPr marL="179070" indent="-179070">
              <a:buClr>
                <a:schemeClr val="accent2"/>
              </a:buClr>
              <a:buFont typeface="Arial" panose="020B0604020202020204" pitchFamily="34" charset="0"/>
              <a:buChar char="•"/>
            </a:pPr>
            <a:r>
              <a:rPr lang="en-GB" sz="1400">
                <a:latin typeface="Arial"/>
                <a:cs typeface="Arial"/>
              </a:rPr>
              <a:t>Complete responses deepen over time in both arms</a:t>
            </a:r>
            <a:endParaRPr lang="en-GB" sz="1400">
              <a:effectLst/>
              <a:latin typeface="Arial"/>
              <a:cs typeface="Arial"/>
            </a:endParaRPr>
          </a:p>
        </p:txBody>
      </p:sp>
      <p:graphicFrame>
        <p:nvGraphicFramePr>
          <p:cNvPr id="8" name="Diagramm 7">
            <a:extLst>
              <a:ext uri="{FF2B5EF4-FFF2-40B4-BE49-F238E27FC236}">
                <a16:creationId xmlns:a16="http://schemas.microsoft.com/office/drawing/2014/main" id="{A7853467-CE30-1B4D-F0A4-45077E20B426}"/>
              </a:ext>
            </a:extLst>
          </p:cNvPr>
          <p:cNvGraphicFramePr/>
          <p:nvPr>
            <p:extLst>
              <p:ext uri="{D42A27DB-BD31-4B8C-83A1-F6EECF244321}">
                <p14:modId xmlns:p14="http://schemas.microsoft.com/office/powerpoint/2010/main" val="1060902129"/>
              </p:ext>
            </p:extLst>
          </p:nvPr>
        </p:nvGraphicFramePr>
        <p:xfrm>
          <a:off x="416533" y="1665288"/>
          <a:ext cx="9053513" cy="3912145"/>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hteck 9">
            <a:extLst>
              <a:ext uri="{FF2B5EF4-FFF2-40B4-BE49-F238E27FC236}">
                <a16:creationId xmlns:a16="http://schemas.microsoft.com/office/drawing/2014/main" id="{70FB36B9-BA45-AE9F-045D-D363371358E5}"/>
              </a:ext>
            </a:extLst>
          </p:cNvPr>
          <p:cNvSpPr/>
          <p:nvPr/>
        </p:nvSpPr>
        <p:spPr>
          <a:xfrm>
            <a:off x="7022675" y="5338763"/>
            <a:ext cx="76200" cy="76200"/>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0B219E62-340B-8DA8-8C41-711231590001}"/>
              </a:ext>
            </a:extLst>
          </p:cNvPr>
          <p:cNvSpPr/>
          <p:nvPr/>
        </p:nvSpPr>
        <p:spPr>
          <a:xfrm>
            <a:off x="7103147" y="5338763"/>
            <a:ext cx="76200" cy="76200"/>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7FEEBB62-B1A3-C444-F44C-BAE1529DF5E0}"/>
              </a:ext>
            </a:extLst>
          </p:cNvPr>
          <p:cNvSpPr txBox="1"/>
          <p:nvPr/>
        </p:nvSpPr>
        <p:spPr>
          <a:xfrm>
            <a:off x="7141247" y="5240310"/>
            <a:ext cx="1452563" cy="276999"/>
          </a:xfrm>
          <a:prstGeom prst="rect">
            <a:avLst/>
          </a:prstGeom>
          <a:noFill/>
        </p:spPr>
        <p:txBody>
          <a:bodyPr wrap="square" rtlCol="0">
            <a:spAutoFit/>
          </a:bodyPr>
          <a:lstStyle/>
          <a:p>
            <a:r>
              <a:rPr lang="de-DE" sz="1200" err="1"/>
              <a:t>PR+PR-L+nPR</a:t>
            </a:r>
            <a:endParaRPr lang="de-DE" sz="1200"/>
          </a:p>
        </p:txBody>
      </p:sp>
      <p:sp>
        <p:nvSpPr>
          <p:cNvPr id="13" name="Rechteck 12">
            <a:extLst>
              <a:ext uri="{FF2B5EF4-FFF2-40B4-BE49-F238E27FC236}">
                <a16:creationId xmlns:a16="http://schemas.microsoft.com/office/drawing/2014/main" id="{A4BB64DB-E823-3B70-7A4D-24C265C48105}"/>
              </a:ext>
            </a:extLst>
          </p:cNvPr>
          <p:cNvSpPr/>
          <p:nvPr/>
        </p:nvSpPr>
        <p:spPr>
          <a:xfrm>
            <a:off x="8513338" y="5337749"/>
            <a:ext cx="76200" cy="76200"/>
          </a:xfrm>
          <a:prstGeom prst="rect">
            <a:avLst/>
          </a:prstGeom>
          <a:solidFill>
            <a:srgbClr val="002A5C"/>
          </a:solidFill>
          <a:ln>
            <a:solidFill>
              <a:srgbClr val="002A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5BAECDBD-276F-F7B0-7EE9-3EF8A3DE051E}"/>
              </a:ext>
            </a:extLst>
          </p:cNvPr>
          <p:cNvSpPr/>
          <p:nvPr/>
        </p:nvSpPr>
        <p:spPr>
          <a:xfrm>
            <a:off x="8593810" y="5337749"/>
            <a:ext cx="76200" cy="76200"/>
          </a:xfrm>
          <a:prstGeom prst="rect">
            <a:avLst/>
          </a:prstGeom>
          <a:solidFill>
            <a:srgbClr val="F37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a:extLst>
              <a:ext uri="{FF2B5EF4-FFF2-40B4-BE49-F238E27FC236}">
                <a16:creationId xmlns:a16="http://schemas.microsoft.com/office/drawing/2014/main" id="{E762563B-ABDE-A51F-EBEA-AC29A11FA3BD}"/>
              </a:ext>
            </a:extLst>
          </p:cNvPr>
          <p:cNvSpPr txBox="1"/>
          <p:nvPr/>
        </p:nvSpPr>
        <p:spPr>
          <a:xfrm>
            <a:off x="800101" y="4531708"/>
            <a:ext cx="571500" cy="461665"/>
          </a:xfrm>
          <a:prstGeom prst="rect">
            <a:avLst/>
          </a:prstGeom>
          <a:noFill/>
        </p:spPr>
        <p:txBody>
          <a:bodyPr wrap="square" rtlCol="0">
            <a:spAutoFit/>
          </a:bodyPr>
          <a:lstStyle/>
          <a:p>
            <a:r>
              <a:rPr lang="de-DE" sz="1200" b="1"/>
              <a:t>ORR</a:t>
            </a:r>
          </a:p>
          <a:p>
            <a:r>
              <a:rPr lang="de-DE" sz="1200" b="1"/>
              <a:t>Time</a:t>
            </a:r>
          </a:p>
        </p:txBody>
      </p:sp>
      <p:sp>
        <p:nvSpPr>
          <p:cNvPr id="17" name="Textfeld 16">
            <a:extLst>
              <a:ext uri="{FF2B5EF4-FFF2-40B4-BE49-F238E27FC236}">
                <a16:creationId xmlns:a16="http://schemas.microsoft.com/office/drawing/2014/main" id="{B245525B-82E8-364F-3922-03CAF6D74FBF}"/>
              </a:ext>
            </a:extLst>
          </p:cNvPr>
          <p:cNvSpPr txBox="1"/>
          <p:nvPr/>
        </p:nvSpPr>
        <p:spPr>
          <a:xfrm>
            <a:off x="1278731" y="4550758"/>
            <a:ext cx="419100" cy="257369"/>
          </a:xfrm>
          <a:prstGeom prst="rect">
            <a:avLst/>
          </a:prstGeom>
          <a:noFill/>
        </p:spPr>
        <p:txBody>
          <a:bodyPr wrap="square" lIns="36000" tIns="36000" rIns="36000" bIns="36000" rtlCol="0">
            <a:spAutoFit/>
          </a:bodyPr>
          <a:lstStyle/>
          <a:p>
            <a:pPr algn="ctr"/>
            <a:r>
              <a:rPr lang="de-DE" sz="1200"/>
              <a:t>58.8</a:t>
            </a:r>
          </a:p>
        </p:txBody>
      </p:sp>
      <p:sp>
        <p:nvSpPr>
          <p:cNvPr id="18" name="Textfeld 17">
            <a:extLst>
              <a:ext uri="{FF2B5EF4-FFF2-40B4-BE49-F238E27FC236}">
                <a16:creationId xmlns:a16="http://schemas.microsoft.com/office/drawing/2014/main" id="{59CDA4AF-B9B7-F841-CFF9-BACE44F15E24}"/>
              </a:ext>
            </a:extLst>
          </p:cNvPr>
          <p:cNvSpPr txBox="1"/>
          <p:nvPr/>
        </p:nvSpPr>
        <p:spPr>
          <a:xfrm>
            <a:off x="1780578" y="4550758"/>
            <a:ext cx="419100" cy="257369"/>
          </a:xfrm>
          <a:prstGeom prst="rect">
            <a:avLst/>
          </a:prstGeom>
          <a:noFill/>
        </p:spPr>
        <p:txBody>
          <a:bodyPr wrap="square" lIns="36000" tIns="36000" rIns="36000" bIns="36000" rtlCol="0">
            <a:spAutoFit/>
          </a:bodyPr>
          <a:lstStyle/>
          <a:p>
            <a:pPr algn="ctr"/>
            <a:r>
              <a:rPr lang="de-DE" sz="1200"/>
              <a:t>66.7</a:t>
            </a:r>
          </a:p>
        </p:txBody>
      </p:sp>
      <p:sp>
        <p:nvSpPr>
          <p:cNvPr id="19" name="Textfeld 18">
            <a:extLst>
              <a:ext uri="{FF2B5EF4-FFF2-40B4-BE49-F238E27FC236}">
                <a16:creationId xmlns:a16="http://schemas.microsoft.com/office/drawing/2014/main" id="{8E45351F-91BA-EF0F-C88A-C6C7CF7BD937}"/>
              </a:ext>
            </a:extLst>
          </p:cNvPr>
          <p:cNvSpPr txBox="1"/>
          <p:nvPr/>
        </p:nvSpPr>
        <p:spPr>
          <a:xfrm>
            <a:off x="2290763" y="4550758"/>
            <a:ext cx="419100" cy="257369"/>
          </a:xfrm>
          <a:prstGeom prst="rect">
            <a:avLst/>
          </a:prstGeom>
          <a:noFill/>
        </p:spPr>
        <p:txBody>
          <a:bodyPr wrap="square" lIns="36000" tIns="36000" rIns="36000" bIns="36000" rtlCol="0">
            <a:spAutoFit/>
          </a:bodyPr>
          <a:lstStyle/>
          <a:p>
            <a:pPr algn="ctr"/>
            <a:r>
              <a:rPr lang="de-DE" sz="1200"/>
              <a:t>78.5</a:t>
            </a:r>
          </a:p>
        </p:txBody>
      </p:sp>
      <p:sp>
        <p:nvSpPr>
          <p:cNvPr id="20" name="Textfeld 19">
            <a:extLst>
              <a:ext uri="{FF2B5EF4-FFF2-40B4-BE49-F238E27FC236}">
                <a16:creationId xmlns:a16="http://schemas.microsoft.com/office/drawing/2014/main" id="{69FECAC7-80B0-5C4B-44CB-C9DDB8AAC6DF}"/>
              </a:ext>
            </a:extLst>
          </p:cNvPr>
          <p:cNvSpPr txBox="1"/>
          <p:nvPr/>
        </p:nvSpPr>
        <p:spPr>
          <a:xfrm>
            <a:off x="2783076" y="4550758"/>
            <a:ext cx="419100" cy="257369"/>
          </a:xfrm>
          <a:prstGeom prst="rect">
            <a:avLst/>
          </a:prstGeom>
          <a:noFill/>
        </p:spPr>
        <p:txBody>
          <a:bodyPr wrap="square" lIns="36000" tIns="36000" rIns="36000" bIns="36000" rtlCol="0">
            <a:spAutoFit/>
          </a:bodyPr>
          <a:lstStyle/>
          <a:p>
            <a:pPr algn="ctr"/>
            <a:r>
              <a:rPr lang="de-DE" sz="1200"/>
              <a:t>86.2</a:t>
            </a:r>
          </a:p>
        </p:txBody>
      </p:sp>
      <p:sp>
        <p:nvSpPr>
          <p:cNvPr id="21" name="Textfeld 20">
            <a:extLst>
              <a:ext uri="{FF2B5EF4-FFF2-40B4-BE49-F238E27FC236}">
                <a16:creationId xmlns:a16="http://schemas.microsoft.com/office/drawing/2014/main" id="{B4C71FB7-ADAD-D00C-9EC0-234D9C42BD38}"/>
              </a:ext>
            </a:extLst>
          </p:cNvPr>
          <p:cNvSpPr txBox="1"/>
          <p:nvPr/>
        </p:nvSpPr>
        <p:spPr>
          <a:xfrm>
            <a:off x="3300808" y="4550758"/>
            <a:ext cx="419100" cy="257369"/>
          </a:xfrm>
          <a:prstGeom prst="rect">
            <a:avLst/>
          </a:prstGeom>
          <a:noFill/>
        </p:spPr>
        <p:txBody>
          <a:bodyPr wrap="square" lIns="36000" tIns="36000" rIns="36000" bIns="36000" rtlCol="0">
            <a:spAutoFit/>
          </a:bodyPr>
          <a:lstStyle/>
          <a:p>
            <a:pPr algn="ctr"/>
            <a:r>
              <a:rPr lang="de-DE" sz="1200"/>
              <a:t>82.2</a:t>
            </a:r>
          </a:p>
        </p:txBody>
      </p:sp>
      <p:sp>
        <p:nvSpPr>
          <p:cNvPr id="22" name="Textfeld 21">
            <a:extLst>
              <a:ext uri="{FF2B5EF4-FFF2-40B4-BE49-F238E27FC236}">
                <a16:creationId xmlns:a16="http://schemas.microsoft.com/office/drawing/2014/main" id="{AB9F8824-7FA0-5F3A-ACD2-E31AA05C0DB4}"/>
              </a:ext>
            </a:extLst>
          </p:cNvPr>
          <p:cNvSpPr txBox="1"/>
          <p:nvPr/>
        </p:nvSpPr>
        <p:spPr>
          <a:xfrm>
            <a:off x="3789551" y="4550758"/>
            <a:ext cx="419100" cy="257369"/>
          </a:xfrm>
          <a:prstGeom prst="rect">
            <a:avLst/>
          </a:prstGeom>
          <a:noFill/>
        </p:spPr>
        <p:txBody>
          <a:bodyPr wrap="square" lIns="36000" tIns="36000" rIns="36000" bIns="36000" rtlCol="0">
            <a:spAutoFit/>
          </a:bodyPr>
          <a:lstStyle/>
          <a:p>
            <a:pPr algn="ctr"/>
            <a:r>
              <a:rPr lang="de-DE" sz="1200"/>
              <a:t>88.7</a:t>
            </a:r>
          </a:p>
        </p:txBody>
      </p:sp>
      <p:sp>
        <p:nvSpPr>
          <p:cNvPr id="23" name="Textfeld 22">
            <a:extLst>
              <a:ext uri="{FF2B5EF4-FFF2-40B4-BE49-F238E27FC236}">
                <a16:creationId xmlns:a16="http://schemas.microsoft.com/office/drawing/2014/main" id="{D5B50B5E-B187-235A-3904-3C460E82C505}"/>
              </a:ext>
            </a:extLst>
          </p:cNvPr>
          <p:cNvSpPr txBox="1"/>
          <p:nvPr/>
        </p:nvSpPr>
        <p:spPr>
          <a:xfrm>
            <a:off x="4312840" y="4550758"/>
            <a:ext cx="419100" cy="257369"/>
          </a:xfrm>
          <a:prstGeom prst="rect">
            <a:avLst/>
          </a:prstGeom>
          <a:noFill/>
        </p:spPr>
        <p:txBody>
          <a:bodyPr wrap="square" lIns="36000" tIns="36000" rIns="36000" bIns="36000" rtlCol="0">
            <a:spAutoFit/>
          </a:bodyPr>
          <a:lstStyle/>
          <a:p>
            <a:pPr algn="ctr"/>
            <a:r>
              <a:rPr lang="de-DE" sz="1200"/>
              <a:t>82.5</a:t>
            </a:r>
          </a:p>
        </p:txBody>
      </p:sp>
      <p:sp>
        <p:nvSpPr>
          <p:cNvPr id="24" name="Textfeld 23">
            <a:extLst>
              <a:ext uri="{FF2B5EF4-FFF2-40B4-BE49-F238E27FC236}">
                <a16:creationId xmlns:a16="http://schemas.microsoft.com/office/drawing/2014/main" id="{D6EFE552-1A67-74C3-A7AD-1C36271F5146}"/>
              </a:ext>
            </a:extLst>
          </p:cNvPr>
          <p:cNvSpPr txBox="1"/>
          <p:nvPr/>
        </p:nvSpPr>
        <p:spPr>
          <a:xfrm>
            <a:off x="4823632" y="4550758"/>
            <a:ext cx="419100" cy="257369"/>
          </a:xfrm>
          <a:prstGeom prst="rect">
            <a:avLst/>
          </a:prstGeom>
          <a:noFill/>
        </p:spPr>
        <p:txBody>
          <a:bodyPr wrap="square" lIns="36000" tIns="36000" rIns="36000" bIns="36000" rtlCol="0">
            <a:spAutoFit/>
          </a:bodyPr>
          <a:lstStyle/>
          <a:p>
            <a:pPr algn="ctr"/>
            <a:r>
              <a:rPr lang="de-DE" sz="1200"/>
              <a:t>89.0</a:t>
            </a:r>
          </a:p>
        </p:txBody>
      </p:sp>
      <p:sp>
        <p:nvSpPr>
          <p:cNvPr id="25" name="Textfeld 24">
            <a:extLst>
              <a:ext uri="{FF2B5EF4-FFF2-40B4-BE49-F238E27FC236}">
                <a16:creationId xmlns:a16="http://schemas.microsoft.com/office/drawing/2014/main" id="{2FBAEDB5-D102-1C4B-7C63-82981B1B4137}"/>
              </a:ext>
            </a:extLst>
          </p:cNvPr>
          <p:cNvSpPr txBox="1"/>
          <p:nvPr/>
        </p:nvSpPr>
        <p:spPr>
          <a:xfrm>
            <a:off x="5321510" y="4543845"/>
            <a:ext cx="419100" cy="257369"/>
          </a:xfrm>
          <a:prstGeom prst="rect">
            <a:avLst/>
          </a:prstGeom>
          <a:noFill/>
        </p:spPr>
        <p:txBody>
          <a:bodyPr wrap="square" lIns="36000" tIns="36000" rIns="36000" bIns="36000" rtlCol="0">
            <a:spAutoFit/>
          </a:bodyPr>
          <a:lstStyle/>
          <a:p>
            <a:pPr algn="ctr"/>
            <a:r>
              <a:rPr lang="de-DE" sz="1200"/>
              <a:t>82.5</a:t>
            </a:r>
          </a:p>
        </p:txBody>
      </p:sp>
      <p:sp>
        <p:nvSpPr>
          <p:cNvPr id="26" name="Textfeld 25">
            <a:extLst>
              <a:ext uri="{FF2B5EF4-FFF2-40B4-BE49-F238E27FC236}">
                <a16:creationId xmlns:a16="http://schemas.microsoft.com/office/drawing/2014/main" id="{7936EC5E-3791-DE9D-7930-D3C8B5C19FB2}"/>
              </a:ext>
            </a:extLst>
          </p:cNvPr>
          <p:cNvSpPr txBox="1"/>
          <p:nvPr/>
        </p:nvSpPr>
        <p:spPr>
          <a:xfrm>
            <a:off x="5819833" y="4543845"/>
            <a:ext cx="419100" cy="257369"/>
          </a:xfrm>
          <a:prstGeom prst="rect">
            <a:avLst/>
          </a:prstGeom>
          <a:noFill/>
        </p:spPr>
        <p:txBody>
          <a:bodyPr wrap="square" lIns="36000" tIns="36000" rIns="36000" bIns="36000" rtlCol="0">
            <a:spAutoFit/>
          </a:bodyPr>
          <a:lstStyle/>
          <a:p>
            <a:pPr algn="ctr"/>
            <a:r>
              <a:rPr lang="de-DE" sz="1200"/>
              <a:t>89.0</a:t>
            </a:r>
          </a:p>
        </p:txBody>
      </p:sp>
      <p:sp>
        <p:nvSpPr>
          <p:cNvPr id="27" name="Textfeld 26">
            <a:extLst>
              <a:ext uri="{FF2B5EF4-FFF2-40B4-BE49-F238E27FC236}">
                <a16:creationId xmlns:a16="http://schemas.microsoft.com/office/drawing/2014/main" id="{7E9BACD4-2AB0-FD0A-01C2-A319C0514465}"/>
              </a:ext>
            </a:extLst>
          </p:cNvPr>
          <p:cNvSpPr txBox="1"/>
          <p:nvPr/>
        </p:nvSpPr>
        <p:spPr>
          <a:xfrm>
            <a:off x="6331555" y="4543845"/>
            <a:ext cx="419100" cy="257369"/>
          </a:xfrm>
          <a:prstGeom prst="rect">
            <a:avLst/>
          </a:prstGeom>
          <a:noFill/>
        </p:spPr>
        <p:txBody>
          <a:bodyPr wrap="square" lIns="36000" tIns="36000" rIns="36000" bIns="36000" rtlCol="0">
            <a:spAutoFit/>
          </a:bodyPr>
          <a:lstStyle/>
          <a:p>
            <a:pPr algn="ctr"/>
            <a:r>
              <a:rPr lang="de-DE" sz="1200"/>
              <a:t>82.5</a:t>
            </a:r>
          </a:p>
        </p:txBody>
      </p:sp>
      <p:sp>
        <p:nvSpPr>
          <p:cNvPr id="28" name="Textfeld 27">
            <a:extLst>
              <a:ext uri="{FF2B5EF4-FFF2-40B4-BE49-F238E27FC236}">
                <a16:creationId xmlns:a16="http://schemas.microsoft.com/office/drawing/2014/main" id="{BAB3FCE2-E197-4CDD-5A9D-E4D1956AD5D3}"/>
              </a:ext>
            </a:extLst>
          </p:cNvPr>
          <p:cNvSpPr txBox="1"/>
          <p:nvPr/>
        </p:nvSpPr>
        <p:spPr>
          <a:xfrm>
            <a:off x="6837571" y="4543845"/>
            <a:ext cx="419100" cy="257369"/>
          </a:xfrm>
          <a:prstGeom prst="rect">
            <a:avLst/>
          </a:prstGeom>
          <a:noFill/>
        </p:spPr>
        <p:txBody>
          <a:bodyPr wrap="square" lIns="36000" tIns="36000" rIns="36000" bIns="36000" rtlCol="0">
            <a:spAutoFit/>
          </a:bodyPr>
          <a:lstStyle/>
          <a:p>
            <a:pPr algn="ctr"/>
            <a:r>
              <a:rPr lang="de-DE" sz="1200"/>
              <a:t>89.9</a:t>
            </a:r>
          </a:p>
        </p:txBody>
      </p:sp>
      <p:sp>
        <p:nvSpPr>
          <p:cNvPr id="29" name="Textfeld 28">
            <a:extLst>
              <a:ext uri="{FF2B5EF4-FFF2-40B4-BE49-F238E27FC236}">
                <a16:creationId xmlns:a16="http://schemas.microsoft.com/office/drawing/2014/main" id="{77295A7C-E392-A7F6-5F7F-F4FAB26A1C5F}"/>
              </a:ext>
            </a:extLst>
          </p:cNvPr>
          <p:cNvSpPr txBox="1"/>
          <p:nvPr/>
        </p:nvSpPr>
        <p:spPr>
          <a:xfrm>
            <a:off x="7343587" y="4543845"/>
            <a:ext cx="419100" cy="257369"/>
          </a:xfrm>
          <a:prstGeom prst="rect">
            <a:avLst/>
          </a:prstGeom>
          <a:noFill/>
        </p:spPr>
        <p:txBody>
          <a:bodyPr wrap="square" lIns="36000" tIns="36000" rIns="36000" bIns="36000" rtlCol="0">
            <a:spAutoFit/>
          </a:bodyPr>
          <a:lstStyle/>
          <a:p>
            <a:pPr algn="ctr"/>
            <a:r>
              <a:rPr lang="de-DE" sz="1200"/>
              <a:t>82.8</a:t>
            </a:r>
          </a:p>
        </p:txBody>
      </p:sp>
      <p:sp>
        <p:nvSpPr>
          <p:cNvPr id="30" name="Textfeld 29">
            <a:extLst>
              <a:ext uri="{FF2B5EF4-FFF2-40B4-BE49-F238E27FC236}">
                <a16:creationId xmlns:a16="http://schemas.microsoft.com/office/drawing/2014/main" id="{694DB296-6B20-E368-0E50-5988292734E8}"/>
              </a:ext>
            </a:extLst>
          </p:cNvPr>
          <p:cNvSpPr txBox="1"/>
          <p:nvPr/>
        </p:nvSpPr>
        <p:spPr>
          <a:xfrm>
            <a:off x="7838133" y="4543845"/>
            <a:ext cx="419100" cy="257369"/>
          </a:xfrm>
          <a:prstGeom prst="rect">
            <a:avLst/>
          </a:prstGeom>
          <a:noFill/>
        </p:spPr>
        <p:txBody>
          <a:bodyPr wrap="square" lIns="36000" tIns="36000" rIns="36000" bIns="36000" rtlCol="0">
            <a:spAutoFit/>
          </a:bodyPr>
          <a:lstStyle/>
          <a:p>
            <a:pPr algn="ctr"/>
            <a:r>
              <a:rPr lang="de-DE" sz="1200"/>
              <a:t>89.9</a:t>
            </a:r>
          </a:p>
        </p:txBody>
      </p:sp>
      <p:sp>
        <p:nvSpPr>
          <p:cNvPr id="31" name="Textfeld 30">
            <a:extLst>
              <a:ext uri="{FF2B5EF4-FFF2-40B4-BE49-F238E27FC236}">
                <a16:creationId xmlns:a16="http://schemas.microsoft.com/office/drawing/2014/main" id="{A0FC0F17-42EC-A086-5835-9018976E3FB3}"/>
              </a:ext>
            </a:extLst>
          </p:cNvPr>
          <p:cNvSpPr txBox="1"/>
          <p:nvPr/>
        </p:nvSpPr>
        <p:spPr>
          <a:xfrm>
            <a:off x="8349688" y="4543845"/>
            <a:ext cx="419100" cy="257369"/>
          </a:xfrm>
          <a:prstGeom prst="rect">
            <a:avLst/>
          </a:prstGeom>
          <a:noFill/>
        </p:spPr>
        <p:txBody>
          <a:bodyPr wrap="square" lIns="36000" tIns="36000" rIns="36000" bIns="36000" rtlCol="0">
            <a:spAutoFit/>
          </a:bodyPr>
          <a:lstStyle/>
          <a:p>
            <a:pPr algn="ctr"/>
            <a:r>
              <a:rPr lang="de-DE" sz="1200"/>
              <a:t>82.8</a:t>
            </a:r>
          </a:p>
        </p:txBody>
      </p:sp>
      <p:sp>
        <p:nvSpPr>
          <p:cNvPr id="32" name="Textfeld 31">
            <a:extLst>
              <a:ext uri="{FF2B5EF4-FFF2-40B4-BE49-F238E27FC236}">
                <a16:creationId xmlns:a16="http://schemas.microsoft.com/office/drawing/2014/main" id="{4295FE34-5191-5990-586D-2EEB880CFD08}"/>
              </a:ext>
            </a:extLst>
          </p:cNvPr>
          <p:cNvSpPr txBox="1"/>
          <p:nvPr/>
        </p:nvSpPr>
        <p:spPr>
          <a:xfrm>
            <a:off x="8848057" y="4543845"/>
            <a:ext cx="419100" cy="257369"/>
          </a:xfrm>
          <a:prstGeom prst="rect">
            <a:avLst/>
          </a:prstGeom>
          <a:noFill/>
        </p:spPr>
        <p:txBody>
          <a:bodyPr wrap="square" lIns="36000" tIns="36000" rIns="36000" bIns="36000" rtlCol="0">
            <a:spAutoFit/>
          </a:bodyPr>
          <a:lstStyle/>
          <a:p>
            <a:pPr algn="ctr"/>
            <a:r>
              <a:rPr lang="de-DE" sz="1200"/>
              <a:t>90.2</a:t>
            </a:r>
          </a:p>
        </p:txBody>
      </p:sp>
      <p:sp>
        <p:nvSpPr>
          <p:cNvPr id="34" name="Rechteck 33">
            <a:extLst>
              <a:ext uri="{FF2B5EF4-FFF2-40B4-BE49-F238E27FC236}">
                <a16:creationId xmlns:a16="http://schemas.microsoft.com/office/drawing/2014/main" id="{43571BC8-C4A4-7613-1F34-A7F473C3E831}"/>
              </a:ext>
            </a:extLst>
          </p:cNvPr>
          <p:cNvSpPr/>
          <p:nvPr/>
        </p:nvSpPr>
        <p:spPr>
          <a:xfrm>
            <a:off x="2816226" y="2182812"/>
            <a:ext cx="352800" cy="18000"/>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Rechteck 34">
            <a:extLst>
              <a:ext uri="{FF2B5EF4-FFF2-40B4-BE49-F238E27FC236}">
                <a16:creationId xmlns:a16="http://schemas.microsoft.com/office/drawing/2014/main" id="{6C032392-C337-4134-F8E2-88E820E8A75A}"/>
              </a:ext>
            </a:extLst>
          </p:cNvPr>
          <p:cNvSpPr/>
          <p:nvPr/>
        </p:nvSpPr>
        <p:spPr>
          <a:xfrm flipV="1">
            <a:off x="3378596" y="2293029"/>
            <a:ext cx="352800" cy="39600"/>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Rechteck 35">
            <a:extLst>
              <a:ext uri="{FF2B5EF4-FFF2-40B4-BE49-F238E27FC236}">
                <a16:creationId xmlns:a16="http://schemas.microsoft.com/office/drawing/2014/main" id="{A7748A0C-652C-19F6-48F1-2001993D513D}"/>
              </a:ext>
            </a:extLst>
          </p:cNvPr>
          <p:cNvSpPr/>
          <p:nvPr/>
        </p:nvSpPr>
        <p:spPr>
          <a:xfrm>
            <a:off x="3826271" y="2119313"/>
            <a:ext cx="352800" cy="100012"/>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Rechteck 36">
            <a:extLst>
              <a:ext uri="{FF2B5EF4-FFF2-40B4-BE49-F238E27FC236}">
                <a16:creationId xmlns:a16="http://schemas.microsoft.com/office/drawing/2014/main" id="{A8F13014-2441-850F-1074-9EDA0A7E97ED}"/>
              </a:ext>
            </a:extLst>
          </p:cNvPr>
          <p:cNvSpPr/>
          <p:nvPr/>
        </p:nvSpPr>
        <p:spPr>
          <a:xfrm flipV="1">
            <a:off x="4387689" y="2289514"/>
            <a:ext cx="352800" cy="125074"/>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Rechteck 37">
            <a:extLst>
              <a:ext uri="{FF2B5EF4-FFF2-40B4-BE49-F238E27FC236}">
                <a16:creationId xmlns:a16="http://schemas.microsoft.com/office/drawing/2014/main" id="{69A6F026-D79B-4D7F-3797-084AC7B4BB87}"/>
              </a:ext>
            </a:extLst>
          </p:cNvPr>
          <p:cNvSpPr/>
          <p:nvPr/>
        </p:nvSpPr>
        <p:spPr>
          <a:xfrm>
            <a:off x="4835128" y="2108737"/>
            <a:ext cx="352800" cy="160593"/>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Rechteck 38">
            <a:extLst>
              <a:ext uri="{FF2B5EF4-FFF2-40B4-BE49-F238E27FC236}">
                <a16:creationId xmlns:a16="http://schemas.microsoft.com/office/drawing/2014/main" id="{C6B47C40-B7FF-4119-73BE-349E080D6787}"/>
              </a:ext>
            </a:extLst>
          </p:cNvPr>
          <p:cNvSpPr/>
          <p:nvPr/>
        </p:nvSpPr>
        <p:spPr>
          <a:xfrm flipV="1">
            <a:off x="5399153" y="2285999"/>
            <a:ext cx="352800" cy="133349"/>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Rechteck 39">
            <a:extLst>
              <a:ext uri="{FF2B5EF4-FFF2-40B4-BE49-F238E27FC236}">
                <a16:creationId xmlns:a16="http://schemas.microsoft.com/office/drawing/2014/main" id="{C46A019B-F064-F751-0357-FBFEE46BFD92}"/>
              </a:ext>
            </a:extLst>
          </p:cNvPr>
          <p:cNvSpPr/>
          <p:nvPr/>
        </p:nvSpPr>
        <p:spPr>
          <a:xfrm>
            <a:off x="5845173" y="2109788"/>
            <a:ext cx="352800" cy="164306"/>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Rechteck 40">
            <a:extLst>
              <a:ext uri="{FF2B5EF4-FFF2-40B4-BE49-F238E27FC236}">
                <a16:creationId xmlns:a16="http://schemas.microsoft.com/office/drawing/2014/main" id="{58D0BDCE-04BF-7193-0CDA-18A2D12A2E27}"/>
              </a:ext>
            </a:extLst>
          </p:cNvPr>
          <p:cNvSpPr/>
          <p:nvPr/>
        </p:nvSpPr>
        <p:spPr>
          <a:xfrm flipV="1">
            <a:off x="6404483" y="2285259"/>
            <a:ext cx="352800" cy="162665"/>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Rechteck 41">
            <a:extLst>
              <a:ext uri="{FF2B5EF4-FFF2-40B4-BE49-F238E27FC236}">
                <a16:creationId xmlns:a16="http://schemas.microsoft.com/office/drawing/2014/main" id="{79DEB7E2-6D4A-C46A-A41C-F46819BFBBC9}"/>
              </a:ext>
            </a:extLst>
          </p:cNvPr>
          <p:cNvSpPr/>
          <p:nvPr/>
        </p:nvSpPr>
        <p:spPr>
          <a:xfrm>
            <a:off x="6850455" y="2085975"/>
            <a:ext cx="356400" cy="226218"/>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Rechteck 42">
            <a:extLst>
              <a:ext uri="{FF2B5EF4-FFF2-40B4-BE49-F238E27FC236}">
                <a16:creationId xmlns:a16="http://schemas.microsoft.com/office/drawing/2014/main" id="{D9B9B3F2-D37F-5AAC-7FB5-1E1F4EF90A3C}"/>
              </a:ext>
            </a:extLst>
          </p:cNvPr>
          <p:cNvSpPr/>
          <p:nvPr/>
        </p:nvSpPr>
        <p:spPr>
          <a:xfrm flipV="1">
            <a:off x="7415025" y="2275479"/>
            <a:ext cx="352800" cy="177208"/>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Rechteck 43">
            <a:extLst>
              <a:ext uri="{FF2B5EF4-FFF2-40B4-BE49-F238E27FC236}">
                <a16:creationId xmlns:a16="http://schemas.microsoft.com/office/drawing/2014/main" id="{52AA29BA-90F2-DA72-2D1D-344EA3B239BE}"/>
              </a:ext>
            </a:extLst>
          </p:cNvPr>
          <p:cNvSpPr/>
          <p:nvPr/>
        </p:nvSpPr>
        <p:spPr>
          <a:xfrm>
            <a:off x="7862725" y="2075161"/>
            <a:ext cx="352800" cy="257426"/>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Rechteck 44">
            <a:extLst>
              <a:ext uri="{FF2B5EF4-FFF2-40B4-BE49-F238E27FC236}">
                <a16:creationId xmlns:a16="http://schemas.microsoft.com/office/drawing/2014/main" id="{37809512-580C-06E0-4E2D-C5C5D92B6BCD}"/>
              </a:ext>
            </a:extLst>
          </p:cNvPr>
          <p:cNvSpPr/>
          <p:nvPr/>
        </p:nvSpPr>
        <p:spPr>
          <a:xfrm flipV="1">
            <a:off x="8427966" y="2278854"/>
            <a:ext cx="352800" cy="192881"/>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Rechteck 45">
            <a:extLst>
              <a:ext uri="{FF2B5EF4-FFF2-40B4-BE49-F238E27FC236}">
                <a16:creationId xmlns:a16="http://schemas.microsoft.com/office/drawing/2014/main" id="{16F648CC-B5F2-D088-BF7B-51C83C0097FD}"/>
              </a:ext>
            </a:extLst>
          </p:cNvPr>
          <p:cNvSpPr/>
          <p:nvPr/>
        </p:nvSpPr>
        <p:spPr>
          <a:xfrm>
            <a:off x="8873535" y="2068429"/>
            <a:ext cx="352800" cy="284002"/>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Textfeld 46">
            <a:extLst>
              <a:ext uri="{FF2B5EF4-FFF2-40B4-BE49-F238E27FC236}">
                <a16:creationId xmlns:a16="http://schemas.microsoft.com/office/drawing/2014/main" id="{B8A426D6-77B7-3F0C-1DF7-9110FA74FDDF}"/>
              </a:ext>
            </a:extLst>
          </p:cNvPr>
          <p:cNvSpPr txBox="1"/>
          <p:nvPr/>
        </p:nvSpPr>
        <p:spPr>
          <a:xfrm>
            <a:off x="1338786" y="3529763"/>
            <a:ext cx="419100" cy="257369"/>
          </a:xfrm>
          <a:prstGeom prst="rect">
            <a:avLst/>
          </a:prstGeom>
          <a:noFill/>
        </p:spPr>
        <p:txBody>
          <a:bodyPr wrap="square" lIns="36000" tIns="36000" rIns="36000" bIns="36000" rtlCol="0">
            <a:spAutoFit/>
          </a:bodyPr>
          <a:lstStyle/>
          <a:p>
            <a:pPr algn="ctr"/>
            <a:r>
              <a:rPr lang="de-DE" sz="1200">
                <a:solidFill>
                  <a:schemeClr val="bg1"/>
                </a:solidFill>
              </a:rPr>
              <a:t>58.8</a:t>
            </a:r>
          </a:p>
        </p:txBody>
      </p:sp>
      <p:sp>
        <p:nvSpPr>
          <p:cNvPr id="48" name="Textfeld 47">
            <a:extLst>
              <a:ext uri="{FF2B5EF4-FFF2-40B4-BE49-F238E27FC236}">
                <a16:creationId xmlns:a16="http://schemas.microsoft.com/office/drawing/2014/main" id="{1F1CE31E-1318-3796-DDB5-34CFFD9E746C}"/>
              </a:ext>
            </a:extLst>
          </p:cNvPr>
          <p:cNvSpPr txBox="1"/>
          <p:nvPr/>
        </p:nvSpPr>
        <p:spPr>
          <a:xfrm>
            <a:off x="1771536" y="3529763"/>
            <a:ext cx="419100" cy="257369"/>
          </a:xfrm>
          <a:prstGeom prst="rect">
            <a:avLst/>
          </a:prstGeom>
          <a:noFill/>
        </p:spPr>
        <p:txBody>
          <a:bodyPr wrap="square" lIns="36000" tIns="36000" rIns="36000" bIns="36000" rtlCol="0">
            <a:spAutoFit/>
          </a:bodyPr>
          <a:lstStyle/>
          <a:p>
            <a:pPr algn="ctr"/>
            <a:r>
              <a:rPr lang="de-DE" sz="1200">
                <a:solidFill>
                  <a:schemeClr val="bg1"/>
                </a:solidFill>
              </a:rPr>
              <a:t>66.7</a:t>
            </a:r>
          </a:p>
        </p:txBody>
      </p:sp>
      <p:sp>
        <p:nvSpPr>
          <p:cNvPr id="49" name="Textfeld 48">
            <a:extLst>
              <a:ext uri="{FF2B5EF4-FFF2-40B4-BE49-F238E27FC236}">
                <a16:creationId xmlns:a16="http://schemas.microsoft.com/office/drawing/2014/main" id="{8F5B91B4-FC5D-16E3-C806-ED797EDE7AB3}"/>
              </a:ext>
            </a:extLst>
          </p:cNvPr>
          <p:cNvSpPr txBox="1"/>
          <p:nvPr/>
        </p:nvSpPr>
        <p:spPr>
          <a:xfrm>
            <a:off x="2323149" y="3529763"/>
            <a:ext cx="419100" cy="257369"/>
          </a:xfrm>
          <a:prstGeom prst="rect">
            <a:avLst/>
          </a:prstGeom>
          <a:noFill/>
        </p:spPr>
        <p:txBody>
          <a:bodyPr wrap="square" lIns="36000" tIns="36000" rIns="36000" bIns="36000" rtlCol="0">
            <a:spAutoFit/>
          </a:bodyPr>
          <a:lstStyle/>
          <a:p>
            <a:pPr algn="ctr"/>
            <a:r>
              <a:rPr lang="de-DE" sz="1200">
                <a:solidFill>
                  <a:schemeClr val="bg1"/>
                </a:solidFill>
              </a:rPr>
              <a:t>78.5</a:t>
            </a:r>
          </a:p>
        </p:txBody>
      </p:sp>
      <p:sp>
        <p:nvSpPr>
          <p:cNvPr id="50" name="Textfeld 49">
            <a:extLst>
              <a:ext uri="{FF2B5EF4-FFF2-40B4-BE49-F238E27FC236}">
                <a16:creationId xmlns:a16="http://schemas.microsoft.com/office/drawing/2014/main" id="{B25D1A68-5903-24D1-C101-4D8D4DE405A1}"/>
              </a:ext>
            </a:extLst>
          </p:cNvPr>
          <p:cNvSpPr txBox="1"/>
          <p:nvPr/>
        </p:nvSpPr>
        <p:spPr>
          <a:xfrm>
            <a:off x="2780206" y="3529763"/>
            <a:ext cx="419100" cy="257369"/>
          </a:xfrm>
          <a:prstGeom prst="rect">
            <a:avLst/>
          </a:prstGeom>
          <a:noFill/>
        </p:spPr>
        <p:txBody>
          <a:bodyPr wrap="square" lIns="36000" tIns="36000" rIns="36000" bIns="36000" rtlCol="0">
            <a:spAutoFit/>
          </a:bodyPr>
          <a:lstStyle/>
          <a:p>
            <a:pPr algn="ctr"/>
            <a:r>
              <a:rPr lang="de-DE" sz="1200">
                <a:solidFill>
                  <a:schemeClr val="bg1"/>
                </a:solidFill>
              </a:rPr>
              <a:t>85.3</a:t>
            </a:r>
          </a:p>
        </p:txBody>
      </p:sp>
      <p:sp>
        <p:nvSpPr>
          <p:cNvPr id="51" name="Textfeld 50">
            <a:extLst>
              <a:ext uri="{FF2B5EF4-FFF2-40B4-BE49-F238E27FC236}">
                <a16:creationId xmlns:a16="http://schemas.microsoft.com/office/drawing/2014/main" id="{796F052B-52E3-1B7F-F7B5-AFAD32ACF90F}"/>
              </a:ext>
            </a:extLst>
          </p:cNvPr>
          <p:cNvSpPr txBox="1"/>
          <p:nvPr/>
        </p:nvSpPr>
        <p:spPr>
          <a:xfrm>
            <a:off x="3338644" y="3529763"/>
            <a:ext cx="419100" cy="257369"/>
          </a:xfrm>
          <a:prstGeom prst="rect">
            <a:avLst/>
          </a:prstGeom>
          <a:noFill/>
        </p:spPr>
        <p:txBody>
          <a:bodyPr wrap="square" lIns="36000" tIns="36000" rIns="36000" bIns="36000" rtlCol="0">
            <a:spAutoFit/>
          </a:bodyPr>
          <a:lstStyle/>
          <a:p>
            <a:pPr algn="ctr"/>
            <a:r>
              <a:rPr lang="de-DE" sz="1200">
                <a:solidFill>
                  <a:schemeClr val="bg1"/>
                </a:solidFill>
              </a:rPr>
              <a:t>80.6</a:t>
            </a:r>
          </a:p>
        </p:txBody>
      </p:sp>
      <p:sp>
        <p:nvSpPr>
          <p:cNvPr id="52" name="Textfeld 51">
            <a:extLst>
              <a:ext uri="{FF2B5EF4-FFF2-40B4-BE49-F238E27FC236}">
                <a16:creationId xmlns:a16="http://schemas.microsoft.com/office/drawing/2014/main" id="{9ECE55D6-3183-587B-91F0-E040EB800344}"/>
              </a:ext>
            </a:extLst>
          </p:cNvPr>
          <p:cNvSpPr txBox="1"/>
          <p:nvPr/>
        </p:nvSpPr>
        <p:spPr>
          <a:xfrm>
            <a:off x="3781963" y="3529763"/>
            <a:ext cx="419100" cy="257369"/>
          </a:xfrm>
          <a:prstGeom prst="rect">
            <a:avLst/>
          </a:prstGeom>
          <a:noFill/>
        </p:spPr>
        <p:txBody>
          <a:bodyPr wrap="square" lIns="36000" tIns="36000" rIns="36000" bIns="36000" rtlCol="0">
            <a:spAutoFit/>
          </a:bodyPr>
          <a:lstStyle/>
          <a:p>
            <a:pPr algn="ctr"/>
            <a:r>
              <a:rPr lang="de-DE" sz="1200">
                <a:solidFill>
                  <a:schemeClr val="bg1"/>
                </a:solidFill>
              </a:rPr>
              <a:t>85.0</a:t>
            </a:r>
          </a:p>
        </p:txBody>
      </p:sp>
      <p:sp>
        <p:nvSpPr>
          <p:cNvPr id="53" name="Textfeld 52">
            <a:extLst>
              <a:ext uri="{FF2B5EF4-FFF2-40B4-BE49-F238E27FC236}">
                <a16:creationId xmlns:a16="http://schemas.microsoft.com/office/drawing/2014/main" id="{5623836A-C7B5-9753-DB08-EAA2FC23932D}"/>
              </a:ext>
            </a:extLst>
          </p:cNvPr>
          <p:cNvSpPr txBox="1"/>
          <p:nvPr/>
        </p:nvSpPr>
        <p:spPr>
          <a:xfrm>
            <a:off x="4350820" y="3529763"/>
            <a:ext cx="419100" cy="257369"/>
          </a:xfrm>
          <a:prstGeom prst="rect">
            <a:avLst/>
          </a:prstGeom>
          <a:noFill/>
        </p:spPr>
        <p:txBody>
          <a:bodyPr wrap="square" lIns="36000" tIns="36000" rIns="36000" bIns="36000" rtlCol="0">
            <a:spAutoFit/>
          </a:bodyPr>
          <a:lstStyle/>
          <a:p>
            <a:pPr algn="ctr"/>
            <a:r>
              <a:rPr lang="de-DE" sz="1200">
                <a:solidFill>
                  <a:schemeClr val="bg1"/>
                </a:solidFill>
              </a:rPr>
              <a:t>77.8</a:t>
            </a:r>
          </a:p>
        </p:txBody>
      </p:sp>
      <p:sp>
        <p:nvSpPr>
          <p:cNvPr id="54" name="Textfeld 53">
            <a:extLst>
              <a:ext uri="{FF2B5EF4-FFF2-40B4-BE49-F238E27FC236}">
                <a16:creationId xmlns:a16="http://schemas.microsoft.com/office/drawing/2014/main" id="{C89D7963-4D38-6CB8-2F54-2B4B816AA6BA}"/>
              </a:ext>
            </a:extLst>
          </p:cNvPr>
          <p:cNvSpPr txBox="1"/>
          <p:nvPr/>
        </p:nvSpPr>
        <p:spPr>
          <a:xfrm>
            <a:off x="4813613" y="3529763"/>
            <a:ext cx="419100" cy="257369"/>
          </a:xfrm>
          <a:prstGeom prst="rect">
            <a:avLst/>
          </a:prstGeom>
          <a:noFill/>
        </p:spPr>
        <p:txBody>
          <a:bodyPr wrap="square" lIns="36000" tIns="36000" rIns="36000" bIns="36000" rtlCol="0">
            <a:spAutoFit/>
          </a:bodyPr>
          <a:lstStyle/>
          <a:p>
            <a:pPr algn="ctr"/>
            <a:r>
              <a:rPr lang="de-DE" sz="1200">
                <a:solidFill>
                  <a:schemeClr val="bg1"/>
                </a:solidFill>
              </a:rPr>
              <a:t>83.2</a:t>
            </a:r>
          </a:p>
        </p:txBody>
      </p:sp>
      <p:sp>
        <p:nvSpPr>
          <p:cNvPr id="55" name="Textfeld 54">
            <a:extLst>
              <a:ext uri="{FF2B5EF4-FFF2-40B4-BE49-F238E27FC236}">
                <a16:creationId xmlns:a16="http://schemas.microsoft.com/office/drawing/2014/main" id="{680F6735-325A-0B10-70AB-7D1E515D1964}"/>
              </a:ext>
            </a:extLst>
          </p:cNvPr>
          <p:cNvSpPr txBox="1"/>
          <p:nvPr/>
        </p:nvSpPr>
        <p:spPr>
          <a:xfrm>
            <a:off x="5364705" y="3522850"/>
            <a:ext cx="419100" cy="257369"/>
          </a:xfrm>
          <a:prstGeom prst="rect">
            <a:avLst/>
          </a:prstGeom>
          <a:noFill/>
        </p:spPr>
        <p:txBody>
          <a:bodyPr wrap="square" lIns="36000" tIns="36000" rIns="36000" bIns="36000" rtlCol="0">
            <a:spAutoFit/>
          </a:bodyPr>
          <a:lstStyle/>
          <a:p>
            <a:pPr algn="ctr"/>
            <a:r>
              <a:rPr lang="de-DE" sz="1200">
                <a:solidFill>
                  <a:schemeClr val="bg1"/>
                </a:solidFill>
              </a:rPr>
              <a:t>77.5</a:t>
            </a:r>
          </a:p>
        </p:txBody>
      </p:sp>
      <p:sp>
        <p:nvSpPr>
          <p:cNvPr id="56" name="Textfeld 55">
            <a:extLst>
              <a:ext uri="{FF2B5EF4-FFF2-40B4-BE49-F238E27FC236}">
                <a16:creationId xmlns:a16="http://schemas.microsoft.com/office/drawing/2014/main" id="{BC471F06-7EA2-9346-3425-248441474C32}"/>
              </a:ext>
            </a:extLst>
          </p:cNvPr>
          <p:cNvSpPr txBox="1"/>
          <p:nvPr/>
        </p:nvSpPr>
        <p:spPr>
          <a:xfrm>
            <a:off x="5817724" y="3522850"/>
            <a:ext cx="419100" cy="257369"/>
          </a:xfrm>
          <a:prstGeom prst="rect">
            <a:avLst/>
          </a:prstGeom>
          <a:noFill/>
        </p:spPr>
        <p:txBody>
          <a:bodyPr wrap="square" lIns="36000" tIns="36000" rIns="36000" bIns="36000" rtlCol="0">
            <a:spAutoFit/>
          </a:bodyPr>
          <a:lstStyle/>
          <a:p>
            <a:pPr algn="ctr"/>
            <a:r>
              <a:rPr lang="de-DE" sz="1200">
                <a:solidFill>
                  <a:schemeClr val="bg1"/>
                </a:solidFill>
              </a:rPr>
              <a:t>82.9</a:t>
            </a:r>
          </a:p>
        </p:txBody>
      </p:sp>
      <p:sp>
        <p:nvSpPr>
          <p:cNvPr id="57" name="Textfeld 56">
            <a:extLst>
              <a:ext uri="{FF2B5EF4-FFF2-40B4-BE49-F238E27FC236}">
                <a16:creationId xmlns:a16="http://schemas.microsoft.com/office/drawing/2014/main" id="{1835E5F3-3494-E0A7-4F85-0EF3C94C4472}"/>
              </a:ext>
            </a:extLst>
          </p:cNvPr>
          <p:cNvSpPr txBox="1"/>
          <p:nvPr/>
        </p:nvSpPr>
        <p:spPr>
          <a:xfrm>
            <a:off x="6373771" y="3522850"/>
            <a:ext cx="419100" cy="257369"/>
          </a:xfrm>
          <a:prstGeom prst="rect">
            <a:avLst/>
          </a:prstGeom>
          <a:noFill/>
        </p:spPr>
        <p:txBody>
          <a:bodyPr wrap="square" lIns="36000" tIns="36000" rIns="36000" bIns="36000" rtlCol="0">
            <a:spAutoFit/>
          </a:bodyPr>
          <a:lstStyle/>
          <a:p>
            <a:pPr algn="ctr"/>
            <a:r>
              <a:rPr lang="de-DE" sz="1200">
                <a:solidFill>
                  <a:schemeClr val="bg1"/>
                </a:solidFill>
              </a:rPr>
              <a:t>76.6</a:t>
            </a:r>
          </a:p>
        </p:txBody>
      </p:sp>
      <p:sp>
        <p:nvSpPr>
          <p:cNvPr id="58" name="Textfeld 57">
            <a:extLst>
              <a:ext uri="{FF2B5EF4-FFF2-40B4-BE49-F238E27FC236}">
                <a16:creationId xmlns:a16="http://schemas.microsoft.com/office/drawing/2014/main" id="{9A50DE80-2B0A-BB91-D9A9-F5320FE42544}"/>
              </a:ext>
            </a:extLst>
          </p:cNvPr>
          <p:cNvSpPr txBox="1"/>
          <p:nvPr/>
        </p:nvSpPr>
        <p:spPr>
          <a:xfrm>
            <a:off x="6829340" y="3522850"/>
            <a:ext cx="419100" cy="257369"/>
          </a:xfrm>
          <a:prstGeom prst="rect">
            <a:avLst/>
          </a:prstGeom>
          <a:noFill/>
        </p:spPr>
        <p:txBody>
          <a:bodyPr wrap="square" lIns="36000" tIns="36000" rIns="36000" bIns="36000" rtlCol="0">
            <a:spAutoFit/>
          </a:bodyPr>
          <a:lstStyle/>
          <a:p>
            <a:pPr algn="ctr"/>
            <a:r>
              <a:rPr lang="de-DE" sz="1200">
                <a:solidFill>
                  <a:schemeClr val="bg1"/>
                </a:solidFill>
              </a:rPr>
              <a:t>81.7</a:t>
            </a:r>
          </a:p>
        </p:txBody>
      </p:sp>
      <p:sp>
        <p:nvSpPr>
          <p:cNvPr id="59" name="Textfeld 58">
            <a:extLst>
              <a:ext uri="{FF2B5EF4-FFF2-40B4-BE49-F238E27FC236}">
                <a16:creationId xmlns:a16="http://schemas.microsoft.com/office/drawing/2014/main" id="{A2B10FF3-4CCC-ACAA-DD43-1D206547B5C1}"/>
              </a:ext>
            </a:extLst>
          </p:cNvPr>
          <p:cNvSpPr txBox="1"/>
          <p:nvPr/>
        </p:nvSpPr>
        <p:spPr>
          <a:xfrm>
            <a:off x="7375132" y="3522850"/>
            <a:ext cx="419100" cy="257369"/>
          </a:xfrm>
          <a:prstGeom prst="rect">
            <a:avLst/>
          </a:prstGeom>
          <a:noFill/>
        </p:spPr>
        <p:txBody>
          <a:bodyPr wrap="square" lIns="36000" tIns="36000" rIns="36000" bIns="36000" rtlCol="0">
            <a:spAutoFit/>
          </a:bodyPr>
          <a:lstStyle/>
          <a:p>
            <a:pPr algn="ctr"/>
            <a:r>
              <a:rPr lang="de-DE" sz="1200">
                <a:solidFill>
                  <a:schemeClr val="bg1"/>
                </a:solidFill>
              </a:rPr>
              <a:t>76.3</a:t>
            </a:r>
          </a:p>
        </p:txBody>
      </p:sp>
      <p:sp>
        <p:nvSpPr>
          <p:cNvPr id="60" name="Textfeld 59">
            <a:extLst>
              <a:ext uri="{FF2B5EF4-FFF2-40B4-BE49-F238E27FC236}">
                <a16:creationId xmlns:a16="http://schemas.microsoft.com/office/drawing/2014/main" id="{7C11D6DA-92E1-5856-E47E-20B5DC3F0FCF}"/>
              </a:ext>
            </a:extLst>
          </p:cNvPr>
          <p:cNvSpPr txBox="1"/>
          <p:nvPr/>
        </p:nvSpPr>
        <p:spPr>
          <a:xfrm>
            <a:off x="7814867" y="3522850"/>
            <a:ext cx="419100" cy="257369"/>
          </a:xfrm>
          <a:prstGeom prst="rect">
            <a:avLst/>
          </a:prstGeom>
          <a:noFill/>
        </p:spPr>
        <p:txBody>
          <a:bodyPr wrap="square" lIns="36000" tIns="36000" rIns="36000" bIns="36000" rtlCol="0">
            <a:spAutoFit/>
          </a:bodyPr>
          <a:lstStyle/>
          <a:p>
            <a:pPr algn="ctr"/>
            <a:r>
              <a:rPr lang="de-DE" sz="1200">
                <a:solidFill>
                  <a:schemeClr val="bg1"/>
                </a:solidFill>
              </a:rPr>
              <a:t>80.4</a:t>
            </a:r>
          </a:p>
        </p:txBody>
      </p:sp>
      <p:sp>
        <p:nvSpPr>
          <p:cNvPr id="61" name="Textfeld 60">
            <a:extLst>
              <a:ext uri="{FF2B5EF4-FFF2-40B4-BE49-F238E27FC236}">
                <a16:creationId xmlns:a16="http://schemas.microsoft.com/office/drawing/2014/main" id="{C94F902E-5CE0-DFC5-B616-2FDBF2B0776B}"/>
              </a:ext>
            </a:extLst>
          </p:cNvPr>
          <p:cNvSpPr txBox="1"/>
          <p:nvPr/>
        </p:nvSpPr>
        <p:spPr>
          <a:xfrm>
            <a:off x="8406261" y="3522850"/>
            <a:ext cx="419100" cy="257369"/>
          </a:xfrm>
          <a:prstGeom prst="rect">
            <a:avLst/>
          </a:prstGeom>
          <a:noFill/>
        </p:spPr>
        <p:txBody>
          <a:bodyPr wrap="square" lIns="36000" tIns="36000" rIns="36000" bIns="36000" rtlCol="0">
            <a:spAutoFit/>
          </a:bodyPr>
          <a:lstStyle/>
          <a:p>
            <a:pPr algn="ctr"/>
            <a:r>
              <a:rPr lang="de-DE" sz="1200">
                <a:solidFill>
                  <a:schemeClr val="bg1"/>
                </a:solidFill>
              </a:rPr>
              <a:t>75.7</a:t>
            </a:r>
          </a:p>
        </p:txBody>
      </p:sp>
      <p:sp>
        <p:nvSpPr>
          <p:cNvPr id="62" name="Textfeld 61">
            <a:extLst>
              <a:ext uri="{FF2B5EF4-FFF2-40B4-BE49-F238E27FC236}">
                <a16:creationId xmlns:a16="http://schemas.microsoft.com/office/drawing/2014/main" id="{D67DF942-7F43-D8DA-C9F0-F16900C83C68}"/>
              </a:ext>
            </a:extLst>
          </p:cNvPr>
          <p:cNvSpPr txBox="1"/>
          <p:nvPr/>
        </p:nvSpPr>
        <p:spPr>
          <a:xfrm>
            <a:off x="8848221" y="3522850"/>
            <a:ext cx="419100" cy="257369"/>
          </a:xfrm>
          <a:prstGeom prst="rect">
            <a:avLst/>
          </a:prstGeom>
          <a:noFill/>
        </p:spPr>
        <p:txBody>
          <a:bodyPr wrap="square" lIns="36000" tIns="36000" rIns="36000" bIns="36000" rtlCol="0">
            <a:spAutoFit/>
          </a:bodyPr>
          <a:lstStyle/>
          <a:p>
            <a:pPr algn="ctr"/>
            <a:r>
              <a:rPr lang="de-DE" sz="1200">
                <a:solidFill>
                  <a:schemeClr val="bg1"/>
                </a:solidFill>
              </a:rPr>
              <a:t>79.8</a:t>
            </a:r>
          </a:p>
        </p:txBody>
      </p:sp>
      <p:sp>
        <p:nvSpPr>
          <p:cNvPr id="64" name="Textfeld 63">
            <a:extLst>
              <a:ext uri="{FF2B5EF4-FFF2-40B4-BE49-F238E27FC236}">
                <a16:creationId xmlns:a16="http://schemas.microsoft.com/office/drawing/2014/main" id="{AB84F0AE-0CBE-2B3F-0187-607E7344BFC8}"/>
              </a:ext>
            </a:extLst>
          </p:cNvPr>
          <p:cNvSpPr txBox="1"/>
          <p:nvPr/>
        </p:nvSpPr>
        <p:spPr>
          <a:xfrm>
            <a:off x="3350781" y="2072325"/>
            <a:ext cx="419100" cy="257369"/>
          </a:xfrm>
          <a:prstGeom prst="rect">
            <a:avLst/>
          </a:prstGeom>
          <a:noFill/>
        </p:spPr>
        <p:txBody>
          <a:bodyPr wrap="square" lIns="36000" tIns="36000" rIns="36000" bIns="36000" rtlCol="0">
            <a:spAutoFit/>
          </a:bodyPr>
          <a:lstStyle/>
          <a:p>
            <a:pPr algn="ctr"/>
            <a:r>
              <a:rPr lang="de-DE" sz="1200"/>
              <a:t>1.5</a:t>
            </a:r>
          </a:p>
        </p:txBody>
      </p:sp>
      <p:sp>
        <p:nvSpPr>
          <p:cNvPr id="65" name="Textfeld 64">
            <a:extLst>
              <a:ext uri="{FF2B5EF4-FFF2-40B4-BE49-F238E27FC236}">
                <a16:creationId xmlns:a16="http://schemas.microsoft.com/office/drawing/2014/main" id="{AB18C84E-8ED1-A920-5811-22EACC8EBA0D}"/>
              </a:ext>
            </a:extLst>
          </p:cNvPr>
          <p:cNvSpPr txBox="1"/>
          <p:nvPr/>
        </p:nvSpPr>
        <p:spPr>
          <a:xfrm>
            <a:off x="3771569" y="1889445"/>
            <a:ext cx="419100" cy="257369"/>
          </a:xfrm>
          <a:prstGeom prst="rect">
            <a:avLst/>
          </a:prstGeom>
          <a:noFill/>
        </p:spPr>
        <p:txBody>
          <a:bodyPr wrap="square" lIns="36000" tIns="36000" rIns="36000" bIns="36000" rtlCol="0">
            <a:spAutoFit/>
          </a:bodyPr>
          <a:lstStyle/>
          <a:p>
            <a:pPr algn="ctr"/>
            <a:r>
              <a:rPr lang="de-DE" sz="1200"/>
              <a:t>3.7</a:t>
            </a:r>
          </a:p>
        </p:txBody>
      </p:sp>
      <p:sp>
        <p:nvSpPr>
          <p:cNvPr id="66" name="Textfeld 65">
            <a:extLst>
              <a:ext uri="{FF2B5EF4-FFF2-40B4-BE49-F238E27FC236}">
                <a16:creationId xmlns:a16="http://schemas.microsoft.com/office/drawing/2014/main" id="{96F7ACA9-6A7C-910E-D6F6-C43F1B416FD6}"/>
              </a:ext>
            </a:extLst>
          </p:cNvPr>
          <p:cNvSpPr txBox="1"/>
          <p:nvPr/>
        </p:nvSpPr>
        <p:spPr>
          <a:xfrm>
            <a:off x="4353914" y="2057085"/>
            <a:ext cx="419100" cy="257369"/>
          </a:xfrm>
          <a:prstGeom prst="rect">
            <a:avLst/>
          </a:prstGeom>
          <a:noFill/>
        </p:spPr>
        <p:txBody>
          <a:bodyPr wrap="square" lIns="36000" tIns="36000" rIns="36000" bIns="36000" rtlCol="0">
            <a:spAutoFit/>
          </a:bodyPr>
          <a:lstStyle/>
          <a:p>
            <a:pPr algn="ctr"/>
            <a:r>
              <a:rPr lang="de-DE" sz="1200"/>
              <a:t>4.6</a:t>
            </a:r>
          </a:p>
        </p:txBody>
      </p:sp>
      <p:sp>
        <p:nvSpPr>
          <p:cNvPr id="67" name="Textfeld 66">
            <a:extLst>
              <a:ext uri="{FF2B5EF4-FFF2-40B4-BE49-F238E27FC236}">
                <a16:creationId xmlns:a16="http://schemas.microsoft.com/office/drawing/2014/main" id="{135E1FAA-36B3-C9BC-4AA9-9D99609B7EEE}"/>
              </a:ext>
            </a:extLst>
          </p:cNvPr>
          <p:cNvSpPr txBox="1"/>
          <p:nvPr/>
        </p:nvSpPr>
        <p:spPr>
          <a:xfrm>
            <a:off x="4786289" y="1889445"/>
            <a:ext cx="419100" cy="257369"/>
          </a:xfrm>
          <a:prstGeom prst="rect">
            <a:avLst/>
          </a:prstGeom>
          <a:noFill/>
        </p:spPr>
        <p:txBody>
          <a:bodyPr wrap="square" lIns="36000" tIns="36000" rIns="36000" bIns="36000" rtlCol="0">
            <a:spAutoFit/>
          </a:bodyPr>
          <a:lstStyle/>
          <a:p>
            <a:pPr algn="ctr"/>
            <a:r>
              <a:rPr lang="de-DE" sz="1200"/>
              <a:t>5.8</a:t>
            </a:r>
          </a:p>
        </p:txBody>
      </p:sp>
      <p:sp>
        <p:nvSpPr>
          <p:cNvPr id="68" name="Textfeld 67">
            <a:extLst>
              <a:ext uri="{FF2B5EF4-FFF2-40B4-BE49-F238E27FC236}">
                <a16:creationId xmlns:a16="http://schemas.microsoft.com/office/drawing/2014/main" id="{E74A01CD-20B9-B27E-6F55-8CE93D8AD263}"/>
              </a:ext>
            </a:extLst>
          </p:cNvPr>
          <p:cNvSpPr txBox="1"/>
          <p:nvPr/>
        </p:nvSpPr>
        <p:spPr>
          <a:xfrm>
            <a:off x="5382182" y="2050172"/>
            <a:ext cx="419100" cy="257369"/>
          </a:xfrm>
          <a:prstGeom prst="rect">
            <a:avLst/>
          </a:prstGeom>
          <a:noFill/>
        </p:spPr>
        <p:txBody>
          <a:bodyPr wrap="square" lIns="36000" tIns="36000" rIns="36000" bIns="36000" rtlCol="0">
            <a:spAutoFit/>
          </a:bodyPr>
          <a:lstStyle/>
          <a:p>
            <a:pPr algn="ctr"/>
            <a:r>
              <a:rPr lang="de-DE" sz="1200"/>
              <a:t>4.9</a:t>
            </a:r>
          </a:p>
        </p:txBody>
      </p:sp>
      <p:sp>
        <p:nvSpPr>
          <p:cNvPr id="69" name="Textfeld 68">
            <a:extLst>
              <a:ext uri="{FF2B5EF4-FFF2-40B4-BE49-F238E27FC236}">
                <a16:creationId xmlns:a16="http://schemas.microsoft.com/office/drawing/2014/main" id="{5BFF0461-7B1E-792C-FADD-24B84E8A5DB0}"/>
              </a:ext>
            </a:extLst>
          </p:cNvPr>
          <p:cNvSpPr txBox="1"/>
          <p:nvPr/>
        </p:nvSpPr>
        <p:spPr>
          <a:xfrm>
            <a:off x="5811125" y="1882532"/>
            <a:ext cx="419100" cy="257369"/>
          </a:xfrm>
          <a:prstGeom prst="rect">
            <a:avLst/>
          </a:prstGeom>
          <a:noFill/>
        </p:spPr>
        <p:txBody>
          <a:bodyPr wrap="square" lIns="36000" tIns="36000" rIns="36000" bIns="36000" rtlCol="0">
            <a:spAutoFit/>
          </a:bodyPr>
          <a:lstStyle/>
          <a:p>
            <a:pPr algn="ctr"/>
            <a:r>
              <a:rPr lang="de-DE" sz="1200"/>
              <a:t>6.1</a:t>
            </a:r>
          </a:p>
        </p:txBody>
      </p:sp>
      <p:sp>
        <p:nvSpPr>
          <p:cNvPr id="70" name="Textfeld 69">
            <a:extLst>
              <a:ext uri="{FF2B5EF4-FFF2-40B4-BE49-F238E27FC236}">
                <a16:creationId xmlns:a16="http://schemas.microsoft.com/office/drawing/2014/main" id="{324ABCB4-3DA9-8AA5-AF11-FF1EF58FF4FA}"/>
              </a:ext>
            </a:extLst>
          </p:cNvPr>
          <p:cNvSpPr txBox="1"/>
          <p:nvPr/>
        </p:nvSpPr>
        <p:spPr>
          <a:xfrm>
            <a:off x="6376268" y="2050172"/>
            <a:ext cx="419100" cy="257369"/>
          </a:xfrm>
          <a:prstGeom prst="rect">
            <a:avLst/>
          </a:prstGeom>
          <a:noFill/>
        </p:spPr>
        <p:txBody>
          <a:bodyPr wrap="square" lIns="36000" tIns="36000" rIns="36000" bIns="36000" rtlCol="0">
            <a:spAutoFit/>
          </a:bodyPr>
          <a:lstStyle/>
          <a:p>
            <a:pPr algn="ctr"/>
            <a:r>
              <a:rPr lang="de-DE" sz="1200"/>
              <a:t>5.8</a:t>
            </a:r>
          </a:p>
        </p:txBody>
      </p:sp>
      <p:sp>
        <p:nvSpPr>
          <p:cNvPr id="71" name="Textfeld 70">
            <a:extLst>
              <a:ext uri="{FF2B5EF4-FFF2-40B4-BE49-F238E27FC236}">
                <a16:creationId xmlns:a16="http://schemas.microsoft.com/office/drawing/2014/main" id="{651A985F-5965-B06E-B6AC-0B41BA208410}"/>
              </a:ext>
            </a:extLst>
          </p:cNvPr>
          <p:cNvSpPr txBox="1"/>
          <p:nvPr/>
        </p:nvSpPr>
        <p:spPr>
          <a:xfrm>
            <a:off x="6795213" y="1852052"/>
            <a:ext cx="419100" cy="257369"/>
          </a:xfrm>
          <a:prstGeom prst="rect">
            <a:avLst/>
          </a:prstGeom>
          <a:noFill/>
        </p:spPr>
        <p:txBody>
          <a:bodyPr wrap="square" lIns="36000" tIns="36000" rIns="36000" bIns="36000" rtlCol="0">
            <a:spAutoFit/>
          </a:bodyPr>
          <a:lstStyle/>
          <a:p>
            <a:pPr algn="ctr"/>
            <a:r>
              <a:rPr lang="de-DE" sz="1200"/>
              <a:t>8.3</a:t>
            </a:r>
          </a:p>
        </p:txBody>
      </p:sp>
      <p:sp>
        <p:nvSpPr>
          <p:cNvPr id="72" name="Textfeld 71">
            <a:extLst>
              <a:ext uri="{FF2B5EF4-FFF2-40B4-BE49-F238E27FC236}">
                <a16:creationId xmlns:a16="http://schemas.microsoft.com/office/drawing/2014/main" id="{B80CB6A9-BE28-144F-4C5E-3F34AA6E2A1E}"/>
              </a:ext>
            </a:extLst>
          </p:cNvPr>
          <p:cNvSpPr txBox="1"/>
          <p:nvPr/>
        </p:nvSpPr>
        <p:spPr>
          <a:xfrm>
            <a:off x="7399155" y="2050172"/>
            <a:ext cx="419100" cy="257369"/>
          </a:xfrm>
          <a:prstGeom prst="rect">
            <a:avLst/>
          </a:prstGeom>
          <a:noFill/>
        </p:spPr>
        <p:txBody>
          <a:bodyPr wrap="square" lIns="36000" tIns="36000" rIns="36000" bIns="36000" rtlCol="0">
            <a:spAutoFit/>
          </a:bodyPr>
          <a:lstStyle/>
          <a:p>
            <a:pPr algn="ctr"/>
            <a:r>
              <a:rPr lang="de-DE" sz="1200"/>
              <a:t>6.5</a:t>
            </a:r>
          </a:p>
        </p:txBody>
      </p:sp>
      <p:sp>
        <p:nvSpPr>
          <p:cNvPr id="73" name="Textfeld 72">
            <a:extLst>
              <a:ext uri="{FF2B5EF4-FFF2-40B4-BE49-F238E27FC236}">
                <a16:creationId xmlns:a16="http://schemas.microsoft.com/office/drawing/2014/main" id="{E2704922-E7D8-3B09-9360-A713D656E605}"/>
              </a:ext>
            </a:extLst>
          </p:cNvPr>
          <p:cNvSpPr txBox="1"/>
          <p:nvPr/>
        </p:nvSpPr>
        <p:spPr>
          <a:xfrm>
            <a:off x="7806612" y="1852052"/>
            <a:ext cx="419100" cy="257369"/>
          </a:xfrm>
          <a:prstGeom prst="rect">
            <a:avLst/>
          </a:prstGeom>
          <a:noFill/>
        </p:spPr>
        <p:txBody>
          <a:bodyPr wrap="square" lIns="36000" tIns="36000" rIns="36000" bIns="36000" rtlCol="0">
            <a:spAutoFit/>
          </a:bodyPr>
          <a:lstStyle/>
          <a:p>
            <a:pPr algn="ctr"/>
            <a:r>
              <a:rPr lang="de-DE" sz="1200"/>
              <a:t>9.5</a:t>
            </a:r>
          </a:p>
        </p:txBody>
      </p:sp>
      <p:sp>
        <p:nvSpPr>
          <p:cNvPr id="74" name="Textfeld 73">
            <a:extLst>
              <a:ext uri="{FF2B5EF4-FFF2-40B4-BE49-F238E27FC236}">
                <a16:creationId xmlns:a16="http://schemas.microsoft.com/office/drawing/2014/main" id="{2C853DFA-8C1C-8E34-335A-EB2ED686DB8A}"/>
              </a:ext>
            </a:extLst>
          </p:cNvPr>
          <p:cNvSpPr txBox="1"/>
          <p:nvPr/>
        </p:nvSpPr>
        <p:spPr>
          <a:xfrm>
            <a:off x="8412160" y="2050172"/>
            <a:ext cx="419100" cy="257369"/>
          </a:xfrm>
          <a:prstGeom prst="rect">
            <a:avLst/>
          </a:prstGeom>
          <a:noFill/>
        </p:spPr>
        <p:txBody>
          <a:bodyPr wrap="square" lIns="36000" tIns="36000" rIns="36000" bIns="36000" rtlCol="0">
            <a:spAutoFit/>
          </a:bodyPr>
          <a:lstStyle/>
          <a:p>
            <a:pPr algn="ctr"/>
            <a:r>
              <a:rPr lang="de-DE" sz="1200"/>
              <a:t>7.1</a:t>
            </a:r>
          </a:p>
        </p:txBody>
      </p:sp>
      <p:sp>
        <p:nvSpPr>
          <p:cNvPr id="75" name="Textfeld 74">
            <a:extLst>
              <a:ext uri="{FF2B5EF4-FFF2-40B4-BE49-F238E27FC236}">
                <a16:creationId xmlns:a16="http://schemas.microsoft.com/office/drawing/2014/main" id="{674C346E-BC8F-FCA6-D24E-6E469CC87F8A}"/>
              </a:ext>
            </a:extLst>
          </p:cNvPr>
          <p:cNvSpPr txBox="1"/>
          <p:nvPr/>
        </p:nvSpPr>
        <p:spPr>
          <a:xfrm>
            <a:off x="8824912" y="1852052"/>
            <a:ext cx="419100" cy="257369"/>
          </a:xfrm>
          <a:prstGeom prst="rect">
            <a:avLst/>
          </a:prstGeom>
          <a:noFill/>
        </p:spPr>
        <p:txBody>
          <a:bodyPr wrap="square" lIns="36000" tIns="36000" rIns="36000" bIns="36000" rtlCol="0">
            <a:spAutoFit/>
          </a:bodyPr>
          <a:lstStyle/>
          <a:p>
            <a:pPr algn="ctr"/>
            <a:r>
              <a:rPr lang="de-DE" sz="1200"/>
              <a:t>10.4</a:t>
            </a:r>
          </a:p>
        </p:txBody>
      </p:sp>
    </p:spTree>
    <p:extLst>
      <p:ext uri="{BB962C8B-B14F-4D97-AF65-F5344CB8AC3E}">
        <p14:creationId xmlns:p14="http://schemas.microsoft.com/office/powerpoint/2010/main" val="27260092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A1C27-BAC8-02C7-3A7A-E32C7A8F29E0}"/>
              </a:ext>
            </a:extLst>
          </p:cNvPr>
          <p:cNvSpPr>
            <a:spLocks noGrp="1"/>
          </p:cNvSpPr>
          <p:nvPr>
            <p:ph type="title"/>
          </p:nvPr>
        </p:nvSpPr>
        <p:spPr/>
        <p:txBody>
          <a:bodyPr/>
          <a:lstStyle/>
          <a:p>
            <a:r>
              <a:rPr lang="en-US"/>
              <a:t>Overall response rate </a:t>
            </a:r>
          </a:p>
        </p:txBody>
      </p:sp>
      <p:sp>
        <p:nvSpPr>
          <p:cNvPr id="3" name="Footer Placeholder 2">
            <a:extLst>
              <a:ext uri="{FF2B5EF4-FFF2-40B4-BE49-F238E27FC236}">
                <a16:creationId xmlns:a16="http://schemas.microsoft.com/office/drawing/2014/main" id="{4658E0B8-00BB-C8C5-444C-2F1A4B298754}"/>
              </a:ext>
            </a:extLst>
          </p:cNvPr>
          <p:cNvSpPr>
            <a:spLocks noGrp="1"/>
          </p:cNvSpPr>
          <p:nvPr>
            <p:ph type="ftr" sz="quarter" idx="10"/>
          </p:nvPr>
        </p:nvSpPr>
        <p:spPr/>
        <p:txBody>
          <a:bodyPr/>
          <a:lstStyle/>
          <a:p>
            <a:r>
              <a:rPr lang="en-GB" baseline="30000" err="1"/>
              <a:t>a</a:t>
            </a:r>
            <a:r>
              <a:rPr lang="en-GB" err="1"/>
              <a:t>Percentage</a:t>
            </a:r>
            <a:r>
              <a:rPr lang="en-GB"/>
              <a:t> of response is based on number of patients who have reached the assessment at 24 or 48 weeks after completion of ramp-up, following </a:t>
            </a:r>
            <a:r>
              <a:rPr lang="en-GB" err="1"/>
              <a:t>zanubrutinib</a:t>
            </a:r>
            <a:r>
              <a:rPr lang="en-GB"/>
              <a:t> monotherapy and </a:t>
            </a:r>
            <a:r>
              <a:rPr lang="en-GB" err="1"/>
              <a:t>sonrotoclax</a:t>
            </a:r>
            <a:r>
              <a:rPr lang="en-GB"/>
              <a:t> ramp-up to target dose.</a:t>
            </a:r>
          </a:p>
          <a:p>
            <a:r>
              <a:rPr lang="en-GB" b="1"/>
              <a:t>CR, </a:t>
            </a:r>
            <a:r>
              <a:rPr lang="en-GB"/>
              <a:t>complete response; </a:t>
            </a:r>
            <a:r>
              <a:rPr lang="en-GB" b="1"/>
              <a:t>ORR, </a:t>
            </a:r>
            <a:r>
              <a:rPr lang="en-GB"/>
              <a:t>overall response rate; </a:t>
            </a:r>
            <a:r>
              <a:rPr lang="en-GB" b="1"/>
              <a:t>PR, </a:t>
            </a:r>
            <a:r>
              <a:rPr lang="en-GB"/>
              <a:t>partial response; </a:t>
            </a:r>
            <a:r>
              <a:rPr lang="en-GB" b="1" err="1"/>
              <a:t>Sonro</a:t>
            </a:r>
            <a:r>
              <a:rPr lang="en-GB" b="1"/>
              <a:t>, </a:t>
            </a:r>
            <a:r>
              <a:rPr lang="en-GB" err="1"/>
              <a:t>sonrotoclax</a:t>
            </a:r>
            <a:r>
              <a:rPr lang="en-GB"/>
              <a:t>. </a:t>
            </a:r>
          </a:p>
          <a:p>
            <a:r>
              <a:rPr lang="en-GB" b="1"/>
              <a:t>Tam et al, Abstract #327 presented at ASH 2023. </a:t>
            </a:r>
            <a:endParaRPr lang="en-GB"/>
          </a:p>
        </p:txBody>
      </p:sp>
      <p:sp>
        <p:nvSpPr>
          <p:cNvPr id="6" name="TextBox 5">
            <a:extLst>
              <a:ext uri="{FF2B5EF4-FFF2-40B4-BE49-F238E27FC236}">
                <a16:creationId xmlns:a16="http://schemas.microsoft.com/office/drawing/2014/main" id="{9672C712-797A-6290-5B32-BBF93C5A6E1B}"/>
              </a:ext>
            </a:extLst>
          </p:cNvPr>
          <p:cNvSpPr txBox="1"/>
          <p:nvPr/>
        </p:nvSpPr>
        <p:spPr>
          <a:xfrm>
            <a:off x="407988" y="5749389"/>
            <a:ext cx="10764837" cy="307777"/>
          </a:xfrm>
          <a:prstGeom prst="rect">
            <a:avLst/>
          </a:prstGeom>
          <a:solidFill>
            <a:schemeClr val="bg2"/>
          </a:solidFill>
        </p:spPr>
        <p:txBody>
          <a:bodyPr wrap="square" rtlCol="0">
            <a:spAutoFit/>
          </a:bodyPr>
          <a:lstStyle/>
          <a:p>
            <a:pPr marL="177800" indent="-177800">
              <a:buClr>
                <a:schemeClr val="accent2"/>
              </a:buClr>
              <a:buFont typeface="Arial" panose="020B0604020202020204" pitchFamily="34" charset="0"/>
              <a:buChar char="•"/>
            </a:pPr>
            <a:r>
              <a:rPr lang="en-GB" sz="1400">
                <a:effectLst/>
                <a:latin typeface="Arial" panose="020B0604020202020204" pitchFamily="34" charset="0"/>
              </a:rPr>
              <a:t>Response rates improved with time</a:t>
            </a:r>
          </a:p>
        </p:txBody>
      </p:sp>
      <p:graphicFrame>
        <p:nvGraphicFramePr>
          <p:cNvPr id="9" name="Diagramm 8">
            <a:extLst>
              <a:ext uri="{FF2B5EF4-FFF2-40B4-BE49-F238E27FC236}">
                <a16:creationId xmlns:a16="http://schemas.microsoft.com/office/drawing/2014/main" id="{F1D486A4-856A-9D73-9422-D961882225E1}"/>
              </a:ext>
            </a:extLst>
          </p:cNvPr>
          <p:cNvGraphicFramePr/>
          <p:nvPr>
            <p:extLst>
              <p:ext uri="{D42A27DB-BD31-4B8C-83A1-F6EECF244321}">
                <p14:modId xmlns:p14="http://schemas.microsoft.com/office/powerpoint/2010/main" val="1261729489"/>
              </p:ext>
            </p:extLst>
          </p:nvPr>
        </p:nvGraphicFramePr>
        <p:xfrm>
          <a:off x="416535" y="1665288"/>
          <a:ext cx="3441090" cy="408410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Diagramm 9">
            <a:extLst>
              <a:ext uri="{FF2B5EF4-FFF2-40B4-BE49-F238E27FC236}">
                <a16:creationId xmlns:a16="http://schemas.microsoft.com/office/drawing/2014/main" id="{43D095FE-4D14-0B60-5550-AB3F904A76AA}"/>
              </a:ext>
            </a:extLst>
          </p:cNvPr>
          <p:cNvGraphicFramePr/>
          <p:nvPr>
            <p:extLst>
              <p:ext uri="{D42A27DB-BD31-4B8C-83A1-F6EECF244321}">
                <p14:modId xmlns:p14="http://schemas.microsoft.com/office/powerpoint/2010/main" val="2465335846"/>
              </p:ext>
            </p:extLst>
          </p:nvPr>
        </p:nvGraphicFramePr>
        <p:xfrm>
          <a:off x="3975439" y="1665288"/>
          <a:ext cx="3441090" cy="40841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Diagramm 10">
            <a:extLst>
              <a:ext uri="{FF2B5EF4-FFF2-40B4-BE49-F238E27FC236}">
                <a16:creationId xmlns:a16="http://schemas.microsoft.com/office/drawing/2014/main" id="{DBF43A11-35BA-D25C-63E5-F83C30E26C8B}"/>
              </a:ext>
            </a:extLst>
          </p:cNvPr>
          <p:cNvGraphicFramePr/>
          <p:nvPr>
            <p:extLst>
              <p:ext uri="{D42A27DB-BD31-4B8C-83A1-F6EECF244321}">
                <p14:modId xmlns:p14="http://schemas.microsoft.com/office/powerpoint/2010/main" val="233449479"/>
              </p:ext>
            </p:extLst>
          </p:nvPr>
        </p:nvGraphicFramePr>
        <p:xfrm>
          <a:off x="7763972" y="1665288"/>
          <a:ext cx="3441090" cy="4084101"/>
        </p:xfrm>
        <a:graphic>
          <a:graphicData uri="http://schemas.openxmlformats.org/drawingml/2006/chart">
            <c:chart xmlns:c="http://schemas.openxmlformats.org/drawingml/2006/chart" xmlns:r="http://schemas.openxmlformats.org/officeDocument/2006/relationships" r:id="rId4"/>
          </a:graphicData>
        </a:graphic>
      </p:graphicFrame>
      <p:cxnSp>
        <p:nvCxnSpPr>
          <p:cNvPr id="13" name="Gerader Verbinder 12">
            <a:extLst>
              <a:ext uri="{FF2B5EF4-FFF2-40B4-BE49-F238E27FC236}">
                <a16:creationId xmlns:a16="http://schemas.microsoft.com/office/drawing/2014/main" id="{91D00169-33AF-7B91-A6D0-A7BD41B274AE}"/>
              </a:ext>
            </a:extLst>
          </p:cNvPr>
          <p:cNvCxnSpPr/>
          <p:nvPr/>
        </p:nvCxnSpPr>
        <p:spPr>
          <a:xfrm>
            <a:off x="1013791" y="5055428"/>
            <a:ext cx="598335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hteck 13">
            <a:extLst>
              <a:ext uri="{FF2B5EF4-FFF2-40B4-BE49-F238E27FC236}">
                <a16:creationId xmlns:a16="http://schemas.microsoft.com/office/drawing/2014/main" id="{F8E06CBA-28E6-F9D7-7D97-79B29B505B15}"/>
              </a:ext>
            </a:extLst>
          </p:cNvPr>
          <p:cNvSpPr/>
          <p:nvPr/>
        </p:nvSpPr>
        <p:spPr>
          <a:xfrm>
            <a:off x="8601935" y="5465546"/>
            <a:ext cx="190990" cy="190990"/>
          </a:xfrm>
          <a:prstGeom prst="rect">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F4BBB640-F18D-ACA3-DE1E-768384BD6530}"/>
              </a:ext>
            </a:extLst>
          </p:cNvPr>
          <p:cNvSpPr txBox="1"/>
          <p:nvPr/>
        </p:nvSpPr>
        <p:spPr>
          <a:xfrm>
            <a:off x="8821059" y="5422542"/>
            <a:ext cx="1193227" cy="276999"/>
          </a:xfrm>
          <a:prstGeom prst="rect">
            <a:avLst/>
          </a:prstGeom>
          <a:noFill/>
        </p:spPr>
        <p:txBody>
          <a:bodyPr wrap="square" rtlCol="0">
            <a:spAutoFit/>
          </a:bodyPr>
          <a:lstStyle/>
          <a:p>
            <a:r>
              <a:rPr lang="de-DE" sz="1200"/>
              <a:t>CR</a:t>
            </a:r>
          </a:p>
        </p:txBody>
      </p:sp>
      <p:sp>
        <p:nvSpPr>
          <p:cNvPr id="16" name="Rechteck 15">
            <a:extLst>
              <a:ext uri="{FF2B5EF4-FFF2-40B4-BE49-F238E27FC236}">
                <a16:creationId xmlns:a16="http://schemas.microsoft.com/office/drawing/2014/main" id="{5D5FB5AD-AC86-9DE1-434C-26696A2AA1DD}"/>
              </a:ext>
            </a:extLst>
          </p:cNvPr>
          <p:cNvSpPr/>
          <p:nvPr/>
        </p:nvSpPr>
        <p:spPr>
          <a:xfrm>
            <a:off x="9555925" y="5465546"/>
            <a:ext cx="190990" cy="190990"/>
          </a:xfrm>
          <a:prstGeom prst="rect">
            <a:avLst/>
          </a:prstGeom>
          <a:solidFill>
            <a:schemeClr val="accent1">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extLst>
              <a:ext uri="{FF2B5EF4-FFF2-40B4-BE49-F238E27FC236}">
                <a16:creationId xmlns:a16="http://schemas.microsoft.com/office/drawing/2014/main" id="{1E83C6A0-13D5-9B19-AAC5-F81F87C518B4}"/>
              </a:ext>
            </a:extLst>
          </p:cNvPr>
          <p:cNvSpPr txBox="1"/>
          <p:nvPr/>
        </p:nvSpPr>
        <p:spPr>
          <a:xfrm>
            <a:off x="9775049" y="5422542"/>
            <a:ext cx="1193227" cy="276999"/>
          </a:xfrm>
          <a:prstGeom prst="rect">
            <a:avLst/>
          </a:prstGeom>
          <a:noFill/>
        </p:spPr>
        <p:txBody>
          <a:bodyPr wrap="square" rtlCol="0">
            <a:spAutoFit/>
          </a:bodyPr>
          <a:lstStyle/>
          <a:p>
            <a:r>
              <a:rPr lang="de-DE" sz="1200"/>
              <a:t>PR</a:t>
            </a:r>
          </a:p>
        </p:txBody>
      </p:sp>
      <p:grpSp>
        <p:nvGrpSpPr>
          <p:cNvPr id="20" name="Gruppieren 19">
            <a:extLst>
              <a:ext uri="{FF2B5EF4-FFF2-40B4-BE49-F238E27FC236}">
                <a16:creationId xmlns:a16="http://schemas.microsoft.com/office/drawing/2014/main" id="{F042C114-2DC3-FDD4-358F-27976954A792}"/>
              </a:ext>
            </a:extLst>
          </p:cNvPr>
          <p:cNvGrpSpPr/>
          <p:nvPr/>
        </p:nvGrpSpPr>
        <p:grpSpPr>
          <a:xfrm>
            <a:off x="3547952" y="1846884"/>
            <a:ext cx="1075172" cy="3188658"/>
            <a:chOff x="3547952" y="2159000"/>
            <a:chExt cx="1075172" cy="2896420"/>
          </a:xfrm>
        </p:grpSpPr>
        <p:sp>
          <p:nvSpPr>
            <p:cNvPr id="18" name="Geschweifte Klammer rechts 17">
              <a:extLst>
                <a:ext uri="{FF2B5EF4-FFF2-40B4-BE49-F238E27FC236}">
                  <a16:creationId xmlns:a16="http://schemas.microsoft.com/office/drawing/2014/main" id="{4668034A-D16C-CA9B-D309-B6022ECF542C}"/>
                </a:ext>
              </a:extLst>
            </p:cNvPr>
            <p:cNvSpPr/>
            <p:nvPr/>
          </p:nvSpPr>
          <p:spPr>
            <a:xfrm>
              <a:off x="3547952" y="2159000"/>
              <a:ext cx="245720" cy="2896420"/>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9" name="Textfeld 18">
              <a:extLst>
                <a:ext uri="{FF2B5EF4-FFF2-40B4-BE49-F238E27FC236}">
                  <a16:creationId xmlns:a16="http://schemas.microsoft.com/office/drawing/2014/main" id="{E8864772-DB98-279A-975B-B9CA313DEA65}"/>
                </a:ext>
              </a:extLst>
            </p:cNvPr>
            <p:cNvSpPr txBox="1"/>
            <p:nvPr/>
          </p:nvSpPr>
          <p:spPr>
            <a:xfrm>
              <a:off x="3817841" y="3345600"/>
              <a:ext cx="805283" cy="523220"/>
            </a:xfrm>
            <a:prstGeom prst="rect">
              <a:avLst/>
            </a:prstGeom>
            <a:noFill/>
          </p:spPr>
          <p:txBody>
            <a:bodyPr wrap="square" rtlCol="0">
              <a:spAutoFit/>
            </a:bodyPr>
            <a:lstStyle/>
            <a:p>
              <a:r>
                <a:rPr lang="de-DE" sz="1400"/>
                <a:t>ORR</a:t>
              </a:r>
              <a:br>
                <a:rPr lang="de-DE" sz="1400"/>
              </a:br>
              <a:r>
                <a:rPr lang="de-DE" sz="1400"/>
                <a:t>100%</a:t>
              </a:r>
            </a:p>
          </p:txBody>
        </p:sp>
      </p:grpSp>
      <p:grpSp>
        <p:nvGrpSpPr>
          <p:cNvPr id="21" name="Gruppieren 20">
            <a:extLst>
              <a:ext uri="{FF2B5EF4-FFF2-40B4-BE49-F238E27FC236}">
                <a16:creationId xmlns:a16="http://schemas.microsoft.com/office/drawing/2014/main" id="{B98E92D1-2E4C-867E-5216-FD97A3FDD826}"/>
              </a:ext>
            </a:extLst>
          </p:cNvPr>
          <p:cNvGrpSpPr/>
          <p:nvPr/>
        </p:nvGrpSpPr>
        <p:grpSpPr>
          <a:xfrm>
            <a:off x="7114962" y="1840162"/>
            <a:ext cx="1075172" cy="3195380"/>
            <a:chOff x="3547952" y="2159000"/>
            <a:chExt cx="1075172" cy="2896420"/>
          </a:xfrm>
        </p:grpSpPr>
        <p:sp>
          <p:nvSpPr>
            <p:cNvPr id="22" name="Geschweifte Klammer rechts 21">
              <a:extLst>
                <a:ext uri="{FF2B5EF4-FFF2-40B4-BE49-F238E27FC236}">
                  <a16:creationId xmlns:a16="http://schemas.microsoft.com/office/drawing/2014/main" id="{55730CDB-1461-F642-D2BD-B5CB32BA52FE}"/>
                </a:ext>
              </a:extLst>
            </p:cNvPr>
            <p:cNvSpPr/>
            <p:nvPr/>
          </p:nvSpPr>
          <p:spPr>
            <a:xfrm>
              <a:off x="3547952" y="2159000"/>
              <a:ext cx="245720" cy="2896420"/>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3" name="Textfeld 22">
              <a:extLst>
                <a:ext uri="{FF2B5EF4-FFF2-40B4-BE49-F238E27FC236}">
                  <a16:creationId xmlns:a16="http://schemas.microsoft.com/office/drawing/2014/main" id="{494D4095-D02B-052E-43CF-EDBFE1674C4F}"/>
                </a:ext>
              </a:extLst>
            </p:cNvPr>
            <p:cNvSpPr txBox="1"/>
            <p:nvPr/>
          </p:nvSpPr>
          <p:spPr>
            <a:xfrm>
              <a:off x="3817841" y="3345600"/>
              <a:ext cx="805283" cy="523220"/>
            </a:xfrm>
            <a:prstGeom prst="rect">
              <a:avLst/>
            </a:prstGeom>
            <a:noFill/>
          </p:spPr>
          <p:txBody>
            <a:bodyPr wrap="square" rtlCol="0">
              <a:spAutoFit/>
            </a:bodyPr>
            <a:lstStyle/>
            <a:p>
              <a:r>
                <a:rPr lang="de-DE" sz="1400"/>
                <a:t>ORR</a:t>
              </a:r>
              <a:br>
                <a:rPr lang="de-DE" sz="1400"/>
              </a:br>
              <a:r>
                <a:rPr lang="de-DE" sz="1400"/>
                <a:t>100%</a:t>
              </a:r>
            </a:p>
          </p:txBody>
        </p:sp>
      </p:grpSp>
      <p:grpSp>
        <p:nvGrpSpPr>
          <p:cNvPr id="24" name="Gruppieren 23">
            <a:extLst>
              <a:ext uri="{FF2B5EF4-FFF2-40B4-BE49-F238E27FC236}">
                <a16:creationId xmlns:a16="http://schemas.microsoft.com/office/drawing/2014/main" id="{B72AC8DE-70C5-6FED-2F03-EE75FCC26FF0}"/>
              </a:ext>
            </a:extLst>
          </p:cNvPr>
          <p:cNvGrpSpPr/>
          <p:nvPr/>
        </p:nvGrpSpPr>
        <p:grpSpPr>
          <a:xfrm>
            <a:off x="10378684" y="1812046"/>
            <a:ext cx="1075172" cy="3223496"/>
            <a:chOff x="3547952" y="2159000"/>
            <a:chExt cx="1075172" cy="2896420"/>
          </a:xfrm>
        </p:grpSpPr>
        <p:sp>
          <p:nvSpPr>
            <p:cNvPr id="25" name="Geschweifte Klammer rechts 24">
              <a:extLst>
                <a:ext uri="{FF2B5EF4-FFF2-40B4-BE49-F238E27FC236}">
                  <a16:creationId xmlns:a16="http://schemas.microsoft.com/office/drawing/2014/main" id="{B6F933CB-6173-737A-3505-66693059F746}"/>
                </a:ext>
              </a:extLst>
            </p:cNvPr>
            <p:cNvSpPr/>
            <p:nvPr/>
          </p:nvSpPr>
          <p:spPr>
            <a:xfrm>
              <a:off x="3547952" y="2159000"/>
              <a:ext cx="245720" cy="2896420"/>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6" name="Textfeld 25">
              <a:extLst>
                <a:ext uri="{FF2B5EF4-FFF2-40B4-BE49-F238E27FC236}">
                  <a16:creationId xmlns:a16="http://schemas.microsoft.com/office/drawing/2014/main" id="{F64B6CF3-0C56-74F7-F8DB-C2BD5363917F}"/>
                </a:ext>
              </a:extLst>
            </p:cNvPr>
            <p:cNvSpPr txBox="1"/>
            <p:nvPr/>
          </p:nvSpPr>
          <p:spPr>
            <a:xfrm>
              <a:off x="3817841" y="3345600"/>
              <a:ext cx="805283" cy="523220"/>
            </a:xfrm>
            <a:prstGeom prst="rect">
              <a:avLst/>
            </a:prstGeom>
            <a:noFill/>
          </p:spPr>
          <p:txBody>
            <a:bodyPr wrap="square" rtlCol="0">
              <a:spAutoFit/>
            </a:bodyPr>
            <a:lstStyle/>
            <a:p>
              <a:r>
                <a:rPr lang="de-DE" sz="1400"/>
                <a:t>ORR</a:t>
              </a:r>
              <a:br>
                <a:rPr lang="de-DE" sz="1400"/>
              </a:br>
              <a:r>
                <a:rPr lang="de-DE" sz="1400"/>
                <a:t>100%</a:t>
              </a:r>
            </a:p>
          </p:txBody>
        </p:sp>
      </p:grpSp>
      <p:sp>
        <p:nvSpPr>
          <p:cNvPr id="4" name="Textfeld 3">
            <a:extLst>
              <a:ext uri="{FF2B5EF4-FFF2-40B4-BE49-F238E27FC236}">
                <a16:creationId xmlns:a16="http://schemas.microsoft.com/office/drawing/2014/main" id="{7282CA9C-AF92-1520-F666-7C7A71E44163}"/>
              </a:ext>
            </a:extLst>
          </p:cNvPr>
          <p:cNvSpPr txBox="1"/>
          <p:nvPr/>
        </p:nvSpPr>
        <p:spPr>
          <a:xfrm>
            <a:off x="795352" y="1422321"/>
            <a:ext cx="3150454" cy="615553"/>
          </a:xfrm>
          <a:prstGeom prst="rect">
            <a:avLst/>
          </a:prstGeom>
          <a:noFill/>
        </p:spPr>
        <p:txBody>
          <a:bodyPr wrap="square" rtlCol="0">
            <a:spAutoFit/>
          </a:bodyPr>
          <a:lstStyle/>
          <a:p>
            <a:pPr algn="ctr"/>
            <a:r>
              <a:rPr lang="de-DE" sz="1600" b="1">
                <a:solidFill>
                  <a:schemeClr val="tx1"/>
                </a:solidFill>
              </a:rPr>
              <a:t>Best</a:t>
            </a:r>
            <a:r>
              <a:rPr lang="de-DE" sz="1600" b="1" baseline="0">
                <a:solidFill>
                  <a:schemeClr val="tx1"/>
                </a:solidFill>
              </a:rPr>
              <a:t> </a:t>
            </a:r>
            <a:r>
              <a:rPr lang="de-DE" sz="1600" b="1" err="1"/>
              <a:t>r</a:t>
            </a:r>
            <a:r>
              <a:rPr lang="de-DE" sz="1600" b="1" baseline="0" err="1">
                <a:solidFill>
                  <a:schemeClr val="tx1"/>
                </a:solidFill>
              </a:rPr>
              <a:t>esponse</a:t>
            </a:r>
            <a:r>
              <a:rPr lang="de-DE" sz="1600" b="1" baseline="30000" err="1">
                <a:solidFill>
                  <a:schemeClr val="tx1"/>
                </a:solidFill>
              </a:rPr>
              <a:t>a</a:t>
            </a:r>
            <a:r>
              <a:rPr lang="de-DE" sz="1600" b="1" baseline="0">
                <a:solidFill>
                  <a:schemeClr val="tx1"/>
                </a:solidFill>
              </a:rPr>
              <a:t> </a:t>
            </a:r>
            <a:r>
              <a:rPr lang="de-DE" sz="1600" b="1" baseline="0" err="1">
                <a:solidFill>
                  <a:schemeClr val="tx1"/>
                </a:solidFill>
              </a:rPr>
              <a:t>by</a:t>
            </a:r>
            <a:r>
              <a:rPr lang="de-DE" sz="1600" b="1" baseline="0">
                <a:solidFill>
                  <a:schemeClr val="tx1"/>
                </a:solidFill>
              </a:rPr>
              <a:t> </a:t>
            </a:r>
            <a:r>
              <a:rPr lang="de-DE" sz="1600" b="1" baseline="0" err="1">
                <a:solidFill>
                  <a:schemeClr val="tx1"/>
                </a:solidFill>
              </a:rPr>
              <a:t>week</a:t>
            </a:r>
            <a:r>
              <a:rPr lang="de-DE" sz="1600" b="1" baseline="0">
                <a:solidFill>
                  <a:schemeClr val="tx1"/>
                </a:solidFill>
              </a:rPr>
              <a:t> 24</a:t>
            </a:r>
            <a:endParaRPr lang="de-DE" sz="1600" b="1">
              <a:solidFill>
                <a:schemeClr val="tx1"/>
              </a:solidFill>
            </a:endParaRPr>
          </a:p>
          <a:p>
            <a:endParaRPr lang="de-DE"/>
          </a:p>
        </p:txBody>
      </p:sp>
      <p:sp>
        <p:nvSpPr>
          <p:cNvPr id="12" name="Textfeld 11">
            <a:extLst>
              <a:ext uri="{FF2B5EF4-FFF2-40B4-BE49-F238E27FC236}">
                <a16:creationId xmlns:a16="http://schemas.microsoft.com/office/drawing/2014/main" id="{CBC6682F-870F-9CBD-C903-A9AA11732FD1}"/>
              </a:ext>
            </a:extLst>
          </p:cNvPr>
          <p:cNvSpPr txBox="1"/>
          <p:nvPr/>
        </p:nvSpPr>
        <p:spPr>
          <a:xfrm>
            <a:off x="4295708" y="1422321"/>
            <a:ext cx="3150454" cy="615553"/>
          </a:xfrm>
          <a:prstGeom prst="rect">
            <a:avLst/>
          </a:prstGeom>
          <a:noFill/>
        </p:spPr>
        <p:txBody>
          <a:bodyPr wrap="square" rtlCol="0">
            <a:spAutoFit/>
          </a:bodyPr>
          <a:lstStyle/>
          <a:p>
            <a:pPr algn="ctr"/>
            <a:r>
              <a:rPr lang="de-DE" sz="1600" b="1">
                <a:solidFill>
                  <a:schemeClr val="tx1"/>
                </a:solidFill>
              </a:rPr>
              <a:t>Best</a:t>
            </a:r>
            <a:r>
              <a:rPr lang="de-DE" sz="1600" b="1" baseline="0">
                <a:solidFill>
                  <a:schemeClr val="tx1"/>
                </a:solidFill>
              </a:rPr>
              <a:t> </a:t>
            </a:r>
            <a:r>
              <a:rPr lang="de-DE" sz="1600" b="1" err="1"/>
              <a:t>r</a:t>
            </a:r>
            <a:r>
              <a:rPr lang="de-DE" sz="1600" b="1" baseline="0" err="1">
                <a:solidFill>
                  <a:schemeClr val="tx1"/>
                </a:solidFill>
              </a:rPr>
              <a:t>esponse</a:t>
            </a:r>
            <a:r>
              <a:rPr lang="de-DE" sz="1600" b="1" baseline="30000" err="1">
                <a:solidFill>
                  <a:schemeClr val="tx1"/>
                </a:solidFill>
              </a:rPr>
              <a:t>a</a:t>
            </a:r>
            <a:r>
              <a:rPr lang="de-DE" sz="1600" b="1" baseline="0">
                <a:solidFill>
                  <a:schemeClr val="tx1"/>
                </a:solidFill>
              </a:rPr>
              <a:t> </a:t>
            </a:r>
            <a:r>
              <a:rPr lang="de-DE" sz="1600" b="1" baseline="0" err="1">
                <a:solidFill>
                  <a:schemeClr val="tx1"/>
                </a:solidFill>
              </a:rPr>
              <a:t>by</a:t>
            </a:r>
            <a:r>
              <a:rPr lang="de-DE" sz="1600" b="1" baseline="0">
                <a:solidFill>
                  <a:schemeClr val="tx1"/>
                </a:solidFill>
              </a:rPr>
              <a:t> </a:t>
            </a:r>
            <a:r>
              <a:rPr lang="de-DE" sz="1600" b="1" baseline="0" err="1">
                <a:solidFill>
                  <a:schemeClr val="tx1"/>
                </a:solidFill>
              </a:rPr>
              <a:t>week</a:t>
            </a:r>
            <a:r>
              <a:rPr lang="de-DE" sz="1600" b="1" baseline="0">
                <a:solidFill>
                  <a:schemeClr val="tx1"/>
                </a:solidFill>
              </a:rPr>
              <a:t> 48</a:t>
            </a:r>
            <a:endParaRPr lang="de-DE" sz="1600" b="1">
              <a:solidFill>
                <a:schemeClr val="tx1"/>
              </a:solidFill>
            </a:endParaRPr>
          </a:p>
          <a:p>
            <a:endParaRPr lang="de-DE"/>
          </a:p>
        </p:txBody>
      </p:sp>
      <p:sp>
        <p:nvSpPr>
          <p:cNvPr id="27" name="Textfeld 26">
            <a:extLst>
              <a:ext uri="{FF2B5EF4-FFF2-40B4-BE49-F238E27FC236}">
                <a16:creationId xmlns:a16="http://schemas.microsoft.com/office/drawing/2014/main" id="{9B7B8DF9-DC62-2EE8-EEEF-87332784C33E}"/>
              </a:ext>
            </a:extLst>
          </p:cNvPr>
          <p:cNvSpPr txBox="1"/>
          <p:nvPr/>
        </p:nvSpPr>
        <p:spPr>
          <a:xfrm>
            <a:off x="8511185" y="1413568"/>
            <a:ext cx="2661640" cy="338554"/>
          </a:xfrm>
          <a:prstGeom prst="rect">
            <a:avLst/>
          </a:prstGeom>
          <a:noFill/>
        </p:spPr>
        <p:txBody>
          <a:bodyPr wrap="square" rtlCol="0">
            <a:spAutoFit/>
          </a:bodyPr>
          <a:lstStyle/>
          <a:p>
            <a:pPr algn="ctr" rtl="0">
              <a:defRPr sz="1862" b="0" i="0" u="none" strike="noStrike" kern="1200" spc="0" baseline="0">
                <a:solidFill>
                  <a:srgbClr val="4E4F4E">
                    <a:lumMod val="65000"/>
                    <a:lumOff val="35000"/>
                  </a:srgbClr>
                </a:solidFill>
                <a:latin typeface="+mn-lt"/>
                <a:ea typeface="+mn-ea"/>
                <a:cs typeface="+mn-cs"/>
              </a:defRPr>
            </a:pPr>
            <a:r>
              <a:rPr lang="de-DE" sz="1600" b="1">
                <a:solidFill>
                  <a:schemeClr val="tx1"/>
                </a:solidFill>
              </a:rPr>
              <a:t>Best</a:t>
            </a:r>
            <a:r>
              <a:rPr lang="de-DE" sz="1600" b="1" baseline="0">
                <a:solidFill>
                  <a:schemeClr val="tx1"/>
                </a:solidFill>
              </a:rPr>
              <a:t> </a:t>
            </a:r>
            <a:r>
              <a:rPr lang="de-DE" sz="1600" b="1" baseline="0" err="1">
                <a:solidFill>
                  <a:schemeClr val="tx1"/>
                </a:solidFill>
              </a:rPr>
              <a:t>overall</a:t>
            </a:r>
            <a:r>
              <a:rPr lang="de-DE" sz="1600" b="1" baseline="0">
                <a:solidFill>
                  <a:schemeClr val="tx1"/>
                </a:solidFill>
              </a:rPr>
              <a:t> </a:t>
            </a:r>
            <a:r>
              <a:rPr lang="de-DE" sz="1600" b="1" baseline="0" err="1">
                <a:solidFill>
                  <a:schemeClr val="tx1"/>
                </a:solidFill>
              </a:rPr>
              <a:t>response</a:t>
            </a:r>
            <a:endParaRPr lang="de-DE" sz="1600" b="1">
              <a:solidFill>
                <a:schemeClr val="tx1"/>
              </a:solidFill>
            </a:endParaRPr>
          </a:p>
        </p:txBody>
      </p:sp>
    </p:spTree>
    <p:extLst>
      <p:ext uri="{BB962C8B-B14F-4D97-AF65-F5344CB8AC3E}">
        <p14:creationId xmlns:p14="http://schemas.microsoft.com/office/powerpoint/2010/main" val="4200525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6" name="Gerader Verbinder 85">
            <a:extLst>
              <a:ext uri="{FF2B5EF4-FFF2-40B4-BE49-F238E27FC236}">
                <a16:creationId xmlns:a16="http://schemas.microsoft.com/office/drawing/2014/main" id="{DFFB208F-5F31-97E9-3200-AA3B6ACB5229}"/>
              </a:ext>
            </a:extLst>
          </p:cNvPr>
          <p:cNvCxnSpPr/>
          <p:nvPr/>
        </p:nvCxnSpPr>
        <p:spPr>
          <a:xfrm>
            <a:off x="10368701" y="1933030"/>
            <a:ext cx="123413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7" name="Gerader Verbinder 86">
            <a:extLst>
              <a:ext uri="{FF2B5EF4-FFF2-40B4-BE49-F238E27FC236}">
                <a16:creationId xmlns:a16="http://schemas.microsoft.com/office/drawing/2014/main" id="{2F776174-BB0B-BEAF-05BB-31177C8BAE76}"/>
              </a:ext>
            </a:extLst>
          </p:cNvPr>
          <p:cNvCxnSpPr>
            <a:cxnSpLocks/>
          </p:cNvCxnSpPr>
          <p:nvPr/>
        </p:nvCxnSpPr>
        <p:spPr>
          <a:xfrm>
            <a:off x="6798400" y="1933030"/>
            <a:ext cx="3583961" cy="0"/>
          </a:xfrm>
          <a:prstGeom prst="line">
            <a:avLst/>
          </a:prstGeom>
          <a:ln w="19050">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92076612-4D02-3D87-8391-195A6D17EC56}"/>
              </a:ext>
            </a:extLst>
          </p:cNvPr>
          <p:cNvSpPr>
            <a:spLocks noGrp="1"/>
          </p:cNvSpPr>
          <p:nvPr>
            <p:ph type="body" sz="quarter" idx="12"/>
          </p:nvPr>
        </p:nvSpPr>
        <p:spPr/>
        <p:txBody>
          <a:bodyPr/>
          <a:lstStyle/>
          <a:p>
            <a:r>
              <a:rPr lang="en-US"/>
              <a:t>MRD in peripheral blood</a:t>
            </a:r>
          </a:p>
        </p:txBody>
      </p:sp>
      <p:sp>
        <p:nvSpPr>
          <p:cNvPr id="2" name="Title 1">
            <a:extLst>
              <a:ext uri="{FF2B5EF4-FFF2-40B4-BE49-F238E27FC236}">
                <a16:creationId xmlns:a16="http://schemas.microsoft.com/office/drawing/2014/main" id="{D3A9AC57-E722-E2E7-3C91-CEF764EBA2CD}"/>
              </a:ext>
            </a:extLst>
          </p:cNvPr>
          <p:cNvSpPr>
            <a:spLocks noGrp="1"/>
          </p:cNvSpPr>
          <p:nvPr>
            <p:ph type="title"/>
          </p:nvPr>
        </p:nvSpPr>
        <p:spPr/>
        <p:txBody>
          <a:bodyPr/>
          <a:lstStyle/>
          <a:p>
            <a:r>
              <a:rPr lang="en-US"/>
              <a:t>MRD and PFS</a:t>
            </a:r>
          </a:p>
        </p:txBody>
      </p:sp>
      <p:sp>
        <p:nvSpPr>
          <p:cNvPr id="3" name="Footer Placeholder 2">
            <a:extLst>
              <a:ext uri="{FF2B5EF4-FFF2-40B4-BE49-F238E27FC236}">
                <a16:creationId xmlns:a16="http://schemas.microsoft.com/office/drawing/2014/main" id="{5AA62A0B-57C4-8370-6BC6-3E0DA43EF488}"/>
              </a:ext>
            </a:extLst>
          </p:cNvPr>
          <p:cNvSpPr>
            <a:spLocks noGrp="1"/>
          </p:cNvSpPr>
          <p:nvPr>
            <p:ph type="ftr" sz="quarter" idx="13"/>
          </p:nvPr>
        </p:nvSpPr>
        <p:spPr>
          <a:xfrm>
            <a:off x="407989" y="5922926"/>
            <a:ext cx="8532812" cy="746162"/>
          </a:xfrm>
        </p:spPr>
        <p:txBody>
          <a:bodyPr/>
          <a:lstStyle/>
          <a:p>
            <a:r>
              <a:rPr lang="en-GB" baseline="30000" err="1"/>
              <a:t>a</a:t>
            </a:r>
            <a:r>
              <a:rPr lang="en-GB" err="1"/>
              <a:t>MRD</a:t>
            </a:r>
            <a:r>
              <a:rPr lang="en-GB"/>
              <a:t> was measured by ERIC flow cytometry with 10</a:t>
            </a:r>
            <a:r>
              <a:rPr lang="en-GB" baseline="30000"/>
              <a:t>-4 </a:t>
            </a:r>
            <a:r>
              <a:rPr lang="en-GB"/>
              <a:t>sensitivity. uMRD4 is defined as the number of CLL cells of total nucleated cells &lt;10</a:t>
            </a:r>
            <a:r>
              <a:rPr lang="en-GB" baseline="30000"/>
              <a:t>-4</a:t>
            </a:r>
            <a:r>
              <a:rPr lang="en-GB"/>
              <a:t>. MRD4+ is defined as the number of CLL cells of total nucleated cells &gt;10</a:t>
            </a:r>
            <a:r>
              <a:rPr lang="en-GB" baseline="30000"/>
              <a:t>-4</a:t>
            </a:r>
            <a:r>
              <a:rPr lang="en-GB"/>
              <a:t>. </a:t>
            </a:r>
            <a:r>
              <a:rPr lang="en-GB" baseline="30000" err="1"/>
              <a:t>b</a:t>
            </a:r>
            <a:r>
              <a:rPr lang="en-GB" err="1"/>
              <a:t>MRD</a:t>
            </a:r>
            <a:r>
              <a:rPr lang="en-GB"/>
              <a:t> is best reported within a 2-week window following the week 24 day 1 and week 48 day 1 MRD assessment timepoints, respectively. </a:t>
            </a:r>
            <a:r>
              <a:rPr lang="en-GB" baseline="30000" err="1"/>
              <a:t>c</a:t>
            </a:r>
            <a:r>
              <a:rPr lang="en-GB" err="1"/>
              <a:t>Week</a:t>
            </a:r>
            <a:r>
              <a:rPr lang="en-GB"/>
              <a:t> 24 or 48 represents 24 or 48 weeks at target dose, following </a:t>
            </a:r>
            <a:r>
              <a:rPr lang="en-GB" err="1"/>
              <a:t>zanubrutinib</a:t>
            </a:r>
            <a:r>
              <a:rPr lang="en-GB"/>
              <a:t> monotherapy and </a:t>
            </a:r>
            <a:r>
              <a:rPr lang="en-GB" err="1"/>
              <a:t>sonrotoclax</a:t>
            </a:r>
            <a:r>
              <a:rPr lang="en-GB"/>
              <a:t> ramp-up to target dose.</a:t>
            </a:r>
          </a:p>
          <a:p>
            <a:r>
              <a:rPr lang="en-GB" b="1"/>
              <a:t>CLL, </a:t>
            </a:r>
            <a:r>
              <a:rPr lang="en-GB"/>
              <a:t>chronic lymphocytic </a:t>
            </a:r>
            <a:r>
              <a:rPr lang="en-GB" err="1"/>
              <a:t>leukemia</a:t>
            </a:r>
            <a:r>
              <a:rPr lang="en-GB"/>
              <a:t>; </a:t>
            </a:r>
            <a:r>
              <a:rPr lang="en-GB" b="1"/>
              <a:t>MRD, </a:t>
            </a:r>
            <a:r>
              <a:rPr lang="en-GB"/>
              <a:t>minimal residual disease; </a:t>
            </a:r>
            <a:r>
              <a:rPr lang="en-GB" b="1" err="1"/>
              <a:t>uMRD</a:t>
            </a:r>
            <a:r>
              <a:rPr lang="en-GB" b="1"/>
              <a:t>, </a:t>
            </a:r>
            <a:r>
              <a:rPr lang="en-GB"/>
              <a:t>undetectable minimal residual disease; </a:t>
            </a:r>
            <a:r>
              <a:rPr lang="en-GB" b="1"/>
              <a:t>PFS, </a:t>
            </a:r>
            <a:r>
              <a:rPr lang="en-GB"/>
              <a:t>progression-free survival; </a:t>
            </a:r>
            <a:r>
              <a:rPr lang="en-GB" b="1" err="1"/>
              <a:t>Sonro</a:t>
            </a:r>
            <a:r>
              <a:rPr lang="en-GB"/>
              <a:t>, </a:t>
            </a:r>
            <a:r>
              <a:rPr lang="en-GB" err="1"/>
              <a:t>sonrotoclax</a:t>
            </a:r>
            <a:r>
              <a:rPr lang="en-GB"/>
              <a:t>. </a:t>
            </a:r>
            <a:endParaRPr lang="en-GB" b="1"/>
          </a:p>
          <a:p>
            <a:r>
              <a:rPr lang="en-GB" b="1"/>
              <a:t>Tam et al, Abstract #327 presented at ASH 2023. </a:t>
            </a:r>
            <a:endParaRPr lang="en-GB"/>
          </a:p>
        </p:txBody>
      </p:sp>
      <p:sp>
        <p:nvSpPr>
          <p:cNvPr id="9" name="Text Placeholder 8">
            <a:extLst>
              <a:ext uri="{FF2B5EF4-FFF2-40B4-BE49-F238E27FC236}">
                <a16:creationId xmlns:a16="http://schemas.microsoft.com/office/drawing/2014/main" id="{E48274FE-59E7-C5A4-246F-3B92985FC19C}"/>
              </a:ext>
            </a:extLst>
          </p:cNvPr>
          <p:cNvSpPr>
            <a:spLocks noGrp="1"/>
          </p:cNvSpPr>
          <p:nvPr>
            <p:ph type="body" sz="quarter" idx="14"/>
          </p:nvPr>
        </p:nvSpPr>
        <p:spPr/>
        <p:txBody>
          <a:bodyPr/>
          <a:lstStyle/>
          <a:p>
            <a:r>
              <a:rPr lang="en-US"/>
              <a:t>PFS</a:t>
            </a:r>
          </a:p>
        </p:txBody>
      </p:sp>
      <p:sp>
        <p:nvSpPr>
          <p:cNvPr id="6" name="TextBox 5">
            <a:extLst>
              <a:ext uri="{FF2B5EF4-FFF2-40B4-BE49-F238E27FC236}">
                <a16:creationId xmlns:a16="http://schemas.microsoft.com/office/drawing/2014/main" id="{D7D7A496-D22A-BD10-FFBC-4E304F299F3E}"/>
              </a:ext>
            </a:extLst>
          </p:cNvPr>
          <p:cNvSpPr txBox="1"/>
          <p:nvPr/>
        </p:nvSpPr>
        <p:spPr>
          <a:xfrm>
            <a:off x="416533" y="5189103"/>
            <a:ext cx="3721747" cy="745184"/>
          </a:xfrm>
          <a:prstGeom prst="rect">
            <a:avLst/>
          </a:prstGeom>
          <a:solidFill>
            <a:schemeClr val="bg2"/>
          </a:solidFill>
        </p:spPr>
        <p:txBody>
          <a:bodyPr wrap="square" rtlCol="0" anchor="ctr" anchorCtr="0">
            <a:noAutofit/>
          </a:bodyPr>
          <a:lstStyle/>
          <a:p>
            <a:pPr marL="171450" indent="-171450">
              <a:buClr>
                <a:schemeClr val="accent2"/>
              </a:buClr>
              <a:buFont typeface="Arial" panose="020B0604020202020204" pitchFamily="34" charset="0"/>
              <a:buChar char="•"/>
            </a:pPr>
            <a:r>
              <a:rPr lang="en-US" sz="1200"/>
              <a:t>High </a:t>
            </a:r>
            <a:r>
              <a:rPr lang="en-US" sz="1200" err="1"/>
              <a:t>uMRD</a:t>
            </a:r>
            <a:r>
              <a:rPr lang="en-US" sz="1200"/>
              <a:t> achieved at both dose levels</a:t>
            </a:r>
          </a:p>
          <a:p>
            <a:pPr marL="171450" indent="-171450">
              <a:buClr>
                <a:schemeClr val="accent2"/>
              </a:buClr>
              <a:buFont typeface="Arial" panose="020B0604020202020204" pitchFamily="34" charset="0"/>
              <a:buChar char="•"/>
            </a:pPr>
            <a:r>
              <a:rPr lang="en-US" sz="1200"/>
              <a:t>Trend for higher </a:t>
            </a:r>
            <a:r>
              <a:rPr lang="en-US" sz="1200" err="1"/>
              <a:t>uMRD</a:t>
            </a:r>
            <a:r>
              <a:rPr lang="en-US" sz="1200"/>
              <a:t> rates with 320 mg</a:t>
            </a:r>
          </a:p>
          <a:p>
            <a:pPr marL="171450" indent="-171450">
              <a:buClr>
                <a:schemeClr val="accent2"/>
              </a:buClr>
              <a:buFont typeface="Arial" panose="020B0604020202020204" pitchFamily="34" charset="0"/>
              <a:buChar char="•"/>
            </a:pPr>
            <a:r>
              <a:rPr lang="en-US" sz="1200"/>
              <a:t>Evidence of deepening response over time</a:t>
            </a:r>
          </a:p>
        </p:txBody>
      </p:sp>
      <p:sp>
        <p:nvSpPr>
          <p:cNvPr id="13" name="TextBox 12">
            <a:extLst>
              <a:ext uri="{FF2B5EF4-FFF2-40B4-BE49-F238E27FC236}">
                <a16:creationId xmlns:a16="http://schemas.microsoft.com/office/drawing/2014/main" id="{F4CA211B-9F70-A37B-B357-794A0A400E70}"/>
              </a:ext>
            </a:extLst>
          </p:cNvPr>
          <p:cNvSpPr txBox="1"/>
          <p:nvPr/>
        </p:nvSpPr>
        <p:spPr>
          <a:xfrm>
            <a:off x="6212496" y="5233453"/>
            <a:ext cx="5571517" cy="684774"/>
          </a:xfrm>
          <a:prstGeom prst="rect">
            <a:avLst/>
          </a:prstGeom>
          <a:solidFill>
            <a:schemeClr val="bg2"/>
          </a:solidFill>
        </p:spPr>
        <p:txBody>
          <a:bodyPr wrap="square" rtlCol="0" anchor="ctr" anchorCtr="0">
            <a:noAutofit/>
          </a:bodyPr>
          <a:lstStyle/>
          <a:p>
            <a:pPr marL="171450" indent="-171450">
              <a:buClr>
                <a:schemeClr val="accent2"/>
              </a:buClr>
              <a:buFont typeface="Arial" panose="020B0604020202020204" pitchFamily="34" charset="0"/>
              <a:buChar char="•"/>
            </a:pPr>
            <a:r>
              <a:rPr lang="en-US" sz="1200"/>
              <a:t>At a median follow-up of 9.7 months, no patient has experienced disease progression or died at either </a:t>
            </a:r>
            <a:r>
              <a:rPr lang="en-US" sz="1200" err="1"/>
              <a:t>sonrotoclax</a:t>
            </a:r>
            <a:r>
              <a:rPr lang="en-US" sz="1200"/>
              <a:t> dose level</a:t>
            </a:r>
          </a:p>
        </p:txBody>
      </p:sp>
      <p:graphicFrame>
        <p:nvGraphicFramePr>
          <p:cNvPr id="10" name="Diagramm 9">
            <a:extLst>
              <a:ext uri="{FF2B5EF4-FFF2-40B4-BE49-F238E27FC236}">
                <a16:creationId xmlns:a16="http://schemas.microsoft.com/office/drawing/2014/main" id="{B081C4A6-A50D-AE92-B2C2-935BB8471CB8}"/>
              </a:ext>
            </a:extLst>
          </p:cNvPr>
          <p:cNvGraphicFramePr/>
          <p:nvPr>
            <p:extLst>
              <p:ext uri="{D42A27DB-BD31-4B8C-83A1-F6EECF244321}">
                <p14:modId xmlns:p14="http://schemas.microsoft.com/office/powerpoint/2010/main" val="3780910857"/>
              </p:ext>
            </p:extLst>
          </p:nvPr>
        </p:nvGraphicFramePr>
        <p:xfrm>
          <a:off x="331240" y="1665289"/>
          <a:ext cx="3095150" cy="350729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Diagramm 10">
            <a:extLst>
              <a:ext uri="{FF2B5EF4-FFF2-40B4-BE49-F238E27FC236}">
                <a16:creationId xmlns:a16="http://schemas.microsoft.com/office/drawing/2014/main" id="{EDD45829-AE00-192E-2C03-56B17420649B}"/>
              </a:ext>
            </a:extLst>
          </p:cNvPr>
          <p:cNvGraphicFramePr/>
          <p:nvPr>
            <p:extLst>
              <p:ext uri="{D42A27DB-BD31-4B8C-83A1-F6EECF244321}">
                <p14:modId xmlns:p14="http://schemas.microsoft.com/office/powerpoint/2010/main" val="291358696"/>
              </p:ext>
            </p:extLst>
          </p:nvPr>
        </p:nvGraphicFramePr>
        <p:xfrm>
          <a:off x="3055608" y="1670400"/>
          <a:ext cx="2955097" cy="3507294"/>
        </p:xfrm>
        <a:graphic>
          <a:graphicData uri="http://schemas.openxmlformats.org/drawingml/2006/chart">
            <c:chart xmlns:c="http://schemas.openxmlformats.org/drawingml/2006/chart" xmlns:r="http://schemas.openxmlformats.org/officeDocument/2006/relationships" r:id="rId3"/>
          </a:graphicData>
        </a:graphic>
      </p:graphicFrame>
      <p:cxnSp>
        <p:nvCxnSpPr>
          <p:cNvPr id="14" name="Gerader Verbinder 13">
            <a:extLst>
              <a:ext uri="{FF2B5EF4-FFF2-40B4-BE49-F238E27FC236}">
                <a16:creationId xmlns:a16="http://schemas.microsoft.com/office/drawing/2014/main" id="{C690B1C0-6DF1-E548-5595-9C5666E6700C}"/>
              </a:ext>
            </a:extLst>
          </p:cNvPr>
          <p:cNvCxnSpPr>
            <a:cxnSpLocks/>
          </p:cNvCxnSpPr>
          <p:nvPr/>
        </p:nvCxnSpPr>
        <p:spPr>
          <a:xfrm>
            <a:off x="1104900" y="4476733"/>
            <a:ext cx="488314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hteck 16">
            <a:extLst>
              <a:ext uri="{FF2B5EF4-FFF2-40B4-BE49-F238E27FC236}">
                <a16:creationId xmlns:a16="http://schemas.microsoft.com/office/drawing/2014/main" id="{FACBF2F9-9561-F990-36B8-8AED8C78703E}"/>
              </a:ext>
            </a:extLst>
          </p:cNvPr>
          <p:cNvSpPr/>
          <p:nvPr/>
        </p:nvSpPr>
        <p:spPr>
          <a:xfrm>
            <a:off x="4518999" y="5189103"/>
            <a:ext cx="190990" cy="19099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extLst>
              <a:ext uri="{FF2B5EF4-FFF2-40B4-BE49-F238E27FC236}">
                <a16:creationId xmlns:a16="http://schemas.microsoft.com/office/drawing/2014/main" id="{BBA009D8-B887-8FE5-708D-0D60F3A2F1E7}"/>
              </a:ext>
            </a:extLst>
          </p:cNvPr>
          <p:cNvSpPr txBox="1"/>
          <p:nvPr/>
        </p:nvSpPr>
        <p:spPr>
          <a:xfrm>
            <a:off x="4738123" y="5146099"/>
            <a:ext cx="1193227" cy="276999"/>
          </a:xfrm>
          <a:prstGeom prst="rect">
            <a:avLst/>
          </a:prstGeom>
          <a:noFill/>
        </p:spPr>
        <p:txBody>
          <a:bodyPr wrap="square" rtlCol="0">
            <a:spAutoFit/>
          </a:bodyPr>
          <a:lstStyle/>
          <a:p>
            <a:r>
              <a:rPr lang="de-DE" sz="1200"/>
              <a:t>uMRD4</a:t>
            </a:r>
          </a:p>
        </p:txBody>
      </p:sp>
      <p:sp>
        <p:nvSpPr>
          <p:cNvPr id="19" name="Rechteck 18">
            <a:extLst>
              <a:ext uri="{FF2B5EF4-FFF2-40B4-BE49-F238E27FC236}">
                <a16:creationId xmlns:a16="http://schemas.microsoft.com/office/drawing/2014/main" id="{4A97F58E-6F2E-B804-0A6A-5D42E164D946}"/>
              </a:ext>
            </a:extLst>
          </p:cNvPr>
          <p:cNvSpPr/>
          <p:nvPr/>
        </p:nvSpPr>
        <p:spPr>
          <a:xfrm>
            <a:off x="4518999" y="5466200"/>
            <a:ext cx="190990" cy="190990"/>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extLst>
              <a:ext uri="{FF2B5EF4-FFF2-40B4-BE49-F238E27FC236}">
                <a16:creationId xmlns:a16="http://schemas.microsoft.com/office/drawing/2014/main" id="{977EA33A-57FC-B596-3E5C-38A3BD745A37}"/>
              </a:ext>
            </a:extLst>
          </p:cNvPr>
          <p:cNvSpPr txBox="1"/>
          <p:nvPr/>
        </p:nvSpPr>
        <p:spPr>
          <a:xfrm>
            <a:off x="4738123" y="5423098"/>
            <a:ext cx="1193227" cy="276999"/>
          </a:xfrm>
          <a:prstGeom prst="rect">
            <a:avLst/>
          </a:prstGeom>
          <a:noFill/>
        </p:spPr>
        <p:txBody>
          <a:bodyPr wrap="square" rtlCol="0">
            <a:spAutoFit/>
          </a:bodyPr>
          <a:lstStyle/>
          <a:p>
            <a:r>
              <a:rPr lang="de-DE" sz="1200"/>
              <a:t>MRD4+</a:t>
            </a:r>
          </a:p>
        </p:txBody>
      </p:sp>
      <p:sp>
        <p:nvSpPr>
          <p:cNvPr id="21" name="Rechteck 20">
            <a:extLst>
              <a:ext uri="{FF2B5EF4-FFF2-40B4-BE49-F238E27FC236}">
                <a16:creationId xmlns:a16="http://schemas.microsoft.com/office/drawing/2014/main" id="{EEF64AC2-A75E-9D3A-4B39-B1A8B3897CD9}"/>
              </a:ext>
            </a:extLst>
          </p:cNvPr>
          <p:cNvSpPr/>
          <p:nvPr/>
        </p:nvSpPr>
        <p:spPr>
          <a:xfrm>
            <a:off x="4513723" y="5743297"/>
            <a:ext cx="190990" cy="19099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Textfeld 21">
            <a:extLst>
              <a:ext uri="{FF2B5EF4-FFF2-40B4-BE49-F238E27FC236}">
                <a16:creationId xmlns:a16="http://schemas.microsoft.com/office/drawing/2014/main" id="{FC6CAA18-2003-EEB9-1734-EB165344437D}"/>
              </a:ext>
            </a:extLst>
          </p:cNvPr>
          <p:cNvSpPr txBox="1"/>
          <p:nvPr/>
        </p:nvSpPr>
        <p:spPr>
          <a:xfrm>
            <a:off x="4732847" y="5700293"/>
            <a:ext cx="1193227" cy="276999"/>
          </a:xfrm>
          <a:prstGeom prst="rect">
            <a:avLst/>
          </a:prstGeom>
          <a:noFill/>
        </p:spPr>
        <p:txBody>
          <a:bodyPr wrap="square" rtlCol="0">
            <a:spAutoFit/>
          </a:bodyPr>
          <a:lstStyle/>
          <a:p>
            <a:r>
              <a:rPr lang="de-DE" sz="1200"/>
              <a:t>Not </a:t>
            </a:r>
            <a:r>
              <a:rPr lang="de-DE" sz="1200" err="1"/>
              <a:t>available</a:t>
            </a:r>
            <a:endParaRPr lang="de-DE" sz="1200"/>
          </a:p>
        </p:txBody>
      </p:sp>
      <p:graphicFrame>
        <p:nvGraphicFramePr>
          <p:cNvPr id="23" name="Tabelle 22">
            <a:extLst>
              <a:ext uri="{FF2B5EF4-FFF2-40B4-BE49-F238E27FC236}">
                <a16:creationId xmlns:a16="http://schemas.microsoft.com/office/drawing/2014/main" id="{6F3D6DB6-F062-FC4D-1B28-9C4A03DCB910}"/>
              </a:ext>
            </a:extLst>
          </p:cNvPr>
          <p:cNvGraphicFramePr>
            <a:graphicFrameLocks noGrp="1"/>
          </p:cNvGraphicFramePr>
          <p:nvPr>
            <p:extLst>
              <p:ext uri="{D42A27DB-BD31-4B8C-83A1-F6EECF244321}">
                <p14:modId xmlns:p14="http://schemas.microsoft.com/office/powerpoint/2010/main" val="185867319"/>
              </p:ext>
            </p:extLst>
          </p:nvPr>
        </p:nvGraphicFramePr>
        <p:xfrm>
          <a:off x="6203950" y="4476733"/>
          <a:ext cx="5601268" cy="691152"/>
        </p:xfrm>
        <a:graphic>
          <a:graphicData uri="http://schemas.openxmlformats.org/drawingml/2006/table">
            <a:tbl>
              <a:tblPr firstRow="1" bandRow="1">
                <a:tableStyleId>{5C22544A-7EE6-4342-B048-85BDC9FD1C3A}</a:tableStyleId>
              </a:tblPr>
              <a:tblGrid>
                <a:gridCol w="504000">
                  <a:extLst>
                    <a:ext uri="{9D8B030D-6E8A-4147-A177-3AD203B41FA5}">
                      <a16:colId xmlns:a16="http://schemas.microsoft.com/office/drawing/2014/main" val="1637500931"/>
                    </a:ext>
                  </a:extLst>
                </a:gridCol>
                <a:gridCol w="231694">
                  <a:extLst>
                    <a:ext uri="{9D8B030D-6E8A-4147-A177-3AD203B41FA5}">
                      <a16:colId xmlns:a16="http://schemas.microsoft.com/office/drawing/2014/main" val="1384449536"/>
                    </a:ext>
                  </a:extLst>
                </a:gridCol>
                <a:gridCol w="231694">
                  <a:extLst>
                    <a:ext uri="{9D8B030D-6E8A-4147-A177-3AD203B41FA5}">
                      <a16:colId xmlns:a16="http://schemas.microsoft.com/office/drawing/2014/main" val="989396097"/>
                    </a:ext>
                  </a:extLst>
                </a:gridCol>
                <a:gridCol w="231694">
                  <a:extLst>
                    <a:ext uri="{9D8B030D-6E8A-4147-A177-3AD203B41FA5}">
                      <a16:colId xmlns:a16="http://schemas.microsoft.com/office/drawing/2014/main" val="1948737901"/>
                    </a:ext>
                  </a:extLst>
                </a:gridCol>
                <a:gridCol w="231694">
                  <a:extLst>
                    <a:ext uri="{9D8B030D-6E8A-4147-A177-3AD203B41FA5}">
                      <a16:colId xmlns:a16="http://schemas.microsoft.com/office/drawing/2014/main" val="794196194"/>
                    </a:ext>
                  </a:extLst>
                </a:gridCol>
                <a:gridCol w="231694">
                  <a:extLst>
                    <a:ext uri="{9D8B030D-6E8A-4147-A177-3AD203B41FA5}">
                      <a16:colId xmlns:a16="http://schemas.microsoft.com/office/drawing/2014/main" val="3242608129"/>
                    </a:ext>
                  </a:extLst>
                </a:gridCol>
                <a:gridCol w="231694">
                  <a:extLst>
                    <a:ext uri="{9D8B030D-6E8A-4147-A177-3AD203B41FA5}">
                      <a16:colId xmlns:a16="http://schemas.microsoft.com/office/drawing/2014/main" val="1594570737"/>
                    </a:ext>
                  </a:extLst>
                </a:gridCol>
                <a:gridCol w="231694">
                  <a:extLst>
                    <a:ext uri="{9D8B030D-6E8A-4147-A177-3AD203B41FA5}">
                      <a16:colId xmlns:a16="http://schemas.microsoft.com/office/drawing/2014/main" val="4142360412"/>
                    </a:ext>
                  </a:extLst>
                </a:gridCol>
                <a:gridCol w="231694">
                  <a:extLst>
                    <a:ext uri="{9D8B030D-6E8A-4147-A177-3AD203B41FA5}">
                      <a16:colId xmlns:a16="http://schemas.microsoft.com/office/drawing/2014/main" val="1527865562"/>
                    </a:ext>
                  </a:extLst>
                </a:gridCol>
                <a:gridCol w="231694">
                  <a:extLst>
                    <a:ext uri="{9D8B030D-6E8A-4147-A177-3AD203B41FA5}">
                      <a16:colId xmlns:a16="http://schemas.microsoft.com/office/drawing/2014/main" val="2350489733"/>
                    </a:ext>
                  </a:extLst>
                </a:gridCol>
                <a:gridCol w="231694">
                  <a:extLst>
                    <a:ext uri="{9D8B030D-6E8A-4147-A177-3AD203B41FA5}">
                      <a16:colId xmlns:a16="http://schemas.microsoft.com/office/drawing/2014/main" val="2714084621"/>
                    </a:ext>
                  </a:extLst>
                </a:gridCol>
                <a:gridCol w="231694">
                  <a:extLst>
                    <a:ext uri="{9D8B030D-6E8A-4147-A177-3AD203B41FA5}">
                      <a16:colId xmlns:a16="http://schemas.microsoft.com/office/drawing/2014/main" val="3852172903"/>
                    </a:ext>
                  </a:extLst>
                </a:gridCol>
                <a:gridCol w="231694">
                  <a:extLst>
                    <a:ext uri="{9D8B030D-6E8A-4147-A177-3AD203B41FA5}">
                      <a16:colId xmlns:a16="http://schemas.microsoft.com/office/drawing/2014/main" val="1193849289"/>
                    </a:ext>
                  </a:extLst>
                </a:gridCol>
                <a:gridCol w="231694">
                  <a:extLst>
                    <a:ext uri="{9D8B030D-6E8A-4147-A177-3AD203B41FA5}">
                      <a16:colId xmlns:a16="http://schemas.microsoft.com/office/drawing/2014/main" val="811998146"/>
                    </a:ext>
                  </a:extLst>
                </a:gridCol>
                <a:gridCol w="231694">
                  <a:extLst>
                    <a:ext uri="{9D8B030D-6E8A-4147-A177-3AD203B41FA5}">
                      <a16:colId xmlns:a16="http://schemas.microsoft.com/office/drawing/2014/main" val="658138816"/>
                    </a:ext>
                  </a:extLst>
                </a:gridCol>
                <a:gridCol w="231694">
                  <a:extLst>
                    <a:ext uri="{9D8B030D-6E8A-4147-A177-3AD203B41FA5}">
                      <a16:colId xmlns:a16="http://schemas.microsoft.com/office/drawing/2014/main" val="3604844152"/>
                    </a:ext>
                  </a:extLst>
                </a:gridCol>
                <a:gridCol w="231694">
                  <a:extLst>
                    <a:ext uri="{9D8B030D-6E8A-4147-A177-3AD203B41FA5}">
                      <a16:colId xmlns:a16="http://schemas.microsoft.com/office/drawing/2014/main" val="2731292731"/>
                    </a:ext>
                  </a:extLst>
                </a:gridCol>
                <a:gridCol w="231694">
                  <a:extLst>
                    <a:ext uri="{9D8B030D-6E8A-4147-A177-3AD203B41FA5}">
                      <a16:colId xmlns:a16="http://schemas.microsoft.com/office/drawing/2014/main" val="2549197319"/>
                    </a:ext>
                  </a:extLst>
                </a:gridCol>
                <a:gridCol w="231694">
                  <a:extLst>
                    <a:ext uri="{9D8B030D-6E8A-4147-A177-3AD203B41FA5}">
                      <a16:colId xmlns:a16="http://schemas.microsoft.com/office/drawing/2014/main" val="823825389"/>
                    </a:ext>
                  </a:extLst>
                </a:gridCol>
                <a:gridCol w="231694">
                  <a:extLst>
                    <a:ext uri="{9D8B030D-6E8A-4147-A177-3AD203B41FA5}">
                      <a16:colId xmlns:a16="http://schemas.microsoft.com/office/drawing/2014/main" val="993441589"/>
                    </a:ext>
                  </a:extLst>
                </a:gridCol>
                <a:gridCol w="231694">
                  <a:extLst>
                    <a:ext uri="{9D8B030D-6E8A-4147-A177-3AD203B41FA5}">
                      <a16:colId xmlns:a16="http://schemas.microsoft.com/office/drawing/2014/main" val="2933528656"/>
                    </a:ext>
                  </a:extLst>
                </a:gridCol>
                <a:gridCol w="231694">
                  <a:extLst>
                    <a:ext uri="{9D8B030D-6E8A-4147-A177-3AD203B41FA5}">
                      <a16:colId xmlns:a16="http://schemas.microsoft.com/office/drawing/2014/main" val="2747508253"/>
                    </a:ext>
                  </a:extLst>
                </a:gridCol>
                <a:gridCol w="231694">
                  <a:extLst>
                    <a:ext uri="{9D8B030D-6E8A-4147-A177-3AD203B41FA5}">
                      <a16:colId xmlns:a16="http://schemas.microsoft.com/office/drawing/2014/main" val="1010545729"/>
                    </a:ext>
                  </a:extLst>
                </a:gridCol>
              </a:tblGrid>
              <a:tr h="230384">
                <a:tc gridSpan="23">
                  <a:txBody>
                    <a:bodyPr/>
                    <a:lstStyle/>
                    <a:p>
                      <a:r>
                        <a:rPr lang="de-DE" sz="1000" err="1"/>
                        <a:t>No</a:t>
                      </a:r>
                      <a:r>
                        <a:rPr lang="de-DE" sz="1000"/>
                        <a:t>. at </a:t>
                      </a:r>
                      <a:r>
                        <a:rPr lang="de-DE" sz="1000" err="1"/>
                        <a:t>risk</a:t>
                      </a:r>
                      <a:endParaRPr lang="de-DE" sz="1000"/>
                    </a:p>
                  </a:txBody>
                  <a:tcPr marL="36000" marR="0" marT="0" marB="0" anchor="ctr"/>
                </a:tc>
                <a:tc hMerge="1">
                  <a:txBody>
                    <a:bodyPr/>
                    <a:lstStyle/>
                    <a:p>
                      <a:endParaRPr lang="de-DE" sz="1000"/>
                    </a:p>
                  </a:txBody>
                  <a:tcPr marL="0" marR="0" marT="0" marB="0"/>
                </a:tc>
                <a:tc hMerge="1">
                  <a:txBody>
                    <a:bodyPr/>
                    <a:lstStyle/>
                    <a:p>
                      <a:endParaRPr lang="de-DE" sz="1000"/>
                    </a:p>
                  </a:txBody>
                  <a:tcPr marL="0" marR="0" marT="0" marB="0"/>
                </a:tc>
                <a:tc hMerge="1">
                  <a:txBody>
                    <a:bodyPr/>
                    <a:lstStyle/>
                    <a:p>
                      <a:endParaRPr lang="de-DE" sz="1000"/>
                    </a:p>
                  </a:txBody>
                  <a:tcPr marL="0" marR="0" marT="0" marB="0"/>
                </a:tc>
                <a:tc hMerge="1">
                  <a:txBody>
                    <a:bodyPr/>
                    <a:lstStyle/>
                    <a:p>
                      <a:endParaRPr lang="de-DE" sz="1000"/>
                    </a:p>
                  </a:txBody>
                  <a:tcPr marL="0" marR="0" marT="0" marB="0"/>
                </a:tc>
                <a:tc hMerge="1">
                  <a:txBody>
                    <a:bodyPr/>
                    <a:lstStyle/>
                    <a:p>
                      <a:endParaRPr lang="de-DE" sz="1000"/>
                    </a:p>
                  </a:txBody>
                  <a:tcPr marL="0" marR="0" marT="0" marB="0"/>
                </a:tc>
                <a:tc hMerge="1">
                  <a:txBody>
                    <a:bodyPr/>
                    <a:lstStyle/>
                    <a:p>
                      <a:endParaRPr lang="de-DE" sz="1000"/>
                    </a:p>
                  </a:txBody>
                  <a:tcPr marL="0" marR="0" marT="0" marB="0"/>
                </a:tc>
                <a:tc hMerge="1">
                  <a:txBody>
                    <a:bodyPr/>
                    <a:lstStyle/>
                    <a:p>
                      <a:endParaRPr lang="de-DE" sz="1000"/>
                    </a:p>
                  </a:txBody>
                  <a:tcPr marL="0" marR="0" marT="0" marB="0"/>
                </a:tc>
                <a:tc hMerge="1">
                  <a:txBody>
                    <a:bodyPr/>
                    <a:lstStyle/>
                    <a:p>
                      <a:endParaRPr lang="de-DE" sz="1000"/>
                    </a:p>
                  </a:txBody>
                  <a:tcPr marL="0" marR="0" marT="0" marB="0"/>
                </a:tc>
                <a:tc hMerge="1">
                  <a:txBody>
                    <a:bodyPr/>
                    <a:lstStyle/>
                    <a:p>
                      <a:endParaRPr lang="de-DE" sz="1000"/>
                    </a:p>
                  </a:txBody>
                  <a:tcPr marL="0" marR="0" marT="0" marB="0"/>
                </a:tc>
                <a:tc hMerge="1">
                  <a:txBody>
                    <a:bodyPr/>
                    <a:lstStyle/>
                    <a:p>
                      <a:endParaRPr lang="de-DE" sz="1000"/>
                    </a:p>
                  </a:txBody>
                  <a:tcPr marL="0" marR="0" marT="0" marB="0"/>
                </a:tc>
                <a:tc hMerge="1">
                  <a:txBody>
                    <a:bodyPr/>
                    <a:lstStyle/>
                    <a:p>
                      <a:endParaRPr lang="de-DE" sz="1000"/>
                    </a:p>
                  </a:txBody>
                  <a:tcPr marL="0" marR="0" marT="0" marB="0"/>
                </a:tc>
                <a:tc hMerge="1">
                  <a:txBody>
                    <a:bodyPr/>
                    <a:lstStyle/>
                    <a:p>
                      <a:endParaRPr lang="de-DE" sz="1000"/>
                    </a:p>
                  </a:txBody>
                  <a:tcPr marL="0" marR="0" marT="0" marB="0"/>
                </a:tc>
                <a:tc hMerge="1">
                  <a:txBody>
                    <a:bodyPr/>
                    <a:lstStyle/>
                    <a:p>
                      <a:endParaRPr lang="de-DE" sz="1000"/>
                    </a:p>
                  </a:txBody>
                  <a:tcPr marL="0" marR="0" marT="0" marB="0"/>
                </a:tc>
                <a:tc hMerge="1">
                  <a:txBody>
                    <a:bodyPr/>
                    <a:lstStyle/>
                    <a:p>
                      <a:endParaRPr lang="de-DE" sz="1000"/>
                    </a:p>
                  </a:txBody>
                  <a:tcPr marL="0" marR="0" marT="0" marB="0"/>
                </a:tc>
                <a:tc hMerge="1">
                  <a:txBody>
                    <a:bodyPr/>
                    <a:lstStyle/>
                    <a:p>
                      <a:endParaRPr lang="de-DE" sz="1000"/>
                    </a:p>
                  </a:txBody>
                  <a:tcPr marL="0" marR="0" marT="0" marB="0"/>
                </a:tc>
                <a:tc hMerge="1">
                  <a:txBody>
                    <a:bodyPr/>
                    <a:lstStyle/>
                    <a:p>
                      <a:endParaRPr lang="de-DE" sz="1000"/>
                    </a:p>
                  </a:txBody>
                  <a:tcPr marL="0" marR="0" marT="0" marB="0"/>
                </a:tc>
                <a:tc hMerge="1">
                  <a:txBody>
                    <a:bodyPr/>
                    <a:lstStyle/>
                    <a:p>
                      <a:endParaRPr lang="de-DE" sz="1000"/>
                    </a:p>
                  </a:txBody>
                  <a:tcPr marL="0" marR="0" marT="0" marB="0"/>
                </a:tc>
                <a:tc hMerge="1">
                  <a:txBody>
                    <a:bodyPr/>
                    <a:lstStyle/>
                    <a:p>
                      <a:endParaRPr lang="de-DE" sz="1000"/>
                    </a:p>
                  </a:txBody>
                  <a:tcPr marL="0" marR="0" marT="0" marB="0"/>
                </a:tc>
                <a:tc hMerge="1">
                  <a:txBody>
                    <a:bodyPr/>
                    <a:lstStyle/>
                    <a:p>
                      <a:endParaRPr lang="de-DE" sz="1000"/>
                    </a:p>
                  </a:txBody>
                  <a:tcPr marL="0" marR="0" marT="0" marB="0"/>
                </a:tc>
                <a:tc hMerge="1">
                  <a:txBody>
                    <a:bodyPr/>
                    <a:lstStyle/>
                    <a:p>
                      <a:endParaRPr lang="de-DE" sz="1000"/>
                    </a:p>
                  </a:txBody>
                  <a:tcPr marL="0" marR="0" marT="0" marB="0"/>
                </a:tc>
                <a:tc hMerge="1">
                  <a:txBody>
                    <a:bodyPr/>
                    <a:lstStyle/>
                    <a:p>
                      <a:endParaRPr lang="de-DE" sz="1000"/>
                    </a:p>
                  </a:txBody>
                  <a:tcPr marL="0" marR="0" marT="0" marB="0"/>
                </a:tc>
                <a:tc hMerge="1">
                  <a:txBody>
                    <a:bodyPr/>
                    <a:lstStyle/>
                    <a:p>
                      <a:endParaRPr lang="de-DE" sz="1000"/>
                    </a:p>
                  </a:txBody>
                  <a:tcPr marL="0" marR="0" marT="0" marB="0"/>
                </a:tc>
                <a:extLst>
                  <a:ext uri="{0D108BD9-81ED-4DB2-BD59-A6C34878D82A}">
                    <a16:rowId xmlns:a16="http://schemas.microsoft.com/office/drawing/2014/main" val="1143043226"/>
                  </a:ext>
                </a:extLst>
              </a:tr>
              <a:tr h="230384">
                <a:tc>
                  <a:txBody>
                    <a:bodyPr/>
                    <a:lstStyle/>
                    <a:p>
                      <a:r>
                        <a:rPr lang="de-DE" sz="1000">
                          <a:solidFill>
                            <a:schemeClr val="bg1"/>
                          </a:solidFill>
                        </a:rPr>
                        <a:t>160 mg</a:t>
                      </a:r>
                    </a:p>
                  </a:txBody>
                  <a:tcPr marL="36000" marR="0" marT="0" marB="0" anchor="ctr">
                    <a:solidFill>
                      <a:schemeClr val="accent3"/>
                    </a:solidFill>
                  </a:tcPr>
                </a:tc>
                <a:tc>
                  <a:txBody>
                    <a:bodyPr/>
                    <a:lstStyle/>
                    <a:p>
                      <a:pPr algn="ctr"/>
                      <a:r>
                        <a:rPr lang="de-DE" sz="1000"/>
                        <a:t>51</a:t>
                      </a:r>
                    </a:p>
                  </a:txBody>
                  <a:tcPr marL="0" marR="0" marT="0" marB="0" anchor="ctr"/>
                </a:tc>
                <a:tc>
                  <a:txBody>
                    <a:bodyPr/>
                    <a:lstStyle/>
                    <a:p>
                      <a:pPr algn="ctr"/>
                      <a:r>
                        <a:rPr lang="de-DE" sz="1000"/>
                        <a:t>42</a:t>
                      </a:r>
                    </a:p>
                  </a:txBody>
                  <a:tcPr marL="0" marR="0" marT="0" marB="0" anchor="ctr"/>
                </a:tc>
                <a:tc>
                  <a:txBody>
                    <a:bodyPr/>
                    <a:lstStyle/>
                    <a:p>
                      <a:pPr algn="ctr"/>
                      <a:r>
                        <a:rPr lang="de-DE" sz="1000"/>
                        <a:t>40</a:t>
                      </a:r>
                    </a:p>
                  </a:txBody>
                  <a:tcPr marL="0" marR="0" marT="0" marB="0" anchor="ctr"/>
                </a:tc>
                <a:tc>
                  <a:txBody>
                    <a:bodyPr/>
                    <a:lstStyle/>
                    <a:p>
                      <a:pPr algn="ctr"/>
                      <a:r>
                        <a:rPr lang="de-DE" sz="1000"/>
                        <a:t>32</a:t>
                      </a:r>
                    </a:p>
                  </a:txBody>
                  <a:tcPr marL="0" marR="0" marT="0" marB="0" anchor="ctr"/>
                </a:tc>
                <a:tc>
                  <a:txBody>
                    <a:bodyPr/>
                    <a:lstStyle/>
                    <a:p>
                      <a:pPr algn="ctr"/>
                      <a:r>
                        <a:rPr lang="de-DE" sz="1000"/>
                        <a:t>31</a:t>
                      </a:r>
                    </a:p>
                  </a:txBody>
                  <a:tcPr marL="0" marR="0" marT="0" marB="0" anchor="ctr"/>
                </a:tc>
                <a:tc>
                  <a:txBody>
                    <a:bodyPr/>
                    <a:lstStyle/>
                    <a:p>
                      <a:pPr algn="ctr"/>
                      <a:r>
                        <a:rPr lang="de-DE" sz="1000"/>
                        <a:t>31</a:t>
                      </a:r>
                    </a:p>
                  </a:txBody>
                  <a:tcPr marL="0" marR="0" marT="0" marB="0" anchor="ctr"/>
                </a:tc>
                <a:tc>
                  <a:txBody>
                    <a:bodyPr/>
                    <a:lstStyle/>
                    <a:p>
                      <a:pPr algn="ctr"/>
                      <a:r>
                        <a:rPr lang="de-DE" sz="1000"/>
                        <a:t>27</a:t>
                      </a:r>
                    </a:p>
                  </a:txBody>
                  <a:tcPr marL="0" marR="0" marT="0" marB="0" anchor="ctr"/>
                </a:tc>
                <a:tc>
                  <a:txBody>
                    <a:bodyPr/>
                    <a:lstStyle/>
                    <a:p>
                      <a:pPr algn="ctr"/>
                      <a:r>
                        <a:rPr lang="de-DE" sz="1000"/>
                        <a:t>24</a:t>
                      </a:r>
                    </a:p>
                  </a:txBody>
                  <a:tcPr marL="0" marR="0" marT="0" marB="0" anchor="ctr"/>
                </a:tc>
                <a:tc>
                  <a:txBody>
                    <a:bodyPr/>
                    <a:lstStyle/>
                    <a:p>
                      <a:pPr algn="ctr"/>
                      <a:r>
                        <a:rPr lang="de-DE" sz="1000"/>
                        <a:t>24</a:t>
                      </a:r>
                    </a:p>
                  </a:txBody>
                  <a:tcPr marL="0" marR="0" marT="0" marB="0" anchor="ctr"/>
                </a:tc>
                <a:tc>
                  <a:txBody>
                    <a:bodyPr/>
                    <a:lstStyle/>
                    <a:p>
                      <a:pPr algn="ctr"/>
                      <a:r>
                        <a:rPr lang="de-DE" sz="1000"/>
                        <a:t>24</a:t>
                      </a:r>
                    </a:p>
                  </a:txBody>
                  <a:tcPr marL="0" marR="0" marT="0" marB="0" anchor="ctr"/>
                </a:tc>
                <a:tc>
                  <a:txBody>
                    <a:bodyPr/>
                    <a:lstStyle/>
                    <a:p>
                      <a:pPr algn="ctr"/>
                      <a:r>
                        <a:rPr lang="de-DE" sz="1000"/>
                        <a:t>22</a:t>
                      </a:r>
                    </a:p>
                  </a:txBody>
                  <a:tcPr marL="0" marR="0" marT="0" marB="0" anchor="ctr"/>
                </a:tc>
                <a:tc>
                  <a:txBody>
                    <a:bodyPr/>
                    <a:lstStyle/>
                    <a:p>
                      <a:pPr algn="ctr"/>
                      <a:r>
                        <a:rPr lang="de-DE" sz="1000"/>
                        <a:t>22</a:t>
                      </a:r>
                    </a:p>
                  </a:txBody>
                  <a:tcPr marL="0" marR="0" marT="0" marB="0" anchor="ctr"/>
                </a:tc>
                <a:tc>
                  <a:txBody>
                    <a:bodyPr/>
                    <a:lstStyle/>
                    <a:p>
                      <a:pPr algn="ctr"/>
                      <a:r>
                        <a:rPr lang="de-DE" sz="1000"/>
                        <a:t>22</a:t>
                      </a:r>
                    </a:p>
                  </a:txBody>
                  <a:tcPr marL="0" marR="0" marT="0" marB="0" anchor="ctr"/>
                </a:tc>
                <a:tc>
                  <a:txBody>
                    <a:bodyPr/>
                    <a:lstStyle/>
                    <a:p>
                      <a:pPr algn="ctr"/>
                      <a:r>
                        <a:rPr lang="de-DE" sz="1000"/>
                        <a:t>19</a:t>
                      </a:r>
                    </a:p>
                  </a:txBody>
                  <a:tcPr marL="0" marR="0" marT="0" marB="0" anchor="ctr"/>
                </a:tc>
                <a:tc>
                  <a:txBody>
                    <a:bodyPr/>
                    <a:lstStyle/>
                    <a:p>
                      <a:pPr algn="ctr"/>
                      <a:r>
                        <a:rPr lang="de-DE" sz="1000"/>
                        <a:t>17</a:t>
                      </a:r>
                    </a:p>
                  </a:txBody>
                  <a:tcPr marL="0" marR="0" marT="0" marB="0" anchor="ctr"/>
                </a:tc>
                <a:tc>
                  <a:txBody>
                    <a:bodyPr/>
                    <a:lstStyle/>
                    <a:p>
                      <a:pPr algn="ctr"/>
                      <a:r>
                        <a:rPr lang="de-DE" sz="1000"/>
                        <a:t>16</a:t>
                      </a:r>
                    </a:p>
                  </a:txBody>
                  <a:tcPr marL="0" marR="0" marT="0" marB="0" anchor="ctr"/>
                </a:tc>
                <a:tc>
                  <a:txBody>
                    <a:bodyPr/>
                    <a:lstStyle/>
                    <a:p>
                      <a:pPr algn="ctr"/>
                      <a:r>
                        <a:rPr lang="de-DE" sz="1000"/>
                        <a:t>7</a:t>
                      </a:r>
                    </a:p>
                  </a:txBody>
                  <a:tcPr marL="0" marR="0" marT="0" marB="0" anchor="ctr"/>
                </a:tc>
                <a:tc>
                  <a:txBody>
                    <a:bodyPr/>
                    <a:lstStyle/>
                    <a:p>
                      <a:pPr algn="ctr"/>
                      <a:r>
                        <a:rPr lang="de-DE" sz="1000"/>
                        <a:t>5</a:t>
                      </a:r>
                    </a:p>
                  </a:txBody>
                  <a:tcPr marL="0" marR="0" marT="0" marB="0" anchor="ctr"/>
                </a:tc>
                <a:tc>
                  <a:txBody>
                    <a:bodyPr/>
                    <a:lstStyle/>
                    <a:p>
                      <a:pPr algn="ctr"/>
                      <a:r>
                        <a:rPr lang="de-DE" sz="1000"/>
                        <a:t>4</a:t>
                      </a:r>
                    </a:p>
                  </a:txBody>
                  <a:tcPr marL="0" marR="0" marT="0" marB="0" anchor="ctr"/>
                </a:tc>
                <a:tc>
                  <a:txBody>
                    <a:bodyPr/>
                    <a:lstStyle/>
                    <a:p>
                      <a:pPr algn="ctr"/>
                      <a:r>
                        <a:rPr lang="de-DE" sz="1000"/>
                        <a:t>3</a:t>
                      </a:r>
                    </a:p>
                  </a:txBody>
                  <a:tcPr marL="0" marR="0" marT="0" marB="0" anchor="ctr"/>
                </a:tc>
                <a:tc>
                  <a:txBody>
                    <a:bodyPr/>
                    <a:lstStyle/>
                    <a:p>
                      <a:pPr algn="ctr"/>
                      <a:r>
                        <a:rPr lang="de-DE" sz="1000"/>
                        <a:t>3</a:t>
                      </a:r>
                    </a:p>
                  </a:txBody>
                  <a:tcPr marL="0" marR="0" marT="0" marB="0" anchor="ctr"/>
                </a:tc>
                <a:tc>
                  <a:txBody>
                    <a:bodyPr/>
                    <a:lstStyle/>
                    <a:p>
                      <a:pPr algn="ctr"/>
                      <a:r>
                        <a:rPr lang="de-DE" sz="1000"/>
                        <a:t>0</a:t>
                      </a:r>
                    </a:p>
                  </a:txBody>
                  <a:tcPr marL="0" marR="0" marT="0" marB="0" anchor="ctr"/>
                </a:tc>
                <a:extLst>
                  <a:ext uri="{0D108BD9-81ED-4DB2-BD59-A6C34878D82A}">
                    <a16:rowId xmlns:a16="http://schemas.microsoft.com/office/drawing/2014/main" val="1933798944"/>
                  </a:ext>
                </a:extLst>
              </a:tr>
              <a:tr h="230384">
                <a:tc>
                  <a:txBody>
                    <a:bodyPr/>
                    <a:lstStyle/>
                    <a:p>
                      <a:r>
                        <a:rPr lang="de-DE" sz="1000">
                          <a:solidFill>
                            <a:schemeClr val="bg1"/>
                          </a:solidFill>
                        </a:rPr>
                        <a:t>320 mg</a:t>
                      </a:r>
                    </a:p>
                  </a:txBody>
                  <a:tcPr marL="36000" marR="0" marT="0" marB="0" anchor="ctr">
                    <a:solidFill>
                      <a:schemeClr val="accent1">
                        <a:lumMod val="75000"/>
                        <a:lumOff val="25000"/>
                      </a:schemeClr>
                    </a:solidFill>
                  </a:tcPr>
                </a:tc>
                <a:tc>
                  <a:txBody>
                    <a:bodyPr/>
                    <a:lstStyle/>
                    <a:p>
                      <a:pPr algn="ctr"/>
                      <a:r>
                        <a:rPr lang="de-DE" sz="1000"/>
                        <a:t>56</a:t>
                      </a:r>
                    </a:p>
                  </a:txBody>
                  <a:tcPr marL="0" marR="0" marT="0" marB="0" anchor="ctr"/>
                </a:tc>
                <a:tc>
                  <a:txBody>
                    <a:bodyPr/>
                    <a:lstStyle/>
                    <a:p>
                      <a:pPr algn="ctr"/>
                      <a:r>
                        <a:rPr lang="de-DE" sz="1000"/>
                        <a:t>53</a:t>
                      </a:r>
                    </a:p>
                  </a:txBody>
                  <a:tcPr marL="0" marR="0" marT="0" marB="0" anchor="ctr"/>
                </a:tc>
                <a:tc>
                  <a:txBody>
                    <a:bodyPr/>
                    <a:lstStyle/>
                    <a:p>
                      <a:pPr algn="ctr"/>
                      <a:r>
                        <a:rPr lang="de-DE" sz="1000"/>
                        <a:t>51</a:t>
                      </a:r>
                    </a:p>
                  </a:txBody>
                  <a:tcPr marL="0" marR="0" marT="0" marB="0" anchor="ctr"/>
                </a:tc>
                <a:tc>
                  <a:txBody>
                    <a:bodyPr/>
                    <a:lstStyle/>
                    <a:p>
                      <a:pPr algn="ctr"/>
                      <a:r>
                        <a:rPr lang="de-DE" sz="1000"/>
                        <a:t>44</a:t>
                      </a:r>
                    </a:p>
                  </a:txBody>
                  <a:tcPr marL="0" marR="0" marT="0" marB="0" anchor="ctr"/>
                </a:tc>
                <a:tc>
                  <a:txBody>
                    <a:bodyPr/>
                    <a:lstStyle/>
                    <a:p>
                      <a:pPr algn="ctr"/>
                      <a:r>
                        <a:rPr lang="de-DE" sz="1000"/>
                        <a:t>44</a:t>
                      </a:r>
                    </a:p>
                  </a:txBody>
                  <a:tcPr marL="0" marR="0" marT="0" marB="0" anchor="ctr"/>
                </a:tc>
                <a:tc>
                  <a:txBody>
                    <a:bodyPr/>
                    <a:lstStyle/>
                    <a:p>
                      <a:pPr algn="ctr"/>
                      <a:r>
                        <a:rPr lang="de-DE" sz="1000"/>
                        <a:t>44</a:t>
                      </a:r>
                    </a:p>
                  </a:txBody>
                  <a:tcPr marL="0" marR="0" marT="0" marB="0" anchor="ctr"/>
                </a:tc>
                <a:tc>
                  <a:txBody>
                    <a:bodyPr/>
                    <a:lstStyle/>
                    <a:p>
                      <a:pPr algn="ctr"/>
                      <a:r>
                        <a:rPr lang="de-DE" sz="1000"/>
                        <a:t>42</a:t>
                      </a:r>
                    </a:p>
                  </a:txBody>
                  <a:tcPr marL="0" marR="0" marT="0" marB="0" anchor="ctr"/>
                </a:tc>
                <a:tc>
                  <a:txBody>
                    <a:bodyPr/>
                    <a:lstStyle/>
                    <a:p>
                      <a:pPr algn="ctr"/>
                      <a:r>
                        <a:rPr lang="de-DE" sz="1000"/>
                        <a:t>36</a:t>
                      </a:r>
                    </a:p>
                  </a:txBody>
                  <a:tcPr marL="0" marR="0" marT="0" marB="0" anchor="ctr"/>
                </a:tc>
                <a:tc>
                  <a:txBody>
                    <a:bodyPr/>
                    <a:lstStyle/>
                    <a:p>
                      <a:pPr algn="ctr"/>
                      <a:r>
                        <a:rPr lang="de-DE" sz="1000"/>
                        <a:t>31</a:t>
                      </a:r>
                    </a:p>
                  </a:txBody>
                  <a:tcPr marL="0" marR="0" marT="0" marB="0" anchor="ctr"/>
                </a:tc>
                <a:tc>
                  <a:txBody>
                    <a:bodyPr/>
                    <a:lstStyle/>
                    <a:p>
                      <a:pPr algn="ctr"/>
                      <a:r>
                        <a:rPr lang="de-DE" sz="1000"/>
                        <a:t>27</a:t>
                      </a:r>
                    </a:p>
                  </a:txBody>
                  <a:tcPr marL="0" marR="0" marT="0" marB="0" anchor="ctr"/>
                </a:tc>
                <a:tc>
                  <a:txBody>
                    <a:bodyPr/>
                    <a:lstStyle/>
                    <a:p>
                      <a:pPr algn="ctr"/>
                      <a:r>
                        <a:rPr lang="de-DE" sz="1000"/>
                        <a:t>20</a:t>
                      </a:r>
                    </a:p>
                  </a:txBody>
                  <a:tcPr marL="0" marR="0" marT="0" marB="0" anchor="ctr"/>
                </a:tc>
                <a:tc>
                  <a:txBody>
                    <a:bodyPr/>
                    <a:lstStyle/>
                    <a:p>
                      <a:pPr algn="ctr"/>
                      <a:r>
                        <a:rPr lang="de-DE" sz="1000"/>
                        <a:t>17</a:t>
                      </a:r>
                    </a:p>
                  </a:txBody>
                  <a:tcPr marL="0" marR="0" marT="0" marB="0" anchor="ctr"/>
                </a:tc>
                <a:tc>
                  <a:txBody>
                    <a:bodyPr/>
                    <a:lstStyle/>
                    <a:p>
                      <a:pPr algn="ctr"/>
                      <a:r>
                        <a:rPr lang="de-DE" sz="1000"/>
                        <a:t>8</a:t>
                      </a:r>
                    </a:p>
                  </a:txBody>
                  <a:tcPr marL="0" marR="0" marT="0" marB="0" anchor="ctr"/>
                </a:tc>
                <a:tc>
                  <a:txBody>
                    <a:bodyPr/>
                    <a:lstStyle/>
                    <a:p>
                      <a:pPr algn="ctr"/>
                      <a:r>
                        <a:rPr lang="de-DE" sz="1000"/>
                        <a:t>4</a:t>
                      </a:r>
                    </a:p>
                  </a:txBody>
                  <a:tcPr marL="0" marR="0" marT="0" marB="0" anchor="ctr"/>
                </a:tc>
                <a:tc>
                  <a:txBody>
                    <a:bodyPr/>
                    <a:lstStyle/>
                    <a:p>
                      <a:pPr algn="ctr"/>
                      <a:r>
                        <a:rPr lang="de-DE" sz="1000"/>
                        <a:t>2</a:t>
                      </a:r>
                    </a:p>
                  </a:txBody>
                  <a:tcPr marL="0" marR="0" marT="0" marB="0" anchor="ctr"/>
                </a:tc>
                <a:tc>
                  <a:txBody>
                    <a:bodyPr/>
                    <a:lstStyle/>
                    <a:p>
                      <a:pPr algn="ctr"/>
                      <a:r>
                        <a:rPr lang="de-DE" sz="1000"/>
                        <a:t>1</a:t>
                      </a:r>
                    </a:p>
                  </a:txBody>
                  <a:tcPr marL="0" marR="0" marT="0" marB="0" anchor="ctr"/>
                </a:tc>
                <a:tc>
                  <a:txBody>
                    <a:bodyPr/>
                    <a:lstStyle/>
                    <a:p>
                      <a:pPr algn="ctr"/>
                      <a:r>
                        <a:rPr lang="de-DE" sz="1000"/>
                        <a:t>0</a:t>
                      </a:r>
                    </a:p>
                  </a:txBody>
                  <a:tcPr marL="0" marR="0" marT="0" marB="0" anchor="ctr"/>
                </a:tc>
                <a:tc>
                  <a:txBody>
                    <a:bodyPr/>
                    <a:lstStyle/>
                    <a:p>
                      <a:pPr algn="ctr"/>
                      <a:r>
                        <a:rPr lang="de-DE" sz="1000"/>
                        <a:t>0</a:t>
                      </a:r>
                    </a:p>
                  </a:txBody>
                  <a:tcPr marL="0" marR="0" marT="0" marB="0" anchor="ctr"/>
                </a:tc>
                <a:tc>
                  <a:txBody>
                    <a:bodyPr/>
                    <a:lstStyle/>
                    <a:p>
                      <a:pPr algn="ctr"/>
                      <a:r>
                        <a:rPr lang="de-DE" sz="1000"/>
                        <a:t>0</a:t>
                      </a:r>
                    </a:p>
                  </a:txBody>
                  <a:tcPr marL="0" marR="0" marT="0" marB="0" anchor="ctr"/>
                </a:tc>
                <a:tc>
                  <a:txBody>
                    <a:bodyPr/>
                    <a:lstStyle/>
                    <a:p>
                      <a:pPr algn="ctr"/>
                      <a:r>
                        <a:rPr lang="de-DE" sz="1000"/>
                        <a:t>0</a:t>
                      </a:r>
                    </a:p>
                  </a:txBody>
                  <a:tcPr marL="0" marR="0" marT="0" marB="0" anchor="ctr"/>
                </a:tc>
                <a:tc>
                  <a:txBody>
                    <a:bodyPr/>
                    <a:lstStyle/>
                    <a:p>
                      <a:pPr algn="ctr"/>
                      <a:r>
                        <a:rPr lang="de-DE" sz="1000"/>
                        <a:t>0</a:t>
                      </a:r>
                    </a:p>
                  </a:txBody>
                  <a:tcPr marL="0" marR="0" marT="0" marB="0" anchor="ctr"/>
                </a:tc>
                <a:tc>
                  <a:txBody>
                    <a:bodyPr/>
                    <a:lstStyle/>
                    <a:p>
                      <a:pPr algn="ctr"/>
                      <a:r>
                        <a:rPr lang="de-DE" sz="1000"/>
                        <a:t>0</a:t>
                      </a:r>
                    </a:p>
                  </a:txBody>
                  <a:tcPr marL="0" marR="0" marT="0" marB="0" anchor="ctr"/>
                </a:tc>
                <a:extLst>
                  <a:ext uri="{0D108BD9-81ED-4DB2-BD59-A6C34878D82A}">
                    <a16:rowId xmlns:a16="http://schemas.microsoft.com/office/drawing/2014/main" val="87256278"/>
                  </a:ext>
                </a:extLst>
              </a:tr>
            </a:tbl>
          </a:graphicData>
        </a:graphic>
      </p:graphicFrame>
      <p:graphicFrame>
        <p:nvGraphicFramePr>
          <p:cNvPr id="24" name="Diagramm 23">
            <a:extLst>
              <a:ext uri="{FF2B5EF4-FFF2-40B4-BE49-F238E27FC236}">
                <a16:creationId xmlns:a16="http://schemas.microsoft.com/office/drawing/2014/main" id="{C24A13DD-9D48-5A6D-D3D4-5CE88FF73E18}"/>
              </a:ext>
            </a:extLst>
          </p:cNvPr>
          <p:cNvGraphicFramePr/>
          <p:nvPr>
            <p:extLst>
              <p:ext uri="{D42A27DB-BD31-4B8C-83A1-F6EECF244321}">
                <p14:modId xmlns:p14="http://schemas.microsoft.com/office/powerpoint/2010/main" val="3957831315"/>
              </p:ext>
            </p:extLst>
          </p:nvPr>
        </p:nvGraphicFramePr>
        <p:xfrm>
          <a:off x="6212496" y="1665287"/>
          <a:ext cx="5592722" cy="2953031"/>
        </p:xfrm>
        <a:graphic>
          <a:graphicData uri="http://schemas.openxmlformats.org/drawingml/2006/chart">
            <c:chart xmlns:c="http://schemas.openxmlformats.org/drawingml/2006/chart" xmlns:r="http://schemas.openxmlformats.org/officeDocument/2006/relationships" r:id="rId4"/>
          </a:graphicData>
        </a:graphic>
      </p:graphicFrame>
      <p:sp>
        <p:nvSpPr>
          <p:cNvPr id="25" name="Ellipse 24">
            <a:extLst>
              <a:ext uri="{FF2B5EF4-FFF2-40B4-BE49-F238E27FC236}">
                <a16:creationId xmlns:a16="http://schemas.microsoft.com/office/drawing/2014/main" id="{3946F167-0A7E-F4B1-9554-1789CF34942B}"/>
              </a:ext>
            </a:extLst>
          </p:cNvPr>
          <p:cNvSpPr/>
          <p:nvPr/>
        </p:nvSpPr>
        <p:spPr>
          <a:xfrm>
            <a:off x="7452518" y="1898304"/>
            <a:ext cx="68215" cy="6821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Ellipse 25">
            <a:extLst>
              <a:ext uri="{FF2B5EF4-FFF2-40B4-BE49-F238E27FC236}">
                <a16:creationId xmlns:a16="http://schemas.microsoft.com/office/drawing/2014/main" id="{FDFCBADC-5610-AD8D-7B38-7D8B7DCCD271}"/>
              </a:ext>
            </a:extLst>
          </p:cNvPr>
          <p:cNvSpPr/>
          <p:nvPr/>
        </p:nvSpPr>
        <p:spPr>
          <a:xfrm>
            <a:off x="7308569" y="1898304"/>
            <a:ext cx="68215" cy="6821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Ellipse 26">
            <a:extLst>
              <a:ext uri="{FF2B5EF4-FFF2-40B4-BE49-F238E27FC236}">
                <a16:creationId xmlns:a16="http://schemas.microsoft.com/office/drawing/2014/main" id="{FB47847D-7DD4-2FAF-1877-569C5CF3EC46}"/>
              </a:ext>
            </a:extLst>
          </p:cNvPr>
          <p:cNvSpPr/>
          <p:nvPr/>
        </p:nvSpPr>
        <p:spPr>
          <a:xfrm>
            <a:off x="7243067" y="1898304"/>
            <a:ext cx="68215" cy="6821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Ellipse 27">
            <a:extLst>
              <a:ext uri="{FF2B5EF4-FFF2-40B4-BE49-F238E27FC236}">
                <a16:creationId xmlns:a16="http://schemas.microsoft.com/office/drawing/2014/main" id="{B03C9D31-2659-5BDC-BE5C-E40EA04E2A88}"/>
              </a:ext>
            </a:extLst>
          </p:cNvPr>
          <p:cNvSpPr/>
          <p:nvPr/>
        </p:nvSpPr>
        <p:spPr>
          <a:xfrm>
            <a:off x="7174852" y="1898304"/>
            <a:ext cx="68215" cy="6821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Ellipse 28">
            <a:extLst>
              <a:ext uri="{FF2B5EF4-FFF2-40B4-BE49-F238E27FC236}">
                <a16:creationId xmlns:a16="http://schemas.microsoft.com/office/drawing/2014/main" id="{A9FA0F26-1EAE-EC23-FDE9-911A0BF660F9}"/>
              </a:ext>
            </a:extLst>
          </p:cNvPr>
          <p:cNvSpPr/>
          <p:nvPr/>
        </p:nvSpPr>
        <p:spPr>
          <a:xfrm>
            <a:off x="7123910" y="1898304"/>
            <a:ext cx="68215" cy="6821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Ellipse 29">
            <a:extLst>
              <a:ext uri="{FF2B5EF4-FFF2-40B4-BE49-F238E27FC236}">
                <a16:creationId xmlns:a16="http://schemas.microsoft.com/office/drawing/2014/main" id="{B1F6CDEE-AC77-2338-761F-BD765C1A53C3}"/>
              </a:ext>
            </a:extLst>
          </p:cNvPr>
          <p:cNvSpPr/>
          <p:nvPr/>
        </p:nvSpPr>
        <p:spPr>
          <a:xfrm>
            <a:off x="7926391" y="1898304"/>
            <a:ext cx="68215" cy="6821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Ellipse 30">
            <a:extLst>
              <a:ext uri="{FF2B5EF4-FFF2-40B4-BE49-F238E27FC236}">
                <a16:creationId xmlns:a16="http://schemas.microsoft.com/office/drawing/2014/main" id="{50D3A967-5834-A967-8234-8548293E6A0A}"/>
              </a:ext>
            </a:extLst>
          </p:cNvPr>
          <p:cNvSpPr/>
          <p:nvPr/>
        </p:nvSpPr>
        <p:spPr>
          <a:xfrm>
            <a:off x="7977333" y="1898304"/>
            <a:ext cx="68215" cy="6821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Ellipse 31">
            <a:extLst>
              <a:ext uri="{FF2B5EF4-FFF2-40B4-BE49-F238E27FC236}">
                <a16:creationId xmlns:a16="http://schemas.microsoft.com/office/drawing/2014/main" id="{CBAEFB11-B2AA-A819-60A5-C0B869413B9D}"/>
              </a:ext>
            </a:extLst>
          </p:cNvPr>
          <p:cNvSpPr/>
          <p:nvPr/>
        </p:nvSpPr>
        <p:spPr>
          <a:xfrm>
            <a:off x="8152676" y="1898304"/>
            <a:ext cx="68215" cy="6821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a:extLst>
              <a:ext uri="{FF2B5EF4-FFF2-40B4-BE49-F238E27FC236}">
                <a16:creationId xmlns:a16="http://schemas.microsoft.com/office/drawing/2014/main" id="{17037021-B530-702F-4C51-F33D1B45558D}"/>
              </a:ext>
            </a:extLst>
          </p:cNvPr>
          <p:cNvSpPr/>
          <p:nvPr/>
        </p:nvSpPr>
        <p:spPr>
          <a:xfrm>
            <a:off x="8377122" y="1898304"/>
            <a:ext cx="68215" cy="6821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Ellipse 33">
            <a:extLst>
              <a:ext uri="{FF2B5EF4-FFF2-40B4-BE49-F238E27FC236}">
                <a16:creationId xmlns:a16="http://schemas.microsoft.com/office/drawing/2014/main" id="{8CE90A16-D285-505D-B90F-F8588FD919EE}"/>
              </a:ext>
            </a:extLst>
          </p:cNvPr>
          <p:cNvSpPr/>
          <p:nvPr/>
        </p:nvSpPr>
        <p:spPr>
          <a:xfrm>
            <a:off x="9003744" y="1898304"/>
            <a:ext cx="68215" cy="6821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Ellipse 34">
            <a:extLst>
              <a:ext uri="{FF2B5EF4-FFF2-40B4-BE49-F238E27FC236}">
                <a16:creationId xmlns:a16="http://schemas.microsoft.com/office/drawing/2014/main" id="{5F0AC2D6-DAB2-E398-8895-7B61864BD320}"/>
              </a:ext>
            </a:extLst>
          </p:cNvPr>
          <p:cNvSpPr/>
          <p:nvPr/>
        </p:nvSpPr>
        <p:spPr>
          <a:xfrm>
            <a:off x="9657273" y="1898304"/>
            <a:ext cx="68215" cy="6821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Ellipse 35">
            <a:extLst>
              <a:ext uri="{FF2B5EF4-FFF2-40B4-BE49-F238E27FC236}">
                <a16:creationId xmlns:a16="http://schemas.microsoft.com/office/drawing/2014/main" id="{E3BA32F6-5A70-D0D0-DFA7-742430184371}"/>
              </a:ext>
            </a:extLst>
          </p:cNvPr>
          <p:cNvSpPr/>
          <p:nvPr/>
        </p:nvSpPr>
        <p:spPr>
          <a:xfrm>
            <a:off x="9845095" y="1898304"/>
            <a:ext cx="68215" cy="6821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Ellipse 36">
            <a:extLst>
              <a:ext uri="{FF2B5EF4-FFF2-40B4-BE49-F238E27FC236}">
                <a16:creationId xmlns:a16="http://schemas.microsoft.com/office/drawing/2014/main" id="{D0630B1E-BE57-FDD9-8940-E12653162882}"/>
              </a:ext>
            </a:extLst>
          </p:cNvPr>
          <p:cNvSpPr/>
          <p:nvPr/>
        </p:nvSpPr>
        <p:spPr>
          <a:xfrm>
            <a:off x="10057062" y="1898304"/>
            <a:ext cx="68215" cy="6821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Ellipse 37">
            <a:extLst>
              <a:ext uri="{FF2B5EF4-FFF2-40B4-BE49-F238E27FC236}">
                <a16:creationId xmlns:a16="http://schemas.microsoft.com/office/drawing/2014/main" id="{48145E92-50B1-AF45-66FD-6A8AEDD9FE7A}"/>
              </a:ext>
            </a:extLst>
          </p:cNvPr>
          <p:cNvSpPr/>
          <p:nvPr/>
        </p:nvSpPr>
        <p:spPr>
          <a:xfrm>
            <a:off x="10263204" y="1898304"/>
            <a:ext cx="68215" cy="6821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Ellipse 38">
            <a:extLst>
              <a:ext uri="{FF2B5EF4-FFF2-40B4-BE49-F238E27FC236}">
                <a16:creationId xmlns:a16="http://schemas.microsoft.com/office/drawing/2014/main" id="{D0DB15B0-77A2-6077-AF5B-52CAEF2C69A8}"/>
              </a:ext>
            </a:extLst>
          </p:cNvPr>
          <p:cNvSpPr/>
          <p:nvPr/>
        </p:nvSpPr>
        <p:spPr>
          <a:xfrm>
            <a:off x="10314146" y="1898304"/>
            <a:ext cx="68215" cy="6821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Ellipse 39">
            <a:extLst>
              <a:ext uri="{FF2B5EF4-FFF2-40B4-BE49-F238E27FC236}">
                <a16:creationId xmlns:a16="http://schemas.microsoft.com/office/drawing/2014/main" id="{345F26A8-8BC9-81A4-F773-5CCEAF62401C}"/>
              </a:ext>
            </a:extLst>
          </p:cNvPr>
          <p:cNvSpPr/>
          <p:nvPr/>
        </p:nvSpPr>
        <p:spPr>
          <a:xfrm>
            <a:off x="10368701" y="1898304"/>
            <a:ext cx="68215" cy="6821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Ellipse 40">
            <a:extLst>
              <a:ext uri="{FF2B5EF4-FFF2-40B4-BE49-F238E27FC236}">
                <a16:creationId xmlns:a16="http://schemas.microsoft.com/office/drawing/2014/main" id="{8A6D0D3E-BF5A-AF45-B78E-E6859C1E3506}"/>
              </a:ext>
            </a:extLst>
          </p:cNvPr>
          <p:cNvSpPr/>
          <p:nvPr/>
        </p:nvSpPr>
        <p:spPr>
          <a:xfrm>
            <a:off x="10435238" y="1898304"/>
            <a:ext cx="68215" cy="6821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a:extLst>
              <a:ext uri="{FF2B5EF4-FFF2-40B4-BE49-F238E27FC236}">
                <a16:creationId xmlns:a16="http://schemas.microsoft.com/office/drawing/2014/main" id="{ABDC16D0-0114-AADC-2ED9-BAD3AE016EAB}"/>
              </a:ext>
            </a:extLst>
          </p:cNvPr>
          <p:cNvSpPr/>
          <p:nvPr/>
        </p:nvSpPr>
        <p:spPr>
          <a:xfrm>
            <a:off x="10545079" y="1898304"/>
            <a:ext cx="68215" cy="6821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Ellipse 42">
            <a:extLst>
              <a:ext uri="{FF2B5EF4-FFF2-40B4-BE49-F238E27FC236}">
                <a16:creationId xmlns:a16="http://schemas.microsoft.com/office/drawing/2014/main" id="{15B26B41-3A29-56C3-1E41-C8E4D946848E}"/>
              </a:ext>
            </a:extLst>
          </p:cNvPr>
          <p:cNvSpPr/>
          <p:nvPr/>
        </p:nvSpPr>
        <p:spPr>
          <a:xfrm>
            <a:off x="10664686" y="1898304"/>
            <a:ext cx="68215" cy="6821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Ellipse 43">
            <a:extLst>
              <a:ext uri="{FF2B5EF4-FFF2-40B4-BE49-F238E27FC236}">
                <a16:creationId xmlns:a16="http://schemas.microsoft.com/office/drawing/2014/main" id="{3CB7D390-C9DF-14D5-B908-3209F49BC1D4}"/>
              </a:ext>
            </a:extLst>
          </p:cNvPr>
          <p:cNvSpPr/>
          <p:nvPr/>
        </p:nvSpPr>
        <p:spPr>
          <a:xfrm>
            <a:off x="10703149" y="1898304"/>
            <a:ext cx="68215" cy="6821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Ellipse 44">
            <a:extLst>
              <a:ext uri="{FF2B5EF4-FFF2-40B4-BE49-F238E27FC236}">
                <a16:creationId xmlns:a16="http://schemas.microsoft.com/office/drawing/2014/main" id="{CB5FE47C-B924-BF3A-A28D-92A47F2351DA}"/>
              </a:ext>
            </a:extLst>
          </p:cNvPr>
          <p:cNvSpPr/>
          <p:nvPr/>
        </p:nvSpPr>
        <p:spPr>
          <a:xfrm>
            <a:off x="10954015" y="1898304"/>
            <a:ext cx="68215" cy="6821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Ellipse 45">
            <a:extLst>
              <a:ext uri="{FF2B5EF4-FFF2-40B4-BE49-F238E27FC236}">
                <a16:creationId xmlns:a16="http://schemas.microsoft.com/office/drawing/2014/main" id="{19C86402-5C1A-CCDD-0A21-68039C51B306}"/>
              </a:ext>
            </a:extLst>
          </p:cNvPr>
          <p:cNvSpPr/>
          <p:nvPr/>
        </p:nvSpPr>
        <p:spPr>
          <a:xfrm>
            <a:off x="11522903" y="1898304"/>
            <a:ext cx="68215" cy="6821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Ellipse 46">
            <a:extLst>
              <a:ext uri="{FF2B5EF4-FFF2-40B4-BE49-F238E27FC236}">
                <a16:creationId xmlns:a16="http://schemas.microsoft.com/office/drawing/2014/main" id="{32B40101-0927-A821-299A-3D5477D28B04}"/>
              </a:ext>
            </a:extLst>
          </p:cNvPr>
          <p:cNvSpPr/>
          <p:nvPr/>
        </p:nvSpPr>
        <p:spPr>
          <a:xfrm>
            <a:off x="11574180" y="1898304"/>
            <a:ext cx="68215" cy="6821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Ellipse 47">
            <a:extLst>
              <a:ext uri="{FF2B5EF4-FFF2-40B4-BE49-F238E27FC236}">
                <a16:creationId xmlns:a16="http://schemas.microsoft.com/office/drawing/2014/main" id="{89DDAA9B-75C1-1091-055D-5AF2352A608F}"/>
              </a:ext>
            </a:extLst>
          </p:cNvPr>
          <p:cNvSpPr/>
          <p:nvPr/>
        </p:nvSpPr>
        <p:spPr>
          <a:xfrm>
            <a:off x="10213110" y="1898304"/>
            <a:ext cx="68215" cy="68215"/>
          </a:xfrm>
          <a:prstGeom prst="ellipse">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Ellipse 48">
            <a:extLst>
              <a:ext uri="{FF2B5EF4-FFF2-40B4-BE49-F238E27FC236}">
                <a16:creationId xmlns:a16="http://schemas.microsoft.com/office/drawing/2014/main" id="{89274E18-81A8-7F74-2126-923110300319}"/>
              </a:ext>
            </a:extLst>
          </p:cNvPr>
          <p:cNvSpPr/>
          <p:nvPr/>
        </p:nvSpPr>
        <p:spPr>
          <a:xfrm>
            <a:off x="9833371" y="1898304"/>
            <a:ext cx="68215" cy="68215"/>
          </a:xfrm>
          <a:prstGeom prst="ellipse">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Ellipse 49">
            <a:extLst>
              <a:ext uri="{FF2B5EF4-FFF2-40B4-BE49-F238E27FC236}">
                <a16:creationId xmlns:a16="http://schemas.microsoft.com/office/drawing/2014/main" id="{A84FA6F5-64E2-E920-09D7-53D81657C384}"/>
              </a:ext>
            </a:extLst>
          </p:cNvPr>
          <p:cNvSpPr/>
          <p:nvPr/>
        </p:nvSpPr>
        <p:spPr>
          <a:xfrm>
            <a:off x="9799263" y="1898304"/>
            <a:ext cx="68215" cy="68215"/>
          </a:xfrm>
          <a:prstGeom prst="ellipse">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Ellipse 50">
            <a:extLst>
              <a:ext uri="{FF2B5EF4-FFF2-40B4-BE49-F238E27FC236}">
                <a16:creationId xmlns:a16="http://schemas.microsoft.com/office/drawing/2014/main" id="{E8F6A27B-5FB8-F55E-72BC-6147E3CEC458}"/>
              </a:ext>
            </a:extLst>
          </p:cNvPr>
          <p:cNvSpPr/>
          <p:nvPr/>
        </p:nvSpPr>
        <p:spPr>
          <a:xfrm>
            <a:off x="9732726" y="1898304"/>
            <a:ext cx="68215" cy="68215"/>
          </a:xfrm>
          <a:prstGeom prst="ellipse">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Ellipse 51">
            <a:extLst>
              <a:ext uri="{FF2B5EF4-FFF2-40B4-BE49-F238E27FC236}">
                <a16:creationId xmlns:a16="http://schemas.microsoft.com/office/drawing/2014/main" id="{061D8877-AD2F-E3CF-3DB1-D3A00C949CFB}"/>
              </a:ext>
            </a:extLst>
          </p:cNvPr>
          <p:cNvSpPr/>
          <p:nvPr/>
        </p:nvSpPr>
        <p:spPr>
          <a:xfrm>
            <a:off x="9690024" y="1898304"/>
            <a:ext cx="68215" cy="68215"/>
          </a:xfrm>
          <a:prstGeom prst="ellipse">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Ellipse 52">
            <a:extLst>
              <a:ext uri="{FF2B5EF4-FFF2-40B4-BE49-F238E27FC236}">
                <a16:creationId xmlns:a16="http://schemas.microsoft.com/office/drawing/2014/main" id="{DC25BBE4-10D0-0878-9638-278D923AB77F}"/>
              </a:ext>
            </a:extLst>
          </p:cNvPr>
          <p:cNvSpPr/>
          <p:nvPr/>
        </p:nvSpPr>
        <p:spPr>
          <a:xfrm>
            <a:off x="9636881" y="1898304"/>
            <a:ext cx="68215" cy="68215"/>
          </a:xfrm>
          <a:prstGeom prst="ellipse">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Ellipse 53">
            <a:extLst>
              <a:ext uri="{FF2B5EF4-FFF2-40B4-BE49-F238E27FC236}">
                <a16:creationId xmlns:a16="http://schemas.microsoft.com/office/drawing/2014/main" id="{34631B14-1715-87EC-4D0E-8F345E6DC4D2}"/>
              </a:ext>
            </a:extLst>
          </p:cNvPr>
          <p:cNvSpPr/>
          <p:nvPr/>
        </p:nvSpPr>
        <p:spPr>
          <a:xfrm>
            <a:off x="9584702" y="1898304"/>
            <a:ext cx="68215" cy="68215"/>
          </a:xfrm>
          <a:prstGeom prst="ellipse">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Ellipse 54">
            <a:extLst>
              <a:ext uri="{FF2B5EF4-FFF2-40B4-BE49-F238E27FC236}">
                <a16:creationId xmlns:a16="http://schemas.microsoft.com/office/drawing/2014/main" id="{D76B5A76-6C26-F44F-6496-8C69069FE989}"/>
              </a:ext>
            </a:extLst>
          </p:cNvPr>
          <p:cNvSpPr/>
          <p:nvPr/>
        </p:nvSpPr>
        <p:spPr>
          <a:xfrm>
            <a:off x="9498460" y="1898304"/>
            <a:ext cx="68215" cy="68215"/>
          </a:xfrm>
          <a:prstGeom prst="ellipse">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Ellipse 55">
            <a:extLst>
              <a:ext uri="{FF2B5EF4-FFF2-40B4-BE49-F238E27FC236}">
                <a16:creationId xmlns:a16="http://schemas.microsoft.com/office/drawing/2014/main" id="{A30D6062-536B-EF22-86E2-BAC8AB03ACD0}"/>
              </a:ext>
            </a:extLst>
          </p:cNvPr>
          <p:cNvSpPr/>
          <p:nvPr/>
        </p:nvSpPr>
        <p:spPr>
          <a:xfrm>
            <a:off x="9480657" y="1898304"/>
            <a:ext cx="68215" cy="68215"/>
          </a:xfrm>
          <a:prstGeom prst="ellipse">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Ellipse 56">
            <a:extLst>
              <a:ext uri="{FF2B5EF4-FFF2-40B4-BE49-F238E27FC236}">
                <a16:creationId xmlns:a16="http://schemas.microsoft.com/office/drawing/2014/main" id="{14A04A1A-0386-8E5D-B9F1-53337A78F583}"/>
              </a:ext>
            </a:extLst>
          </p:cNvPr>
          <p:cNvSpPr/>
          <p:nvPr/>
        </p:nvSpPr>
        <p:spPr>
          <a:xfrm>
            <a:off x="9435451" y="1898304"/>
            <a:ext cx="68215" cy="68215"/>
          </a:xfrm>
          <a:prstGeom prst="ellipse">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Ellipse 57">
            <a:extLst>
              <a:ext uri="{FF2B5EF4-FFF2-40B4-BE49-F238E27FC236}">
                <a16:creationId xmlns:a16="http://schemas.microsoft.com/office/drawing/2014/main" id="{73B95437-6783-C3A9-4582-80ED22BCA168}"/>
              </a:ext>
            </a:extLst>
          </p:cNvPr>
          <p:cNvSpPr/>
          <p:nvPr/>
        </p:nvSpPr>
        <p:spPr>
          <a:xfrm>
            <a:off x="9411540" y="1898304"/>
            <a:ext cx="68215" cy="68215"/>
          </a:xfrm>
          <a:prstGeom prst="ellipse">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Ellipse 58">
            <a:extLst>
              <a:ext uri="{FF2B5EF4-FFF2-40B4-BE49-F238E27FC236}">
                <a16:creationId xmlns:a16="http://schemas.microsoft.com/office/drawing/2014/main" id="{5C497D90-7B4D-9ECC-89B0-7ADACFD2A788}"/>
              </a:ext>
            </a:extLst>
          </p:cNvPr>
          <p:cNvSpPr/>
          <p:nvPr/>
        </p:nvSpPr>
        <p:spPr>
          <a:xfrm>
            <a:off x="9318329" y="1898304"/>
            <a:ext cx="68215" cy="68215"/>
          </a:xfrm>
          <a:prstGeom prst="ellipse">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Ellipse 59">
            <a:extLst>
              <a:ext uri="{FF2B5EF4-FFF2-40B4-BE49-F238E27FC236}">
                <a16:creationId xmlns:a16="http://schemas.microsoft.com/office/drawing/2014/main" id="{ACD70910-FDDC-3BF1-AD54-6CDF26ADC1B1}"/>
              </a:ext>
            </a:extLst>
          </p:cNvPr>
          <p:cNvSpPr/>
          <p:nvPr/>
        </p:nvSpPr>
        <p:spPr>
          <a:xfrm>
            <a:off x="9287849" y="1898304"/>
            <a:ext cx="68215" cy="68215"/>
          </a:xfrm>
          <a:prstGeom prst="ellipse">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Ellipse 60">
            <a:extLst>
              <a:ext uri="{FF2B5EF4-FFF2-40B4-BE49-F238E27FC236}">
                <a16:creationId xmlns:a16="http://schemas.microsoft.com/office/drawing/2014/main" id="{379ACFFD-72B8-10B8-3554-AB12E2D4B9C9}"/>
              </a:ext>
            </a:extLst>
          </p:cNvPr>
          <p:cNvSpPr/>
          <p:nvPr/>
        </p:nvSpPr>
        <p:spPr>
          <a:xfrm>
            <a:off x="9086080" y="1898304"/>
            <a:ext cx="68215" cy="68215"/>
          </a:xfrm>
          <a:prstGeom prst="ellipse">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Ellipse 61">
            <a:extLst>
              <a:ext uri="{FF2B5EF4-FFF2-40B4-BE49-F238E27FC236}">
                <a16:creationId xmlns:a16="http://schemas.microsoft.com/office/drawing/2014/main" id="{069DEB51-BC00-D0C7-4AB7-BB88ED3F3B0F}"/>
              </a:ext>
            </a:extLst>
          </p:cNvPr>
          <p:cNvSpPr/>
          <p:nvPr/>
        </p:nvSpPr>
        <p:spPr>
          <a:xfrm>
            <a:off x="9052651" y="1898304"/>
            <a:ext cx="68215" cy="68215"/>
          </a:xfrm>
          <a:prstGeom prst="ellipse">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Ellipse 62">
            <a:extLst>
              <a:ext uri="{FF2B5EF4-FFF2-40B4-BE49-F238E27FC236}">
                <a16:creationId xmlns:a16="http://schemas.microsoft.com/office/drawing/2014/main" id="{428D11C6-47FC-3A67-F802-7EAAA884464F}"/>
              </a:ext>
            </a:extLst>
          </p:cNvPr>
          <p:cNvSpPr/>
          <p:nvPr/>
        </p:nvSpPr>
        <p:spPr>
          <a:xfrm>
            <a:off x="8943411" y="1898304"/>
            <a:ext cx="68215" cy="68215"/>
          </a:xfrm>
          <a:prstGeom prst="ellipse">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Ellipse 63">
            <a:extLst>
              <a:ext uri="{FF2B5EF4-FFF2-40B4-BE49-F238E27FC236}">
                <a16:creationId xmlns:a16="http://schemas.microsoft.com/office/drawing/2014/main" id="{7AE20775-A602-F3C8-6FDC-C23EE4BBC686}"/>
              </a:ext>
            </a:extLst>
          </p:cNvPr>
          <p:cNvSpPr/>
          <p:nvPr/>
        </p:nvSpPr>
        <p:spPr>
          <a:xfrm>
            <a:off x="8915312" y="1898304"/>
            <a:ext cx="68215" cy="68215"/>
          </a:xfrm>
          <a:prstGeom prst="ellipse">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Ellipse 64">
            <a:extLst>
              <a:ext uri="{FF2B5EF4-FFF2-40B4-BE49-F238E27FC236}">
                <a16:creationId xmlns:a16="http://schemas.microsoft.com/office/drawing/2014/main" id="{CD73AAF9-1E2B-432C-7B7E-152025BEED10}"/>
              </a:ext>
            </a:extLst>
          </p:cNvPr>
          <p:cNvSpPr/>
          <p:nvPr/>
        </p:nvSpPr>
        <p:spPr>
          <a:xfrm>
            <a:off x="8889149" y="1898304"/>
            <a:ext cx="68215" cy="68215"/>
          </a:xfrm>
          <a:prstGeom prst="ellipse">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Ellipse 65">
            <a:extLst>
              <a:ext uri="{FF2B5EF4-FFF2-40B4-BE49-F238E27FC236}">
                <a16:creationId xmlns:a16="http://schemas.microsoft.com/office/drawing/2014/main" id="{DED1FA4E-9D84-CF45-5AEF-552D2B64A703}"/>
              </a:ext>
            </a:extLst>
          </p:cNvPr>
          <p:cNvSpPr/>
          <p:nvPr/>
        </p:nvSpPr>
        <p:spPr>
          <a:xfrm>
            <a:off x="8872585" y="1898304"/>
            <a:ext cx="68215" cy="68215"/>
          </a:xfrm>
          <a:prstGeom prst="ellipse">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Ellipse 66">
            <a:extLst>
              <a:ext uri="{FF2B5EF4-FFF2-40B4-BE49-F238E27FC236}">
                <a16:creationId xmlns:a16="http://schemas.microsoft.com/office/drawing/2014/main" id="{0E9E760B-2311-5C5A-F2E0-F43C87B1E19B}"/>
              </a:ext>
            </a:extLst>
          </p:cNvPr>
          <p:cNvSpPr/>
          <p:nvPr/>
        </p:nvSpPr>
        <p:spPr>
          <a:xfrm>
            <a:off x="8756089" y="1898304"/>
            <a:ext cx="68215" cy="68215"/>
          </a:xfrm>
          <a:prstGeom prst="ellipse">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Ellipse 67">
            <a:extLst>
              <a:ext uri="{FF2B5EF4-FFF2-40B4-BE49-F238E27FC236}">
                <a16:creationId xmlns:a16="http://schemas.microsoft.com/office/drawing/2014/main" id="{20BCB0DD-E119-D4F4-E950-1B24E86883A3}"/>
              </a:ext>
            </a:extLst>
          </p:cNvPr>
          <p:cNvSpPr/>
          <p:nvPr/>
        </p:nvSpPr>
        <p:spPr>
          <a:xfrm>
            <a:off x="8742486" y="1898304"/>
            <a:ext cx="68215" cy="68215"/>
          </a:xfrm>
          <a:prstGeom prst="ellipse">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Ellipse 68">
            <a:extLst>
              <a:ext uri="{FF2B5EF4-FFF2-40B4-BE49-F238E27FC236}">
                <a16:creationId xmlns:a16="http://schemas.microsoft.com/office/drawing/2014/main" id="{AE7C119D-012B-BB1A-4CF5-F5D06026BC48}"/>
              </a:ext>
            </a:extLst>
          </p:cNvPr>
          <p:cNvSpPr/>
          <p:nvPr/>
        </p:nvSpPr>
        <p:spPr>
          <a:xfrm>
            <a:off x="8692540" y="1898304"/>
            <a:ext cx="68215" cy="68215"/>
          </a:xfrm>
          <a:prstGeom prst="ellipse">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Ellipse 69">
            <a:extLst>
              <a:ext uri="{FF2B5EF4-FFF2-40B4-BE49-F238E27FC236}">
                <a16:creationId xmlns:a16="http://schemas.microsoft.com/office/drawing/2014/main" id="{0CE9F778-2BB3-C10F-0D9D-BE966E42B65F}"/>
              </a:ext>
            </a:extLst>
          </p:cNvPr>
          <p:cNvSpPr/>
          <p:nvPr/>
        </p:nvSpPr>
        <p:spPr>
          <a:xfrm>
            <a:off x="8678860" y="1898304"/>
            <a:ext cx="68215" cy="68215"/>
          </a:xfrm>
          <a:prstGeom prst="ellipse">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Ellipse 70">
            <a:extLst>
              <a:ext uri="{FF2B5EF4-FFF2-40B4-BE49-F238E27FC236}">
                <a16:creationId xmlns:a16="http://schemas.microsoft.com/office/drawing/2014/main" id="{28F612A7-A4F6-5270-6FD3-7E5B424E620B}"/>
              </a:ext>
            </a:extLst>
          </p:cNvPr>
          <p:cNvSpPr/>
          <p:nvPr/>
        </p:nvSpPr>
        <p:spPr>
          <a:xfrm>
            <a:off x="8514241" y="1898304"/>
            <a:ext cx="68215" cy="68215"/>
          </a:xfrm>
          <a:prstGeom prst="ellipse">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Ellipse 71">
            <a:extLst>
              <a:ext uri="{FF2B5EF4-FFF2-40B4-BE49-F238E27FC236}">
                <a16:creationId xmlns:a16="http://schemas.microsoft.com/office/drawing/2014/main" id="{89B4A024-8C71-21F2-B826-9765D186DE78}"/>
              </a:ext>
            </a:extLst>
          </p:cNvPr>
          <p:cNvSpPr/>
          <p:nvPr/>
        </p:nvSpPr>
        <p:spPr>
          <a:xfrm>
            <a:off x="8480812" y="1898304"/>
            <a:ext cx="68215" cy="68215"/>
          </a:xfrm>
          <a:prstGeom prst="ellipse">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Ellipse 72">
            <a:extLst>
              <a:ext uri="{FF2B5EF4-FFF2-40B4-BE49-F238E27FC236}">
                <a16:creationId xmlns:a16="http://schemas.microsoft.com/office/drawing/2014/main" id="{1AD34A89-6BE7-A8B9-4544-0380DC94D950}"/>
              </a:ext>
            </a:extLst>
          </p:cNvPr>
          <p:cNvSpPr/>
          <p:nvPr/>
        </p:nvSpPr>
        <p:spPr>
          <a:xfrm>
            <a:off x="8417927" y="1898304"/>
            <a:ext cx="68215" cy="68215"/>
          </a:xfrm>
          <a:prstGeom prst="ellipse">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4" name="Ellipse 73">
            <a:extLst>
              <a:ext uri="{FF2B5EF4-FFF2-40B4-BE49-F238E27FC236}">
                <a16:creationId xmlns:a16="http://schemas.microsoft.com/office/drawing/2014/main" id="{90C4CD9A-50C0-0F60-AF6B-A8D79755E568}"/>
              </a:ext>
            </a:extLst>
          </p:cNvPr>
          <p:cNvSpPr/>
          <p:nvPr/>
        </p:nvSpPr>
        <p:spPr>
          <a:xfrm>
            <a:off x="8272168" y="1898304"/>
            <a:ext cx="68215" cy="68215"/>
          </a:xfrm>
          <a:prstGeom prst="ellipse">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5" name="Ellipse 74">
            <a:extLst>
              <a:ext uri="{FF2B5EF4-FFF2-40B4-BE49-F238E27FC236}">
                <a16:creationId xmlns:a16="http://schemas.microsoft.com/office/drawing/2014/main" id="{2D4F5FE9-4581-D24D-99DF-55BE448269E8}"/>
              </a:ext>
            </a:extLst>
          </p:cNvPr>
          <p:cNvSpPr/>
          <p:nvPr/>
        </p:nvSpPr>
        <p:spPr>
          <a:xfrm>
            <a:off x="8254895" y="1898304"/>
            <a:ext cx="68215" cy="68215"/>
          </a:xfrm>
          <a:prstGeom prst="ellipse">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Ellipse 75">
            <a:extLst>
              <a:ext uri="{FF2B5EF4-FFF2-40B4-BE49-F238E27FC236}">
                <a16:creationId xmlns:a16="http://schemas.microsoft.com/office/drawing/2014/main" id="{0B3A371C-F0D6-94B4-114A-3C1DF15EEED2}"/>
              </a:ext>
            </a:extLst>
          </p:cNvPr>
          <p:cNvSpPr/>
          <p:nvPr/>
        </p:nvSpPr>
        <p:spPr>
          <a:xfrm>
            <a:off x="8204172" y="1898304"/>
            <a:ext cx="68215" cy="68215"/>
          </a:xfrm>
          <a:prstGeom prst="ellipse">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Ellipse 76">
            <a:extLst>
              <a:ext uri="{FF2B5EF4-FFF2-40B4-BE49-F238E27FC236}">
                <a16:creationId xmlns:a16="http://schemas.microsoft.com/office/drawing/2014/main" id="{DAB692E9-A80E-26FB-F8D4-F791DD3B623D}"/>
              </a:ext>
            </a:extLst>
          </p:cNvPr>
          <p:cNvSpPr/>
          <p:nvPr/>
        </p:nvSpPr>
        <p:spPr>
          <a:xfrm>
            <a:off x="8004167" y="1898304"/>
            <a:ext cx="68215" cy="68215"/>
          </a:xfrm>
          <a:prstGeom prst="ellipse">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 name="Ellipse 77">
            <a:extLst>
              <a:ext uri="{FF2B5EF4-FFF2-40B4-BE49-F238E27FC236}">
                <a16:creationId xmlns:a16="http://schemas.microsoft.com/office/drawing/2014/main" id="{D420CE44-78EF-8F39-3A0C-40D1A811FF99}"/>
              </a:ext>
            </a:extLst>
          </p:cNvPr>
          <p:cNvSpPr/>
          <p:nvPr/>
        </p:nvSpPr>
        <p:spPr>
          <a:xfrm>
            <a:off x="8049042" y="1898304"/>
            <a:ext cx="68215" cy="68215"/>
          </a:xfrm>
          <a:prstGeom prst="ellipse">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Ellipse 78">
            <a:extLst>
              <a:ext uri="{FF2B5EF4-FFF2-40B4-BE49-F238E27FC236}">
                <a16:creationId xmlns:a16="http://schemas.microsoft.com/office/drawing/2014/main" id="{080A24B4-E704-1859-9743-C564F9A68BFC}"/>
              </a:ext>
            </a:extLst>
          </p:cNvPr>
          <p:cNvSpPr/>
          <p:nvPr/>
        </p:nvSpPr>
        <p:spPr>
          <a:xfrm>
            <a:off x="7441907" y="1898304"/>
            <a:ext cx="68215" cy="68215"/>
          </a:xfrm>
          <a:prstGeom prst="ellipse">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Ellipse 79">
            <a:extLst>
              <a:ext uri="{FF2B5EF4-FFF2-40B4-BE49-F238E27FC236}">
                <a16:creationId xmlns:a16="http://schemas.microsoft.com/office/drawing/2014/main" id="{258A0A78-C849-38A1-BF8F-8F8A939E4162}"/>
              </a:ext>
            </a:extLst>
          </p:cNvPr>
          <p:cNvSpPr/>
          <p:nvPr/>
        </p:nvSpPr>
        <p:spPr>
          <a:xfrm>
            <a:off x="7386939" y="1898304"/>
            <a:ext cx="68215" cy="68215"/>
          </a:xfrm>
          <a:prstGeom prst="ellipse">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1" name="Ellipse 80">
            <a:extLst>
              <a:ext uri="{FF2B5EF4-FFF2-40B4-BE49-F238E27FC236}">
                <a16:creationId xmlns:a16="http://schemas.microsoft.com/office/drawing/2014/main" id="{4BAE0295-469C-6882-AA4E-9BF7EEFD86C7}"/>
              </a:ext>
            </a:extLst>
          </p:cNvPr>
          <p:cNvSpPr/>
          <p:nvPr/>
        </p:nvSpPr>
        <p:spPr>
          <a:xfrm>
            <a:off x="7347253" y="1898304"/>
            <a:ext cx="68215" cy="68215"/>
          </a:xfrm>
          <a:prstGeom prst="ellipse">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2" name="Ellipse 81">
            <a:extLst>
              <a:ext uri="{FF2B5EF4-FFF2-40B4-BE49-F238E27FC236}">
                <a16:creationId xmlns:a16="http://schemas.microsoft.com/office/drawing/2014/main" id="{90AA7570-93D8-21C3-4DD7-FA9FC5444CA1}"/>
              </a:ext>
            </a:extLst>
          </p:cNvPr>
          <p:cNvSpPr/>
          <p:nvPr/>
        </p:nvSpPr>
        <p:spPr>
          <a:xfrm>
            <a:off x="7204255" y="1898304"/>
            <a:ext cx="68215" cy="68215"/>
          </a:xfrm>
          <a:prstGeom prst="ellipse">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3" name="Ellipse 82">
            <a:extLst>
              <a:ext uri="{FF2B5EF4-FFF2-40B4-BE49-F238E27FC236}">
                <a16:creationId xmlns:a16="http://schemas.microsoft.com/office/drawing/2014/main" id="{A3D2E103-9BB2-54F8-AFC6-9B10726DB831}"/>
              </a:ext>
            </a:extLst>
          </p:cNvPr>
          <p:cNvSpPr/>
          <p:nvPr/>
        </p:nvSpPr>
        <p:spPr>
          <a:xfrm>
            <a:off x="7108577" y="1898304"/>
            <a:ext cx="68215" cy="68215"/>
          </a:xfrm>
          <a:prstGeom prst="ellipse">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 name="Ellipse 83">
            <a:extLst>
              <a:ext uri="{FF2B5EF4-FFF2-40B4-BE49-F238E27FC236}">
                <a16:creationId xmlns:a16="http://schemas.microsoft.com/office/drawing/2014/main" id="{7C15D7BB-4C86-1EB4-4192-3455E388B7DF}"/>
              </a:ext>
            </a:extLst>
          </p:cNvPr>
          <p:cNvSpPr/>
          <p:nvPr/>
        </p:nvSpPr>
        <p:spPr>
          <a:xfrm>
            <a:off x="6786190" y="1898304"/>
            <a:ext cx="68215" cy="68215"/>
          </a:xfrm>
          <a:prstGeom prst="ellipse">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92" name="Gruppieren 91">
            <a:extLst>
              <a:ext uri="{FF2B5EF4-FFF2-40B4-BE49-F238E27FC236}">
                <a16:creationId xmlns:a16="http://schemas.microsoft.com/office/drawing/2014/main" id="{0E32698B-EDBD-9BFE-C380-2BE768E078C9}"/>
              </a:ext>
            </a:extLst>
          </p:cNvPr>
          <p:cNvGrpSpPr/>
          <p:nvPr/>
        </p:nvGrpSpPr>
        <p:grpSpPr>
          <a:xfrm>
            <a:off x="6843618" y="3584886"/>
            <a:ext cx="280292" cy="68215"/>
            <a:chOff x="8248565" y="2983322"/>
            <a:chExt cx="280292" cy="68215"/>
          </a:xfrm>
        </p:grpSpPr>
        <p:cxnSp>
          <p:nvCxnSpPr>
            <p:cNvPr id="90" name="Gerader Verbinder 89">
              <a:extLst>
                <a:ext uri="{FF2B5EF4-FFF2-40B4-BE49-F238E27FC236}">
                  <a16:creationId xmlns:a16="http://schemas.microsoft.com/office/drawing/2014/main" id="{E6D60064-BCC2-6E9E-B2DD-EC701EF73A26}"/>
                </a:ext>
              </a:extLst>
            </p:cNvPr>
            <p:cNvCxnSpPr>
              <a:cxnSpLocks/>
            </p:cNvCxnSpPr>
            <p:nvPr/>
          </p:nvCxnSpPr>
          <p:spPr>
            <a:xfrm>
              <a:off x="8248565" y="3017429"/>
              <a:ext cx="280292"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91" name="Ellipse 90">
              <a:extLst>
                <a:ext uri="{FF2B5EF4-FFF2-40B4-BE49-F238E27FC236}">
                  <a16:creationId xmlns:a16="http://schemas.microsoft.com/office/drawing/2014/main" id="{005F3E70-2F42-861C-D554-254E7A5DF0D4}"/>
                </a:ext>
              </a:extLst>
            </p:cNvPr>
            <p:cNvSpPr/>
            <p:nvPr/>
          </p:nvSpPr>
          <p:spPr>
            <a:xfrm>
              <a:off x="8354604" y="2983322"/>
              <a:ext cx="68215" cy="68215"/>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93" name="Gruppieren 92">
            <a:extLst>
              <a:ext uri="{FF2B5EF4-FFF2-40B4-BE49-F238E27FC236}">
                <a16:creationId xmlns:a16="http://schemas.microsoft.com/office/drawing/2014/main" id="{674CC78A-D8AA-8161-502F-4F52C2F5D85B}"/>
              </a:ext>
            </a:extLst>
          </p:cNvPr>
          <p:cNvGrpSpPr/>
          <p:nvPr/>
        </p:nvGrpSpPr>
        <p:grpSpPr>
          <a:xfrm>
            <a:off x="6843618" y="3737286"/>
            <a:ext cx="280292" cy="68215"/>
            <a:chOff x="8248565" y="2983322"/>
            <a:chExt cx="280292" cy="68215"/>
          </a:xfrm>
        </p:grpSpPr>
        <p:cxnSp>
          <p:nvCxnSpPr>
            <p:cNvPr id="94" name="Gerader Verbinder 93">
              <a:extLst>
                <a:ext uri="{FF2B5EF4-FFF2-40B4-BE49-F238E27FC236}">
                  <a16:creationId xmlns:a16="http://schemas.microsoft.com/office/drawing/2014/main" id="{E20BA900-CD02-DC1F-8BDA-BD14F51D599E}"/>
                </a:ext>
              </a:extLst>
            </p:cNvPr>
            <p:cNvCxnSpPr>
              <a:cxnSpLocks/>
            </p:cNvCxnSpPr>
            <p:nvPr/>
          </p:nvCxnSpPr>
          <p:spPr>
            <a:xfrm>
              <a:off x="8248565" y="3017429"/>
              <a:ext cx="280292" cy="0"/>
            </a:xfrm>
            <a:prstGeom prst="line">
              <a:avLst/>
            </a:prstGeom>
            <a:ln w="19050">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5" name="Ellipse 94">
              <a:extLst>
                <a:ext uri="{FF2B5EF4-FFF2-40B4-BE49-F238E27FC236}">
                  <a16:creationId xmlns:a16="http://schemas.microsoft.com/office/drawing/2014/main" id="{6355C002-142A-03DA-DE19-294DCB0B66DC}"/>
                </a:ext>
              </a:extLst>
            </p:cNvPr>
            <p:cNvSpPr/>
            <p:nvPr/>
          </p:nvSpPr>
          <p:spPr>
            <a:xfrm>
              <a:off x="8354604" y="2983322"/>
              <a:ext cx="68215" cy="68215"/>
            </a:xfrm>
            <a:prstGeom prst="ellipse">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96" name="Textfeld 95">
            <a:extLst>
              <a:ext uri="{FF2B5EF4-FFF2-40B4-BE49-F238E27FC236}">
                <a16:creationId xmlns:a16="http://schemas.microsoft.com/office/drawing/2014/main" id="{05C2E934-147B-8F44-2106-8B1DBF950BAA}"/>
              </a:ext>
            </a:extLst>
          </p:cNvPr>
          <p:cNvSpPr txBox="1"/>
          <p:nvPr/>
        </p:nvSpPr>
        <p:spPr>
          <a:xfrm>
            <a:off x="7089070" y="3480428"/>
            <a:ext cx="945924" cy="276999"/>
          </a:xfrm>
          <a:prstGeom prst="rect">
            <a:avLst/>
          </a:prstGeom>
          <a:noFill/>
        </p:spPr>
        <p:txBody>
          <a:bodyPr wrap="square" rtlCol="0">
            <a:spAutoFit/>
          </a:bodyPr>
          <a:lstStyle/>
          <a:p>
            <a:r>
              <a:rPr lang="de-DE" sz="1200"/>
              <a:t>160 mg</a:t>
            </a:r>
          </a:p>
        </p:txBody>
      </p:sp>
      <p:sp>
        <p:nvSpPr>
          <p:cNvPr id="97" name="Textfeld 96">
            <a:extLst>
              <a:ext uri="{FF2B5EF4-FFF2-40B4-BE49-F238E27FC236}">
                <a16:creationId xmlns:a16="http://schemas.microsoft.com/office/drawing/2014/main" id="{EBAD2AC4-029C-9F10-38FE-04C0933D3835}"/>
              </a:ext>
            </a:extLst>
          </p:cNvPr>
          <p:cNvSpPr txBox="1"/>
          <p:nvPr/>
        </p:nvSpPr>
        <p:spPr>
          <a:xfrm>
            <a:off x="7089070" y="3635981"/>
            <a:ext cx="945924" cy="276999"/>
          </a:xfrm>
          <a:prstGeom prst="rect">
            <a:avLst/>
          </a:prstGeom>
          <a:noFill/>
        </p:spPr>
        <p:txBody>
          <a:bodyPr wrap="square" rtlCol="0">
            <a:spAutoFit/>
          </a:bodyPr>
          <a:lstStyle/>
          <a:p>
            <a:r>
              <a:rPr lang="de-DE" sz="1200"/>
              <a:t>320 mg</a:t>
            </a:r>
          </a:p>
        </p:txBody>
      </p:sp>
    </p:spTree>
    <p:extLst>
      <p:ext uri="{BB962C8B-B14F-4D97-AF65-F5344CB8AC3E}">
        <p14:creationId xmlns:p14="http://schemas.microsoft.com/office/powerpoint/2010/main" val="403738687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CA45FC9-BE91-D635-798C-B2D7980F730C}"/>
              </a:ext>
            </a:extLst>
          </p:cNvPr>
          <p:cNvSpPr>
            <a:spLocks noGrp="1"/>
          </p:cNvSpPr>
          <p:nvPr>
            <p:ph type="ftr" sz="quarter" idx="10"/>
          </p:nvPr>
        </p:nvSpPr>
        <p:spPr>
          <a:xfrm>
            <a:off x="407989" y="6057901"/>
            <a:ext cx="8532812" cy="611187"/>
          </a:xfrm>
        </p:spPr>
        <p:txBody>
          <a:bodyPr/>
          <a:lstStyle/>
          <a:p>
            <a:r>
              <a:rPr lang="en-GB" b="1"/>
              <a:t>AE, </a:t>
            </a:r>
            <a:r>
              <a:rPr lang="en-GB"/>
              <a:t>adverse event; </a:t>
            </a:r>
            <a:r>
              <a:rPr lang="en-GB" b="1"/>
              <a:t>CLL, </a:t>
            </a:r>
            <a:r>
              <a:rPr lang="en-GB"/>
              <a:t>chronic lymphocytic </a:t>
            </a:r>
            <a:r>
              <a:rPr lang="en-GB" err="1"/>
              <a:t>leukemia</a:t>
            </a:r>
            <a:r>
              <a:rPr lang="en-GB"/>
              <a:t>; </a:t>
            </a:r>
            <a:r>
              <a:rPr lang="en-GB" b="1"/>
              <a:t>GI, </a:t>
            </a:r>
            <a:r>
              <a:rPr lang="en-GB"/>
              <a:t>gastrointestinal; </a:t>
            </a:r>
            <a:r>
              <a:rPr lang="en-GB" b="1"/>
              <a:t>MRD, </a:t>
            </a:r>
            <a:r>
              <a:rPr lang="en-GB"/>
              <a:t>minimal residual disease; </a:t>
            </a:r>
            <a:r>
              <a:rPr lang="en-GB" b="1"/>
              <a:t>ORR, </a:t>
            </a:r>
            <a:r>
              <a:rPr lang="en-GB"/>
              <a:t>overall response rate; </a:t>
            </a:r>
            <a:r>
              <a:rPr lang="en-GB" b="1"/>
              <a:t>PFS, </a:t>
            </a:r>
            <a:r>
              <a:rPr lang="en-GB"/>
              <a:t>progression-free survival; </a:t>
            </a:r>
            <a:r>
              <a:rPr lang="en-GB" b="1"/>
              <a:t>QD,</a:t>
            </a:r>
            <a:r>
              <a:rPr lang="en-GB"/>
              <a:t> once daily; </a:t>
            </a:r>
            <a:r>
              <a:rPr lang="en-GB" b="1"/>
              <a:t>TLS,</a:t>
            </a:r>
            <a:r>
              <a:rPr lang="en-GB"/>
              <a:t> </a:t>
            </a:r>
            <a:r>
              <a:rPr lang="en-GB" err="1"/>
              <a:t>tumor</a:t>
            </a:r>
            <a:r>
              <a:rPr lang="en-GB"/>
              <a:t> lysis syndrome; </a:t>
            </a:r>
            <a:r>
              <a:rPr lang="en-GB" b="1"/>
              <a:t>TN,</a:t>
            </a:r>
            <a:r>
              <a:rPr lang="en-GB"/>
              <a:t> treatment naïve.</a:t>
            </a:r>
          </a:p>
          <a:p>
            <a:r>
              <a:rPr lang="en-GB" b="1"/>
              <a:t>Tam et al, Abstract #327 presented at ASH 2023. </a:t>
            </a:r>
            <a:endParaRPr lang="en-GB"/>
          </a:p>
        </p:txBody>
      </p:sp>
      <p:sp>
        <p:nvSpPr>
          <p:cNvPr id="4" name="Title 3">
            <a:extLst>
              <a:ext uri="{FF2B5EF4-FFF2-40B4-BE49-F238E27FC236}">
                <a16:creationId xmlns:a16="http://schemas.microsoft.com/office/drawing/2014/main" id="{C12C58E9-8AA0-43F6-A39A-C3964EB2E7AF}"/>
              </a:ext>
            </a:extLst>
          </p:cNvPr>
          <p:cNvSpPr>
            <a:spLocks noGrp="1"/>
          </p:cNvSpPr>
          <p:nvPr>
            <p:ph type="title"/>
          </p:nvPr>
        </p:nvSpPr>
        <p:spPr/>
        <p:txBody>
          <a:bodyPr/>
          <a:lstStyle/>
          <a:p>
            <a:r>
              <a:rPr lang="en-US"/>
              <a:t>Conclusions</a:t>
            </a:r>
          </a:p>
        </p:txBody>
      </p:sp>
      <p:sp>
        <p:nvSpPr>
          <p:cNvPr id="5" name="Content Placeholder 4">
            <a:extLst>
              <a:ext uri="{FF2B5EF4-FFF2-40B4-BE49-F238E27FC236}">
                <a16:creationId xmlns:a16="http://schemas.microsoft.com/office/drawing/2014/main" id="{B80BC913-CC2D-BDFD-78D8-C81B7DEEBE6A}"/>
              </a:ext>
            </a:extLst>
          </p:cNvPr>
          <p:cNvSpPr>
            <a:spLocks noGrp="1"/>
          </p:cNvSpPr>
          <p:nvPr>
            <p:ph idx="1"/>
          </p:nvPr>
        </p:nvSpPr>
        <p:spPr/>
        <p:txBody>
          <a:bodyPr>
            <a:normAutofit/>
          </a:bodyPr>
          <a:lstStyle/>
          <a:p>
            <a:r>
              <a:rPr lang="en-US" err="1"/>
              <a:t>Sonrotoclax</a:t>
            </a:r>
            <a:r>
              <a:rPr lang="en-US"/>
              <a:t> 160 or 320 mg in combination with </a:t>
            </a:r>
            <a:r>
              <a:rPr lang="en-US" err="1"/>
              <a:t>zanubrutinib</a:t>
            </a:r>
            <a:r>
              <a:rPr lang="en-US"/>
              <a:t> 320 mg QD was safe and well tolerated</a:t>
            </a:r>
          </a:p>
          <a:p>
            <a:pPr lvl="1"/>
            <a:r>
              <a:rPr lang="en-US"/>
              <a:t>106/107 of patients remain on both drugs</a:t>
            </a:r>
          </a:p>
          <a:p>
            <a:pPr lvl="1"/>
            <a:r>
              <a:rPr lang="en-US"/>
              <a:t>No TLS and no cardiac toxicity were observed; low rates of GI AEs (predominantly Grade 1)</a:t>
            </a:r>
          </a:p>
          <a:p>
            <a:pPr lvl="1"/>
            <a:r>
              <a:rPr lang="en-US"/>
              <a:t>Most commonly reported AEs were neutropenia and infections, mostly transitory, and not requiring dose modifications or interruptions</a:t>
            </a:r>
          </a:p>
          <a:p>
            <a:r>
              <a:rPr lang="en-US"/>
              <a:t>Efficacy was very promising in this all-comer TN CLL population</a:t>
            </a:r>
          </a:p>
          <a:p>
            <a:pPr lvl="1"/>
            <a:r>
              <a:rPr lang="en-US"/>
              <a:t>ORR was 100%</a:t>
            </a:r>
          </a:p>
          <a:p>
            <a:pPr lvl="1"/>
            <a:r>
              <a:rPr lang="en-US"/>
              <a:t>High blood MRD negativity by week 24, with deepening response by week 48 of combination therapy</a:t>
            </a:r>
          </a:p>
          <a:p>
            <a:pPr lvl="1"/>
            <a:r>
              <a:rPr lang="en-US"/>
              <a:t>No PFS events were observed as of the data cut off</a:t>
            </a:r>
          </a:p>
          <a:p>
            <a:r>
              <a:rPr lang="en-US"/>
              <a:t>Based on these data, </a:t>
            </a:r>
            <a:r>
              <a:rPr lang="en-US" err="1"/>
              <a:t>sonrotoclax</a:t>
            </a:r>
            <a:r>
              <a:rPr lang="en-US"/>
              <a:t> 320 mg was selected for the Phase 3 study with </a:t>
            </a:r>
            <a:r>
              <a:rPr lang="en-US" err="1"/>
              <a:t>zanubrutinib</a:t>
            </a:r>
            <a:r>
              <a:rPr lang="en-US"/>
              <a:t> in TN CLL</a:t>
            </a:r>
          </a:p>
        </p:txBody>
      </p:sp>
    </p:spTree>
    <p:extLst>
      <p:ext uri="{BB962C8B-B14F-4D97-AF65-F5344CB8AC3E}">
        <p14:creationId xmlns:p14="http://schemas.microsoft.com/office/powerpoint/2010/main" val="1942557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AD63E48-67AE-504B-8F04-DE9381C6DC60}"/>
              </a:ext>
            </a:extLst>
          </p:cNvPr>
          <p:cNvSpPr>
            <a:spLocks noGrp="1"/>
          </p:cNvSpPr>
          <p:nvPr>
            <p:ph type="title"/>
          </p:nvPr>
        </p:nvSpPr>
        <p:spPr/>
        <p:txBody>
          <a:bodyPr/>
          <a:lstStyle/>
          <a:p>
            <a:r>
              <a:rPr lang="de-DE" err="1"/>
              <a:t>Lisaftoclax</a:t>
            </a:r>
            <a:r>
              <a:rPr lang="de-DE"/>
              <a:t> in </a:t>
            </a:r>
            <a:r>
              <a:rPr lang="de-DE" err="1"/>
              <a:t>heavily</a:t>
            </a:r>
            <a:r>
              <a:rPr lang="de-DE"/>
              <a:t> </a:t>
            </a:r>
            <a:r>
              <a:rPr lang="de-DE" err="1"/>
              <a:t>pretreated</a:t>
            </a:r>
            <a:r>
              <a:rPr lang="de-DE"/>
              <a:t> CLL</a:t>
            </a:r>
          </a:p>
        </p:txBody>
      </p:sp>
      <p:sp>
        <p:nvSpPr>
          <p:cNvPr id="2" name="Textplatzhalter 1">
            <a:extLst>
              <a:ext uri="{FF2B5EF4-FFF2-40B4-BE49-F238E27FC236}">
                <a16:creationId xmlns:a16="http://schemas.microsoft.com/office/drawing/2014/main" id="{1B152C8C-8AFA-A648-AEBD-C90E20C273E5}"/>
              </a:ext>
            </a:extLst>
          </p:cNvPr>
          <p:cNvSpPr>
            <a:spLocks noGrp="1"/>
          </p:cNvSpPr>
          <p:nvPr>
            <p:ph type="body" idx="1"/>
          </p:nvPr>
        </p:nvSpPr>
        <p:spPr/>
        <p:txBody>
          <a:bodyPr/>
          <a:lstStyle/>
          <a:p>
            <a:r>
              <a:rPr lang="de-DE" err="1"/>
              <a:t>Pooled</a:t>
            </a:r>
            <a:r>
              <a:rPr lang="de-DE"/>
              <a:t> </a:t>
            </a:r>
            <a:r>
              <a:rPr lang="de-DE" err="1"/>
              <a:t>analyses</a:t>
            </a:r>
            <a:r>
              <a:rPr lang="de-DE"/>
              <a:t> </a:t>
            </a:r>
            <a:r>
              <a:rPr lang="de-DE" err="1"/>
              <a:t>of</a:t>
            </a:r>
            <a:r>
              <a:rPr lang="de-DE"/>
              <a:t> </a:t>
            </a:r>
            <a:r>
              <a:rPr lang="de-DE" err="1"/>
              <a:t>two</a:t>
            </a:r>
            <a:r>
              <a:rPr lang="de-DE"/>
              <a:t> </a:t>
            </a:r>
            <a:r>
              <a:rPr lang="de-DE" err="1"/>
              <a:t>clinical</a:t>
            </a:r>
            <a:r>
              <a:rPr lang="de-DE"/>
              <a:t> </a:t>
            </a:r>
            <a:r>
              <a:rPr lang="de-DE" err="1"/>
              <a:t>trials</a:t>
            </a:r>
            <a:r>
              <a:rPr lang="de-DE"/>
              <a:t> </a:t>
            </a:r>
          </a:p>
        </p:txBody>
      </p:sp>
    </p:spTree>
    <p:extLst>
      <p:ext uri="{BB962C8B-B14F-4D97-AF65-F5344CB8AC3E}">
        <p14:creationId xmlns:p14="http://schemas.microsoft.com/office/powerpoint/2010/main" val="8863370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CA45FC9-BE91-D635-798C-B2D7980F730C}"/>
              </a:ext>
            </a:extLst>
          </p:cNvPr>
          <p:cNvSpPr>
            <a:spLocks noGrp="1"/>
          </p:cNvSpPr>
          <p:nvPr>
            <p:ph type="ftr" sz="quarter" idx="10"/>
          </p:nvPr>
        </p:nvSpPr>
        <p:spPr/>
        <p:txBody>
          <a:bodyPr/>
          <a:lstStyle/>
          <a:p>
            <a:r>
              <a:rPr lang="en-GB" b="1"/>
              <a:t>BCL-2, </a:t>
            </a:r>
            <a:r>
              <a:rPr lang="en-GB"/>
              <a:t>B-cell lymphoma 2; </a:t>
            </a:r>
            <a:r>
              <a:rPr lang="en-GB" b="1"/>
              <a:t>CLL, </a:t>
            </a:r>
            <a:r>
              <a:rPr lang="en-GB"/>
              <a:t>chronic lymphocytic </a:t>
            </a:r>
            <a:r>
              <a:rPr lang="en-GB" err="1"/>
              <a:t>leukemia</a:t>
            </a:r>
            <a:r>
              <a:rPr lang="en-GB"/>
              <a:t>; </a:t>
            </a:r>
            <a:r>
              <a:rPr lang="en-GB" b="1"/>
              <a:t>MRD, </a:t>
            </a:r>
            <a:r>
              <a:rPr lang="en-GB"/>
              <a:t>minimal residual disease; </a:t>
            </a:r>
            <a:r>
              <a:rPr lang="en-GB" b="1"/>
              <a:t>QD, </a:t>
            </a:r>
            <a:r>
              <a:rPr lang="en-GB"/>
              <a:t>once daily; </a:t>
            </a:r>
            <a:r>
              <a:rPr lang="en-GB" b="1"/>
              <a:t>TLS, </a:t>
            </a:r>
            <a:r>
              <a:rPr lang="en-GB" err="1"/>
              <a:t>tumor</a:t>
            </a:r>
            <a:r>
              <a:rPr lang="en-GB"/>
              <a:t> lysis syndrome.</a:t>
            </a:r>
          </a:p>
          <a:p>
            <a:r>
              <a:rPr lang="en-GB" b="1"/>
              <a:t>Zhou et al, Abstract #1900 presented at ASH 2023. </a:t>
            </a:r>
            <a:endParaRPr lang="en-GB"/>
          </a:p>
        </p:txBody>
      </p:sp>
      <p:sp>
        <p:nvSpPr>
          <p:cNvPr id="4" name="Title 3">
            <a:extLst>
              <a:ext uri="{FF2B5EF4-FFF2-40B4-BE49-F238E27FC236}">
                <a16:creationId xmlns:a16="http://schemas.microsoft.com/office/drawing/2014/main" id="{9C8C2C0C-726D-B599-658B-E12604FFBF3D}"/>
              </a:ext>
            </a:extLst>
          </p:cNvPr>
          <p:cNvSpPr>
            <a:spLocks noGrp="1"/>
          </p:cNvSpPr>
          <p:nvPr>
            <p:ph type="title"/>
          </p:nvPr>
        </p:nvSpPr>
        <p:spPr/>
        <p:txBody>
          <a:bodyPr/>
          <a:lstStyle/>
          <a:p>
            <a:r>
              <a:rPr lang="de-DE" err="1"/>
              <a:t>Lisaftoclax</a:t>
            </a:r>
            <a:r>
              <a:rPr lang="de-DE"/>
              <a:t> in CLL </a:t>
            </a:r>
            <a:r>
              <a:rPr lang="de-DE" err="1"/>
              <a:t>background</a:t>
            </a:r>
            <a:endParaRPr lang="en-US"/>
          </a:p>
        </p:txBody>
      </p:sp>
      <p:sp>
        <p:nvSpPr>
          <p:cNvPr id="5" name="Content Placeholder 4">
            <a:extLst>
              <a:ext uri="{FF2B5EF4-FFF2-40B4-BE49-F238E27FC236}">
                <a16:creationId xmlns:a16="http://schemas.microsoft.com/office/drawing/2014/main" id="{35CEDAD3-7B9C-9603-A500-C5FB4A3C8EF3}"/>
              </a:ext>
            </a:extLst>
          </p:cNvPr>
          <p:cNvSpPr>
            <a:spLocks noGrp="1"/>
          </p:cNvSpPr>
          <p:nvPr>
            <p:ph idx="1"/>
          </p:nvPr>
        </p:nvSpPr>
        <p:spPr>
          <a:xfrm>
            <a:off x="416534" y="1665289"/>
            <a:ext cx="10756291" cy="4392612"/>
          </a:xfrm>
        </p:spPr>
        <p:txBody>
          <a:bodyPr vert="horz" lIns="0" tIns="0" rIns="0" bIns="0" rtlCol="0" anchor="t">
            <a:noAutofit/>
          </a:bodyPr>
          <a:lstStyle/>
          <a:p>
            <a:r>
              <a:rPr lang="en-US" sz="1400"/>
              <a:t>Investigational agent </a:t>
            </a:r>
            <a:r>
              <a:rPr lang="en-US" sz="1400" err="1"/>
              <a:t>lisaftoclax</a:t>
            </a:r>
            <a:r>
              <a:rPr lang="en-US" sz="1400"/>
              <a:t> is a selective BCL-2 inhibitor that has demonstrated antileukemic activity and favorable tolerability in patients with CLL</a:t>
            </a:r>
          </a:p>
          <a:p>
            <a:r>
              <a:rPr lang="en-US" sz="1400"/>
              <a:t>Updated efficacy and safety data of patients with CLL treated with </a:t>
            </a:r>
            <a:r>
              <a:rPr lang="en-US" sz="1400" err="1"/>
              <a:t>lisaftoclax</a:t>
            </a:r>
            <a:r>
              <a:rPr lang="en-US" sz="1400"/>
              <a:t> in Phase 1b/2 studies APG2575CN001 (NCT03913949) and APG2575CC101 (NCT04494503) after a 14-month follow-up are reported here</a:t>
            </a:r>
            <a:endParaRPr lang="en-US" sz="1400">
              <a:cs typeface="Arial"/>
            </a:endParaRPr>
          </a:p>
          <a:p>
            <a:endParaRPr lang="en-US" sz="1400"/>
          </a:p>
          <a:p>
            <a:endParaRPr lang="en-US" sz="1400"/>
          </a:p>
          <a:p>
            <a:endParaRPr lang="en-US" sz="1400"/>
          </a:p>
          <a:p>
            <a:endParaRPr lang="en-US" sz="1400"/>
          </a:p>
          <a:p>
            <a:pPr marL="0" indent="0">
              <a:buNone/>
            </a:pPr>
            <a:endParaRPr lang="en-US" sz="1400"/>
          </a:p>
          <a:p>
            <a:r>
              <a:rPr lang="en-US" sz="1400" err="1"/>
              <a:t>Lisaftoclax</a:t>
            </a:r>
            <a:r>
              <a:rPr lang="en-US" sz="1400"/>
              <a:t> was continued until disease progression, intolerable toxicity, or death</a:t>
            </a:r>
            <a:endParaRPr lang="en-US" sz="1400">
              <a:cs typeface="Arial"/>
            </a:endParaRPr>
          </a:p>
          <a:p>
            <a:r>
              <a:rPr lang="en-US" sz="1400"/>
              <a:t>A daily ramp-up schedule was used for prevention and early detection of TLS</a:t>
            </a:r>
            <a:endParaRPr lang="en-US" sz="1400">
              <a:cs typeface="Arial"/>
            </a:endParaRPr>
          </a:p>
          <a:p>
            <a:r>
              <a:rPr lang="en-US" sz="1400"/>
              <a:t>Flow cytometry was used to analyze MRD at individual sites</a:t>
            </a:r>
            <a:endParaRPr lang="en-US" sz="1400">
              <a:cs typeface="Arial"/>
            </a:endParaRPr>
          </a:p>
          <a:p>
            <a:pPr lvl="1"/>
            <a:r>
              <a:rPr lang="en-US" sz="1400"/>
              <a:t>MRD negativity was defined as a threshold of &lt; 10</a:t>
            </a:r>
            <a:r>
              <a:rPr lang="en-US" sz="1400" baseline="30000"/>
              <a:t>-4</a:t>
            </a:r>
            <a:endParaRPr lang="en-US" sz="1400"/>
          </a:p>
        </p:txBody>
      </p:sp>
      <p:sp>
        <p:nvSpPr>
          <p:cNvPr id="2" name="Rectangle 1">
            <a:extLst>
              <a:ext uri="{FF2B5EF4-FFF2-40B4-BE49-F238E27FC236}">
                <a16:creationId xmlns:a16="http://schemas.microsoft.com/office/drawing/2014/main" id="{58CADF82-325B-EBBE-1DAC-873D081FE4CC}"/>
              </a:ext>
            </a:extLst>
          </p:cNvPr>
          <p:cNvSpPr/>
          <p:nvPr/>
        </p:nvSpPr>
        <p:spPr>
          <a:xfrm>
            <a:off x="2910078" y="3910829"/>
            <a:ext cx="758952" cy="25200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100 mg</a:t>
            </a:r>
          </a:p>
        </p:txBody>
      </p:sp>
      <p:sp>
        <p:nvSpPr>
          <p:cNvPr id="6" name="Rectangle 5">
            <a:extLst>
              <a:ext uri="{FF2B5EF4-FFF2-40B4-BE49-F238E27FC236}">
                <a16:creationId xmlns:a16="http://schemas.microsoft.com/office/drawing/2014/main" id="{3098A48F-400D-F2E1-D5B7-2778C0EDB51E}"/>
              </a:ext>
            </a:extLst>
          </p:cNvPr>
          <p:cNvSpPr/>
          <p:nvPr/>
        </p:nvSpPr>
        <p:spPr>
          <a:xfrm>
            <a:off x="3506343" y="3605705"/>
            <a:ext cx="758952" cy="25200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200 mg</a:t>
            </a:r>
          </a:p>
        </p:txBody>
      </p:sp>
      <p:sp>
        <p:nvSpPr>
          <p:cNvPr id="7" name="Rectangle 6">
            <a:extLst>
              <a:ext uri="{FF2B5EF4-FFF2-40B4-BE49-F238E27FC236}">
                <a16:creationId xmlns:a16="http://schemas.microsoft.com/office/drawing/2014/main" id="{4DD92D16-F806-EBB7-800C-4A3442802CC8}"/>
              </a:ext>
            </a:extLst>
          </p:cNvPr>
          <p:cNvSpPr/>
          <p:nvPr/>
        </p:nvSpPr>
        <p:spPr>
          <a:xfrm>
            <a:off x="4102608" y="3300582"/>
            <a:ext cx="758952" cy="252000"/>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400 mg</a:t>
            </a:r>
          </a:p>
        </p:txBody>
      </p:sp>
      <p:sp>
        <p:nvSpPr>
          <p:cNvPr id="8" name="Rectangle 7">
            <a:extLst>
              <a:ext uri="{FF2B5EF4-FFF2-40B4-BE49-F238E27FC236}">
                <a16:creationId xmlns:a16="http://schemas.microsoft.com/office/drawing/2014/main" id="{9916DAA5-FEEE-C293-2772-734494372CE9}"/>
              </a:ext>
            </a:extLst>
          </p:cNvPr>
          <p:cNvSpPr/>
          <p:nvPr/>
        </p:nvSpPr>
        <p:spPr>
          <a:xfrm>
            <a:off x="4698873" y="2995459"/>
            <a:ext cx="758952" cy="2520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600 mg</a:t>
            </a:r>
          </a:p>
        </p:txBody>
      </p:sp>
      <p:sp>
        <p:nvSpPr>
          <p:cNvPr id="9" name="Rectangle 8">
            <a:extLst>
              <a:ext uri="{FF2B5EF4-FFF2-40B4-BE49-F238E27FC236}">
                <a16:creationId xmlns:a16="http://schemas.microsoft.com/office/drawing/2014/main" id="{8047F93D-9290-F07C-E289-38CE3DB360D2}"/>
              </a:ext>
            </a:extLst>
          </p:cNvPr>
          <p:cNvSpPr/>
          <p:nvPr/>
        </p:nvSpPr>
        <p:spPr>
          <a:xfrm>
            <a:off x="5295138" y="2690336"/>
            <a:ext cx="758952" cy="252000"/>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800 mg</a:t>
            </a:r>
          </a:p>
        </p:txBody>
      </p:sp>
      <p:sp>
        <p:nvSpPr>
          <p:cNvPr id="11" name="TextBox 10">
            <a:extLst>
              <a:ext uri="{FF2B5EF4-FFF2-40B4-BE49-F238E27FC236}">
                <a16:creationId xmlns:a16="http://schemas.microsoft.com/office/drawing/2014/main" id="{3E4B9E43-8120-5EA4-5FCB-BA7824EADCD1}"/>
              </a:ext>
            </a:extLst>
          </p:cNvPr>
          <p:cNvSpPr txBox="1"/>
          <p:nvPr/>
        </p:nvSpPr>
        <p:spPr>
          <a:xfrm>
            <a:off x="6203950" y="2690336"/>
            <a:ext cx="1580646" cy="1477328"/>
          </a:xfrm>
          <a:prstGeom prst="rect">
            <a:avLst/>
          </a:prstGeom>
          <a:solidFill>
            <a:schemeClr val="accent5">
              <a:lumMod val="60000"/>
              <a:lumOff val="40000"/>
            </a:schemeClr>
          </a:solidFill>
        </p:spPr>
        <p:txBody>
          <a:bodyPr wrap="square" lIns="91440" tIns="45720" rIns="91440" bIns="45720" anchor="t">
            <a:spAutoFit/>
          </a:bodyPr>
          <a:lstStyle/>
          <a:p>
            <a:pPr algn="ctr"/>
            <a:r>
              <a:rPr lang="en-US" sz="1800" err="1">
                <a:solidFill>
                  <a:schemeClr val="bg1"/>
                </a:solidFill>
              </a:rPr>
              <a:t>Lisaftoclax</a:t>
            </a:r>
            <a:r>
              <a:rPr lang="en-US" sz="1800">
                <a:solidFill>
                  <a:schemeClr val="bg1"/>
                </a:solidFill>
              </a:rPr>
              <a:t> administered </a:t>
            </a:r>
            <a:r>
              <a:rPr lang="en-US">
                <a:solidFill>
                  <a:schemeClr val="bg1"/>
                </a:solidFill>
              </a:rPr>
              <a:t>orally QD</a:t>
            </a:r>
            <a:r>
              <a:rPr lang="en-US" sz="1800">
                <a:solidFill>
                  <a:schemeClr val="bg1"/>
                </a:solidFill>
              </a:rPr>
              <a:t> in repeated 28-day cycles</a:t>
            </a:r>
          </a:p>
        </p:txBody>
      </p:sp>
    </p:spTree>
    <p:extLst>
      <p:ext uri="{BB962C8B-B14F-4D97-AF65-F5344CB8AC3E}">
        <p14:creationId xmlns:p14="http://schemas.microsoft.com/office/powerpoint/2010/main" val="40961802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9229F91-DC94-6749-5B44-D70953978173}"/>
              </a:ext>
            </a:extLst>
          </p:cNvPr>
          <p:cNvSpPr>
            <a:spLocks noGrp="1"/>
          </p:cNvSpPr>
          <p:nvPr>
            <p:ph type="ftr" sz="quarter" idx="10"/>
          </p:nvPr>
        </p:nvSpPr>
        <p:spPr/>
        <p:txBody>
          <a:bodyPr/>
          <a:lstStyle/>
          <a:p>
            <a:r>
              <a:rPr lang="en-GB" b="1"/>
              <a:t>BTK, </a:t>
            </a:r>
            <a:r>
              <a:rPr lang="en-GB"/>
              <a:t>Bruton’s tyrosine kinase; </a:t>
            </a:r>
            <a:r>
              <a:rPr lang="en-GB" b="1"/>
              <a:t>CD20</a:t>
            </a:r>
            <a:r>
              <a:rPr lang="en-GB"/>
              <a:t>, cluster of differentiation 20; </a:t>
            </a:r>
            <a:r>
              <a:rPr lang="en-GB" b="1"/>
              <a:t>ECOG,</a:t>
            </a:r>
            <a:r>
              <a:rPr lang="en-GB"/>
              <a:t> Eastern Cooperative Oncology Group.</a:t>
            </a:r>
          </a:p>
          <a:p>
            <a:r>
              <a:rPr lang="en-GB" b="1"/>
              <a:t>Zhou et al, Abstract #1900 presented at ASH 2023. </a:t>
            </a:r>
            <a:endParaRPr lang="en-GB"/>
          </a:p>
        </p:txBody>
      </p:sp>
      <p:sp>
        <p:nvSpPr>
          <p:cNvPr id="3" name="Title 2">
            <a:extLst>
              <a:ext uri="{FF2B5EF4-FFF2-40B4-BE49-F238E27FC236}">
                <a16:creationId xmlns:a16="http://schemas.microsoft.com/office/drawing/2014/main" id="{76AFB108-2864-9585-124E-7730C8059146}"/>
              </a:ext>
            </a:extLst>
          </p:cNvPr>
          <p:cNvSpPr>
            <a:spLocks noGrp="1"/>
          </p:cNvSpPr>
          <p:nvPr>
            <p:ph type="title"/>
          </p:nvPr>
        </p:nvSpPr>
        <p:spPr/>
        <p:txBody>
          <a:bodyPr/>
          <a:lstStyle/>
          <a:p>
            <a:r>
              <a:rPr lang="en-US"/>
              <a:t>Baseline characteristics </a:t>
            </a:r>
          </a:p>
        </p:txBody>
      </p:sp>
      <p:graphicFrame>
        <p:nvGraphicFramePr>
          <p:cNvPr id="5" name="Content Placeholder 4">
            <a:extLst>
              <a:ext uri="{FF2B5EF4-FFF2-40B4-BE49-F238E27FC236}">
                <a16:creationId xmlns:a16="http://schemas.microsoft.com/office/drawing/2014/main" id="{8648F83A-687A-2893-B252-39DC163E021A}"/>
              </a:ext>
            </a:extLst>
          </p:cNvPr>
          <p:cNvGraphicFramePr>
            <a:graphicFrameLocks noGrp="1"/>
          </p:cNvGraphicFramePr>
          <p:nvPr>
            <p:ph idx="1"/>
            <p:extLst>
              <p:ext uri="{D42A27DB-BD31-4B8C-83A1-F6EECF244321}">
                <p14:modId xmlns:p14="http://schemas.microsoft.com/office/powerpoint/2010/main" val="1092184207"/>
              </p:ext>
            </p:extLst>
          </p:nvPr>
        </p:nvGraphicFramePr>
        <p:xfrm>
          <a:off x="415925" y="1665290"/>
          <a:ext cx="5788026" cy="4392613"/>
        </p:xfrm>
        <a:graphic>
          <a:graphicData uri="http://schemas.openxmlformats.org/drawingml/2006/table">
            <a:tbl>
              <a:tblPr firstRow="1" bandRow="1">
                <a:tableStyleId>{5C22544A-7EE6-4342-B048-85BDC9FD1C3A}</a:tableStyleId>
              </a:tblPr>
              <a:tblGrid>
                <a:gridCol w="2894013">
                  <a:extLst>
                    <a:ext uri="{9D8B030D-6E8A-4147-A177-3AD203B41FA5}">
                      <a16:colId xmlns:a16="http://schemas.microsoft.com/office/drawing/2014/main" val="215186884"/>
                    </a:ext>
                  </a:extLst>
                </a:gridCol>
                <a:gridCol w="2894013">
                  <a:extLst>
                    <a:ext uri="{9D8B030D-6E8A-4147-A177-3AD203B41FA5}">
                      <a16:colId xmlns:a16="http://schemas.microsoft.com/office/drawing/2014/main" val="68655933"/>
                    </a:ext>
                  </a:extLst>
                </a:gridCol>
              </a:tblGrid>
              <a:tr h="258389">
                <a:tc>
                  <a:txBody>
                    <a:bodyPr/>
                    <a:lstStyle/>
                    <a:p>
                      <a:pPr fontAlgn="b"/>
                      <a:r>
                        <a:rPr lang="en-GB" sz="1200" b="1">
                          <a:effectLst/>
                        </a:rPr>
                        <a:t>Population</a:t>
                      </a:r>
                    </a:p>
                  </a:txBody>
                  <a:tcPr marT="36000" marB="36000" anchor="b"/>
                </a:tc>
                <a:tc>
                  <a:txBody>
                    <a:bodyPr/>
                    <a:lstStyle/>
                    <a:p>
                      <a:pPr algn="ctr" fontAlgn="b"/>
                      <a:r>
                        <a:rPr lang="en-GB" sz="1200" b="1">
                          <a:effectLst/>
                        </a:rPr>
                        <a:t>N=47</a:t>
                      </a:r>
                    </a:p>
                  </a:txBody>
                  <a:tcPr marT="36000" marB="36000" anchor="b"/>
                </a:tc>
                <a:extLst>
                  <a:ext uri="{0D108BD9-81ED-4DB2-BD59-A6C34878D82A}">
                    <a16:rowId xmlns:a16="http://schemas.microsoft.com/office/drawing/2014/main" val="3514247262"/>
                  </a:ext>
                </a:extLst>
              </a:tr>
              <a:tr h="258389">
                <a:tc>
                  <a:txBody>
                    <a:bodyPr/>
                    <a:lstStyle/>
                    <a:p>
                      <a:pPr fontAlgn="base"/>
                      <a:r>
                        <a:rPr lang="en-GB" sz="1200" b="1">
                          <a:effectLst/>
                        </a:rPr>
                        <a:t>Median age, years (range) </a:t>
                      </a:r>
                    </a:p>
                  </a:txBody>
                  <a:tcPr marT="36000" marB="36000" anchor="ctr"/>
                </a:tc>
                <a:tc>
                  <a:txBody>
                    <a:bodyPr/>
                    <a:lstStyle/>
                    <a:p>
                      <a:pPr algn="ctr" fontAlgn="base"/>
                      <a:r>
                        <a:rPr lang="en-IT" sz="1200">
                          <a:effectLst/>
                        </a:rPr>
                        <a:t>58.0 (34-80)</a:t>
                      </a:r>
                    </a:p>
                  </a:txBody>
                  <a:tcPr marT="36000" marB="36000" anchor="ctr"/>
                </a:tc>
                <a:extLst>
                  <a:ext uri="{0D108BD9-81ED-4DB2-BD59-A6C34878D82A}">
                    <a16:rowId xmlns:a16="http://schemas.microsoft.com/office/drawing/2014/main" val="2723435328"/>
                  </a:ext>
                </a:extLst>
              </a:tr>
              <a:tr h="258389">
                <a:tc>
                  <a:txBody>
                    <a:bodyPr/>
                    <a:lstStyle/>
                    <a:p>
                      <a:pPr fontAlgn="base"/>
                      <a:r>
                        <a:rPr lang="en-GB" sz="1200" b="1">
                          <a:effectLst/>
                        </a:rPr>
                        <a:t>Sex, n (%)</a:t>
                      </a:r>
                    </a:p>
                  </a:txBody>
                  <a:tcPr marT="36000" marB="36000" anchor="ctr"/>
                </a:tc>
                <a:tc>
                  <a:txBody>
                    <a:bodyPr/>
                    <a:lstStyle/>
                    <a:p>
                      <a:pPr algn="ctr" fontAlgn="base"/>
                      <a:endParaRPr lang="en-IT" sz="1200">
                        <a:effectLst/>
                      </a:endParaRPr>
                    </a:p>
                  </a:txBody>
                  <a:tcPr marT="36000" marB="36000" anchor="ctr"/>
                </a:tc>
                <a:extLst>
                  <a:ext uri="{0D108BD9-81ED-4DB2-BD59-A6C34878D82A}">
                    <a16:rowId xmlns:a16="http://schemas.microsoft.com/office/drawing/2014/main" val="2844203233"/>
                  </a:ext>
                </a:extLst>
              </a:tr>
              <a:tr h="258389">
                <a:tc>
                  <a:txBody>
                    <a:bodyPr/>
                    <a:lstStyle/>
                    <a:p>
                      <a:pPr marL="457200" lvl="1" indent="0" fontAlgn="base"/>
                      <a:r>
                        <a:rPr lang="en-GB" sz="1200">
                          <a:effectLst/>
                        </a:rPr>
                        <a:t>Female</a:t>
                      </a:r>
                    </a:p>
                  </a:txBody>
                  <a:tcPr marT="36000" marB="36000" anchor="ctr">
                    <a:solidFill>
                      <a:srgbClr val="E7E8EA"/>
                    </a:solidFill>
                  </a:tcPr>
                </a:tc>
                <a:tc>
                  <a:txBody>
                    <a:bodyPr/>
                    <a:lstStyle/>
                    <a:p>
                      <a:pPr algn="ctr" fontAlgn="base"/>
                      <a:r>
                        <a:rPr lang="en-IT" sz="1200">
                          <a:effectLst/>
                        </a:rPr>
                        <a:t>15 (31.9)</a:t>
                      </a:r>
                    </a:p>
                  </a:txBody>
                  <a:tcPr marT="36000" marB="36000" anchor="ctr">
                    <a:solidFill>
                      <a:srgbClr val="E7E8EA"/>
                    </a:solidFill>
                  </a:tcPr>
                </a:tc>
                <a:extLst>
                  <a:ext uri="{0D108BD9-81ED-4DB2-BD59-A6C34878D82A}">
                    <a16:rowId xmlns:a16="http://schemas.microsoft.com/office/drawing/2014/main" val="2749990526"/>
                  </a:ext>
                </a:extLst>
              </a:tr>
              <a:tr h="258389">
                <a:tc>
                  <a:txBody>
                    <a:bodyPr/>
                    <a:lstStyle/>
                    <a:p>
                      <a:pPr marL="457200" lvl="1" indent="0" fontAlgn="base"/>
                      <a:r>
                        <a:rPr lang="en-GB" sz="1200">
                          <a:effectLst/>
                        </a:rPr>
                        <a:t>Male</a:t>
                      </a:r>
                    </a:p>
                  </a:txBody>
                  <a:tcPr marT="36000" marB="36000" anchor="ctr"/>
                </a:tc>
                <a:tc>
                  <a:txBody>
                    <a:bodyPr/>
                    <a:lstStyle/>
                    <a:p>
                      <a:pPr algn="ctr" fontAlgn="base"/>
                      <a:r>
                        <a:rPr lang="en-IT" sz="1200">
                          <a:effectLst/>
                        </a:rPr>
                        <a:t>32 (68.1)</a:t>
                      </a:r>
                    </a:p>
                  </a:txBody>
                  <a:tcPr marT="36000" marB="36000" anchor="ctr"/>
                </a:tc>
                <a:extLst>
                  <a:ext uri="{0D108BD9-81ED-4DB2-BD59-A6C34878D82A}">
                    <a16:rowId xmlns:a16="http://schemas.microsoft.com/office/drawing/2014/main" val="310542154"/>
                  </a:ext>
                </a:extLst>
              </a:tr>
              <a:tr h="258389">
                <a:tc>
                  <a:txBody>
                    <a:bodyPr/>
                    <a:lstStyle/>
                    <a:p>
                      <a:pPr fontAlgn="base"/>
                      <a:r>
                        <a:rPr lang="en-GB" sz="1200" b="1">
                          <a:effectLst/>
                        </a:rPr>
                        <a:t>ECOG status, n (%)</a:t>
                      </a:r>
                    </a:p>
                  </a:txBody>
                  <a:tcPr marT="36000" marB="36000" anchor="ctr">
                    <a:solidFill>
                      <a:srgbClr val="CBCDD2"/>
                    </a:solidFill>
                  </a:tcPr>
                </a:tc>
                <a:tc>
                  <a:txBody>
                    <a:bodyPr/>
                    <a:lstStyle/>
                    <a:p>
                      <a:pPr algn="ctr" fontAlgn="base"/>
                      <a:endParaRPr lang="en-IT" sz="1200">
                        <a:effectLst/>
                      </a:endParaRPr>
                    </a:p>
                  </a:txBody>
                  <a:tcPr marT="36000" marB="36000" anchor="ctr">
                    <a:solidFill>
                      <a:srgbClr val="CBCDD2"/>
                    </a:solidFill>
                  </a:tcPr>
                </a:tc>
                <a:extLst>
                  <a:ext uri="{0D108BD9-81ED-4DB2-BD59-A6C34878D82A}">
                    <a16:rowId xmlns:a16="http://schemas.microsoft.com/office/drawing/2014/main" val="4267292933"/>
                  </a:ext>
                </a:extLst>
              </a:tr>
              <a:tr h="258389">
                <a:tc>
                  <a:txBody>
                    <a:bodyPr/>
                    <a:lstStyle/>
                    <a:p>
                      <a:pPr marL="457200" lvl="1" indent="0" fontAlgn="base"/>
                      <a:r>
                        <a:rPr lang="en-IT" sz="1200">
                          <a:effectLst/>
                        </a:rPr>
                        <a:t>0</a:t>
                      </a:r>
                    </a:p>
                  </a:txBody>
                  <a:tcPr marT="36000" marB="36000" anchor="ctr">
                    <a:solidFill>
                      <a:srgbClr val="CBCDD2"/>
                    </a:solidFill>
                  </a:tcPr>
                </a:tc>
                <a:tc>
                  <a:txBody>
                    <a:bodyPr/>
                    <a:lstStyle/>
                    <a:p>
                      <a:pPr algn="ctr" fontAlgn="base"/>
                      <a:r>
                        <a:rPr lang="en-IT" sz="1200">
                          <a:effectLst/>
                        </a:rPr>
                        <a:t>11 (23.4)</a:t>
                      </a:r>
                    </a:p>
                  </a:txBody>
                  <a:tcPr marT="36000" marB="36000" anchor="ctr">
                    <a:solidFill>
                      <a:srgbClr val="CBCDD2"/>
                    </a:solidFill>
                  </a:tcPr>
                </a:tc>
                <a:extLst>
                  <a:ext uri="{0D108BD9-81ED-4DB2-BD59-A6C34878D82A}">
                    <a16:rowId xmlns:a16="http://schemas.microsoft.com/office/drawing/2014/main" val="4108598833"/>
                  </a:ext>
                </a:extLst>
              </a:tr>
              <a:tr h="258389">
                <a:tc>
                  <a:txBody>
                    <a:bodyPr/>
                    <a:lstStyle/>
                    <a:p>
                      <a:pPr marL="457200" lvl="1" indent="0" fontAlgn="base"/>
                      <a:r>
                        <a:rPr lang="en-IT" sz="1200">
                          <a:effectLst/>
                        </a:rPr>
                        <a:t>1</a:t>
                      </a:r>
                    </a:p>
                  </a:txBody>
                  <a:tcPr marT="36000" marB="36000" anchor="ctr">
                    <a:solidFill>
                      <a:srgbClr val="CBCDD2"/>
                    </a:solidFill>
                  </a:tcPr>
                </a:tc>
                <a:tc>
                  <a:txBody>
                    <a:bodyPr/>
                    <a:lstStyle/>
                    <a:p>
                      <a:pPr algn="ctr" fontAlgn="base"/>
                      <a:r>
                        <a:rPr lang="en-IT" sz="1200">
                          <a:effectLst/>
                        </a:rPr>
                        <a:t>36 (76.6)</a:t>
                      </a:r>
                    </a:p>
                  </a:txBody>
                  <a:tcPr marT="36000" marB="36000" anchor="ctr">
                    <a:solidFill>
                      <a:srgbClr val="CBCDD2"/>
                    </a:solidFill>
                  </a:tcPr>
                </a:tc>
                <a:extLst>
                  <a:ext uri="{0D108BD9-81ED-4DB2-BD59-A6C34878D82A}">
                    <a16:rowId xmlns:a16="http://schemas.microsoft.com/office/drawing/2014/main" val="876129069"/>
                  </a:ext>
                </a:extLst>
              </a:tr>
              <a:tr h="258389">
                <a:tc>
                  <a:txBody>
                    <a:bodyPr/>
                    <a:lstStyle/>
                    <a:p>
                      <a:pPr fontAlgn="base"/>
                      <a:r>
                        <a:rPr lang="en-GB" sz="1200" b="1">
                          <a:effectLst/>
                        </a:rPr>
                        <a:t>Rai stage III/IV, n (%)</a:t>
                      </a:r>
                    </a:p>
                  </a:txBody>
                  <a:tcPr marT="36000" marB="36000" anchor="ctr"/>
                </a:tc>
                <a:tc>
                  <a:txBody>
                    <a:bodyPr/>
                    <a:lstStyle/>
                    <a:p>
                      <a:pPr algn="ctr" fontAlgn="base"/>
                      <a:r>
                        <a:rPr lang="en-IT" sz="1200">
                          <a:effectLst/>
                        </a:rPr>
                        <a:t>25 (53.2)</a:t>
                      </a:r>
                    </a:p>
                  </a:txBody>
                  <a:tcPr marT="36000" marB="36000" anchor="ctr"/>
                </a:tc>
                <a:extLst>
                  <a:ext uri="{0D108BD9-81ED-4DB2-BD59-A6C34878D82A}">
                    <a16:rowId xmlns:a16="http://schemas.microsoft.com/office/drawing/2014/main" val="4080800157"/>
                  </a:ext>
                </a:extLst>
              </a:tr>
              <a:tr h="258389">
                <a:tc>
                  <a:txBody>
                    <a:bodyPr/>
                    <a:lstStyle/>
                    <a:p>
                      <a:pPr fontAlgn="base"/>
                      <a:r>
                        <a:rPr lang="en-GB" sz="1200" b="1">
                          <a:effectLst/>
                        </a:rPr>
                        <a:t>Binet stage C, n (%)</a:t>
                      </a:r>
                    </a:p>
                  </a:txBody>
                  <a:tcPr marT="36000" marB="36000" anchor="ctr"/>
                </a:tc>
                <a:tc>
                  <a:txBody>
                    <a:bodyPr/>
                    <a:lstStyle/>
                    <a:p>
                      <a:pPr algn="ctr" fontAlgn="base"/>
                      <a:r>
                        <a:rPr lang="en-IT" sz="1200">
                          <a:effectLst/>
                        </a:rPr>
                        <a:t>23 (48.9)</a:t>
                      </a:r>
                    </a:p>
                  </a:txBody>
                  <a:tcPr marT="36000" marB="36000" anchor="ctr"/>
                </a:tc>
                <a:extLst>
                  <a:ext uri="{0D108BD9-81ED-4DB2-BD59-A6C34878D82A}">
                    <a16:rowId xmlns:a16="http://schemas.microsoft.com/office/drawing/2014/main" val="847358626"/>
                  </a:ext>
                </a:extLst>
              </a:tr>
              <a:tr h="258389">
                <a:tc>
                  <a:txBody>
                    <a:bodyPr/>
                    <a:lstStyle/>
                    <a:p>
                      <a:pPr fontAlgn="base"/>
                      <a:r>
                        <a:rPr lang="en-GB" sz="1200" b="1">
                          <a:effectLst/>
                        </a:rPr>
                        <a:t>Previous lines of therapy, n (%)</a:t>
                      </a:r>
                    </a:p>
                  </a:txBody>
                  <a:tcPr marT="36000" marB="36000" anchor="ctr">
                    <a:solidFill>
                      <a:srgbClr val="E7E8EA"/>
                    </a:solidFill>
                  </a:tcPr>
                </a:tc>
                <a:tc>
                  <a:txBody>
                    <a:bodyPr/>
                    <a:lstStyle/>
                    <a:p>
                      <a:pPr algn="ctr" fontAlgn="base"/>
                      <a:endParaRPr lang="en-IT" sz="1200">
                        <a:effectLst/>
                      </a:endParaRPr>
                    </a:p>
                  </a:txBody>
                  <a:tcPr marT="36000" marB="36000" anchor="ctr">
                    <a:solidFill>
                      <a:srgbClr val="E7E8EA"/>
                    </a:solidFill>
                  </a:tcPr>
                </a:tc>
                <a:extLst>
                  <a:ext uri="{0D108BD9-81ED-4DB2-BD59-A6C34878D82A}">
                    <a16:rowId xmlns:a16="http://schemas.microsoft.com/office/drawing/2014/main" val="150998181"/>
                  </a:ext>
                </a:extLst>
              </a:tr>
              <a:tr h="258389">
                <a:tc>
                  <a:txBody>
                    <a:bodyPr/>
                    <a:lstStyle/>
                    <a:p>
                      <a:pPr marL="457200" lvl="1" indent="0" fontAlgn="base"/>
                      <a:r>
                        <a:rPr lang="en-IT" sz="1200">
                          <a:effectLst/>
                        </a:rPr>
                        <a:t>1</a:t>
                      </a:r>
                    </a:p>
                  </a:txBody>
                  <a:tcPr marT="36000" marB="36000" anchor="ctr">
                    <a:solidFill>
                      <a:srgbClr val="E7E8EA"/>
                    </a:solidFill>
                  </a:tcPr>
                </a:tc>
                <a:tc>
                  <a:txBody>
                    <a:bodyPr/>
                    <a:lstStyle/>
                    <a:p>
                      <a:pPr algn="ctr" fontAlgn="base"/>
                      <a:r>
                        <a:rPr lang="en-IT" sz="1200">
                          <a:effectLst/>
                        </a:rPr>
                        <a:t>16 (34.0)</a:t>
                      </a:r>
                    </a:p>
                  </a:txBody>
                  <a:tcPr marT="36000" marB="36000" anchor="ctr">
                    <a:solidFill>
                      <a:srgbClr val="E7E8EA"/>
                    </a:solidFill>
                  </a:tcPr>
                </a:tc>
                <a:extLst>
                  <a:ext uri="{0D108BD9-81ED-4DB2-BD59-A6C34878D82A}">
                    <a16:rowId xmlns:a16="http://schemas.microsoft.com/office/drawing/2014/main" val="607239273"/>
                  </a:ext>
                </a:extLst>
              </a:tr>
              <a:tr h="258389">
                <a:tc>
                  <a:txBody>
                    <a:bodyPr/>
                    <a:lstStyle/>
                    <a:p>
                      <a:pPr marL="457200" lvl="1" indent="0" fontAlgn="base"/>
                      <a:r>
                        <a:rPr lang="en-IT" sz="1200">
                          <a:effectLst/>
                        </a:rPr>
                        <a:t>2</a:t>
                      </a:r>
                    </a:p>
                  </a:txBody>
                  <a:tcPr marT="36000" marB="36000" anchor="ctr">
                    <a:solidFill>
                      <a:srgbClr val="E7E8EA"/>
                    </a:solidFill>
                  </a:tcPr>
                </a:tc>
                <a:tc>
                  <a:txBody>
                    <a:bodyPr/>
                    <a:lstStyle/>
                    <a:p>
                      <a:pPr algn="ctr" fontAlgn="base"/>
                      <a:r>
                        <a:rPr lang="en-IT" sz="1200">
                          <a:effectLst/>
                        </a:rPr>
                        <a:t>10 (21.3)</a:t>
                      </a:r>
                    </a:p>
                  </a:txBody>
                  <a:tcPr marT="36000" marB="36000" anchor="ctr">
                    <a:solidFill>
                      <a:srgbClr val="E7E8EA"/>
                    </a:solidFill>
                  </a:tcPr>
                </a:tc>
                <a:extLst>
                  <a:ext uri="{0D108BD9-81ED-4DB2-BD59-A6C34878D82A}">
                    <a16:rowId xmlns:a16="http://schemas.microsoft.com/office/drawing/2014/main" val="2894988167"/>
                  </a:ext>
                </a:extLst>
              </a:tr>
              <a:tr h="258389">
                <a:tc>
                  <a:txBody>
                    <a:bodyPr/>
                    <a:lstStyle/>
                    <a:p>
                      <a:pPr marL="457200" lvl="1" indent="0" fontAlgn="base"/>
                      <a:r>
                        <a:rPr lang="en-IT" sz="1200">
                          <a:effectLst/>
                        </a:rPr>
                        <a:t>≥ 3</a:t>
                      </a:r>
                    </a:p>
                  </a:txBody>
                  <a:tcPr marT="36000" marB="36000" anchor="ctr">
                    <a:solidFill>
                      <a:srgbClr val="E7E8EA"/>
                    </a:solidFill>
                  </a:tcPr>
                </a:tc>
                <a:tc>
                  <a:txBody>
                    <a:bodyPr/>
                    <a:lstStyle/>
                    <a:p>
                      <a:pPr algn="ctr" fontAlgn="base"/>
                      <a:r>
                        <a:rPr lang="en-IT" sz="1200">
                          <a:effectLst/>
                        </a:rPr>
                        <a:t>21 (44.7)</a:t>
                      </a:r>
                    </a:p>
                  </a:txBody>
                  <a:tcPr marT="36000" marB="36000" anchor="ctr">
                    <a:solidFill>
                      <a:srgbClr val="E7E8EA"/>
                    </a:solidFill>
                  </a:tcPr>
                </a:tc>
                <a:extLst>
                  <a:ext uri="{0D108BD9-81ED-4DB2-BD59-A6C34878D82A}">
                    <a16:rowId xmlns:a16="http://schemas.microsoft.com/office/drawing/2014/main" val="695202340"/>
                  </a:ext>
                </a:extLst>
              </a:tr>
              <a:tr h="258389">
                <a:tc>
                  <a:txBody>
                    <a:bodyPr/>
                    <a:lstStyle/>
                    <a:p>
                      <a:pPr fontAlgn="base"/>
                      <a:r>
                        <a:rPr lang="en-GB" sz="1200" b="1">
                          <a:effectLst/>
                        </a:rPr>
                        <a:t>Median previous therapies, n (range) </a:t>
                      </a:r>
                    </a:p>
                  </a:txBody>
                  <a:tcPr marT="36000" marB="36000" anchor="ctr">
                    <a:solidFill>
                      <a:srgbClr val="CBCDD2"/>
                    </a:solidFill>
                  </a:tcPr>
                </a:tc>
                <a:tc>
                  <a:txBody>
                    <a:bodyPr/>
                    <a:lstStyle/>
                    <a:p>
                      <a:pPr algn="ctr" fontAlgn="base"/>
                      <a:r>
                        <a:rPr lang="en-IT" sz="1200">
                          <a:effectLst/>
                        </a:rPr>
                        <a:t>2.0 (1-8)</a:t>
                      </a:r>
                    </a:p>
                  </a:txBody>
                  <a:tcPr marT="36000" marB="36000" anchor="ctr">
                    <a:solidFill>
                      <a:srgbClr val="CBCDD2"/>
                    </a:solidFill>
                  </a:tcPr>
                </a:tc>
                <a:extLst>
                  <a:ext uri="{0D108BD9-81ED-4DB2-BD59-A6C34878D82A}">
                    <a16:rowId xmlns:a16="http://schemas.microsoft.com/office/drawing/2014/main" val="2108482724"/>
                  </a:ext>
                </a:extLst>
              </a:tr>
              <a:tr h="258389">
                <a:tc>
                  <a:txBody>
                    <a:bodyPr/>
                    <a:lstStyle/>
                    <a:p>
                      <a:pPr marL="457200" lvl="1" indent="0" fontAlgn="base"/>
                      <a:r>
                        <a:rPr lang="en-GB" sz="1200">
                          <a:effectLst/>
                        </a:rPr>
                        <a:t>CD20 antibody, n (%)</a:t>
                      </a:r>
                    </a:p>
                  </a:txBody>
                  <a:tcPr marT="36000" marB="36000" anchor="ctr">
                    <a:solidFill>
                      <a:srgbClr val="CBCDD2"/>
                    </a:solidFill>
                  </a:tcPr>
                </a:tc>
                <a:tc>
                  <a:txBody>
                    <a:bodyPr/>
                    <a:lstStyle/>
                    <a:p>
                      <a:pPr algn="ctr" fontAlgn="base"/>
                      <a:r>
                        <a:rPr lang="en-IT" sz="1200">
                          <a:effectLst/>
                        </a:rPr>
                        <a:t>26 (55.3)</a:t>
                      </a:r>
                    </a:p>
                  </a:txBody>
                  <a:tcPr marT="36000" marB="36000" anchor="ctr">
                    <a:solidFill>
                      <a:srgbClr val="CBCDD2"/>
                    </a:solidFill>
                  </a:tcPr>
                </a:tc>
                <a:extLst>
                  <a:ext uri="{0D108BD9-81ED-4DB2-BD59-A6C34878D82A}">
                    <a16:rowId xmlns:a16="http://schemas.microsoft.com/office/drawing/2014/main" val="2488601850"/>
                  </a:ext>
                </a:extLst>
              </a:tr>
              <a:tr h="258389">
                <a:tc>
                  <a:txBody>
                    <a:bodyPr/>
                    <a:lstStyle/>
                    <a:p>
                      <a:pPr marL="457200" lvl="1" indent="0" fontAlgn="base"/>
                      <a:r>
                        <a:rPr lang="en-GB" sz="1200">
                          <a:effectLst/>
                        </a:rPr>
                        <a:t>BTK inhibitor, n (%)</a:t>
                      </a:r>
                    </a:p>
                  </a:txBody>
                  <a:tcPr marT="36000" marB="36000" anchor="ctr">
                    <a:solidFill>
                      <a:srgbClr val="CBCDD2"/>
                    </a:solidFill>
                  </a:tcPr>
                </a:tc>
                <a:tc>
                  <a:txBody>
                    <a:bodyPr/>
                    <a:lstStyle/>
                    <a:p>
                      <a:pPr algn="ctr" fontAlgn="base"/>
                      <a:r>
                        <a:rPr lang="en-IT" sz="1200">
                          <a:effectLst/>
                        </a:rPr>
                        <a:t>11 (23.4)</a:t>
                      </a:r>
                    </a:p>
                  </a:txBody>
                  <a:tcPr marT="36000" marB="36000" anchor="ctr">
                    <a:solidFill>
                      <a:srgbClr val="CBCDD2"/>
                    </a:solidFill>
                  </a:tcPr>
                </a:tc>
                <a:extLst>
                  <a:ext uri="{0D108BD9-81ED-4DB2-BD59-A6C34878D82A}">
                    <a16:rowId xmlns:a16="http://schemas.microsoft.com/office/drawing/2014/main" val="527080544"/>
                  </a:ext>
                </a:extLst>
              </a:tr>
            </a:tbl>
          </a:graphicData>
        </a:graphic>
      </p:graphicFrame>
    </p:spTree>
    <p:extLst>
      <p:ext uri="{BB962C8B-B14F-4D97-AF65-F5344CB8AC3E}">
        <p14:creationId xmlns:p14="http://schemas.microsoft.com/office/powerpoint/2010/main" val="271230435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9F34818-0B38-6F1E-3D1C-918920B00CBD}"/>
              </a:ext>
            </a:extLst>
          </p:cNvPr>
          <p:cNvSpPr>
            <a:spLocks noGrp="1"/>
          </p:cNvSpPr>
          <p:nvPr>
            <p:ph type="body" sz="quarter" idx="12"/>
          </p:nvPr>
        </p:nvSpPr>
        <p:spPr/>
        <p:txBody>
          <a:bodyPr/>
          <a:lstStyle/>
          <a:p>
            <a:r>
              <a:rPr lang="en-US"/>
              <a:t>BOR of patients with CLL in APG-2575-CN-001 and APG-2575-CC-101 studies  </a:t>
            </a:r>
          </a:p>
        </p:txBody>
      </p:sp>
      <p:sp>
        <p:nvSpPr>
          <p:cNvPr id="3" name="Title 2">
            <a:extLst>
              <a:ext uri="{FF2B5EF4-FFF2-40B4-BE49-F238E27FC236}">
                <a16:creationId xmlns:a16="http://schemas.microsoft.com/office/drawing/2014/main" id="{A2088B2F-5293-414A-158B-7E9168C1B0C9}"/>
              </a:ext>
            </a:extLst>
          </p:cNvPr>
          <p:cNvSpPr>
            <a:spLocks noGrp="1"/>
          </p:cNvSpPr>
          <p:nvPr>
            <p:ph type="title"/>
          </p:nvPr>
        </p:nvSpPr>
        <p:spPr/>
        <p:txBody>
          <a:bodyPr/>
          <a:lstStyle/>
          <a:p>
            <a:r>
              <a:rPr lang="en-US"/>
              <a:t>BOR </a:t>
            </a:r>
          </a:p>
        </p:txBody>
      </p:sp>
      <p:sp>
        <p:nvSpPr>
          <p:cNvPr id="2" name="Footer Placeholder 1">
            <a:extLst>
              <a:ext uri="{FF2B5EF4-FFF2-40B4-BE49-F238E27FC236}">
                <a16:creationId xmlns:a16="http://schemas.microsoft.com/office/drawing/2014/main" id="{EDF5C154-D8D5-84C3-4DDE-F5BCA2A380E5}"/>
              </a:ext>
            </a:extLst>
          </p:cNvPr>
          <p:cNvSpPr>
            <a:spLocks noGrp="1"/>
          </p:cNvSpPr>
          <p:nvPr>
            <p:ph type="ftr" sz="quarter" idx="13"/>
          </p:nvPr>
        </p:nvSpPr>
        <p:spPr>
          <a:xfrm>
            <a:off x="407989" y="5577433"/>
            <a:ext cx="8532812" cy="1091655"/>
          </a:xfrm>
        </p:spPr>
        <p:txBody>
          <a:bodyPr/>
          <a:lstStyle/>
          <a:p>
            <a:endParaRPr lang="en-GB" b="1"/>
          </a:p>
          <a:p>
            <a:r>
              <a:rPr lang="en-GB" baseline="30000" err="1"/>
              <a:t>a</a:t>
            </a:r>
            <a:r>
              <a:rPr lang="en-GB" err="1"/>
              <a:t>Patient</a:t>
            </a:r>
            <a:r>
              <a:rPr lang="en-GB"/>
              <a:t> 01008 was initially assigned to the 200-mg cohort and self-dose escalated to 400 and 600 mg. Similarly, patient 02S003 self-dose escalated to 600 mg; both patients had best responses when treated with </a:t>
            </a:r>
            <a:r>
              <a:rPr lang="en-GB" err="1"/>
              <a:t>lisaftoclax</a:t>
            </a:r>
            <a:r>
              <a:rPr lang="en-GB"/>
              <a:t> 200 mg. </a:t>
            </a:r>
            <a:r>
              <a:rPr lang="en-GB" baseline="30000" err="1"/>
              <a:t>b</a:t>
            </a:r>
            <a:r>
              <a:rPr lang="en-GB" err="1"/>
              <a:t>Patient</a:t>
            </a:r>
            <a:r>
              <a:rPr lang="en-GB"/>
              <a:t> 03S001 was initially assigned to the 400-mg cohort and self-dose escalated to 600 mg. This patient had a best response when treated with </a:t>
            </a:r>
            <a:r>
              <a:rPr lang="en-GB" err="1"/>
              <a:t>lisaftoclax</a:t>
            </a:r>
            <a:r>
              <a:rPr lang="en-GB"/>
              <a:t> 600 mg. </a:t>
            </a:r>
            <a:r>
              <a:rPr lang="en-GB" baseline="30000" err="1"/>
              <a:t>c</a:t>
            </a:r>
            <a:r>
              <a:rPr lang="en-GB" err="1"/>
              <a:t>MRD</a:t>
            </a:r>
            <a:r>
              <a:rPr lang="en-GB"/>
              <a:t> in patients with efficacy assessments. </a:t>
            </a:r>
          </a:p>
          <a:p>
            <a:r>
              <a:rPr lang="en-GB" b="1"/>
              <a:t>BM, </a:t>
            </a:r>
            <a:r>
              <a:rPr lang="en-GB"/>
              <a:t>bone marrow; </a:t>
            </a:r>
            <a:r>
              <a:rPr lang="en-GB" b="1"/>
              <a:t>BOR</a:t>
            </a:r>
            <a:r>
              <a:rPr lang="en-GB"/>
              <a:t>, best overall response; </a:t>
            </a:r>
            <a:r>
              <a:rPr lang="en-GB" b="1"/>
              <a:t>CLL</a:t>
            </a:r>
            <a:r>
              <a:rPr lang="en-GB"/>
              <a:t>, chronic lymphocytic </a:t>
            </a:r>
            <a:r>
              <a:rPr lang="en-GB" err="1"/>
              <a:t>leukemia</a:t>
            </a:r>
            <a:r>
              <a:rPr lang="en-GB"/>
              <a:t>; </a:t>
            </a:r>
            <a:r>
              <a:rPr lang="en-GB" b="1"/>
              <a:t>CR/</a:t>
            </a:r>
            <a:r>
              <a:rPr lang="en-GB" b="1" err="1"/>
              <a:t>CRi</a:t>
            </a:r>
            <a:r>
              <a:rPr lang="en-GB" b="1"/>
              <a:t>, </a:t>
            </a:r>
            <a:r>
              <a:rPr lang="en-GB"/>
              <a:t>complete response/incomplete blood count recovery; </a:t>
            </a:r>
            <a:r>
              <a:rPr lang="en-GB" b="1"/>
              <a:t>MRD, </a:t>
            </a:r>
            <a:r>
              <a:rPr lang="en-GB"/>
              <a:t>minimal residual disease; </a:t>
            </a:r>
            <a:r>
              <a:rPr lang="en-GB" b="1"/>
              <a:t>ORR, </a:t>
            </a:r>
            <a:r>
              <a:rPr lang="en-GB"/>
              <a:t>overall response rate; </a:t>
            </a:r>
            <a:r>
              <a:rPr lang="en-GB" b="1"/>
              <a:t>PB, </a:t>
            </a:r>
            <a:r>
              <a:rPr lang="en-GB"/>
              <a:t>peripheral blood; </a:t>
            </a:r>
            <a:r>
              <a:rPr lang="en-GB" b="1"/>
              <a:t>PD, </a:t>
            </a:r>
            <a:r>
              <a:rPr lang="en-GB"/>
              <a:t>progressive disease; </a:t>
            </a:r>
            <a:r>
              <a:rPr lang="en-GB" b="1"/>
              <a:t>PR, </a:t>
            </a:r>
            <a:r>
              <a:rPr lang="en-GB"/>
              <a:t>partial response;</a:t>
            </a:r>
            <a:r>
              <a:rPr lang="en-GB" b="1"/>
              <a:t> SD,</a:t>
            </a:r>
            <a:r>
              <a:rPr lang="en-GB"/>
              <a:t> stable disease.</a:t>
            </a:r>
          </a:p>
          <a:p>
            <a:r>
              <a:rPr lang="en-GB" b="1"/>
              <a:t>Zhou et al, Abstract #1900 presented at ASH 2023. </a:t>
            </a:r>
            <a:endParaRPr lang="en-GB"/>
          </a:p>
        </p:txBody>
      </p:sp>
      <p:graphicFrame>
        <p:nvGraphicFramePr>
          <p:cNvPr id="7" name="Table 6">
            <a:extLst>
              <a:ext uri="{FF2B5EF4-FFF2-40B4-BE49-F238E27FC236}">
                <a16:creationId xmlns:a16="http://schemas.microsoft.com/office/drawing/2014/main" id="{5795BDB5-330F-5530-ADAC-D28C85DFA8F9}"/>
              </a:ext>
            </a:extLst>
          </p:cNvPr>
          <p:cNvGraphicFramePr>
            <a:graphicFrameLocks noGrp="1"/>
          </p:cNvGraphicFramePr>
          <p:nvPr>
            <p:extLst>
              <p:ext uri="{D42A27DB-BD31-4B8C-83A1-F6EECF244321}">
                <p14:modId xmlns:p14="http://schemas.microsoft.com/office/powerpoint/2010/main" val="3202317686"/>
              </p:ext>
            </p:extLst>
          </p:nvPr>
        </p:nvGraphicFramePr>
        <p:xfrm>
          <a:off x="407989" y="1997030"/>
          <a:ext cx="8532810" cy="3851316"/>
        </p:xfrm>
        <a:graphic>
          <a:graphicData uri="http://schemas.openxmlformats.org/drawingml/2006/table">
            <a:tbl>
              <a:tblPr firstRow="1" bandRow="1">
                <a:tableStyleId>{5C22544A-7EE6-4342-B048-85BDC9FD1C3A}</a:tableStyleId>
              </a:tblPr>
              <a:tblGrid>
                <a:gridCol w="2112374">
                  <a:extLst>
                    <a:ext uri="{9D8B030D-6E8A-4147-A177-3AD203B41FA5}">
                      <a16:colId xmlns:a16="http://schemas.microsoft.com/office/drawing/2014/main" val="2313116745"/>
                    </a:ext>
                  </a:extLst>
                </a:gridCol>
                <a:gridCol w="946151">
                  <a:extLst>
                    <a:ext uri="{9D8B030D-6E8A-4147-A177-3AD203B41FA5}">
                      <a16:colId xmlns:a16="http://schemas.microsoft.com/office/drawing/2014/main" val="1616285280"/>
                    </a:ext>
                  </a:extLst>
                </a:gridCol>
                <a:gridCol w="1094857">
                  <a:extLst>
                    <a:ext uri="{9D8B030D-6E8A-4147-A177-3AD203B41FA5}">
                      <a16:colId xmlns:a16="http://schemas.microsoft.com/office/drawing/2014/main" val="1790554535"/>
                    </a:ext>
                  </a:extLst>
                </a:gridCol>
                <a:gridCol w="1094857">
                  <a:extLst>
                    <a:ext uri="{9D8B030D-6E8A-4147-A177-3AD203B41FA5}">
                      <a16:colId xmlns:a16="http://schemas.microsoft.com/office/drawing/2014/main" val="958154096"/>
                    </a:ext>
                  </a:extLst>
                </a:gridCol>
                <a:gridCol w="1094857">
                  <a:extLst>
                    <a:ext uri="{9D8B030D-6E8A-4147-A177-3AD203B41FA5}">
                      <a16:colId xmlns:a16="http://schemas.microsoft.com/office/drawing/2014/main" val="2079152017"/>
                    </a:ext>
                  </a:extLst>
                </a:gridCol>
                <a:gridCol w="1094857">
                  <a:extLst>
                    <a:ext uri="{9D8B030D-6E8A-4147-A177-3AD203B41FA5}">
                      <a16:colId xmlns:a16="http://schemas.microsoft.com/office/drawing/2014/main" val="1842272023"/>
                    </a:ext>
                  </a:extLst>
                </a:gridCol>
                <a:gridCol w="1094857">
                  <a:extLst>
                    <a:ext uri="{9D8B030D-6E8A-4147-A177-3AD203B41FA5}">
                      <a16:colId xmlns:a16="http://schemas.microsoft.com/office/drawing/2014/main" val="1041796201"/>
                    </a:ext>
                  </a:extLst>
                </a:gridCol>
              </a:tblGrid>
              <a:tr h="226548">
                <a:tc>
                  <a:txBody>
                    <a:bodyPr/>
                    <a:lstStyle/>
                    <a:p>
                      <a:endParaRPr lang="en-US" sz="1200"/>
                    </a:p>
                  </a:txBody>
                  <a:tcPr marT="18000" marB="18000" anchor="ctr"/>
                </a:tc>
                <a:tc gridSpan="5">
                  <a:txBody>
                    <a:bodyPr/>
                    <a:lstStyle/>
                    <a:p>
                      <a:pPr algn="ctr"/>
                      <a:r>
                        <a:rPr lang="en-US" sz="1200" err="1"/>
                        <a:t>Lisatoclax</a:t>
                      </a:r>
                      <a:r>
                        <a:rPr lang="en-US" sz="1200"/>
                        <a:t> dosage, mg</a:t>
                      </a:r>
                    </a:p>
                  </a:txBody>
                  <a:tcPr marT="18000" marB="18000" anchor="ctr"/>
                </a:tc>
                <a:tc hMerge="1">
                  <a:txBody>
                    <a:bodyPr/>
                    <a:lstStyle/>
                    <a:p>
                      <a:endParaRPr lang="en-US" sz="1200"/>
                    </a:p>
                  </a:txBody>
                  <a:tcPr/>
                </a:tc>
                <a:tc hMerge="1">
                  <a:txBody>
                    <a:bodyPr/>
                    <a:lstStyle/>
                    <a:p>
                      <a:endParaRPr lang="en-US" sz="1200"/>
                    </a:p>
                  </a:txBody>
                  <a:tcPr/>
                </a:tc>
                <a:tc hMerge="1">
                  <a:txBody>
                    <a:bodyPr/>
                    <a:lstStyle/>
                    <a:p>
                      <a:endParaRPr lang="en-US" sz="1200"/>
                    </a:p>
                  </a:txBody>
                  <a:tcPr/>
                </a:tc>
                <a:tc hMerge="1">
                  <a:txBody>
                    <a:bodyPr/>
                    <a:lstStyle/>
                    <a:p>
                      <a:endParaRPr lang="en-US" sz="1200"/>
                    </a:p>
                  </a:txBody>
                  <a:tcPr/>
                </a:tc>
                <a:tc>
                  <a:txBody>
                    <a:bodyPr/>
                    <a:lstStyle/>
                    <a:p>
                      <a:pPr algn="ctr"/>
                      <a:r>
                        <a:rPr lang="en-US" sz="1200"/>
                        <a:t>Total</a:t>
                      </a:r>
                    </a:p>
                  </a:txBody>
                  <a:tcPr marT="18000" marB="18000" anchor="ctr"/>
                </a:tc>
                <a:extLst>
                  <a:ext uri="{0D108BD9-81ED-4DB2-BD59-A6C34878D82A}">
                    <a16:rowId xmlns:a16="http://schemas.microsoft.com/office/drawing/2014/main" val="2789334447"/>
                  </a:ext>
                </a:extLst>
              </a:tr>
              <a:tr h="226548">
                <a:tc>
                  <a:txBody>
                    <a:bodyPr/>
                    <a:lstStyle/>
                    <a:p>
                      <a:endParaRPr lang="en-US" sz="1200"/>
                    </a:p>
                  </a:txBody>
                  <a:tcPr marT="18000" marB="18000" anchor="ctr"/>
                </a:tc>
                <a:tc>
                  <a:txBody>
                    <a:bodyPr/>
                    <a:lstStyle/>
                    <a:p>
                      <a:pPr algn="ctr"/>
                      <a:r>
                        <a:rPr lang="en-US" sz="1200"/>
                        <a:t>100</a:t>
                      </a:r>
                    </a:p>
                  </a:txBody>
                  <a:tcPr marT="18000" marB="18000" anchor="ctr"/>
                </a:tc>
                <a:tc>
                  <a:txBody>
                    <a:bodyPr/>
                    <a:lstStyle/>
                    <a:p>
                      <a:pPr algn="ctr"/>
                      <a:r>
                        <a:rPr lang="en-US" sz="1200"/>
                        <a:t>200</a:t>
                      </a:r>
                      <a:r>
                        <a:rPr lang="en-US" sz="1200" baseline="30000"/>
                        <a:t>a</a:t>
                      </a:r>
                    </a:p>
                  </a:txBody>
                  <a:tcPr marT="18000" marB="18000" anchor="ctr"/>
                </a:tc>
                <a:tc>
                  <a:txBody>
                    <a:bodyPr/>
                    <a:lstStyle/>
                    <a:p>
                      <a:pPr algn="ctr"/>
                      <a:r>
                        <a:rPr lang="en-US" sz="1200"/>
                        <a:t>400</a:t>
                      </a:r>
                      <a:r>
                        <a:rPr lang="en-US" sz="1200" baseline="30000"/>
                        <a:t>b</a:t>
                      </a:r>
                    </a:p>
                  </a:txBody>
                  <a:tcPr marT="18000" marB="18000" anchor="ctr"/>
                </a:tc>
                <a:tc>
                  <a:txBody>
                    <a:bodyPr/>
                    <a:lstStyle/>
                    <a:p>
                      <a:pPr algn="ctr"/>
                      <a:r>
                        <a:rPr lang="en-US" sz="1200"/>
                        <a:t>600</a:t>
                      </a:r>
                    </a:p>
                  </a:txBody>
                  <a:tcPr marT="18000" marB="18000" anchor="ctr"/>
                </a:tc>
                <a:tc>
                  <a:txBody>
                    <a:bodyPr/>
                    <a:lstStyle/>
                    <a:p>
                      <a:pPr algn="ctr"/>
                      <a:r>
                        <a:rPr lang="en-US" sz="1200"/>
                        <a:t>800</a:t>
                      </a:r>
                    </a:p>
                  </a:txBody>
                  <a:tcPr marT="18000" marB="18000" anchor="ctr"/>
                </a:tc>
                <a:tc>
                  <a:txBody>
                    <a:bodyPr/>
                    <a:lstStyle/>
                    <a:p>
                      <a:pPr algn="ctr"/>
                      <a:r>
                        <a:rPr lang="en-US" sz="1200"/>
                        <a:t>-</a:t>
                      </a:r>
                    </a:p>
                  </a:txBody>
                  <a:tcPr marT="18000" marB="18000" anchor="ctr"/>
                </a:tc>
                <a:extLst>
                  <a:ext uri="{0D108BD9-81ED-4DB2-BD59-A6C34878D82A}">
                    <a16:rowId xmlns:a16="http://schemas.microsoft.com/office/drawing/2014/main" val="2328988096"/>
                  </a:ext>
                </a:extLst>
              </a:tr>
              <a:tr h="226548">
                <a:tc>
                  <a:txBody>
                    <a:bodyPr/>
                    <a:lstStyle/>
                    <a:p>
                      <a:r>
                        <a:rPr lang="en-US" sz="1200" b="1"/>
                        <a:t>Efficacy assessment, n</a:t>
                      </a:r>
                    </a:p>
                  </a:txBody>
                  <a:tcPr marT="18000" marB="18000" anchor="ctr"/>
                </a:tc>
                <a:tc>
                  <a:txBody>
                    <a:bodyPr/>
                    <a:lstStyle/>
                    <a:p>
                      <a:pPr algn="ctr"/>
                      <a:r>
                        <a:rPr lang="en-US" sz="1200"/>
                        <a:t>3</a:t>
                      </a:r>
                    </a:p>
                  </a:txBody>
                  <a:tcPr marT="18000" marB="18000" anchor="ctr"/>
                </a:tc>
                <a:tc>
                  <a:txBody>
                    <a:bodyPr/>
                    <a:lstStyle/>
                    <a:p>
                      <a:pPr algn="ctr"/>
                      <a:r>
                        <a:rPr lang="en-US" sz="1200"/>
                        <a:t>2</a:t>
                      </a:r>
                    </a:p>
                  </a:txBody>
                  <a:tcPr marT="18000" marB="18000" anchor="ctr"/>
                </a:tc>
                <a:tc>
                  <a:txBody>
                    <a:bodyPr/>
                    <a:lstStyle/>
                    <a:p>
                      <a:pPr algn="ctr"/>
                      <a:r>
                        <a:rPr lang="en-US" sz="1200"/>
                        <a:t>12</a:t>
                      </a:r>
                    </a:p>
                  </a:txBody>
                  <a:tcPr marT="18000" marB="18000" anchor="ctr"/>
                </a:tc>
                <a:tc>
                  <a:txBody>
                    <a:bodyPr/>
                    <a:lstStyle/>
                    <a:p>
                      <a:pPr algn="ctr"/>
                      <a:r>
                        <a:rPr lang="en-US" sz="1200"/>
                        <a:t>13</a:t>
                      </a:r>
                    </a:p>
                  </a:txBody>
                  <a:tcPr marT="18000" marB="18000" anchor="ctr"/>
                </a:tc>
                <a:tc>
                  <a:txBody>
                    <a:bodyPr/>
                    <a:lstStyle/>
                    <a:p>
                      <a:pPr algn="ctr"/>
                      <a:r>
                        <a:rPr lang="en-US" sz="1200"/>
                        <a:t>15</a:t>
                      </a:r>
                    </a:p>
                  </a:txBody>
                  <a:tcPr marT="18000" marB="18000" anchor="ctr"/>
                </a:tc>
                <a:tc>
                  <a:txBody>
                    <a:bodyPr/>
                    <a:lstStyle/>
                    <a:p>
                      <a:pPr algn="ctr"/>
                      <a:r>
                        <a:rPr lang="en-US" sz="1200"/>
                        <a:t>45</a:t>
                      </a:r>
                    </a:p>
                  </a:txBody>
                  <a:tcPr marT="18000" marB="18000" anchor="ctr"/>
                </a:tc>
                <a:extLst>
                  <a:ext uri="{0D108BD9-81ED-4DB2-BD59-A6C34878D82A}">
                    <a16:rowId xmlns:a16="http://schemas.microsoft.com/office/drawing/2014/main" val="2769354344"/>
                  </a:ext>
                </a:extLst>
              </a:tr>
              <a:tr h="226548">
                <a:tc>
                  <a:txBody>
                    <a:bodyPr/>
                    <a:lstStyle/>
                    <a:p>
                      <a:r>
                        <a:rPr lang="en-US" sz="1200" b="1"/>
                        <a:t>Response, n (%)</a:t>
                      </a:r>
                    </a:p>
                  </a:txBody>
                  <a:tcPr marT="18000" marB="18000" anchor="ctr">
                    <a:solidFill>
                      <a:srgbClr val="CBCDD2"/>
                    </a:solidFill>
                  </a:tcPr>
                </a:tc>
                <a:tc>
                  <a:txBody>
                    <a:bodyPr/>
                    <a:lstStyle/>
                    <a:p>
                      <a:pPr algn="ctr"/>
                      <a:endParaRPr lang="en-US" sz="1200"/>
                    </a:p>
                  </a:txBody>
                  <a:tcPr marT="18000" marB="18000" anchor="ctr">
                    <a:solidFill>
                      <a:srgbClr val="CBCDD2"/>
                    </a:solidFill>
                  </a:tcPr>
                </a:tc>
                <a:tc>
                  <a:txBody>
                    <a:bodyPr/>
                    <a:lstStyle/>
                    <a:p>
                      <a:pPr algn="ctr"/>
                      <a:endParaRPr lang="en-US" sz="1200"/>
                    </a:p>
                  </a:txBody>
                  <a:tcPr marT="18000" marB="18000" anchor="ctr">
                    <a:solidFill>
                      <a:srgbClr val="CBCDD2"/>
                    </a:solidFill>
                  </a:tcPr>
                </a:tc>
                <a:tc>
                  <a:txBody>
                    <a:bodyPr/>
                    <a:lstStyle/>
                    <a:p>
                      <a:pPr algn="ctr"/>
                      <a:endParaRPr lang="en-US" sz="1200"/>
                    </a:p>
                  </a:txBody>
                  <a:tcPr marT="18000" marB="18000" anchor="ctr">
                    <a:solidFill>
                      <a:srgbClr val="CBCDD2"/>
                    </a:solidFill>
                  </a:tcPr>
                </a:tc>
                <a:tc>
                  <a:txBody>
                    <a:bodyPr/>
                    <a:lstStyle/>
                    <a:p>
                      <a:pPr algn="ctr"/>
                      <a:endParaRPr lang="en-US" sz="1200"/>
                    </a:p>
                  </a:txBody>
                  <a:tcPr marT="18000" marB="18000" anchor="ctr">
                    <a:solidFill>
                      <a:srgbClr val="CBCDD2"/>
                    </a:solidFill>
                  </a:tcPr>
                </a:tc>
                <a:tc>
                  <a:txBody>
                    <a:bodyPr/>
                    <a:lstStyle/>
                    <a:p>
                      <a:pPr algn="ctr"/>
                      <a:endParaRPr lang="en-US" sz="1200"/>
                    </a:p>
                  </a:txBody>
                  <a:tcPr marT="18000" marB="18000" anchor="ctr">
                    <a:solidFill>
                      <a:srgbClr val="CBCDD2"/>
                    </a:solidFill>
                  </a:tcPr>
                </a:tc>
                <a:tc>
                  <a:txBody>
                    <a:bodyPr/>
                    <a:lstStyle/>
                    <a:p>
                      <a:pPr algn="ctr"/>
                      <a:endParaRPr lang="en-US" sz="1200"/>
                    </a:p>
                  </a:txBody>
                  <a:tcPr marT="18000" marB="18000" anchor="ctr">
                    <a:solidFill>
                      <a:srgbClr val="CBCDD2"/>
                    </a:solidFill>
                  </a:tcPr>
                </a:tc>
                <a:extLst>
                  <a:ext uri="{0D108BD9-81ED-4DB2-BD59-A6C34878D82A}">
                    <a16:rowId xmlns:a16="http://schemas.microsoft.com/office/drawing/2014/main" val="3771225564"/>
                  </a:ext>
                </a:extLst>
              </a:tr>
              <a:tr h="226548">
                <a:tc>
                  <a:txBody>
                    <a:bodyPr/>
                    <a:lstStyle/>
                    <a:p>
                      <a:pPr marL="457200" lvl="1" indent="0"/>
                      <a:r>
                        <a:rPr lang="en-US" sz="1200"/>
                        <a:t>ORR</a:t>
                      </a:r>
                    </a:p>
                  </a:txBody>
                  <a:tcPr marT="18000" marB="18000" anchor="ctr">
                    <a:solidFill>
                      <a:srgbClr val="CBCDD2"/>
                    </a:solidFill>
                  </a:tcPr>
                </a:tc>
                <a:tc>
                  <a:txBody>
                    <a:bodyPr/>
                    <a:lstStyle/>
                    <a:p>
                      <a:pPr algn="ctr"/>
                      <a:r>
                        <a:rPr lang="en-US" sz="1200"/>
                        <a:t>0</a:t>
                      </a:r>
                    </a:p>
                  </a:txBody>
                  <a:tcPr marT="18000" marB="18000" anchor="ctr">
                    <a:solidFill>
                      <a:srgbClr val="CBCDD2"/>
                    </a:solidFill>
                  </a:tcPr>
                </a:tc>
                <a:tc>
                  <a:txBody>
                    <a:bodyPr/>
                    <a:lstStyle/>
                    <a:p>
                      <a:pPr algn="ctr"/>
                      <a:r>
                        <a:rPr lang="en-US" sz="1200"/>
                        <a:t>2 (100.0)</a:t>
                      </a:r>
                    </a:p>
                  </a:txBody>
                  <a:tcPr marT="18000" marB="18000" anchor="ctr">
                    <a:solidFill>
                      <a:srgbClr val="CBCDD2"/>
                    </a:solidFill>
                  </a:tcPr>
                </a:tc>
                <a:tc>
                  <a:txBody>
                    <a:bodyPr/>
                    <a:lstStyle/>
                    <a:p>
                      <a:pPr algn="ctr"/>
                      <a:r>
                        <a:rPr lang="en-US" sz="1200"/>
                        <a:t>10 (83.3)</a:t>
                      </a:r>
                    </a:p>
                  </a:txBody>
                  <a:tcPr marT="18000" marB="18000" anchor="ctr">
                    <a:solidFill>
                      <a:srgbClr val="CBCDD2"/>
                    </a:solidFill>
                  </a:tcPr>
                </a:tc>
                <a:tc>
                  <a:txBody>
                    <a:bodyPr/>
                    <a:lstStyle/>
                    <a:p>
                      <a:pPr algn="ctr"/>
                      <a:r>
                        <a:rPr lang="en-US" sz="1200"/>
                        <a:t>9 (69.2)</a:t>
                      </a:r>
                    </a:p>
                  </a:txBody>
                  <a:tcPr marT="18000" marB="18000" anchor="ctr">
                    <a:solidFill>
                      <a:srgbClr val="CBCDD2"/>
                    </a:solidFill>
                  </a:tcPr>
                </a:tc>
                <a:tc>
                  <a:txBody>
                    <a:bodyPr/>
                    <a:lstStyle/>
                    <a:p>
                      <a:pPr algn="ctr"/>
                      <a:r>
                        <a:rPr lang="en-US" sz="1200"/>
                        <a:t>12 (80.0)</a:t>
                      </a:r>
                    </a:p>
                  </a:txBody>
                  <a:tcPr marT="18000" marB="18000" anchor="ctr">
                    <a:solidFill>
                      <a:srgbClr val="CBCDD2"/>
                    </a:solidFill>
                  </a:tcPr>
                </a:tc>
                <a:tc>
                  <a:txBody>
                    <a:bodyPr/>
                    <a:lstStyle/>
                    <a:p>
                      <a:pPr algn="ctr"/>
                      <a:r>
                        <a:rPr lang="en-US" sz="1200"/>
                        <a:t>33 (73.3)</a:t>
                      </a:r>
                    </a:p>
                  </a:txBody>
                  <a:tcPr marT="18000" marB="18000" anchor="ctr">
                    <a:solidFill>
                      <a:srgbClr val="CBCDD2"/>
                    </a:solidFill>
                  </a:tcPr>
                </a:tc>
                <a:extLst>
                  <a:ext uri="{0D108BD9-81ED-4DB2-BD59-A6C34878D82A}">
                    <a16:rowId xmlns:a16="http://schemas.microsoft.com/office/drawing/2014/main" val="1870520651"/>
                  </a:ext>
                </a:extLst>
              </a:tr>
              <a:tr h="226548">
                <a:tc>
                  <a:txBody>
                    <a:bodyPr/>
                    <a:lstStyle/>
                    <a:p>
                      <a:pPr marL="457200" lvl="1" indent="0"/>
                      <a:r>
                        <a:rPr lang="en-US" sz="1200"/>
                        <a:t>CR/</a:t>
                      </a:r>
                      <a:r>
                        <a:rPr lang="en-US" sz="1200" err="1"/>
                        <a:t>CRi</a:t>
                      </a:r>
                      <a:endParaRPr lang="en-US" sz="1200"/>
                    </a:p>
                  </a:txBody>
                  <a:tcPr marT="18000" marB="18000" anchor="ctr">
                    <a:solidFill>
                      <a:srgbClr val="CBCDD2"/>
                    </a:solidFill>
                  </a:tcPr>
                </a:tc>
                <a:tc>
                  <a:txBody>
                    <a:bodyPr/>
                    <a:lstStyle/>
                    <a:p>
                      <a:pPr algn="ctr"/>
                      <a:r>
                        <a:rPr lang="en-US" sz="1200"/>
                        <a:t>0</a:t>
                      </a:r>
                    </a:p>
                  </a:txBody>
                  <a:tcPr marT="18000" marB="18000" anchor="ctr">
                    <a:solidFill>
                      <a:srgbClr val="CBCDD2"/>
                    </a:solidFill>
                  </a:tcPr>
                </a:tc>
                <a:tc>
                  <a:txBody>
                    <a:bodyPr/>
                    <a:lstStyle/>
                    <a:p>
                      <a:pPr algn="ctr"/>
                      <a:r>
                        <a:rPr lang="en-US" sz="1200"/>
                        <a:t>1 (50.0)</a:t>
                      </a:r>
                    </a:p>
                  </a:txBody>
                  <a:tcPr marT="18000" marB="18000" anchor="ctr">
                    <a:solidFill>
                      <a:srgbClr val="CBCDD2"/>
                    </a:solidFill>
                  </a:tcPr>
                </a:tc>
                <a:tc>
                  <a:txBody>
                    <a:bodyPr/>
                    <a:lstStyle/>
                    <a:p>
                      <a:pPr algn="ctr"/>
                      <a:r>
                        <a:rPr lang="en-US" sz="1200"/>
                        <a:t>2 (16.7)</a:t>
                      </a:r>
                    </a:p>
                  </a:txBody>
                  <a:tcPr marT="18000" marB="18000" anchor="ctr">
                    <a:solidFill>
                      <a:srgbClr val="CBCDD2"/>
                    </a:solidFill>
                  </a:tcPr>
                </a:tc>
                <a:tc>
                  <a:txBody>
                    <a:bodyPr/>
                    <a:lstStyle/>
                    <a:p>
                      <a:pPr algn="ctr"/>
                      <a:r>
                        <a:rPr lang="en-US" sz="1200"/>
                        <a:t>3 (23.1)</a:t>
                      </a:r>
                    </a:p>
                  </a:txBody>
                  <a:tcPr marT="18000" marB="18000" anchor="ctr">
                    <a:solidFill>
                      <a:srgbClr val="CBCDD2"/>
                    </a:solidFill>
                  </a:tcPr>
                </a:tc>
                <a:tc>
                  <a:txBody>
                    <a:bodyPr/>
                    <a:lstStyle/>
                    <a:p>
                      <a:pPr algn="ctr"/>
                      <a:r>
                        <a:rPr lang="en-US" sz="1200"/>
                        <a:t>5 (33.3)</a:t>
                      </a:r>
                    </a:p>
                  </a:txBody>
                  <a:tcPr marT="18000" marB="18000" anchor="ctr">
                    <a:solidFill>
                      <a:srgbClr val="CBCDD2"/>
                    </a:solidFill>
                  </a:tcPr>
                </a:tc>
                <a:tc>
                  <a:txBody>
                    <a:bodyPr/>
                    <a:lstStyle/>
                    <a:p>
                      <a:pPr algn="ctr"/>
                      <a:r>
                        <a:rPr lang="en-US" sz="1200"/>
                        <a:t>11 (24.4)</a:t>
                      </a:r>
                    </a:p>
                  </a:txBody>
                  <a:tcPr marT="18000" marB="18000" anchor="ctr">
                    <a:solidFill>
                      <a:srgbClr val="CBCDD2"/>
                    </a:solidFill>
                  </a:tcPr>
                </a:tc>
                <a:extLst>
                  <a:ext uri="{0D108BD9-81ED-4DB2-BD59-A6C34878D82A}">
                    <a16:rowId xmlns:a16="http://schemas.microsoft.com/office/drawing/2014/main" val="1199622687"/>
                  </a:ext>
                </a:extLst>
              </a:tr>
              <a:tr h="226548">
                <a:tc>
                  <a:txBody>
                    <a:bodyPr/>
                    <a:lstStyle/>
                    <a:p>
                      <a:pPr marL="457200" lvl="1" indent="0"/>
                      <a:r>
                        <a:rPr lang="en-US" sz="1200"/>
                        <a:t>PR</a:t>
                      </a:r>
                    </a:p>
                  </a:txBody>
                  <a:tcPr marT="18000" marB="18000" anchor="ctr">
                    <a:solidFill>
                      <a:srgbClr val="CBCDD2"/>
                    </a:solidFill>
                  </a:tcPr>
                </a:tc>
                <a:tc>
                  <a:txBody>
                    <a:bodyPr/>
                    <a:lstStyle/>
                    <a:p>
                      <a:pPr algn="ctr"/>
                      <a:r>
                        <a:rPr lang="en-US" sz="1200"/>
                        <a:t>0</a:t>
                      </a:r>
                    </a:p>
                  </a:txBody>
                  <a:tcPr marT="18000" marB="18000" anchor="ctr">
                    <a:solidFill>
                      <a:srgbClr val="CBCDD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1 (50.0)</a:t>
                      </a:r>
                    </a:p>
                  </a:txBody>
                  <a:tcPr marT="18000" marB="18000" anchor="ctr">
                    <a:solidFill>
                      <a:srgbClr val="CBCDD2"/>
                    </a:solidFill>
                  </a:tcPr>
                </a:tc>
                <a:tc>
                  <a:txBody>
                    <a:bodyPr/>
                    <a:lstStyle/>
                    <a:p>
                      <a:pPr algn="ctr"/>
                      <a:r>
                        <a:rPr lang="en-US" sz="1200"/>
                        <a:t>8 (66.7)</a:t>
                      </a:r>
                    </a:p>
                  </a:txBody>
                  <a:tcPr marT="18000" marB="18000" anchor="ctr">
                    <a:solidFill>
                      <a:srgbClr val="CBCDD2"/>
                    </a:solidFill>
                  </a:tcPr>
                </a:tc>
                <a:tc>
                  <a:txBody>
                    <a:bodyPr/>
                    <a:lstStyle/>
                    <a:p>
                      <a:pPr algn="ctr"/>
                      <a:r>
                        <a:rPr lang="en-US" sz="1200"/>
                        <a:t>6 (46.2)</a:t>
                      </a:r>
                    </a:p>
                  </a:txBody>
                  <a:tcPr marT="18000" marB="18000" anchor="ctr">
                    <a:solidFill>
                      <a:srgbClr val="CBCDD2"/>
                    </a:solidFill>
                  </a:tcPr>
                </a:tc>
                <a:tc>
                  <a:txBody>
                    <a:bodyPr/>
                    <a:lstStyle/>
                    <a:p>
                      <a:pPr algn="ctr"/>
                      <a:r>
                        <a:rPr lang="en-US" sz="1200"/>
                        <a:t>7 (46.7)</a:t>
                      </a:r>
                    </a:p>
                  </a:txBody>
                  <a:tcPr marT="18000" marB="18000" anchor="ctr">
                    <a:solidFill>
                      <a:srgbClr val="CBCDD2"/>
                    </a:solidFill>
                  </a:tcPr>
                </a:tc>
                <a:tc>
                  <a:txBody>
                    <a:bodyPr/>
                    <a:lstStyle/>
                    <a:p>
                      <a:pPr algn="ctr"/>
                      <a:r>
                        <a:rPr lang="en-US" sz="1200"/>
                        <a:t>22 (48.9)</a:t>
                      </a:r>
                    </a:p>
                  </a:txBody>
                  <a:tcPr marT="18000" marB="18000" anchor="ctr">
                    <a:solidFill>
                      <a:srgbClr val="CBCDD2"/>
                    </a:solidFill>
                  </a:tcPr>
                </a:tc>
                <a:extLst>
                  <a:ext uri="{0D108BD9-81ED-4DB2-BD59-A6C34878D82A}">
                    <a16:rowId xmlns:a16="http://schemas.microsoft.com/office/drawing/2014/main" val="411640821"/>
                  </a:ext>
                </a:extLst>
              </a:tr>
              <a:tr h="226548">
                <a:tc>
                  <a:txBody>
                    <a:bodyPr/>
                    <a:lstStyle/>
                    <a:p>
                      <a:pPr marL="457200" lvl="1" indent="0"/>
                      <a:r>
                        <a:rPr lang="en-US" sz="1200"/>
                        <a:t>SD</a:t>
                      </a:r>
                    </a:p>
                  </a:txBody>
                  <a:tcPr marT="18000" marB="18000" anchor="ctr">
                    <a:solidFill>
                      <a:srgbClr val="CBCDD2"/>
                    </a:solidFill>
                  </a:tcPr>
                </a:tc>
                <a:tc>
                  <a:txBody>
                    <a:bodyPr/>
                    <a:lstStyle/>
                    <a:p>
                      <a:pPr algn="ctr"/>
                      <a:r>
                        <a:rPr lang="en-US" sz="1200"/>
                        <a:t>3 (100.0)</a:t>
                      </a:r>
                    </a:p>
                  </a:txBody>
                  <a:tcPr marT="18000" marB="18000" anchor="ctr">
                    <a:solidFill>
                      <a:srgbClr val="CBCDD2"/>
                    </a:solidFill>
                  </a:tcPr>
                </a:tc>
                <a:tc>
                  <a:txBody>
                    <a:bodyPr/>
                    <a:lstStyle/>
                    <a:p>
                      <a:pPr algn="ctr"/>
                      <a:r>
                        <a:rPr lang="en-US" sz="1200"/>
                        <a:t>0</a:t>
                      </a:r>
                    </a:p>
                  </a:txBody>
                  <a:tcPr marT="18000" marB="18000" anchor="ctr">
                    <a:solidFill>
                      <a:srgbClr val="CBCDD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2 (16.7)</a:t>
                      </a:r>
                    </a:p>
                  </a:txBody>
                  <a:tcPr marT="18000" marB="18000" anchor="ctr">
                    <a:solidFill>
                      <a:srgbClr val="CBCDD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2 (15.4)</a:t>
                      </a:r>
                    </a:p>
                  </a:txBody>
                  <a:tcPr marT="18000" marB="18000" anchor="ctr">
                    <a:solidFill>
                      <a:srgbClr val="CBCDD2"/>
                    </a:solidFill>
                  </a:tcPr>
                </a:tc>
                <a:tc>
                  <a:txBody>
                    <a:bodyPr/>
                    <a:lstStyle/>
                    <a:p>
                      <a:pPr algn="ctr"/>
                      <a:r>
                        <a:rPr lang="en-US" sz="1200"/>
                        <a:t>0</a:t>
                      </a:r>
                    </a:p>
                  </a:txBody>
                  <a:tcPr marT="18000" marB="18000" anchor="ctr">
                    <a:solidFill>
                      <a:srgbClr val="CBCDD2"/>
                    </a:solidFill>
                  </a:tcPr>
                </a:tc>
                <a:tc>
                  <a:txBody>
                    <a:bodyPr/>
                    <a:lstStyle/>
                    <a:p>
                      <a:pPr algn="ctr"/>
                      <a:r>
                        <a:rPr lang="en-US" sz="1200"/>
                        <a:t>7 (15.6)</a:t>
                      </a:r>
                    </a:p>
                  </a:txBody>
                  <a:tcPr marT="18000" marB="18000" anchor="ctr">
                    <a:solidFill>
                      <a:srgbClr val="CBCDD2"/>
                    </a:solidFill>
                  </a:tcPr>
                </a:tc>
                <a:extLst>
                  <a:ext uri="{0D108BD9-81ED-4DB2-BD59-A6C34878D82A}">
                    <a16:rowId xmlns:a16="http://schemas.microsoft.com/office/drawing/2014/main" val="2930979881"/>
                  </a:ext>
                </a:extLst>
              </a:tr>
              <a:tr h="226548">
                <a:tc>
                  <a:txBody>
                    <a:bodyPr/>
                    <a:lstStyle/>
                    <a:p>
                      <a:pPr marL="457200" lvl="1" indent="0"/>
                      <a:r>
                        <a:rPr lang="en-US" sz="1200"/>
                        <a:t>PD</a:t>
                      </a:r>
                    </a:p>
                  </a:txBody>
                  <a:tcPr marT="18000" marB="18000" anchor="ctr">
                    <a:solidFill>
                      <a:srgbClr val="CBCDD2"/>
                    </a:solidFill>
                  </a:tcPr>
                </a:tc>
                <a:tc>
                  <a:txBody>
                    <a:bodyPr/>
                    <a:lstStyle/>
                    <a:p>
                      <a:pPr algn="ctr"/>
                      <a:r>
                        <a:rPr lang="en-US" sz="1200"/>
                        <a:t>0</a:t>
                      </a:r>
                    </a:p>
                  </a:txBody>
                  <a:tcPr marT="18000" marB="18000" anchor="ctr">
                    <a:solidFill>
                      <a:srgbClr val="CBCDD2"/>
                    </a:solidFill>
                  </a:tcPr>
                </a:tc>
                <a:tc>
                  <a:txBody>
                    <a:bodyPr/>
                    <a:lstStyle/>
                    <a:p>
                      <a:pPr algn="ctr"/>
                      <a:r>
                        <a:rPr lang="en-US" sz="1200"/>
                        <a:t>0</a:t>
                      </a:r>
                    </a:p>
                  </a:txBody>
                  <a:tcPr marT="18000" marB="18000" anchor="ctr">
                    <a:solidFill>
                      <a:srgbClr val="CBCDD2"/>
                    </a:solidFill>
                  </a:tcPr>
                </a:tc>
                <a:tc>
                  <a:txBody>
                    <a:bodyPr/>
                    <a:lstStyle/>
                    <a:p>
                      <a:pPr algn="ctr"/>
                      <a:r>
                        <a:rPr lang="en-US" sz="1200"/>
                        <a:t>0</a:t>
                      </a:r>
                    </a:p>
                  </a:txBody>
                  <a:tcPr marT="18000" marB="18000" anchor="ctr">
                    <a:solidFill>
                      <a:srgbClr val="CBCDD2"/>
                    </a:solidFill>
                  </a:tcPr>
                </a:tc>
                <a:tc>
                  <a:txBody>
                    <a:bodyPr/>
                    <a:lstStyle/>
                    <a:p>
                      <a:pPr algn="ctr"/>
                      <a:r>
                        <a:rPr lang="en-US" sz="1200"/>
                        <a:t>2 (15.4)</a:t>
                      </a:r>
                    </a:p>
                  </a:txBody>
                  <a:tcPr marT="18000" marB="18000" anchor="ctr">
                    <a:solidFill>
                      <a:srgbClr val="CBCDD2"/>
                    </a:solidFill>
                  </a:tcPr>
                </a:tc>
                <a:tc>
                  <a:txBody>
                    <a:bodyPr/>
                    <a:lstStyle/>
                    <a:p>
                      <a:pPr algn="ctr"/>
                      <a:r>
                        <a:rPr lang="en-US" sz="1200"/>
                        <a:t>3 (20.0)</a:t>
                      </a:r>
                    </a:p>
                  </a:txBody>
                  <a:tcPr marT="18000" marB="18000" anchor="ctr">
                    <a:solidFill>
                      <a:srgbClr val="CBCDD2"/>
                    </a:solidFill>
                  </a:tcPr>
                </a:tc>
                <a:tc>
                  <a:txBody>
                    <a:bodyPr/>
                    <a:lstStyle/>
                    <a:p>
                      <a:pPr algn="ctr"/>
                      <a:r>
                        <a:rPr lang="en-US" sz="1200"/>
                        <a:t>5 (11.1)</a:t>
                      </a:r>
                    </a:p>
                  </a:txBody>
                  <a:tcPr marT="18000" marB="18000" anchor="ctr">
                    <a:solidFill>
                      <a:srgbClr val="CBCDD2"/>
                    </a:solidFill>
                  </a:tcPr>
                </a:tc>
                <a:extLst>
                  <a:ext uri="{0D108BD9-81ED-4DB2-BD59-A6C34878D82A}">
                    <a16:rowId xmlns:a16="http://schemas.microsoft.com/office/drawing/2014/main" val="997785342"/>
                  </a:ext>
                </a:extLst>
              </a:tr>
              <a:tr h="226548">
                <a:tc>
                  <a:txBody>
                    <a:bodyPr/>
                    <a:lstStyle/>
                    <a:p>
                      <a:r>
                        <a:rPr lang="en-US" sz="1200" b="1"/>
                        <a:t>MRD in PB assessment, n</a:t>
                      </a:r>
                    </a:p>
                  </a:txBody>
                  <a:tcPr marT="18000" marB="18000" anchor="ctr">
                    <a:solidFill>
                      <a:srgbClr val="E7E8EA"/>
                    </a:solidFill>
                  </a:tcPr>
                </a:tc>
                <a:tc>
                  <a:txBody>
                    <a:bodyPr/>
                    <a:lstStyle/>
                    <a:p>
                      <a:pPr algn="ctr"/>
                      <a:r>
                        <a:rPr lang="en-US" sz="1200"/>
                        <a:t>-</a:t>
                      </a:r>
                    </a:p>
                  </a:txBody>
                  <a:tcPr marT="18000" marB="18000" anchor="ctr">
                    <a:solidFill>
                      <a:srgbClr val="E7E8EA"/>
                    </a:solidFill>
                  </a:tcPr>
                </a:tc>
                <a:tc>
                  <a:txBody>
                    <a:bodyPr/>
                    <a:lstStyle/>
                    <a:p>
                      <a:pPr algn="ctr"/>
                      <a:r>
                        <a:rPr lang="en-US" sz="1200"/>
                        <a:t>-</a:t>
                      </a:r>
                    </a:p>
                  </a:txBody>
                  <a:tcPr marT="18000" marB="18000" anchor="ctr">
                    <a:solidFill>
                      <a:srgbClr val="E7E8EA"/>
                    </a:solidFill>
                  </a:tcPr>
                </a:tc>
                <a:tc>
                  <a:txBody>
                    <a:bodyPr/>
                    <a:lstStyle/>
                    <a:p>
                      <a:pPr algn="ctr"/>
                      <a:r>
                        <a:rPr lang="en-US" sz="1200"/>
                        <a:t>6</a:t>
                      </a:r>
                    </a:p>
                  </a:txBody>
                  <a:tcPr marT="18000" marB="18000" anchor="ctr">
                    <a:solidFill>
                      <a:srgbClr val="E7E8EA"/>
                    </a:solidFill>
                  </a:tcPr>
                </a:tc>
                <a:tc>
                  <a:txBody>
                    <a:bodyPr/>
                    <a:lstStyle/>
                    <a:p>
                      <a:pPr algn="ctr"/>
                      <a:r>
                        <a:rPr lang="en-US" sz="1200"/>
                        <a:t>7</a:t>
                      </a:r>
                    </a:p>
                  </a:txBody>
                  <a:tcPr marT="18000" marB="18000" anchor="ctr">
                    <a:solidFill>
                      <a:srgbClr val="E7E8EA"/>
                    </a:solidFill>
                  </a:tcPr>
                </a:tc>
                <a:tc>
                  <a:txBody>
                    <a:bodyPr/>
                    <a:lstStyle/>
                    <a:p>
                      <a:pPr algn="ctr"/>
                      <a:r>
                        <a:rPr lang="en-US" sz="1200"/>
                        <a:t>5</a:t>
                      </a:r>
                    </a:p>
                  </a:txBody>
                  <a:tcPr marT="18000" marB="18000" anchor="ctr">
                    <a:solidFill>
                      <a:srgbClr val="E7E8EA"/>
                    </a:solidFill>
                  </a:tcPr>
                </a:tc>
                <a:tc>
                  <a:txBody>
                    <a:bodyPr/>
                    <a:lstStyle/>
                    <a:p>
                      <a:pPr algn="ctr"/>
                      <a:r>
                        <a:rPr lang="en-US" sz="1200"/>
                        <a:t>18</a:t>
                      </a:r>
                    </a:p>
                  </a:txBody>
                  <a:tcPr marT="18000" marB="18000" anchor="ctr">
                    <a:solidFill>
                      <a:srgbClr val="E7E8EA"/>
                    </a:solidFill>
                  </a:tcPr>
                </a:tc>
                <a:extLst>
                  <a:ext uri="{0D108BD9-81ED-4DB2-BD59-A6C34878D82A}">
                    <a16:rowId xmlns:a16="http://schemas.microsoft.com/office/drawing/2014/main" val="1887747869"/>
                  </a:ext>
                </a:extLst>
              </a:tr>
              <a:tr h="2265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Response, n (%)</a:t>
                      </a:r>
                    </a:p>
                  </a:txBody>
                  <a:tcPr marT="18000" marB="18000" anchor="ctr">
                    <a:solidFill>
                      <a:srgbClr val="CBCDD2"/>
                    </a:solidFill>
                  </a:tcPr>
                </a:tc>
                <a:tc>
                  <a:txBody>
                    <a:bodyPr/>
                    <a:lstStyle/>
                    <a:p>
                      <a:pPr algn="ctr"/>
                      <a:endParaRPr lang="en-US" sz="1200"/>
                    </a:p>
                  </a:txBody>
                  <a:tcPr marT="18000" marB="18000" anchor="ctr">
                    <a:solidFill>
                      <a:srgbClr val="CBCDD2"/>
                    </a:solidFill>
                  </a:tcPr>
                </a:tc>
                <a:tc>
                  <a:txBody>
                    <a:bodyPr/>
                    <a:lstStyle/>
                    <a:p>
                      <a:pPr algn="ctr"/>
                      <a:endParaRPr lang="en-US" sz="1200"/>
                    </a:p>
                  </a:txBody>
                  <a:tcPr marT="18000" marB="18000" anchor="ctr">
                    <a:solidFill>
                      <a:srgbClr val="CBCDD2"/>
                    </a:solidFill>
                  </a:tcPr>
                </a:tc>
                <a:tc>
                  <a:txBody>
                    <a:bodyPr/>
                    <a:lstStyle/>
                    <a:p>
                      <a:pPr algn="ctr"/>
                      <a:endParaRPr lang="en-US" sz="1200"/>
                    </a:p>
                  </a:txBody>
                  <a:tcPr marT="18000" marB="18000" anchor="ctr">
                    <a:solidFill>
                      <a:srgbClr val="CBCDD2"/>
                    </a:solidFill>
                  </a:tcPr>
                </a:tc>
                <a:tc>
                  <a:txBody>
                    <a:bodyPr/>
                    <a:lstStyle/>
                    <a:p>
                      <a:pPr algn="ctr"/>
                      <a:endParaRPr lang="en-US" sz="1200"/>
                    </a:p>
                  </a:txBody>
                  <a:tcPr marT="18000" marB="18000" anchor="ctr">
                    <a:solidFill>
                      <a:srgbClr val="CBCDD2"/>
                    </a:solidFill>
                  </a:tcPr>
                </a:tc>
                <a:tc>
                  <a:txBody>
                    <a:bodyPr/>
                    <a:lstStyle/>
                    <a:p>
                      <a:pPr algn="ctr"/>
                      <a:endParaRPr lang="en-US" sz="1200"/>
                    </a:p>
                  </a:txBody>
                  <a:tcPr marT="18000" marB="18000" anchor="ctr">
                    <a:solidFill>
                      <a:srgbClr val="CBCDD2"/>
                    </a:solidFill>
                  </a:tcPr>
                </a:tc>
                <a:tc>
                  <a:txBody>
                    <a:bodyPr/>
                    <a:lstStyle/>
                    <a:p>
                      <a:pPr algn="ctr"/>
                      <a:endParaRPr lang="en-US" sz="1200"/>
                    </a:p>
                  </a:txBody>
                  <a:tcPr marT="18000" marB="18000" anchor="ctr">
                    <a:solidFill>
                      <a:srgbClr val="CBCDD2"/>
                    </a:solidFill>
                  </a:tcPr>
                </a:tc>
                <a:extLst>
                  <a:ext uri="{0D108BD9-81ED-4DB2-BD59-A6C34878D82A}">
                    <a16:rowId xmlns:a16="http://schemas.microsoft.com/office/drawing/2014/main" val="3736540586"/>
                  </a:ext>
                </a:extLst>
              </a:tr>
              <a:tr h="226548">
                <a:tc>
                  <a:txBody>
                    <a:bodyPr/>
                    <a:lstStyle/>
                    <a:p>
                      <a:pPr marL="457200" lvl="1" indent="0"/>
                      <a:r>
                        <a:rPr lang="en-US" sz="1200"/>
                        <a:t>MRD</a:t>
                      </a:r>
                    </a:p>
                  </a:txBody>
                  <a:tcPr marT="18000" marB="18000" anchor="ctr">
                    <a:solidFill>
                      <a:srgbClr val="CBCDD2"/>
                    </a:solidFill>
                  </a:tcPr>
                </a:tc>
                <a:tc>
                  <a:txBody>
                    <a:bodyPr/>
                    <a:lstStyle/>
                    <a:p>
                      <a:pPr algn="ctr"/>
                      <a:r>
                        <a:rPr lang="en-US" sz="1200"/>
                        <a:t>-</a:t>
                      </a:r>
                    </a:p>
                  </a:txBody>
                  <a:tcPr marT="18000" marB="18000" anchor="ctr">
                    <a:solidFill>
                      <a:srgbClr val="CBCDD2"/>
                    </a:solidFill>
                  </a:tcPr>
                </a:tc>
                <a:tc>
                  <a:txBody>
                    <a:bodyPr/>
                    <a:lstStyle/>
                    <a:p>
                      <a:pPr algn="ctr"/>
                      <a:r>
                        <a:rPr lang="en-US" sz="1200"/>
                        <a:t>-</a:t>
                      </a:r>
                    </a:p>
                  </a:txBody>
                  <a:tcPr marT="18000" marB="18000" anchor="ctr">
                    <a:solidFill>
                      <a:srgbClr val="CBCDD2"/>
                    </a:solidFill>
                  </a:tcPr>
                </a:tc>
                <a:tc>
                  <a:txBody>
                    <a:bodyPr/>
                    <a:lstStyle/>
                    <a:p>
                      <a:pPr algn="ctr"/>
                      <a:r>
                        <a:rPr lang="en-US" sz="1200"/>
                        <a:t>2 (33.3) </a:t>
                      </a:r>
                    </a:p>
                  </a:txBody>
                  <a:tcPr marT="18000" marB="18000" anchor="ctr">
                    <a:solidFill>
                      <a:srgbClr val="CBCDD2"/>
                    </a:solidFill>
                  </a:tcPr>
                </a:tc>
                <a:tc>
                  <a:txBody>
                    <a:bodyPr/>
                    <a:lstStyle/>
                    <a:p>
                      <a:pPr algn="ctr"/>
                      <a:r>
                        <a:rPr lang="en-US" sz="1200"/>
                        <a:t>2 (28.6)</a:t>
                      </a:r>
                    </a:p>
                  </a:txBody>
                  <a:tcPr marT="18000" marB="18000" anchor="ctr">
                    <a:solidFill>
                      <a:srgbClr val="CBCDD2"/>
                    </a:solidFill>
                  </a:tcPr>
                </a:tc>
                <a:tc>
                  <a:txBody>
                    <a:bodyPr/>
                    <a:lstStyle/>
                    <a:p>
                      <a:pPr algn="ctr"/>
                      <a:r>
                        <a:rPr lang="en-US" sz="1200"/>
                        <a:t>3 (60.0)</a:t>
                      </a:r>
                    </a:p>
                  </a:txBody>
                  <a:tcPr marT="18000" marB="18000" anchor="ctr">
                    <a:solidFill>
                      <a:srgbClr val="CBCDD2"/>
                    </a:solidFill>
                  </a:tcPr>
                </a:tc>
                <a:tc>
                  <a:txBody>
                    <a:bodyPr/>
                    <a:lstStyle/>
                    <a:p>
                      <a:pPr algn="ctr"/>
                      <a:r>
                        <a:rPr lang="en-US" sz="1200"/>
                        <a:t>7 (38.9)</a:t>
                      </a:r>
                    </a:p>
                  </a:txBody>
                  <a:tcPr marT="18000" marB="18000" anchor="ctr">
                    <a:solidFill>
                      <a:srgbClr val="CBCDD2"/>
                    </a:solidFill>
                  </a:tcPr>
                </a:tc>
                <a:extLst>
                  <a:ext uri="{0D108BD9-81ED-4DB2-BD59-A6C34878D82A}">
                    <a16:rowId xmlns:a16="http://schemas.microsoft.com/office/drawing/2014/main" val="426802701"/>
                  </a:ext>
                </a:extLst>
              </a:tr>
              <a:tr h="226548">
                <a:tc>
                  <a:txBody>
                    <a:bodyPr/>
                    <a:lstStyle/>
                    <a:p>
                      <a:pPr marL="457200" lvl="1" indent="0"/>
                      <a:r>
                        <a:rPr lang="en-US" sz="1200" err="1"/>
                        <a:t>MRD</a:t>
                      </a:r>
                      <a:r>
                        <a:rPr lang="en-US" sz="1200" baseline="30000" err="1"/>
                        <a:t>c</a:t>
                      </a:r>
                      <a:endParaRPr lang="en-US" sz="1200" baseline="30000"/>
                    </a:p>
                  </a:txBody>
                  <a:tcPr marT="18000" marB="18000" anchor="ctr">
                    <a:solidFill>
                      <a:srgbClr val="CBCDD2"/>
                    </a:solidFill>
                  </a:tcPr>
                </a:tc>
                <a:tc>
                  <a:txBody>
                    <a:bodyPr/>
                    <a:lstStyle/>
                    <a:p>
                      <a:pPr algn="ctr"/>
                      <a:endParaRPr lang="en-US" sz="1200"/>
                    </a:p>
                  </a:txBody>
                  <a:tcPr marT="18000" marB="18000" anchor="ctr">
                    <a:solidFill>
                      <a:srgbClr val="CBCDD2"/>
                    </a:solidFill>
                  </a:tcPr>
                </a:tc>
                <a:tc>
                  <a:txBody>
                    <a:bodyPr/>
                    <a:lstStyle/>
                    <a:p>
                      <a:pPr algn="ctr"/>
                      <a:endParaRPr lang="en-US" sz="1200"/>
                    </a:p>
                  </a:txBody>
                  <a:tcPr marT="18000" marB="18000" anchor="ctr">
                    <a:solidFill>
                      <a:srgbClr val="CBCDD2"/>
                    </a:solidFill>
                  </a:tcPr>
                </a:tc>
                <a:tc>
                  <a:txBody>
                    <a:bodyPr/>
                    <a:lstStyle/>
                    <a:p>
                      <a:pPr algn="ctr"/>
                      <a:r>
                        <a:rPr lang="en-US" sz="1200"/>
                        <a:t>2 (16.7)</a:t>
                      </a:r>
                    </a:p>
                  </a:txBody>
                  <a:tcPr marT="18000" marB="18000" anchor="ctr">
                    <a:solidFill>
                      <a:srgbClr val="CBCDD2"/>
                    </a:solidFill>
                  </a:tcPr>
                </a:tc>
                <a:tc>
                  <a:txBody>
                    <a:bodyPr/>
                    <a:lstStyle/>
                    <a:p>
                      <a:pPr algn="ctr"/>
                      <a:r>
                        <a:rPr lang="en-US" sz="1200"/>
                        <a:t>2 (15.4)</a:t>
                      </a:r>
                    </a:p>
                  </a:txBody>
                  <a:tcPr marT="18000" marB="18000" anchor="ctr">
                    <a:solidFill>
                      <a:srgbClr val="CBCDD2"/>
                    </a:solidFill>
                  </a:tcPr>
                </a:tc>
                <a:tc>
                  <a:txBody>
                    <a:bodyPr/>
                    <a:lstStyle/>
                    <a:p>
                      <a:pPr algn="ctr"/>
                      <a:r>
                        <a:rPr lang="en-US" sz="1200"/>
                        <a:t>3 (20.0)</a:t>
                      </a:r>
                    </a:p>
                  </a:txBody>
                  <a:tcPr marT="18000" marB="18000" anchor="ctr">
                    <a:solidFill>
                      <a:srgbClr val="CBCDD2"/>
                    </a:solidFill>
                  </a:tcPr>
                </a:tc>
                <a:tc>
                  <a:txBody>
                    <a:bodyPr/>
                    <a:lstStyle/>
                    <a:p>
                      <a:pPr algn="ctr"/>
                      <a:r>
                        <a:rPr lang="en-US" sz="1200"/>
                        <a:t>7 (15.6)</a:t>
                      </a:r>
                    </a:p>
                  </a:txBody>
                  <a:tcPr marT="18000" marB="18000" anchor="ctr">
                    <a:solidFill>
                      <a:srgbClr val="CBCDD2"/>
                    </a:solidFill>
                  </a:tcPr>
                </a:tc>
                <a:extLst>
                  <a:ext uri="{0D108BD9-81ED-4DB2-BD59-A6C34878D82A}">
                    <a16:rowId xmlns:a16="http://schemas.microsoft.com/office/drawing/2014/main" val="1313624723"/>
                  </a:ext>
                </a:extLst>
              </a:tr>
              <a:tr h="2265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MRD in BM assessment, n</a:t>
                      </a:r>
                    </a:p>
                  </a:txBody>
                  <a:tcPr marT="18000" marB="18000" anchor="ctr">
                    <a:solidFill>
                      <a:srgbClr val="E7E8EA"/>
                    </a:solidFill>
                  </a:tcPr>
                </a:tc>
                <a:tc>
                  <a:txBody>
                    <a:bodyPr/>
                    <a:lstStyle/>
                    <a:p>
                      <a:pPr algn="ctr"/>
                      <a:r>
                        <a:rPr lang="en-US" sz="1200"/>
                        <a:t>-</a:t>
                      </a:r>
                    </a:p>
                  </a:txBody>
                  <a:tcPr marT="18000" marB="18000" anchor="ctr">
                    <a:solidFill>
                      <a:srgbClr val="E7E8EA"/>
                    </a:solidFill>
                  </a:tcPr>
                </a:tc>
                <a:tc>
                  <a:txBody>
                    <a:bodyPr/>
                    <a:lstStyle/>
                    <a:p>
                      <a:pPr algn="ctr"/>
                      <a:r>
                        <a:rPr lang="en-US" sz="1200"/>
                        <a:t>-</a:t>
                      </a:r>
                    </a:p>
                  </a:txBody>
                  <a:tcPr marT="18000" marB="18000" anchor="ctr">
                    <a:solidFill>
                      <a:srgbClr val="E7E8EA"/>
                    </a:solidFill>
                  </a:tcPr>
                </a:tc>
                <a:tc>
                  <a:txBody>
                    <a:bodyPr/>
                    <a:lstStyle/>
                    <a:p>
                      <a:pPr algn="ctr"/>
                      <a:r>
                        <a:rPr lang="en-US" sz="1200"/>
                        <a:t>2</a:t>
                      </a:r>
                    </a:p>
                  </a:txBody>
                  <a:tcPr marT="18000" marB="18000" anchor="ctr">
                    <a:solidFill>
                      <a:srgbClr val="E7E8EA"/>
                    </a:solidFill>
                  </a:tcPr>
                </a:tc>
                <a:tc>
                  <a:txBody>
                    <a:bodyPr/>
                    <a:lstStyle/>
                    <a:p>
                      <a:pPr algn="ctr"/>
                      <a:r>
                        <a:rPr lang="en-US" sz="1200"/>
                        <a:t>1</a:t>
                      </a:r>
                    </a:p>
                  </a:txBody>
                  <a:tcPr marT="18000" marB="18000" anchor="ctr">
                    <a:solidFill>
                      <a:srgbClr val="E7E8EA"/>
                    </a:solidFill>
                  </a:tcPr>
                </a:tc>
                <a:tc>
                  <a:txBody>
                    <a:bodyPr/>
                    <a:lstStyle/>
                    <a:p>
                      <a:pPr algn="ctr"/>
                      <a:r>
                        <a:rPr lang="en-US" sz="1200"/>
                        <a:t>3</a:t>
                      </a:r>
                    </a:p>
                  </a:txBody>
                  <a:tcPr marT="18000" marB="18000" anchor="ctr">
                    <a:solidFill>
                      <a:srgbClr val="E7E8EA"/>
                    </a:solidFill>
                  </a:tcPr>
                </a:tc>
                <a:tc>
                  <a:txBody>
                    <a:bodyPr/>
                    <a:lstStyle/>
                    <a:p>
                      <a:pPr algn="ctr"/>
                      <a:r>
                        <a:rPr lang="en-US" sz="1200"/>
                        <a:t>6</a:t>
                      </a:r>
                    </a:p>
                  </a:txBody>
                  <a:tcPr marT="18000" marB="18000" anchor="ctr">
                    <a:solidFill>
                      <a:srgbClr val="E7E8EA"/>
                    </a:solidFill>
                  </a:tcPr>
                </a:tc>
                <a:extLst>
                  <a:ext uri="{0D108BD9-81ED-4DB2-BD59-A6C34878D82A}">
                    <a16:rowId xmlns:a16="http://schemas.microsoft.com/office/drawing/2014/main" val="3744131314"/>
                  </a:ext>
                </a:extLst>
              </a:tr>
              <a:tr h="226548">
                <a:tc>
                  <a:txBody>
                    <a:bodyPr/>
                    <a:lstStyle/>
                    <a:p>
                      <a:r>
                        <a:rPr lang="en-US" sz="1200" b="1"/>
                        <a:t>Response, n (%)</a:t>
                      </a:r>
                    </a:p>
                  </a:txBody>
                  <a:tcPr marT="18000" marB="18000" anchor="ctr">
                    <a:solidFill>
                      <a:srgbClr val="CBCDD2"/>
                    </a:solidFill>
                  </a:tcPr>
                </a:tc>
                <a:tc>
                  <a:txBody>
                    <a:bodyPr/>
                    <a:lstStyle/>
                    <a:p>
                      <a:pPr algn="ctr"/>
                      <a:endParaRPr lang="en-US" sz="1200"/>
                    </a:p>
                  </a:txBody>
                  <a:tcPr marT="18000" marB="18000" anchor="ctr">
                    <a:solidFill>
                      <a:srgbClr val="CBCDD2"/>
                    </a:solidFill>
                  </a:tcPr>
                </a:tc>
                <a:tc>
                  <a:txBody>
                    <a:bodyPr/>
                    <a:lstStyle/>
                    <a:p>
                      <a:pPr algn="ctr"/>
                      <a:endParaRPr lang="en-US" sz="1200"/>
                    </a:p>
                  </a:txBody>
                  <a:tcPr marT="18000" marB="18000" anchor="ctr">
                    <a:solidFill>
                      <a:srgbClr val="CBCDD2"/>
                    </a:solidFill>
                  </a:tcPr>
                </a:tc>
                <a:tc>
                  <a:txBody>
                    <a:bodyPr/>
                    <a:lstStyle/>
                    <a:p>
                      <a:pPr algn="ctr"/>
                      <a:endParaRPr lang="en-US" sz="1200"/>
                    </a:p>
                  </a:txBody>
                  <a:tcPr marT="18000" marB="18000" anchor="ctr">
                    <a:solidFill>
                      <a:srgbClr val="CBCDD2"/>
                    </a:solidFill>
                  </a:tcPr>
                </a:tc>
                <a:tc>
                  <a:txBody>
                    <a:bodyPr/>
                    <a:lstStyle/>
                    <a:p>
                      <a:pPr algn="ctr"/>
                      <a:endParaRPr lang="en-US" sz="1200"/>
                    </a:p>
                  </a:txBody>
                  <a:tcPr marT="18000" marB="18000" anchor="ctr">
                    <a:solidFill>
                      <a:srgbClr val="CBCDD2"/>
                    </a:solidFill>
                  </a:tcPr>
                </a:tc>
                <a:tc>
                  <a:txBody>
                    <a:bodyPr/>
                    <a:lstStyle/>
                    <a:p>
                      <a:pPr algn="ctr"/>
                      <a:endParaRPr lang="en-US" sz="1200"/>
                    </a:p>
                  </a:txBody>
                  <a:tcPr marT="18000" marB="18000" anchor="ctr">
                    <a:solidFill>
                      <a:srgbClr val="CBCDD2"/>
                    </a:solidFill>
                  </a:tcPr>
                </a:tc>
                <a:tc>
                  <a:txBody>
                    <a:bodyPr/>
                    <a:lstStyle/>
                    <a:p>
                      <a:pPr algn="ctr"/>
                      <a:endParaRPr lang="en-US" sz="1200"/>
                    </a:p>
                  </a:txBody>
                  <a:tcPr marT="18000" marB="18000" anchor="ctr">
                    <a:solidFill>
                      <a:srgbClr val="CBCDD2"/>
                    </a:solidFill>
                  </a:tcPr>
                </a:tc>
                <a:extLst>
                  <a:ext uri="{0D108BD9-81ED-4DB2-BD59-A6C34878D82A}">
                    <a16:rowId xmlns:a16="http://schemas.microsoft.com/office/drawing/2014/main" val="457230511"/>
                  </a:ext>
                </a:extLst>
              </a:tr>
              <a:tr h="226548">
                <a:tc>
                  <a:txBody>
                    <a:bodyPr/>
                    <a:lstStyle/>
                    <a:p>
                      <a:pPr marL="457200" lvl="1" indent="0"/>
                      <a:r>
                        <a:rPr lang="en-US" sz="1200"/>
                        <a:t>MRD</a:t>
                      </a:r>
                    </a:p>
                  </a:txBody>
                  <a:tcPr marT="18000" marB="18000" anchor="ctr">
                    <a:solidFill>
                      <a:srgbClr val="CBCDD2"/>
                    </a:solidFill>
                  </a:tcPr>
                </a:tc>
                <a:tc>
                  <a:txBody>
                    <a:bodyPr/>
                    <a:lstStyle/>
                    <a:p>
                      <a:pPr algn="ctr"/>
                      <a:r>
                        <a:rPr lang="en-US" sz="1200"/>
                        <a:t>-</a:t>
                      </a:r>
                    </a:p>
                  </a:txBody>
                  <a:tcPr marT="18000" marB="18000" anchor="ctr">
                    <a:solidFill>
                      <a:srgbClr val="CBCDD2"/>
                    </a:solidFill>
                  </a:tcPr>
                </a:tc>
                <a:tc>
                  <a:txBody>
                    <a:bodyPr/>
                    <a:lstStyle/>
                    <a:p>
                      <a:pPr algn="ctr"/>
                      <a:r>
                        <a:rPr lang="en-US" sz="1200"/>
                        <a:t>-</a:t>
                      </a:r>
                    </a:p>
                  </a:txBody>
                  <a:tcPr marT="18000" marB="18000" anchor="ctr">
                    <a:solidFill>
                      <a:srgbClr val="CBCDD2"/>
                    </a:solidFill>
                  </a:tcPr>
                </a:tc>
                <a:tc>
                  <a:txBody>
                    <a:bodyPr/>
                    <a:lstStyle/>
                    <a:p>
                      <a:pPr algn="ctr"/>
                      <a:r>
                        <a:rPr lang="en-US" sz="1200"/>
                        <a:t>2 (100.0)</a:t>
                      </a:r>
                    </a:p>
                  </a:txBody>
                  <a:tcPr marT="18000" marB="18000" anchor="ctr">
                    <a:solidFill>
                      <a:srgbClr val="CBCDD2"/>
                    </a:solidFill>
                  </a:tcPr>
                </a:tc>
                <a:tc>
                  <a:txBody>
                    <a:bodyPr/>
                    <a:lstStyle/>
                    <a:p>
                      <a:pPr algn="ctr"/>
                      <a:r>
                        <a:rPr lang="en-US" sz="1200"/>
                        <a:t>0</a:t>
                      </a:r>
                    </a:p>
                  </a:txBody>
                  <a:tcPr marT="18000" marB="18000" anchor="ctr">
                    <a:solidFill>
                      <a:srgbClr val="CBCDD2"/>
                    </a:solidFill>
                  </a:tcPr>
                </a:tc>
                <a:tc>
                  <a:txBody>
                    <a:bodyPr/>
                    <a:lstStyle/>
                    <a:p>
                      <a:pPr algn="ctr"/>
                      <a:r>
                        <a:rPr lang="en-US" sz="1200"/>
                        <a:t>2 (66.7)</a:t>
                      </a:r>
                    </a:p>
                  </a:txBody>
                  <a:tcPr marT="18000" marB="18000" anchor="ctr">
                    <a:solidFill>
                      <a:srgbClr val="CBCDD2"/>
                    </a:solidFill>
                  </a:tcPr>
                </a:tc>
                <a:tc>
                  <a:txBody>
                    <a:bodyPr/>
                    <a:lstStyle/>
                    <a:p>
                      <a:pPr algn="ctr"/>
                      <a:r>
                        <a:rPr lang="en-US" sz="1200"/>
                        <a:t>4 (66.7)</a:t>
                      </a:r>
                    </a:p>
                  </a:txBody>
                  <a:tcPr marT="18000" marB="18000" anchor="ctr">
                    <a:solidFill>
                      <a:srgbClr val="CBCDD2"/>
                    </a:solidFill>
                  </a:tcPr>
                </a:tc>
                <a:extLst>
                  <a:ext uri="{0D108BD9-81ED-4DB2-BD59-A6C34878D82A}">
                    <a16:rowId xmlns:a16="http://schemas.microsoft.com/office/drawing/2014/main" val="3626769338"/>
                  </a:ext>
                </a:extLst>
              </a:tr>
              <a:tr h="226548">
                <a:tc>
                  <a:txBody>
                    <a:bodyPr/>
                    <a:lstStyle/>
                    <a:p>
                      <a:pPr marL="457200" lvl="1" indent="0"/>
                      <a:r>
                        <a:rPr lang="en-US" sz="1200" err="1"/>
                        <a:t>MRD</a:t>
                      </a:r>
                      <a:r>
                        <a:rPr lang="en-US" sz="1200" baseline="30000" err="1"/>
                        <a:t>c</a:t>
                      </a:r>
                      <a:endParaRPr lang="en-US" sz="1200" baseline="30000"/>
                    </a:p>
                  </a:txBody>
                  <a:tcPr marT="18000" marB="18000" anchor="ctr">
                    <a:solidFill>
                      <a:srgbClr val="CBCDD2"/>
                    </a:solidFill>
                  </a:tcPr>
                </a:tc>
                <a:tc>
                  <a:txBody>
                    <a:bodyPr/>
                    <a:lstStyle/>
                    <a:p>
                      <a:pPr algn="ctr"/>
                      <a:endParaRPr lang="en-US" sz="1200"/>
                    </a:p>
                  </a:txBody>
                  <a:tcPr marT="18000" marB="18000" anchor="ctr">
                    <a:solidFill>
                      <a:srgbClr val="CBCDD2"/>
                    </a:solidFill>
                  </a:tcPr>
                </a:tc>
                <a:tc>
                  <a:txBody>
                    <a:bodyPr/>
                    <a:lstStyle/>
                    <a:p>
                      <a:pPr algn="ctr"/>
                      <a:endParaRPr lang="en-US" sz="1200"/>
                    </a:p>
                  </a:txBody>
                  <a:tcPr marT="18000" marB="18000" anchor="ctr">
                    <a:solidFill>
                      <a:srgbClr val="CBCDD2"/>
                    </a:solidFill>
                  </a:tcPr>
                </a:tc>
                <a:tc>
                  <a:txBody>
                    <a:bodyPr/>
                    <a:lstStyle/>
                    <a:p>
                      <a:pPr algn="ctr"/>
                      <a:r>
                        <a:rPr lang="en-US" sz="1200"/>
                        <a:t>2 (16.7)</a:t>
                      </a:r>
                    </a:p>
                  </a:txBody>
                  <a:tcPr marT="18000" marB="18000" anchor="ctr">
                    <a:solidFill>
                      <a:srgbClr val="CBCDD2"/>
                    </a:solidFill>
                  </a:tcPr>
                </a:tc>
                <a:tc>
                  <a:txBody>
                    <a:bodyPr/>
                    <a:lstStyle/>
                    <a:p>
                      <a:pPr algn="ctr"/>
                      <a:endParaRPr lang="en-US" sz="1200"/>
                    </a:p>
                  </a:txBody>
                  <a:tcPr marT="18000" marB="18000" anchor="ctr">
                    <a:solidFill>
                      <a:srgbClr val="CBCDD2"/>
                    </a:solidFill>
                  </a:tcPr>
                </a:tc>
                <a:tc>
                  <a:txBody>
                    <a:bodyPr/>
                    <a:lstStyle/>
                    <a:p>
                      <a:pPr algn="ctr"/>
                      <a:r>
                        <a:rPr lang="en-US" sz="1200"/>
                        <a:t>2 (13.3)</a:t>
                      </a:r>
                    </a:p>
                  </a:txBody>
                  <a:tcPr marT="18000" marB="18000" anchor="ctr">
                    <a:solidFill>
                      <a:srgbClr val="CBCDD2"/>
                    </a:solidFill>
                  </a:tcPr>
                </a:tc>
                <a:tc>
                  <a:txBody>
                    <a:bodyPr/>
                    <a:lstStyle/>
                    <a:p>
                      <a:pPr algn="ctr"/>
                      <a:r>
                        <a:rPr lang="en-US" sz="1200"/>
                        <a:t>4 (8.9)</a:t>
                      </a:r>
                    </a:p>
                  </a:txBody>
                  <a:tcPr marT="18000" marB="18000" anchor="ctr">
                    <a:solidFill>
                      <a:srgbClr val="CBCDD2"/>
                    </a:solidFill>
                  </a:tcPr>
                </a:tc>
                <a:extLst>
                  <a:ext uri="{0D108BD9-81ED-4DB2-BD59-A6C34878D82A}">
                    <a16:rowId xmlns:a16="http://schemas.microsoft.com/office/drawing/2014/main" val="2833125689"/>
                  </a:ext>
                </a:extLst>
              </a:tr>
            </a:tbl>
          </a:graphicData>
        </a:graphic>
      </p:graphicFrame>
      <p:sp>
        <p:nvSpPr>
          <p:cNvPr id="8" name="TextBox 7">
            <a:extLst>
              <a:ext uri="{FF2B5EF4-FFF2-40B4-BE49-F238E27FC236}">
                <a16:creationId xmlns:a16="http://schemas.microsoft.com/office/drawing/2014/main" id="{9459DF52-FA4A-E357-9628-3B7C33202D29}"/>
              </a:ext>
            </a:extLst>
          </p:cNvPr>
          <p:cNvSpPr txBox="1"/>
          <p:nvPr/>
        </p:nvSpPr>
        <p:spPr>
          <a:xfrm>
            <a:off x="9120188" y="1989138"/>
            <a:ext cx="2663825" cy="1345733"/>
          </a:xfrm>
          <a:prstGeom prst="rect">
            <a:avLst/>
          </a:prstGeom>
          <a:solidFill>
            <a:schemeClr val="bg2"/>
          </a:solidFill>
        </p:spPr>
        <p:txBody>
          <a:bodyPr wrap="square" tIns="108000" rtlCol="0">
            <a:noAutofit/>
          </a:bodyPr>
          <a:lstStyle/>
          <a:p>
            <a:pPr marL="171450" indent="-171450">
              <a:buClr>
                <a:schemeClr val="accent2"/>
              </a:buClr>
              <a:buFont typeface="Arial" panose="020B0604020202020204" pitchFamily="34" charset="0"/>
              <a:buChar char="•"/>
            </a:pPr>
            <a:r>
              <a:rPr lang="en-US" sz="1400"/>
              <a:t>The ORR was 73.3 (33/45)</a:t>
            </a:r>
          </a:p>
          <a:p>
            <a:pPr marL="171450" indent="-171450">
              <a:buClr>
                <a:schemeClr val="accent2"/>
              </a:buClr>
              <a:buFont typeface="Arial" panose="020B0604020202020204" pitchFamily="34" charset="0"/>
              <a:buChar char="•"/>
            </a:pPr>
            <a:r>
              <a:rPr lang="en-US" sz="1400"/>
              <a:t>The CR/</a:t>
            </a:r>
            <a:r>
              <a:rPr lang="en-US" sz="1400" err="1"/>
              <a:t>CRi</a:t>
            </a:r>
            <a:r>
              <a:rPr lang="en-US" sz="1400"/>
              <a:t> rate was 24.4% </a:t>
            </a:r>
          </a:p>
          <a:p>
            <a:pPr marL="171450" indent="-171450">
              <a:buClr>
                <a:schemeClr val="accent2"/>
              </a:buClr>
              <a:buFont typeface="Arial" panose="020B0604020202020204" pitchFamily="34" charset="0"/>
              <a:buChar char="•"/>
            </a:pPr>
            <a:r>
              <a:rPr lang="en-US" sz="1400"/>
              <a:t>The rate of CR/</a:t>
            </a:r>
            <a:r>
              <a:rPr lang="en-US" sz="1400" err="1"/>
              <a:t>CRi</a:t>
            </a:r>
            <a:r>
              <a:rPr lang="en-US" sz="1400"/>
              <a:t> exhibited an upward trend with increases in dose levels </a:t>
            </a:r>
          </a:p>
        </p:txBody>
      </p:sp>
    </p:spTree>
    <p:extLst>
      <p:ext uri="{BB962C8B-B14F-4D97-AF65-F5344CB8AC3E}">
        <p14:creationId xmlns:p14="http://schemas.microsoft.com/office/powerpoint/2010/main" val="292293539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A4CF19D-95E3-F7D1-47F9-D896F3542185}"/>
              </a:ext>
            </a:extLst>
          </p:cNvPr>
          <p:cNvSpPr>
            <a:spLocks noGrp="1"/>
          </p:cNvSpPr>
          <p:nvPr>
            <p:ph type="ftr" sz="quarter" idx="10"/>
          </p:nvPr>
        </p:nvSpPr>
        <p:spPr/>
        <p:txBody>
          <a:bodyPr/>
          <a:lstStyle/>
          <a:p>
            <a:r>
              <a:rPr lang="en-GB" b="1"/>
              <a:t>AE, </a:t>
            </a:r>
            <a:r>
              <a:rPr lang="en-GB"/>
              <a:t>adverse events; </a:t>
            </a:r>
            <a:r>
              <a:rPr lang="en-GB" b="1"/>
              <a:t>SAE, </a:t>
            </a:r>
            <a:r>
              <a:rPr lang="en-GB"/>
              <a:t>serious adverse event; </a:t>
            </a:r>
            <a:r>
              <a:rPr lang="en-GB" b="1"/>
              <a:t>TEAE, </a:t>
            </a:r>
            <a:r>
              <a:rPr lang="en-GB"/>
              <a:t>treatment-emergent adverse event; </a:t>
            </a:r>
            <a:r>
              <a:rPr lang="en-GB" b="1"/>
              <a:t>TLS, </a:t>
            </a:r>
            <a:r>
              <a:rPr lang="en-GB" err="1"/>
              <a:t>tumor</a:t>
            </a:r>
            <a:r>
              <a:rPr lang="en-GB"/>
              <a:t> lysis syndrome. </a:t>
            </a:r>
            <a:endParaRPr lang="en-GB" b="1"/>
          </a:p>
          <a:p>
            <a:r>
              <a:rPr lang="en-GB" b="1"/>
              <a:t>Zhou et al, Abstract #1900 presented at ASH 2023. </a:t>
            </a:r>
            <a:endParaRPr lang="en-GB"/>
          </a:p>
        </p:txBody>
      </p:sp>
      <p:sp>
        <p:nvSpPr>
          <p:cNvPr id="3" name="Title 2">
            <a:extLst>
              <a:ext uri="{FF2B5EF4-FFF2-40B4-BE49-F238E27FC236}">
                <a16:creationId xmlns:a16="http://schemas.microsoft.com/office/drawing/2014/main" id="{F48FF820-D838-24DB-8319-35F9B86652C6}"/>
              </a:ext>
            </a:extLst>
          </p:cNvPr>
          <p:cNvSpPr>
            <a:spLocks noGrp="1"/>
          </p:cNvSpPr>
          <p:nvPr>
            <p:ph type="title"/>
          </p:nvPr>
        </p:nvSpPr>
        <p:spPr/>
        <p:txBody>
          <a:bodyPr/>
          <a:lstStyle/>
          <a:p>
            <a:r>
              <a:rPr lang="en-US"/>
              <a:t>Safety Summary</a:t>
            </a:r>
          </a:p>
        </p:txBody>
      </p:sp>
      <p:sp>
        <p:nvSpPr>
          <p:cNvPr id="4" name="Content Placeholder 3">
            <a:extLst>
              <a:ext uri="{FF2B5EF4-FFF2-40B4-BE49-F238E27FC236}">
                <a16:creationId xmlns:a16="http://schemas.microsoft.com/office/drawing/2014/main" id="{F10FF60C-798D-5D50-4683-8735250C9FDE}"/>
              </a:ext>
            </a:extLst>
          </p:cNvPr>
          <p:cNvSpPr>
            <a:spLocks noGrp="1"/>
          </p:cNvSpPr>
          <p:nvPr>
            <p:ph idx="1"/>
          </p:nvPr>
        </p:nvSpPr>
        <p:spPr>
          <a:solidFill>
            <a:schemeClr val="bg2"/>
          </a:solidFill>
        </p:spPr>
        <p:txBody>
          <a:bodyPr lIns="216000" tIns="180000"/>
          <a:lstStyle/>
          <a:p>
            <a:r>
              <a:rPr lang="en-US"/>
              <a:t>36 (76.6%) patients experienced Grade 3/4 AEs, and 13 (27.7%) SAEs</a:t>
            </a:r>
          </a:p>
          <a:p>
            <a:r>
              <a:rPr lang="en-US"/>
              <a:t>The incidence of TEAEs was not dose-dependent</a:t>
            </a:r>
          </a:p>
          <a:p>
            <a:r>
              <a:rPr lang="en-US"/>
              <a:t>Treatment-related AEs were observed in 45 (95.7%) patients, of whom 32 (68.1%) experienced Grade 3/4 AEs and 7 (14.9%) SAEs</a:t>
            </a:r>
          </a:p>
          <a:p>
            <a:r>
              <a:rPr lang="en-US"/>
              <a:t>One case of TLS was reported</a:t>
            </a:r>
          </a:p>
          <a:p>
            <a:r>
              <a:rPr lang="en-US"/>
              <a:t>32 (68.1%) patients discontinued the study because of disease progression (51.1%), patient withdrawal (6.4%), AEs (2.1%), investigator’s decision (2.1%), poor compliance (2.1%), protocol deviation (2.1%), and other reasons (2.1%)</a:t>
            </a:r>
          </a:p>
        </p:txBody>
      </p:sp>
    </p:spTree>
    <p:extLst>
      <p:ext uri="{BB962C8B-B14F-4D97-AF65-F5344CB8AC3E}">
        <p14:creationId xmlns:p14="http://schemas.microsoft.com/office/powerpoint/2010/main" val="30646686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B3C77B6-0603-B94A-36AE-A7A84B23BE04}"/>
              </a:ext>
            </a:extLst>
          </p:cNvPr>
          <p:cNvSpPr>
            <a:spLocks noGrp="1"/>
          </p:cNvSpPr>
          <p:nvPr>
            <p:ph type="body" sz="quarter" idx="12"/>
          </p:nvPr>
        </p:nvSpPr>
        <p:spPr/>
        <p:txBody>
          <a:bodyPr/>
          <a:lstStyle/>
          <a:p>
            <a:r>
              <a:rPr lang="en-US"/>
              <a:t>PFS</a:t>
            </a:r>
          </a:p>
        </p:txBody>
      </p:sp>
      <p:sp>
        <p:nvSpPr>
          <p:cNvPr id="5" name="Title 4">
            <a:extLst>
              <a:ext uri="{FF2B5EF4-FFF2-40B4-BE49-F238E27FC236}">
                <a16:creationId xmlns:a16="http://schemas.microsoft.com/office/drawing/2014/main" id="{5455B190-BFFF-2F58-8DDD-ED6ED759A588}"/>
              </a:ext>
            </a:extLst>
          </p:cNvPr>
          <p:cNvSpPr>
            <a:spLocks noGrp="1"/>
          </p:cNvSpPr>
          <p:nvPr>
            <p:ph type="title"/>
          </p:nvPr>
        </p:nvSpPr>
        <p:spPr/>
        <p:txBody>
          <a:bodyPr/>
          <a:lstStyle/>
          <a:p>
            <a:r>
              <a:rPr lang="en-US"/>
              <a:t>PFS and OS</a:t>
            </a:r>
          </a:p>
        </p:txBody>
      </p:sp>
      <p:sp>
        <p:nvSpPr>
          <p:cNvPr id="2" name="Footer Placeholder 1">
            <a:extLst>
              <a:ext uri="{FF2B5EF4-FFF2-40B4-BE49-F238E27FC236}">
                <a16:creationId xmlns:a16="http://schemas.microsoft.com/office/drawing/2014/main" id="{7DB796F8-E646-DB8C-4699-9A3B5C8F0B89}"/>
              </a:ext>
            </a:extLst>
          </p:cNvPr>
          <p:cNvSpPr>
            <a:spLocks noGrp="1"/>
          </p:cNvSpPr>
          <p:nvPr>
            <p:ph type="ftr" sz="quarter" idx="13"/>
          </p:nvPr>
        </p:nvSpPr>
        <p:spPr/>
        <p:txBody>
          <a:bodyPr/>
          <a:lstStyle/>
          <a:p>
            <a:r>
              <a:rPr lang="en-GB" b="1"/>
              <a:t>CI, </a:t>
            </a:r>
            <a:r>
              <a:rPr lang="en-GB"/>
              <a:t>confidence interval; </a:t>
            </a:r>
            <a:r>
              <a:rPr lang="en-GB" b="1"/>
              <a:t>NR, </a:t>
            </a:r>
            <a:r>
              <a:rPr lang="en-GB"/>
              <a:t>not reached; </a:t>
            </a:r>
            <a:r>
              <a:rPr lang="en-GB" b="1"/>
              <a:t>OS, </a:t>
            </a:r>
            <a:r>
              <a:rPr lang="en-GB"/>
              <a:t>overall survival; </a:t>
            </a:r>
            <a:r>
              <a:rPr lang="en-GB" b="1"/>
              <a:t>PFS, </a:t>
            </a:r>
            <a:r>
              <a:rPr lang="en-GB"/>
              <a:t>progression-free survival. </a:t>
            </a:r>
          </a:p>
          <a:p>
            <a:r>
              <a:rPr lang="en-GB" b="1"/>
              <a:t>Zhou et al, Abstract #1900 presented at ASH 2023. </a:t>
            </a:r>
            <a:endParaRPr lang="en-GB"/>
          </a:p>
        </p:txBody>
      </p:sp>
      <p:sp>
        <p:nvSpPr>
          <p:cNvPr id="8" name="Text Placeholder 7">
            <a:extLst>
              <a:ext uri="{FF2B5EF4-FFF2-40B4-BE49-F238E27FC236}">
                <a16:creationId xmlns:a16="http://schemas.microsoft.com/office/drawing/2014/main" id="{7754667B-F6C9-75F6-A7AD-40CA3C6310C5}"/>
              </a:ext>
            </a:extLst>
          </p:cNvPr>
          <p:cNvSpPr>
            <a:spLocks noGrp="1"/>
          </p:cNvSpPr>
          <p:nvPr>
            <p:ph type="body" sz="quarter" idx="14"/>
          </p:nvPr>
        </p:nvSpPr>
        <p:spPr/>
        <p:txBody>
          <a:bodyPr/>
          <a:lstStyle/>
          <a:p>
            <a:r>
              <a:rPr lang="en-US"/>
              <a:t>OS</a:t>
            </a:r>
          </a:p>
        </p:txBody>
      </p:sp>
      <p:sp>
        <p:nvSpPr>
          <p:cNvPr id="4" name="TextBox 3">
            <a:extLst>
              <a:ext uri="{FF2B5EF4-FFF2-40B4-BE49-F238E27FC236}">
                <a16:creationId xmlns:a16="http://schemas.microsoft.com/office/drawing/2014/main" id="{6D93B7C8-96E0-D460-912C-761259C7D34C}"/>
              </a:ext>
            </a:extLst>
          </p:cNvPr>
          <p:cNvSpPr txBox="1"/>
          <p:nvPr/>
        </p:nvSpPr>
        <p:spPr>
          <a:xfrm>
            <a:off x="925317" y="5596235"/>
            <a:ext cx="5104985" cy="461665"/>
          </a:xfrm>
          <a:prstGeom prst="rect">
            <a:avLst/>
          </a:prstGeom>
          <a:solidFill>
            <a:schemeClr val="bg2"/>
          </a:solidFill>
        </p:spPr>
        <p:txBody>
          <a:bodyPr wrap="square" rtlCol="0">
            <a:spAutoFit/>
          </a:bodyPr>
          <a:lstStyle/>
          <a:p>
            <a:pPr marL="171450" indent="-171450">
              <a:buClr>
                <a:schemeClr val="accent2"/>
              </a:buClr>
              <a:buFont typeface="Arial" panose="020B0604020202020204" pitchFamily="34" charset="0"/>
              <a:buChar char="•"/>
            </a:pPr>
            <a:r>
              <a:rPr lang="en-US" sz="1200"/>
              <a:t>Median PFS was 18.53 (95% CI, 9.13-24.05) months</a:t>
            </a:r>
          </a:p>
          <a:p>
            <a:pPr>
              <a:buClr>
                <a:schemeClr val="accent2"/>
              </a:buClr>
            </a:pPr>
            <a:r>
              <a:rPr lang="en-US" sz="1200"/>
              <a:t> </a:t>
            </a:r>
          </a:p>
        </p:txBody>
      </p:sp>
      <p:sp>
        <p:nvSpPr>
          <p:cNvPr id="6" name="TextBox 5">
            <a:extLst>
              <a:ext uri="{FF2B5EF4-FFF2-40B4-BE49-F238E27FC236}">
                <a16:creationId xmlns:a16="http://schemas.microsoft.com/office/drawing/2014/main" id="{82DF5B95-B979-58D2-635B-C396EDF0F975}"/>
              </a:ext>
            </a:extLst>
          </p:cNvPr>
          <p:cNvSpPr txBox="1"/>
          <p:nvPr/>
        </p:nvSpPr>
        <p:spPr>
          <a:xfrm>
            <a:off x="6734175" y="5596235"/>
            <a:ext cx="5049840" cy="461665"/>
          </a:xfrm>
          <a:prstGeom prst="rect">
            <a:avLst/>
          </a:prstGeom>
          <a:solidFill>
            <a:schemeClr val="bg2"/>
          </a:solidFill>
        </p:spPr>
        <p:txBody>
          <a:bodyPr wrap="square" lIns="91440" tIns="45720" rIns="0" bIns="45720" rtlCol="0" anchor="t">
            <a:spAutoFit/>
          </a:bodyPr>
          <a:lstStyle/>
          <a:p>
            <a:pPr marL="171450" indent="-171450">
              <a:buClr>
                <a:schemeClr val="accent2"/>
              </a:buClr>
              <a:buFont typeface="Arial" panose="020B0604020202020204" pitchFamily="34" charset="0"/>
              <a:buChar char="•"/>
            </a:pPr>
            <a:r>
              <a:rPr lang="en-US" sz="1200"/>
              <a:t>Median OS was NR; the 30-month OS rate was 86.3%</a:t>
            </a:r>
            <a:br>
              <a:rPr lang="en-US" sz="1200"/>
            </a:br>
            <a:r>
              <a:rPr lang="en-US" sz="1200"/>
              <a:t>(95% CI, 66.1%-94.9%)</a:t>
            </a:r>
          </a:p>
        </p:txBody>
      </p:sp>
      <p:graphicFrame>
        <p:nvGraphicFramePr>
          <p:cNvPr id="10" name="Diagramm 9">
            <a:extLst>
              <a:ext uri="{FF2B5EF4-FFF2-40B4-BE49-F238E27FC236}">
                <a16:creationId xmlns:a16="http://schemas.microsoft.com/office/drawing/2014/main" id="{C871C1C3-8AE8-10AB-9478-F7BB964A1F50}"/>
              </a:ext>
            </a:extLst>
          </p:cNvPr>
          <p:cNvGraphicFramePr/>
          <p:nvPr>
            <p:extLst>
              <p:ext uri="{D42A27DB-BD31-4B8C-83A1-F6EECF244321}">
                <p14:modId xmlns:p14="http://schemas.microsoft.com/office/powerpoint/2010/main" val="2442106820"/>
              </p:ext>
            </p:extLst>
          </p:nvPr>
        </p:nvGraphicFramePr>
        <p:xfrm>
          <a:off x="6212495" y="1928267"/>
          <a:ext cx="5622317" cy="34876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Tabelle 11">
            <a:extLst>
              <a:ext uri="{FF2B5EF4-FFF2-40B4-BE49-F238E27FC236}">
                <a16:creationId xmlns:a16="http://schemas.microsoft.com/office/drawing/2014/main" id="{D1E36A93-8796-2CBE-FC68-127D4F02C11E}"/>
              </a:ext>
            </a:extLst>
          </p:cNvPr>
          <p:cNvGraphicFramePr>
            <a:graphicFrameLocks noGrp="1"/>
          </p:cNvGraphicFramePr>
          <p:nvPr>
            <p:extLst>
              <p:ext uri="{D42A27DB-BD31-4B8C-83A1-F6EECF244321}">
                <p14:modId xmlns:p14="http://schemas.microsoft.com/office/powerpoint/2010/main" val="229073622"/>
              </p:ext>
            </p:extLst>
          </p:nvPr>
        </p:nvGraphicFramePr>
        <p:xfrm>
          <a:off x="6734175" y="5128023"/>
          <a:ext cx="5049825" cy="435388"/>
        </p:xfrm>
        <a:graphic>
          <a:graphicData uri="http://schemas.openxmlformats.org/drawingml/2006/table">
            <a:tbl>
              <a:tblPr firstRow="1" bandRow="1">
                <a:tableStyleId>{5C22544A-7EE6-4342-B048-85BDC9FD1C3A}</a:tableStyleId>
              </a:tblPr>
              <a:tblGrid>
                <a:gridCol w="153025">
                  <a:extLst>
                    <a:ext uri="{9D8B030D-6E8A-4147-A177-3AD203B41FA5}">
                      <a16:colId xmlns:a16="http://schemas.microsoft.com/office/drawing/2014/main" val="2104262406"/>
                    </a:ext>
                  </a:extLst>
                </a:gridCol>
                <a:gridCol w="153025">
                  <a:extLst>
                    <a:ext uri="{9D8B030D-6E8A-4147-A177-3AD203B41FA5}">
                      <a16:colId xmlns:a16="http://schemas.microsoft.com/office/drawing/2014/main" val="454510709"/>
                    </a:ext>
                  </a:extLst>
                </a:gridCol>
                <a:gridCol w="153025">
                  <a:extLst>
                    <a:ext uri="{9D8B030D-6E8A-4147-A177-3AD203B41FA5}">
                      <a16:colId xmlns:a16="http://schemas.microsoft.com/office/drawing/2014/main" val="3615702497"/>
                    </a:ext>
                  </a:extLst>
                </a:gridCol>
                <a:gridCol w="153025">
                  <a:extLst>
                    <a:ext uri="{9D8B030D-6E8A-4147-A177-3AD203B41FA5}">
                      <a16:colId xmlns:a16="http://schemas.microsoft.com/office/drawing/2014/main" val="2559518128"/>
                    </a:ext>
                  </a:extLst>
                </a:gridCol>
                <a:gridCol w="153025">
                  <a:extLst>
                    <a:ext uri="{9D8B030D-6E8A-4147-A177-3AD203B41FA5}">
                      <a16:colId xmlns:a16="http://schemas.microsoft.com/office/drawing/2014/main" val="2815150523"/>
                    </a:ext>
                  </a:extLst>
                </a:gridCol>
                <a:gridCol w="153025">
                  <a:extLst>
                    <a:ext uri="{9D8B030D-6E8A-4147-A177-3AD203B41FA5}">
                      <a16:colId xmlns:a16="http://schemas.microsoft.com/office/drawing/2014/main" val="1825826117"/>
                    </a:ext>
                  </a:extLst>
                </a:gridCol>
                <a:gridCol w="153025">
                  <a:extLst>
                    <a:ext uri="{9D8B030D-6E8A-4147-A177-3AD203B41FA5}">
                      <a16:colId xmlns:a16="http://schemas.microsoft.com/office/drawing/2014/main" val="4269916390"/>
                    </a:ext>
                  </a:extLst>
                </a:gridCol>
                <a:gridCol w="153025">
                  <a:extLst>
                    <a:ext uri="{9D8B030D-6E8A-4147-A177-3AD203B41FA5}">
                      <a16:colId xmlns:a16="http://schemas.microsoft.com/office/drawing/2014/main" val="3872211662"/>
                    </a:ext>
                  </a:extLst>
                </a:gridCol>
                <a:gridCol w="153025">
                  <a:extLst>
                    <a:ext uri="{9D8B030D-6E8A-4147-A177-3AD203B41FA5}">
                      <a16:colId xmlns:a16="http://schemas.microsoft.com/office/drawing/2014/main" val="1138560040"/>
                    </a:ext>
                  </a:extLst>
                </a:gridCol>
                <a:gridCol w="153025">
                  <a:extLst>
                    <a:ext uri="{9D8B030D-6E8A-4147-A177-3AD203B41FA5}">
                      <a16:colId xmlns:a16="http://schemas.microsoft.com/office/drawing/2014/main" val="2173004831"/>
                    </a:ext>
                  </a:extLst>
                </a:gridCol>
                <a:gridCol w="153025">
                  <a:extLst>
                    <a:ext uri="{9D8B030D-6E8A-4147-A177-3AD203B41FA5}">
                      <a16:colId xmlns:a16="http://schemas.microsoft.com/office/drawing/2014/main" val="395131943"/>
                    </a:ext>
                  </a:extLst>
                </a:gridCol>
                <a:gridCol w="153025">
                  <a:extLst>
                    <a:ext uri="{9D8B030D-6E8A-4147-A177-3AD203B41FA5}">
                      <a16:colId xmlns:a16="http://schemas.microsoft.com/office/drawing/2014/main" val="2534984545"/>
                    </a:ext>
                  </a:extLst>
                </a:gridCol>
                <a:gridCol w="153025">
                  <a:extLst>
                    <a:ext uri="{9D8B030D-6E8A-4147-A177-3AD203B41FA5}">
                      <a16:colId xmlns:a16="http://schemas.microsoft.com/office/drawing/2014/main" val="4132727695"/>
                    </a:ext>
                  </a:extLst>
                </a:gridCol>
                <a:gridCol w="153025">
                  <a:extLst>
                    <a:ext uri="{9D8B030D-6E8A-4147-A177-3AD203B41FA5}">
                      <a16:colId xmlns:a16="http://schemas.microsoft.com/office/drawing/2014/main" val="3360651010"/>
                    </a:ext>
                  </a:extLst>
                </a:gridCol>
                <a:gridCol w="153025">
                  <a:extLst>
                    <a:ext uri="{9D8B030D-6E8A-4147-A177-3AD203B41FA5}">
                      <a16:colId xmlns:a16="http://schemas.microsoft.com/office/drawing/2014/main" val="3314176136"/>
                    </a:ext>
                  </a:extLst>
                </a:gridCol>
                <a:gridCol w="153025">
                  <a:extLst>
                    <a:ext uri="{9D8B030D-6E8A-4147-A177-3AD203B41FA5}">
                      <a16:colId xmlns:a16="http://schemas.microsoft.com/office/drawing/2014/main" val="3111280751"/>
                    </a:ext>
                  </a:extLst>
                </a:gridCol>
                <a:gridCol w="153025">
                  <a:extLst>
                    <a:ext uri="{9D8B030D-6E8A-4147-A177-3AD203B41FA5}">
                      <a16:colId xmlns:a16="http://schemas.microsoft.com/office/drawing/2014/main" val="1919289343"/>
                    </a:ext>
                  </a:extLst>
                </a:gridCol>
                <a:gridCol w="153025">
                  <a:extLst>
                    <a:ext uri="{9D8B030D-6E8A-4147-A177-3AD203B41FA5}">
                      <a16:colId xmlns:a16="http://schemas.microsoft.com/office/drawing/2014/main" val="4027696551"/>
                    </a:ext>
                  </a:extLst>
                </a:gridCol>
                <a:gridCol w="153025">
                  <a:extLst>
                    <a:ext uri="{9D8B030D-6E8A-4147-A177-3AD203B41FA5}">
                      <a16:colId xmlns:a16="http://schemas.microsoft.com/office/drawing/2014/main" val="151008073"/>
                    </a:ext>
                  </a:extLst>
                </a:gridCol>
                <a:gridCol w="153025">
                  <a:extLst>
                    <a:ext uri="{9D8B030D-6E8A-4147-A177-3AD203B41FA5}">
                      <a16:colId xmlns:a16="http://schemas.microsoft.com/office/drawing/2014/main" val="771148165"/>
                    </a:ext>
                  </a:extLst>
                </a:gridCol>
                <a:gridCol w="153025">
                  <a:extLst>
                    <a:ext uri="{9D8B030D-6E8A-4147-A177-3AD203B41FA5}">
                      <a16:colId xmlns:a16="http://schemas.microsoft.com/office/drawing/2014/main" val="3349199583"/>
                    </a:ext>
                  </a:extLst>
                </a:gridCol>
                <a:gridCol w="153025">
                  <a:extLst>
                    <a:ext uri="{9D8B030D-6E8A-4147-A177-3AD203B41FA5}">
                      <a16:colId xmlns:a16="http://schemas.microsoft.com/office/drawing/2014/main" val="1204290101"/>
                    </a:ext>
                  </a:extLst>
                </a:gridCol>
                <a:gridCol w="153025">
                  <a:extLst>
                    <a:ext uri="{9D8B030D-6E8A-4147-A177-3AD203B41FA5}">
                      <a16:colId xmlns:a16="http://schemas.microsoft.com/office/drawing/2014/main" val="3783108986"/>
                    </a:ext>
                  </a:extLst>
                </a:gridCol>
                <a:gridCol w="153025">
                  <a:extLst>
                    <a:ext uri="{9D8B030D-6E8A-4147-A177-3AD203B41FA5}">
                      <a16:colId xmlns:a16="http://schemas.microsoft.com/office/drawing/2014/main" val="3134062273"/>
                    </a:ext>
                  </a:extLst>
                </a:gridCol>
                <a:gridCol w="153025">
                  <a:extLst>
                    <a:ext uri="{9D8B030D-6E8A-4147-A177-3AD203B41FA5}">
                      <a16:colId xmlns:a16="http://schemas.microsoft.com/office/drawing/2014/main" val="478225748"/>
                    </a:ext>
                  </a:extLst>
                </a:gridCol>
                <a:gridCol w="153025">
                  <a:extLst>
                    <a:ext uri="{9D8B030D-6E8A-4147-A177-3AD203B41FA5}">
                      <a16:colId xmlns:a16="http://schemas.microsoft.com/office/drawing/2014/main" val="2054239462"/>
                    </a:ext>
                  </a:extLst>
                </a:gridCol>
                <a:gridCol w="153025">
                  <a:extLst>
                    <a:ext uri="{9D8B030D-6E8A-4147-A177-3AD203B41FA5}">
                      <a16:colId xmlns:a16="http://schemas.microsoft.com/office/drawing/2014/main" val="2215373022"/>
                    </a:ext>
                  </a:extLst>
                </a:gridCol>
                <a:gridCol w="153025">
                  <a:extLst>
                    <a:ext uri="{9D8B030D-6E8A-4147-A177-3AD203B41FA5}">
                      <a16:colId xmlns:a16="http://schemas.microsoft.com/office/drawing/2014/main" val="229361408"/>
                    </a:ext>
                  </a:extLst>
                </a:gridCol>
                <a:gridCol w="153025">
                  <a:extLst>
                    <a:ext uri="{9D8B030D-6E8A-4147-A177-3AD203B41FA5}">
                      <a16:colId xmlns:a16="http://schemas.microsoft.com/office/drawing/2014/main" val="550190851"/>
                    </a:ext>
                  </a:extLst>
                </a:gridCol>
                <a:gridCol w="153025">
                  <a:extLst>
                    <a:ext uri="{9D8B030D-6E8A-4147-A177-3AD203B41FA5}">
                      <a16:colId xmlns:a16="http://schemas.microsoft.com/office/drawing/2014/main" val="567854486"/>
                    </a:ext>
                  </a:extLst>
                </a:gridCol>
                <a:gridCol w="153025">
                  <a:extLst>
                    <a:ext uri="{9D8B030D-6E8A-4147-A177-3AD203B41FA5}">
                      <a16:colId xmlns:a16="http://schemas.microsoft.com/office/drawing/2014/main" val="3574762129"/>
                    </a:ext>
                  </a:extLst>
                </a:gridCol>
                <a:gridCol w="153025">
                  <a:extLst>
                    <a:ext uri="{9D8B030D-6E8A-4147-A177-3AD203B41FA5}">
                      <a16:colId xmlns:a16="http://schemas.microsoft.com/office/drawing/2014/main" val="524392750"/>
                    </a:ext>
                  </a:extLst>
                </a:gridCol>
                <a:gridCol w="153025">
                  <a:extLst>
                    <a:ext uri="{9D8B030D-6E8A-4147-A177-3AD203B41FA5}">
                      <a16:colId xmlns:a16="http://schemas.microsoft.com/office/drawing/2014/main" val="1633880722"/>
                    </a:ext>
                  </a:extLst>
                </a:gridCol>
              </a:tblGrid>
              <a:tr h="217694">
                <a:tc gridSpan="33">
                  <a:txBody>
                    <a:bodyPr/>
                    <a:lstStyle/>
                    <a:p>
                      <a:pPr algn="l"/>
                      <a:r>
                        <a:rPr lang="de-DE" sz="900"/>
                        <a:t>No. at risk</a:t>
                      </a:r>
                    </a:p>
                  </a:txBody>
                  <a:tcPr marL="36000" marR="0" marT="0" marB="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3053478411"/>
                  </a:ext>
                </a:extLst>
              </a:tr>
              <a:tr h="217694">
                <a:tc>
                  <a:txBody>
                    <a:bodyPr/>
                    <a:lstStyle/>
                    <a:p>
                      <a:pPr algn="ctr"/>
                      <a:r>
                        <a:rPr lang="de-DE" sz="900"/>
                        <a:t>45</a:t>
                      </a:r>
                    </a:p>
                  </a:txBody>
                  <a:tcPr marL="0" marR="0" marT="0" marB="0" anchor="ctr"/>
                </a:tc>
                <a:tc>
                  <a:txBody>
                    <a:bodyPr/>
                    <a:lstStyle/>
                    <a:p>
                      <a:pPr algn="ctr"/>
                      <a:r>
                        <a:rPr lang="de-DE" sz="900"/>
                        <a:t>45</a:t>
                      </a:r>
                    </a:p>
                  </a:txBody>
                  <a:tcPr marL="0" marR="0" marT="0" marB="0" anchor="ctr"/>
                </a:tc>
                <a:tc>
                  <a:txBody>
                    <a:bodyPr/>
                    <a:lstStyle/>
                    <a:p>
                      <a:pPr algn="ctr"/>
                      <a:r>
                        <a:rPr lang="de-DE" sz="900"/>
                        <a:t>44</a:t>
                      </a:r>
                    </a:p>
                  </a:txBody>
                  <a:tcPr marL="0" marR="0" marT="0" marB="0" anchor="ctr"/>
                </a:tc>
                <a:tc>
                  <a:txBody>
                    <a:bodyPr/>
                    <a:lstStyle/>
                    <a:p>
                      <a:pPr algn="ctr"/>
                      <a:r>
                        <a:rPr lang="de-DE" sz="900"/>
                        <a:t>43</a:t>
                      </a:r>
                    </a:p>
                  </a:txBody>
                  <a:tcPr marL="0" marR="0" marT="0" marB="0" anchor="ctr"/>
                </a:tc>
                <a:tc>
                  <a:txBody>
                    <a:bodyPr/>
                    <a:lstStyle/>
                    <a:p>
                      <a:pPr algn="ctr"/>
                      <a:r>
                        <a:rPr lang="de-DE" sz="900"/>
                        <a:t>41</a:t>
                      </a:r>
                    </a:p>
                  </a:txBody>
                  <a:tcPr marL="0" marR="0" marT="0" marB="0" anchor="ctr"/>
                </a:tc>
                <a:tc>
                  <a:txBody>
                    <a:bodyPr/>
                    <a:lstStyle/>
                    <a:p>
                      <a:pPr algn="ctr"/>
                      <a:r>
                        <a:rPr lang="de-DE" sz="900"/>
                        <a:t>38</a:t>
                      </a:r>
                    </a:p>
                  </a:txBody>
                  <a:tcPr marL="0" marR="0" marT="0" marB="0" anchor="ctr"/>
                </a:tc>
                <a:tc>
                  <a:txBody>
                    <a:bodyPr/>
                    <a:lstStyle/>
                    <a:p>
                      <a:pPr algn="ctr"/>
                      <a:r>
                        <a:rPr lang="de-DE" sz="900"/>
                        <a:t>36</a:t>
                      </a:r>
                    </a:p>
                  </a:txBody>
                  <a:tcPr marL="0" marR="0" marT="0" marB="0" anchor="ctr"/>
                </a:tc>
                <a:tc>
                  <a:txBody>
                    <a:bodyPr/>
                    <a:lstStyle/>
                    <a:p>
                      <a:pPr algn="ctr"/>
                      <a:r>
                        <a:rPr lang="de-DE" sz="900"/>
                        <a:t>34</a:t>
                      </a:r>
                    </a:p>
                  </a:txBody>
                  <a:tcPr marL="0" marR="0" marT="0" marB="0" anchor="ctr"/>
                </a:tc>
                <a:tc>
                  <a:txBody>
                    <a:bodyPr/>
                    <a:lstStyle/>
                    <a:p>
                      <a:pPr algn="ctr"/>
                      <a:r>
                        <a:rPr lang="de-DE" sz="900"/>
                        <a:t>33</a:t>
                      </a:r>
                    </a:p>
                  </a:txBody>
                  <a:tcPr marL="0" marR="0" marT="0" marB="0" anchor="ctr"/>
                </a:tc>
                <a:tc>
                  <a:txBody>
                    <a:bodyPr/>
                    <a:lstStyle/>
                    <a:p>
                      <a:pPr algn="ctr"/>
                      <a:r>
                        <a:rPr lang="de-DE" sz="900"/>
                        <a:t>33</a:t>
                      </a:r>
                    </a:p>
                  </a:txBody>
                  <a:tcPr marL="0" marR="0" marT="0" marB="0" anchor="ctr"/>
                </a:tc>
                <a:tc>
                  <a:txBody>
                    <a:bodyPr/>
                    <a:lstStyle/>
                    <a:p>
                      <a:pPr algn="ctr"/>
                      <a:r>
                        <a:rPr lang="de-DE" sz="900"/>
                        <a:t>32</a:t>
                      </a:r>
                    </a:p>
                  </a:txBody>
                  <a:tcPr marL="0" marR="0" marT="0" marB="0" anchor="ctr"/>
                </a:tc>
                <a:tc>
                  <a:txBody>
                    <a:bodyPr/>
                    <a:lstStyle/>
                    <a:p>
                      <a:pPr algn="ctr"/>
                      <a:r>
                        <a:rPr lang="de-DE" sz="900"/>
                        <a:t>31</a:t>
                      </a:r>
                    </a:p>
                  </a:txBody>
                  <a:tcPr marL="0" marR="0" marT="0" marB="0" anchor="ctr"/>
                </a:tc>
                <a:tc>
                  <a:txBody>
                    <a:bodyPr/>
                    <a:lstStyle/>
                    <a:p>
                      <a:pPr algn="ctr"/>
                      <a:r>
                        <a:rPr lang="de-DE" sz="900"/>
                        <a:t>31</a:t>
                      </a:r>
                    </a:p>
                  </a:txBody>
                  <a:tcPr marL="0" marR="0" marT="0" marB="0" anchor="ctr"/>
                </a:tc>
                <a:tc>
                  <a:txBody>
                    <a:bodyPr/>
                    <a:lstStyle/>
                    <a:p>
                      <a:pPr algn="ctr"/>
                      <a:r>
                        <a:rPr lang="de-DE" sz="900"/>
                        <a:t>31</a:t>
                      </a:r>
                    </a:p>
                  </a:txBody>
                  <a:tcPr marL="0" marR="0" marT="0" marB="0" anchor="ctr"/>
                </a:tc>
                <a:tc>
                  <a:txBody>
                    <a:bodyPr/>
                    <a:lstStyle/>
                    <a:p>
                      <a:pPr algn="ctr"/>
                      <a:r>
                        <a:rPr lang="de-DE" sz="900"/>
                        <a:t>29</a:t>
                      </a:r>
                    </a:p>
                  </a:txBody>
                  <a:tcPr marL="0" marR="0" marT="0" marB="0" anchor="ctr"/>
                </a:tc>
                <a:tc>
                  <a:txBody>
                    <a:bodyPr/>
                    <a:lstStyle/>
                    <a:p>
                      <a:pPr algn="ctr"/>
                      <a:r>
                        <a:rPr lang="de-DE" sz="900"/>
                        <a:t>27</a:t>
                      </a:r>
                    </a:p>
                  </a:txBody>
                  <a:tcPr marL="0" marR="0" marT="0" marB="0" anchor="ctr"/>
                </a:tc>
                <a:tc>
                  <a:txBody>
                    <a:bodyPr/>
                    <a:lstStyle/>
                    <a:p>
                      <a:pPr algn="ctr"/>
                      <a:r>
                        <a:rPr lang="de-DE" sz="900"/>
                        <a:t>27</a:t>
                      </a:r>
                    </a:p>
                  </a:txBody>
                  <a:tcPr marL="0" marR="0" marT="0" marB="0" anchor="ctr"/>
                </a:tc>
                <a:tc>
                  <a:txBody>
                    <a:bodyPr/>
                    <a:lstStyle/>
                    <a:p>
                      <a:pPr algn="ctr"/>
                      <a:r>
                        <a:rPr lang="de-DE" sz="900"/>
                        <a:t>25</a:t>
                      </a:r>
                    </a:p>
                  </a:txBody>
                  <a:tcPr marL="0" marR="0" marT="0" marB="0" anchor="ctr"/>
                </a:tc>
                <a:tc>
                  <a:txBody>
                    <a:bodyPr/>
                    <a:lstStyle/>
                    <a:p>
                      <a:pPr algn="ctr"/>
                      <a:r>
                        <a:rPr lang="de-DE" sz="900"/>
                        <a:t>24</a:t>
                      </a:r>
                    </a:p>
                  </a:txBody>
                  <a:tcPr marL="0" marR="0" marT="0" marB="0" anchor="ctr"/>
                </a:tc>
                <a:tc>
                  <a:txBody>
                    <a:bodyPr/>
                    <a:lstStyle/>
                    <a:p>
                      <a:pPr algn="ctr"/>
                      <a:r>
                        <a:rPr lang="de-DE" sz="900"/>
                        <a:t>23</a:t>
                      </a:r>
                    </a:p>
                  </a:txBody>
                  <a:tcPr marL="0" marR="0" marT="0" marB="0" anchor="ctr"/>
                </a:tc>
                <a:tc>
                  <a:txBody>
                    <a:bodyPr/>
                    <a:lstStyle/>
                    <a:p>
                      <a:pPr algn="ctr"/>
                      <a:r>
                        <a:rPr lang="de-DE" sz="900"/>
                        <a:t>21</a:t>
                      </a:r>
                    </a:p>
                  </a:txBody>
                  <a:tcPr marL="0" marR="0" marT="0" marB="0" anchor="ctr"/>
                </a:tc>
                <a:tc>
                  <a:txBody>
                    <a:bodyPr/>
                    <a:lstStyle/>
                    <a:p>
                      <a:pPr algn="ctr"/>
                      <a:r>
                        <a:rPr lang="de-DE" sz="900"/>
                        <a:t>16</a:t>
                      </a:r>
                    </a:p>
                  </a:txBody>
                  <a:tcPr marL="0" marR="0" marT="0" marB="0" anchor="ctr"/>
                </a:tc>
                <a:tc>
                  <a:txBody>
                    <a:bodyPr/>
                    <a:lstStyle/>
                    <a:p>
                      <a:pPr algn="ctr"/>
                      <a:r>
                        <a:rPr lang="de-DE" sz="900"/>
                        <a:t>12</a:t>
                      </a:r>
                    </a:p>
                  </a:txBody>
                  <a:tcPr marL="0" marR="0" marT="0" marB="0" anchor="ctr"/>
                </a:tc>
                <a:tc>
                  <a:txBody>
                    <a:bodyPr/>
                    <a:lstStyle/>
                    <a:p>
                      <a:pPr algn="ctr"/>
                      <a:r>
                        <a:rPr lang="de-DE" sz="900"/>
                        <a:t>12</a:t>
                      </a:r>
                    </a:p>
                  </a:txBody>
                  <a:tcPr marL="0" marR="0" marT="0" marB="0" anchor="ctr"/>
                </a:tc>
                <a:tc>
                  <a:txBody>
                    <a:bodyPr/>
                    <a:lstStyle/>
                    <a:p>
                      <a:pPr algn="ctr"/>
                      <a:r>
                        <a:rPr lang="de-DE" sz="900"/>
                        <a:t>8</a:t>
                      </a:r>
                    </a:p>
                  </a:txBody>
                  <a:tcPr marL="0" marR="0" marT="0" marB="0" anchor="ctr"/>
                </a:tc>
                <a:tc>
                  <a:txBody>
                    <a:bodyPr/>
                    <a:lstStyle/>
                    <a:p>
                      <a:pPr algn="ctr"/>
                      <a:r>
                        <a:rPr lang="de-DE" sz="900"/>
                        <a:t>7</a:t>
                      </a:r>
                    </a:p>
                  </a:txBody>
                  <a:tcPr marL="0" marR="0" marT="0" marB="0" anchor="ctr"/>
                </a:tc>
                <a:tc>
                  <a:txBody>
                    <a:bodyPr/>
                    <a:lstStyle/>
                    <a:p>
                      <a:pPr algn="ctr"/>
                      <a:r>
                        <a:rPr lang="de-DE" sz="900"/>
                        <a:t>6</a:t>
                      </a:r>
                    </a:p>
                  </a:txBody>
                  <a:tcPr marL="0" marR="0" marT="0" marB="0" anchor="ctr"/>
                </a:tc>
                <a:tc>
                  <a:txBody>
                    <a:bodyPr/>
                    <a:lstStyle/>
                    <a:p>
                      <a:pPr algn="ctr"/>
                      <a:r>
                        <a:rPr lang="de-DE" sz="900"/>
                        <a:t>5</a:t>
                      </a:r>
                    </a:p>
                  </a:txBody>
                  <a:tcPr marL="0" marR="0" marT="0" marB="0" anchor="ctr"/>
                </a:tc>
                <a:tc>
                  <a:txBody>
                    <a:bodyPr/>
                    <a:lstStyle/>
                    <a:p>
                      <a:pPr algn="ctr"/>
                      <a:r>
                        <a:rPr lang="de-DE" sz="900"/>
                        <a:t>3</a:t>
                      </a:r>
                    </a:p>
                  </a:txBody>
                  <a:tcPr marL="0" marR="0" marT="0" marB="0" anchor="ctr"/>
                </a:tc>
                <a:tc>
                  <a:txBody>
                    <a:bodyPr/>
                    <a:lstStyle/>
                    <a:p>
                      <a:pPr algn="ctr"/>
                      <a:r>
                        <a:rPr lang="de-DE" sz="900"/>
                        <a:t>1</a:t>
                      </a:r>
                    </a:p>
                  </a:txBody>
                  <a:tcPr marL="0" marR="0" marT="0" marB="0" anchor="ctr"/>
                </a:tc>
                <a:tc>
                  <a:txBody>
                    <a:bodyPr/>
                    <a:lstStyle/>
                    <a:p>
                      <a:pPr algn="ctr"/>
                      <a:r>
                        <a:rPr lang="de-DE" sz="900"/>
                        <a:t>1</a:t>
                      </a:r>
                    </a:p>
                  </a:txBody>
                  <a:tcPr marL="0" marR="0" marT="0" marB="0" anchor="ctr"/>
                </a:tc>
                <a:tc>
                  <a:txBody>
                    <a:bodyPr/>
                    <a:lstStyle/>
                    <a:p>
                      <a:pPr algn="ctr"/>
                      <a:r>
                        <a:rPr lang="de-DE" sz="900"/>
                        <a:t>0</a:t>
                      </a:r>
                    </a:p>
                  </a:txBody>
                  <a:tcPr marL="0" marR="0" marT="0" marB="0" anchor="ctr"/>
                </a:tc>
                <a:tc>
                  <a:txBody>
                    <a:bodyPr/>
                    <a:lstStyle/>
                    <a:p>
                      <a:pPr algn="ctr"/>
                      <a:r>
                        <a:rPr lang="de-DE" sz="900"/>
                        <a:t>0</a:t>
                      </a:r>
                    </a:p>
                  </a:txBody>
                  <a:tcPr marL="0" marR="0" marT="0" marB="0" anchor="ctr"/>
                </a:tc>
                <a:extLst>
                  <a:ext uri="{0D108BD9-81ED-4DB2-BD59-A6C34878D82A}">
                    <a16:rowId xmlns:a16="http://schemas.microsoft.com/office/drawing/2014/main" val="3227741810"/>
                  </a:ext>
                </a:extLst>
              </a:tr>
            </a:tbl>
          </a:graphicData>
        </a:graphic>
      </p:graphicFrame>
      <p:graphicFrame>
        <p:nvGraphicFramePr>
          <p:cNvPr id="14" name="Diagramm 13">
            <a:extLst>
              <a:ext uri="{FF2B5EF4-FFF2-40B4-BE49-F238E27FC236}">
                <a16:creationId xmlns:a16="http://schemas.microsoft.com/office/drawing/2014/main" id="{F02A20CF-F721-6920-3139-B9B03BE1BCEC}"/>
              </a:ext>
            </a:extLst>
          </p:cNvPr>
          <p:cNvGraphicFramePr/>
          <p:nvPr>
            <p:extLst>
              <p:ext uri="{D42A27DB-BD31-4B8C-83A1-F6EECF244321}">
                <p14:modId xmlns:p14="http://schemas.microsoft.com/office/powerpoint/2010/main" val="267984051"/>
              </p:ext>
            </p:extLst>
          </p:nvPr>
        </p:nvGraphicFramePr>
        <p:xfrm>
          <a:off x="418566" y="1928267"/>
          <a:ext cx="5622317" cy="348769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Tabelle 14">
            <a:extLst>
              <a:ext uri="{FF2B5EF4-FFF2-40B4-BE49-F238E27FC236}">
                <a16:creationId xmlns:a16="http://schemas.microsoft.com/office/drawing/2014/main" id="{E00E8967-302B-90B8-47ED-253EBCFBEE7D}"/>
              </a:ext>
            </a:extLst>
          </p:cNvPr>
          <p:cNvGraphicFramePr>
            <a:graphicFrameLocks noGrp="1"/>
          </p:cNvGraphicFramePr>
          <p:nvPr>
            <p:extLst>
              <p:ext uri="{D42A27DB-BD31-4B8C-83A1-F6EECF244321}">
                <p14:modId xmlns:p14="http://schemas.microsoft.com/office/powerpoint/2010/main" val="1183985314"/>
              </p:ext>
            </p:extLst>
          </p:nvPr>
        </p:nvGraphicFramePr>
        <p:xfrm>
          <a:off x="925318" y="5128023"/>
          <a:ext cx="5062720" cy="435388"/>
        </p:xfrm>
        <a:graphic>
          <a:graphicData uri="http://schemas.openxmlformats.org/drawingml/2006/table">
            <a:tbl>
              <a:tblPr firstRow="1" bandRow="1">
                <a:tableStyleId>{5C22544A-7EE6-4342-B048-85BDC9FD1C3A}</a:tableStyleId>
              </a:tblPr>
              <a:tblGrid>
                <a:gridCol w="158210">
                  <a:extLst>
                    <a:ext uri="{9D8B030D-6E8A-4147-A177-3AD203B41FA5}">
                      <a16:colId xmlns:a16="http://schemas.microsoft.com/office/drawing/2014/main" val="2104262406"/>
                    </a:ext>
                  </a:extLst>
                </a:gridCol>
                <a:gridCol w="158210">
                  <a:extLst>
                    <a:ext uri="{9D8B030D-6E8A-4147-A177-3AD203B41FA5}">
                      <a16:colId xmlns:a16="http://schemas.microsoft.com/office/drawing/2014/main" val="454510709"/>
                    </a:ext>
                  </a:extLst>
                </a:gridCol>
                <a:gridCol w="158210">
                  <a:extLst>
                    <a:ext uri="{9D8B030D-6E8A-4147-A177-3AD203B41FA5}">
                      <a16:colId xmlns:a16="http://schemas.microsoft.com/office/drawing/2014/main" val="3615702497"/>
                    </a:ext>
                  </a:extLst>
                </a:gridCol>
                <a:gridCol w="158210">
                  <a:extLst>
                    <a:ext uri="{9D8B030D-6E8A-4147-A177-3AD203B41FA5}">
                      <a16:colId xmlns:a16="http://schemas.microsoft.com/office/drawing/2014/main" val="2559518128"/>
                    </a:ext>
                  </a:extLst>
                </a:gridCol>
                <a:gridCol w="158210">
                  <a:extLst>
                    <a:ext uri="{9D8B030D-6E8A-4147-A177-3AD203B41FA5}">
                      <a16:colId xmlns:a16="http://schemas.microsoft.com/office/drawing/2014/main" val="2815150523"/>
                    </a:ext>
                  </a:extLst>
                </a:gridCol>
                <a:gridCol w="158210">
                  <a:extLst>
                    <a:ext uri="{9D8B030D-6E8A-4147-A177-3AD203B41FA5}">
                      <a16:colId xmlns:a16="http://schemas.microsoft.com/office/drawing/2014/main" val="1825826117"/>
                    </a:ext>
                  </a:extLst>
                </a:gridCol>
                <a:gridCol w="158210">
                  <a:extLst>
                    <a:ext uri="{9D8B030D-6E8A-4147-A177-3AD203B41FA5}">
                      <a16:colId xmlns:a16="http://schemas.microsoft.com/office/drawing/2014/main" val="4269916390"/>
                    </a:ext>
                  </a:extLst>
                </a:gridCol>
                <a:gridCol w="158210">
                  <a:extLst>
                    <a:ext uri="{9D8B030D-6E8A-4147-A177-3AD203B41FA5}">
                      <a16:colId xmlns:a16="http://schemas.microsoft.com/office/drawing/2014/main" val="3872211662"/>
                    </a:ext>
                  </a:extLst>
                </a:gridCol>
                <a:gridCol w="158210">
                  <a:extLst>
                    <a:ext uri="{9D8B030D-6E8A-4147-A177-3AD203B41FA5}">
                      <a16:colId xmlns:a16="http://schemas.microsoft.com/office/drawing/2014/main" val="1138560040"/>
                    </a:ext>
                  </a:extLst>
                </a:gridCol>
                <a:gridCol w="158210">
                  <a:extLst>
                    <a:ext uri="{9D8B030D-6E8A-4147-A177-3AD203B41FA5}">
                      <a16:colId xmlns:a16="http://schemas.microsoft.com/office/drawing/2014/main" val="2173004831"/>
                    </a:ext>
                  </a:extLst>
                </a:gridCol>
                <a:gridCol w="158210">
                  <a:extLst>
                    <a:ext uri="{9D8B030D-6E8A-4147-A177-3AD203B41FA5}">
                      <a16:colId xmlns:a16="http://schemas.microsoft.com/office/drawing/2014/main" val="395131943"/>
                    </a:ext>
                  </a:extLst>
                </a:gridCol>
                <a:gridCol w="158210">
                  <a:extLst>
                    <a:ext uri="{9D8B030D-6E8A-4147-A177-3AD203B41FA5}">
                      <a16:colId xmlns:a16="http://schemas.microsoft.com/office/drawing/2014/main" val="2534984545"/>
                    </a:ext>
                  </a:extLst>
                </a:gridCol>
                <a:gridCol w="158210">
                  <a:extLst>
                    <a:ext uri="{9D8B030D-6E8A-4147-A177-3AD203B41FA5}">
                      <a16:colId xmlns:a16="http://schemas.microsoft.com/office/drawing/2014/main" val="4132727695"/>
                    </a:ext>
                  </a:extLst>
                </a:gridCol>
                <a:gridCol w="158210">
                  <a:extLst>
                    <a:ext uri="{9D8B030D-6E8A-4147-A177-3AD203B41FA5}">
                      <a16:colId xmlns:a16="http://schemas.microsoft.com/office/drawing/2014/main" val="3360651010"/>
                    </a:ext>
                  </a:extLst>
                </a:gridCol>
                <a:gridCol w="158210">
                  <a:extLst>
                    <a:ext uri="{9D8B030D-6E8A-4147-A177-3AD203B41FA5}">
                      <a16:colId xmlns:a16="http://schemas.microsoft.com/office/drawing/2014/main" val="3314176136"/>
                    </a:ext>
                  </a:extLst>
                </a:gridCol>
                <a:gridCol w="158210">
                  <a:extLst>
                    <a:ext uri="{9D8B030D-6E8A-4147-A177-3AD203B41FA5}">
                      <a16:colId xmlns:a16="http://schemas.microsoft.com/office/drawing/2014/main" val="3111280751"/>
                    </a:ext>
                  </a:extLst>
                </a:gridCol>
                <a:gridCol w="158210">
                  <a:extLst>
                    <a:ext uri="{9D8B030D-6E8A-4147-A177-3AD203B41FA5}">
                      <a16:colId xmlns:a16="http://schemas.microsoft.com/office/drawing/2014/main" val="1919289343"/>
                    </a:ext>
                  </a:extLst>
                </a:gridCol>
                <a:gridCol w="158210">
                  <a:extLst>
                    <a:ext uri="{9D8B030D-6E8A-4147-A177-3AD203B41FA5}">
                      <a16:colId xmlns:a16="http://schemas.microsoft.com/office/drawing/2014/main" val="4027696551"/>
                    </a:ext>
                  </a:extLst>
                </a:gridCol>
                <a:gridCol w="158210">
                  <a:extLst>
                    <a:ext uri="{9D8B030D-6E8A-4147-A177-3AD203B41FA5}">
                      <a16:colId xmlns:a16="http://schemas.microsoft.com/office/drawing/2014/main" val="151008073"/>
                    </a:ext>
                  </a:extLst>
                </a:gridCol>
                <a:gridCol w="158210">
                  <a:extLst>
                    <a:ext uri="{9D8B030D-6E8A-4147-A177-3AD203B41FA5}">
                      <a16:colId xmlns:a16="http://schemas.microsoft.com/office/drawing/2014/main" val="771148165"/>
                    </a:ext>
                  </a:extLst>
                </a:gridCol>
                <a:gridCol w="158210">
                  <a:extLst>
                    <a:ext uri="{9D8B030D-6E8A-4147-A177-3AD203B41FA5}">
                      <a16:colId xmlns:a16="http://schemas.microsoft.com/office/drawing/2014/main" val="3349199583"/>
                    </a:ext>
                  </a:extLst>
                </a:gridCol>
                <a:gridCol w="158210">
                  <a:extLst>
                    <a:ext uri="{9D8B030D-6E8A-4147-A177-3AD203B41FA5}">
                      <a16:colId xmlns:a16="http://schemas.microsoft.com/office/drawing/2014/main" val="1204290101"/>
                    </a:ext>
                  </a:extLst>
                </a:gridCol>
                <a:gridCol w="158210">
                  <a:extLst>
                    <a:ext uri="{9D8B030D-6E8A-4147-A177-3AD203B41FA5}">
                      <a16:colId xmlns:a16="http://schemas.microsoft.com/office/drawing/2014/main" val="3783108986"/>
                    </a:ext>
                  </a:extLst>
                </a:gridCol>
                <a:gridCol w="158210">
                  <a:extLst>
                    <a:ext uri="{9D8B030D-6E8A-4147-A177-3AD203B41FA5}">
                      <a16:colId xmlns:a16="http://schemas.microsoft.com/office/drawing/2014/main" val="3134062273"/>
                    </a:ext>
                  </a:extLst>
                </a:gridCol>
                <a:gridCol w="158210">
                  <a:extLst>
                    <a:ext uri="{9D8B030D-6E8A-4147-A177-3AD203B41FA5}">
                      <a16:colId xmlns:a16="http://schemas.microsoft.com/office/drawing/2014/main" val="478225748"/>
                    </a:ext>
                  </a:extLst>
                </a:gridCol>
                <a:gridCol w="158210">
                  <a:extLst>
                    <a:ext uri="{9D8B030D-6E8A-4147-A177-3AD203B41FA5}">
                      <a16:colId xmlns:a16="http://schemas.microsoft.com/office/drawing/2014/main" val="2054239462"/>
                    </a:ext>
                  </a:extLst>
                </a:gridCol>
                <a:gridCol w="158210">
                  <a:extLst>
                    <a:ext uri="{9D8B030D-6E8A-4147-A177-3AD203B41FA5}">
                      <a16:colId xmlns:a16="http://schemas.microsoft.com/office/drawing/2014/main" val="2215373022"/>
                    </a:ext>
                  </a:extLst>
                </a:gridCol>
                <a:gridCol w="158210">
                  <a:extLst>
                    <a:ext uri="{9D8B030D-6E8A-4147-A177-3AD203B41FA5}">
                      <a16:colId xmlns:a16="http://schemas.microsoft.com/office/drawing/2014/main" val="229361408"/>
                    </a:ext>
                  </a:extLst>
                </a:gridCol>
                <a:gridCol w="158210">
                  <a:extLst>
                    <a:ext uri="{9D8B030D-6E8A-4147-A177-3AD203B41FA5}">
                      <a16:colId xmlns:a16="http://schemas.microsoft.com/office/drawing/2014/main" val="550190851"/>
                    </a:ext>
                  </a:extLst>
                </a:gridCol>
                <a:gridCol w="158210">
                  <a:extLst>
                    <a:ext uri="{9D8B030D-6E8A-4147-A177-3AD203B41FA5}">
                      <a16:colId xmlns:a16="http://schemas.microsoft.com/office/drawing/2014/main" val="567854486"/>
                    </a:ext>
                  </a:extLst>
                </a:gridCol>
                <a:gridCol w="158210">
                  <a:extLst>
                    <a:ext uri="{9D8B030D-6E8A-4147-A177-3AD203B41FA5}">
                      <a16:colId xmlns:a16="http://schemas.microsoft.com/office/drawing/2014/main" val="3574762129"/>
                    </a:ext>
                  </a:extLst>
                </a:gridCol>
                <a:gridCol w="158210">
                  <a:extLst>
                    <a:ext uri="{9D8B030D-6E8A-4147-A177-3AD203B41FA5}">
                      <a16:colId xmlns:a16="http://schemas.microsoft.com/office/drawing/2014/main" val="524392750"/>
                    </a:ext>
                  </a:extLst>
                </a:gridCol>
              </a:tblGrid>
              <a:tr h="217694">
                <a:tc gridSpan="32">
                  <a:txBody>
                    <a:bodyPr/>
                    <a:lstStyle/>
                    <a:p>
                      <a:pPr algn="l"/>
                      <a:r>
                        <a:rPr lang="de-DE" sz="900"/>
                        <a:t>No. at risk</a:t>
                      </a:r>
                    </a:p>
                  </a:txBody>
                  <a:tcPr marL="36000" marR="0" marT="0" marB="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3053478411"/>
                  </a:ext>
                </a:extLst>
              </a:tr>
              <a:tr h="217694">
                <a:tc>
                  <a:txBody>
                    <a:bodyPr/>
                    <a:lstStyle/>
                    <a:p>
                      <a:pPr algn="ctr"/>
                      <a:r>
                        <a:rPr lang="de-DE" sz="900"/>
                        <a:t>45</a:t>
                      </a:r>
                    </a:p>
                  </a:txBody>
                  <a:tcPr marL="0" marR="0" marT="0" marB="0" anchor="ctr"/>
                </a:tc>
                <a:tc>
                  <a:txBody>
                    <a:bodyPr/>
                    <a:lstStyle/>
                    <a:p>
                      <a:pPr algn="ctr"/>
                      <a:r>
                        <a:rPr lang="de-DE" sz="900"/>
                        <a:t>45</a:t>
                      </a:r>
                    </a:p>
                  </a:txBody>
                  <a:tcPr marL="0" marR="0" marT="0" marB="0" anchor="ctr"/>
                </a:tc>
                <a:tc>
                  <a:txBody>
                    <a:bodyPr/>
                    <a:lstStyle/>
                    <a:p>
                      <a:pPr algn="ctr"/>
                      <a:r>
                        <a:rPr lang="de-DE" sz="900"/>
                        <a:t>42</a:t>
                      </a:r>
                    </a:p>
                  </a:txBody>
                  <a:tcPr marL="0" marR="0" marT="0" marB="0" anchor="ctr"/>
                </a:tc>
                <a:tc>
                  <a:txBody>
                    <a:bodyPr/>
                    <a:lstStyle/>
                    <a:p>
                      <a:pPr algn="ctr"/>
                      <a:r>
                        <a:rPr lang="de-DE" sz="900"/>
                        <a:t>40</a:t>
                      </a:r>
                    </a:p>
                  </a:txBody>
                  <a:tcPr marL="0" marR="0" marT="0" marB="0" anchor="ctr"/>
                </a:tc>
                <a:tc>
                  <a:txBody>
                    <a:bodyPr/>
                    <a:lstStyle/>
                    <a:p>
                      <a:pPr algn="ctr"/>
                      <a:r>
                        <a:rPr lang="de-DE" sz="900"/>
                        <a:t>35</a:t>
                      </a:r>
                    </a:p>
                  </a:txBody>
                  <a:tcPr marL="0" marR="0" marT="0" marB="0" anchor="ctr"/>
                </a:tc>
                <a:tc>
                  <a:txBody>
                    <a:bodyPr/>
                    <a:lstStyle/>
                    <a:p>
                      <a:pPr algn="ctr"/>
                      <a:r>
                        <a:rPr lang="de-DE" sz="900"/>
                        <a:t>33</a:t>
                      </a:r>
                    </a:p>
                  </a:txBody>
                  <a:tcPr marL="0" marR="0" marT="0" marB="0" anchor="ctr"/>
                </a:tc>
                <a:tc>
                  <a:txBody>
                    <a:bodyPr/>
                    <a:lstStyle/>
                    <a:p>
                      <a:pPr algn="ctr"/>
                      <a:r>
                        <a:rPr lang="de-DE" sz="900"/>
                        <a:t>31</a:t>
                      </a:r>
                    </a:p>
                  </a:txBody>
                  <a:tcPr marL="0" marR="0" marT="0" marB="0" anchor="ctr"/>
                </a:tc>
                <a:tc>
                  <a:txBody>
                    <a:bodyPr/>
                    <a:lstStyle/>
                    <a:p>
                      <a:pPr algn="ctr"/>
                      <a:r>
                        <a:rPr lang="de-DE" sz="900"/>
                        <a:t>30</a:t>
                      </a:r>
                    </a:p>
                  </a:txBody>
                  <a:tcPr marL="0" marR="0" marT="0" marB="0" anchor="ctr"/>
                </a:tc>
                <a:tc>
                  <a:txBody>
                    <a:bodyPr/>
                    <a:lstStyle/>
                    <a:p>
                      <a:pPr algn="ctr"/>
                      <a:r>
                        <a:rPr lang="de-DE" sz="900"/>
                        <a:t>29</a:t>
                      </a:r>
                    </a:p>
                  </a:txBody>
                  <a:tcPr marL="0" marR="0" marT="0" marB="0" anchor="ctr"/>
                </a:tc>
                <a:tc>
                  <a:txBody>
                    <a:bodyPr/>
                    <a:lstStyle/>
                    <a:p>
                      <a:pPr algn="ctr"/>
                      <a:r>
                        <a:rPr lang="de-DE" sz="900"/>
                        <a:t>28</a:t>
                      </a:r>
                    </a:p>
                  </a:txBody>
                  <a:tcPr marL="0" marR="0" marT="0" marB="0" anchor="ctr"/>
                </a:tc>
                <a:tc>
                  <a:txBody>
                    <a:bodyPr/>
                    <a:lstStyle/>
                    <a:p>
                      <a:pPr algn="ctr"/>
                      <a:r>
                        <a:rPr lang="de-DE" sz="900"/>
                        <a:t>26</a:t>
                      </a:r>
                    </a:p>
                  </a:txBody>
                  <a:tcPr marL="0" marR="0" marT="0" marB="0" anchor="ctr"/>
                </a:tc>
                <a:tc>
                  <a:txBody>
                    <a:bodyPr/>
                    <a:lstStyle/>
                    <a:p>
                      <a:pPr algn="ctr"/>
                      <a:r>
                        <a:rPr lang="de-DE" sz="900"/>
                        <a:t>25</a:t>
                      </a:r>
                    </a:p>
                  </a:txBody>
                  <a:tcPr marL="0" marR="0" marT="0" marB="0" anchor="ctr"/>
                </a:tc>
                <a:tc>
                  <a:txBody>
                    <a:bodyPr/>
                    <a:lstStyle/>
                    <a:p>
                      <a:pPr algn="ctr"/>
                      <a:r>
                        <a:rPr lang="de-DE" sz="900"/>
                        <a:t>24</a:t>
                      </a:r>
                    </a:p>
                  </a:txBody>
                  <a:tcPr marL="0" marR="0" marT="0" marB="0" anchor="ctr"/>
                </a:tc>
                <a:tc>
                  <a:txBody>
                    <a:bodyPr/>
                    <a:lstStyle/>
                    <a:p>
                      <a:pPr algn="ctr"/>
                      <a:r>
                        <a:rPr lang="de-DE" sz="900"/>
                        <a:t>24</a:t>
                      </a:r>
                    </a:p>
                  </a:txBody>
                  <a:tcPr marL="0" marR="0" marT="0" marB="0" anchor="ctr"/>
                </a:tc>
                <a:tc>
                  <a:txBody>
                    <a:bodyPr/>
                    <a:lstStyle/>
                    <a:p>
                      <a:pPr algn="ctr"/>
                      <a:r>
                        <a:rPr lang="de-DE" sz="900"/>
                        <a:t>22</a:t>
                      </a:r>
                    </a:p>
                  </a:txBody>
                  <a:tcPr marL="0" marR="0" marT="0" marB="0" anchor="ctr"/>
                </a:tc>
                <a:tc>
                  <a:txBody>
                    <a:bodyPr/>
                    <a:lstStyle/>
                    <a:p>
                      <a:pPr algn="ctr"/>
                      <a:r>
                        <a:rPr lang="de-DE" sz="900"/>
                        <a:t>20</a:t>
                      </a:r>
                    </a:p>
                  </a:txBody>
                  <a:tcPr marL="0" marR="0" marT="0" marB="0" anchor="ctr"/>
                </a:tc>
                <a:tc>
                  <a:txBody>
                    <a:bodyPr/>
                    <a:lstStyle/>
                    <a:p>
                      <a:pPr algn="ctr"/>
                      <a:r>
                        <a:rPr lang="de-DE" sz="900"/>
                        <a:t>20</a:t>
                      </a:r>
                    </a:p>
                  </a:txBody>
                  <a:tcPr marL="0" marR="0" marT="0" marB="0" anchor="ctr"/>
                </a:tc>
                <a:tc>
                  <a:txBody>
                    <a:bodyPr/>
                    <a:lstStyle/>
                    <a:p>
                      <a:pPr algn="ctr"/>
                      <a:r>
                        <a:rPr lang="de-DE" sz="900"/>
                        <a:t>19</a:t>
                      </a:r>
                    </a:p>
                  </a:txBody>
                  <a:tcPr marL="0" marR="0" marT="0" marB="0" anchor="ctr"/>
                </a:tc>
                <a:tc>
                  <a:txBody>
                    <a:bodyPr/>
                    <a:lstStyle/>
                    <a:p>
                      <a:pPr algn="ctr"/>
                      <a:r>
                        <a:rPr lang="de-DE" sz="900"/>
                        <a:t>19</a:t>
                      </a:r>
                    </a:p>
                  </a:txBody>
                  <a:tcPr marL="0" marR="0" marT="0" marB="0" anchor="ctr"/>
                </a:tc>
                <a:tc>
                  <a:txBody>
                    <a:bodyPr/>
                    <a:lstStyle/>
                    <a:p>
                      <a:pPr algn="ctr"/>
                      <a:r>
                        <a:rPr lang="de-DE" sz="900"/>
                        <a:t>17</a:t>
                      </a:r>
                    </a:p>
                  </a:txBody>
                  <a:tcPr marL="0" marR="0" marT="0" marB="0" anchor="ctr"/>
                </a:tc>
                <a:tc>
                  <a:txBody>
                    <a:bodyPr/>
                    <a:lstStyle/>
                    <a:p>
                      <a:pPr algn="ctr"/>
                      <a:r>
                        <a:rPr lang="de-DE" sz="900"/>
                        <a:t>15</a:t>
                      </a:r>
                    </a:p>
                  </a:txBody>
                  <a:tcPr marL="0" marR="0" marT="0" marB="0" anchor="ctr"/>
                </a:tc>
                <a:tc>
                  <a:txBody>
                    <a:bodyPr/>
                    <a:lstStyle/>
                    <a:p>
                      <a:pPr algn="ctr"/>
                      <a:r>
                        <a:rPr lang="de-DE" sz="900"/>
                        <a:t>9</a:t>
                      </a:r>
                    </a:p>
                  </a:txBody>
                  <a:tcPr marL="0" marR="0" marT="0" marB="0" anchor="ctr"/>
                </a:tc>
                <a:tc>
                  <a:txBody>
                    <a:bodyPr/>
                    <a:lstStyle/>
                    <a:p>
                      <a:pPr algn="ctr"/>
                      <a:r>
                        <a:rPr lang="de-DE" sz="900"/>
                        <a:t>9</a:t>
                      </a:r>
                    </a:p>
                  </a:txBody>
                  <a:tcPr marL="0" marR="0" marT="0" marB="0" anchor="ctr"/>
                </a:tc>
                <a:tc>
                  <a:txBody>
                    <a:bodyPr/>
                    <a:lstStyle/>
                    <a:p>
                      <a:pPr algn="ctr"/>
                      <a:r>
                        <a:rPr lang="de-DE" sz="900"/>
                        <a:t>7</a:t>
                      </a:r>
                    </a:p>
                  </a:txBody>
                  <a:tcPr marL="0" marR="0" marT="0" marB="0" anchor="ctr"/>
                </a:tc>
                <a:tc>
                  <a:txBody>
                    <a:bodyPr/>
                    <a:lstStyle/>
                    <a:p>
                      <a:pPr algn="ctr"/>
                      <a:r>
                        <a:rPr lang="de-DE" sz="900"/>
                        <a:t>7</a:t>
                      </a:r>
                    </a:p>
                  </a:txBody>
                  <a:tcPr marL="0" marR="0" marT="0" marB="0" anchor="ctr"/>
                </a:tc>
                <a:tc>
                  <a:txBody>
                    <a:bodyPr/>
                    <a:lstStyle/>
                    <a:p>
                      <a:pPr algn="ctr"/>
                      <a:r>
                        <a:rPr lang="de-DE" sz="900"/>
                        <a:t>5</a:t>
                      </a:r>
                    </a:p>
                  </a:txBody>
                  <a:tcPr marL="0" marR="0" marT="0" marB="0" anchor="ctr"/>
                </a:tc>
                <a:tc>
                  <a:txBody>
                    <a:bodyPr/>
                    <a:lstStyle/>
                    <a:p>
                      <a:pPr algn="ctr"/>
                      <a:r>
                        <a:rPr lang="de-DE" sz="900"/>
                        <a:t>4</a:t>
                      </a:r>
                    </a:p>
                  </a:txBody>
                  <a:tcPr marL="0" marR="0" marT="0" marB="0" anchor="ctr"/>
                </a:tc>
                <a:tc>
                  <a:txBody>
                    <a:bodyPr/>
                    <a:lstStyle/>
                    <a:p>
                      <a:pPr algn="ctr"/>
                      <a:r>
                        <a:rPr lang="de-DE" sz="900"/>
                        <a:t>4</a:t>
                      </a:r>
                    </a:p>
                  </a:txBody>
                  <a:tcPr marL="0" marR="0" marT="0" marB="0" anchor="ctr"/>
                </a:tc>
                <a:tc>
                  <a:txBody>
                    <a:bodyPr/>
                    <a:lstStyle/>
                    <a:p>
                      <a:pPr algn="ctr"/>
                      <a:r>
                        <a:rPr lang="de-DE" sz="900"/>
                        <a:t>2</a:t>
                      </a:r>
                    </a:p>
                  </a:txBody>
                  <a:tcPr marL="0" marR="0" marT="0" marB="0" anchor="ctr"/>
                </a:tc>
                <a:tc>
                  <a:txBody>
                    <a:bodyPr/>
                    <a:lstStyle/>
                    <a:p>
                      <a:pPr algn="ctr"/>
                      <a:r>
                        <a:rPr lang="de-DE" sz="900"/>
                        <a:t>1</a:t>
                      </a:r>
                    </a:p>
                  </a:txBody>
                  <a:tcPr marL="0" marR="0" marT="0" marB="0" anchor="ctr"/>
                </a:tc>
                <a:tc>
                  <a:txBody>
                    <a:bodyPr/>
                    <a:lstStyle/>
                    <a:p>
                      <a:pPr algn="ctr"/>
                      <a:r>
                        <a:rPr lang="de-DE" sz="900"/>
                        <a:t>0</a:t>
                      </a:r>
                    </a:p>
                  </a:txBody>
                  <a:tcPr marL="0" marR="0" marT="0" marB="0" anchor="ctr"/>
                </a:tc>
                <a:tc>
                  <a:txBody>
                    <a:bodyPr/>
                    <a:lstStyle/>
                    <a:p>
                      <a:pPr algn="ctr"/>
                      <a:r>
                        <a:rPr lang="de-DE" sz="900"/>
                        <a:t>0</a:t>
                      </a:r>
                    </a:p>
                  </a:txBody>
                  <a:tcPr marL="0" marR="0" marT="0" marB="0" anchor="ctr"/>
                </a:tc>
                <a:extLst>
                  <a:ext uri="{0D108BD9-81ED-4DB2-BD59-A6C34878D82A}">
                    <a16:rowId xmlns:a16="http://schemas.microsoft.com/office/drawing/2014/main" val="3227741810"/>
                  </a:ext>
                </a:extLst>
              </a:tr>
            </a:tbl>
          </a:graphicData>
        </a:graphic>
      </p:graphicFrame>
      <p:pic>
        <p:nvPicPr>
          <p:cNvPr id="18" name="Grafik 17">
            <a:extLst>
              <a:ext uri="{FF2B5EF4-FFF2-40B4-BE49-F238E27FC236}">
                <a16:creationId xmlns:a16="http://schemas.microsoft.com/office/drawing/2014/main" id="{739BF035-89BC-D753-B6CE-8367A07EFA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0893" y="2019583"/>
            <a:ext cx="4694168" cy="1850952"/>
          </a:xfrm>
          <a:prstGeom prst="rect">
            <a:avLst/>
          </a:prstGeom>
        </p:spPr>
      </p:pic>
      <p:pic>
        <p:nvPicPr>
          <p:cNvPr id="20" name="Grafik 19">
            <a:extLst>
              <a:ext uri="{FF2B5EF4-FFF2-40B4-BE49-F238E27FC236}">
                <a16:creationId xmlns:a16="http://schemas.microsoft.com/office/drawing/2014/main" id="{54F41A40-CAF1-DFEA-32D6-733E22E7A52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18209" y="1997551"/>
            <a:ext cx="4654653" cy="445726"/>
          </a:xfrm>
          <a:prstGeom prst="rect">
            <a:avLst/>
          </a:prstGeom>
        </p:spPr>
      </p:pic>
    </p:spTree>
    <p:extLst>
      <p:ext uri="{BB962C8B-B14F-4D97-AF65-F5344CB8AC3E}">
        <p14:creationId xmlns:p14="http://schemas.microsoft.com/office/powerpoint/2010/main" val="100310602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AA560FF-5606-0B6C-474F-A8244EB39610}"/>
              </a:ext>
            </a:extLst>
          </p:cNvPr>
          <p:cNvSpPr>
            <a:spLocks noGrp="1"/>
          </p:cNvSpPr>
          <p:nvPr>
            <p:ph type="ftr" sz="quarter" idx="10"/>
          </p:nvPr>
        </p:nvSpPr>
        <p:spPr/>
        <p:txBody>
          <a:bodyPr/>
          <a:lstStyle/>
          <a:p>
            <a:r>
              <a:rPr lang="en-GB" b="1"/>
              <a:t>CLL, </a:t>
            </a:r>
            <a:r>
              <a:rPr lang="en-GB"/>
              <a:t>chronic lymphocytic </a:t>
            </a:r>
            <a:r>
              <a:rPr lang="en-GB" err="1"/>
              <a:t>leukemia</a:t>
            </a:r>
            <a:r>
              <a:rPr lang="en-GB"/>
              <a:t>; </a:t>
            </a:r>
            <a:r>
              <a:rPr lang="en-GB" b="1"/>
              <a:t>CR, </a:t>
            </a:r>
            <a:r>
              <a:rPr lang="en-GB"/>
              <a:t>complete response; </a:t>
            </a:r>
            <a:r>
              <a:rPr lang="en-GB" b="1" err="1"/>
              <a:t>CRi</a:t>
            </a:r>
            <a:r>
              <a:rPr lang="en-GB" b="1"/>
              <a:t>, </a:t>
            </a:r>
            <a:r>
              <a:rPr lang="en-GB"/>
              <a:t>complete response with incomplete bone marrow recovery; </a:t>
            </a:r>
            <a:r>
              <a:rPr lang="en-GB" b="1"/>
              <a:t>R/R, </a:t>
            </a:r>
            <a:r>
              <a:rPr lang="en-GB"/>
              <a:t>relapsed/refractory.</a:t>
            </a:r>
            <a:r>
              <a:rPr lang="en-GB" b="1"/>
              <a:t> </a:t>
            </a:r>
          </a:p>
          <a:p>
            <a:r>
              <a:rPr lang="en-GB" b="1"/>
              <a:t>Zhou et al, Abstract #1900 presented at ASH 2023. </a:t>
            </a:r>
            <a:endParaRPr lang="en-GB"/>
          </a:p>
        </p:txBody>
      </p:sp>
      <p:sp>
        <p:nvSpPr>
          <p:cNvPr id="5" name="Title 4">
            <a:extLst>
              <a:ext uri="{FF2B5EF4-FFF2-40B4-BE49-F238E27FC236}">
                <a16:creationId xmlns:a16="http://schemas.microsoft.com/office/drawing/2014/main" id="{474B8806-768B-1643-2CE2-787CBE569699}"/>
              </a:ext>
            </a:extLst>
          </p:cNvPr>
          <p:cNvSpPr>
            <a:spLocks noGrp="1"/>
          </p:cNvSpPr>
          <p:nvPr>
            <p:ph type="title"/>
          </p:nvPr>
        </p:nvSpPr>
        <p:spPr/>
        <p:txBody>
          <a:bodyPr/>
          <a:lstStyle/>
          <a:p>
            <a:r>
              <a:rPr lang="en-US"/>
              <a:t>Conclusions </a:t>
            </a:r>
          </a:p>
        </p:txBody>
      </p:sp>
      <p:sp>
        <p:nvSpPr>
          <p:cNvPr id="6" name="Content Placeholder 5">
            <a:extLst>
              <a:ext uri="{FF2B5EF4-FFF2-40B4-BE49-F238E27FC236}">
                <a16:creationId xmlns:a16="http://schemas.microsoft.com/office/drawing/2014/main" id="{A471A5F4-329F-F3B5-D109-3A027CB1C037}"/>
              </a:ext>
            </a:extLst>
          </p:cNvPr>
          <p:cNvSpPr>
            <a:spLocks noGrp="1"/>
          </p:cNvSpPr>
          <p:nvPr>
            <p:ph idx="1"/>
          </p:nvPr>
        </p:nvSpPr>
        <p:spPr/>
        <p:txBody>
          <a:bodyPr/>
          <a:lstStyle/>
          <a:p>
            <a:r>
              <a:rPr lang="en-US" err="1"/>
              <a:t>Lisaftoclax</a:t>
            </a:r>
            <a:r>
              <a:rPr lang="en-US"/>
              <a:t> demonstrated significant efficacy in patients with R/R CLL at 400, 600, and 800 mg, and potentially 200 mg</a:t>
            </a:r>
          </a:p>
          <a:p>
            <a:r>
              <a:rPr lang="en-US"/>
              <a:t>CR/</a:t>
            </a:r>
            <a:r>
              <a:rPr lang="en-US" err="1"/>
              <a:t>CRi</a:t>
            </a:r>
            <a:r>
              <a:rPr lang="en-US"/>
              <a:t> exhibited a trend of positive correlation with escalating dose levels</a:t>
            </a:r>
          </a:p>
          <a:p>
            <a:r>
              <a:rPr lang="en-US"/>
              <a:t>No significant new or unmanageable safety findings were observed</a:t>
            </a:r>
          </a:p>
        </p:txBody>
      </p:sp>
    </p:spTree>
    <p:extLst>
      <p:ext uri="{BB962C8B-B14F-4D97-AF65-F5344CB8AC3E}">
        <p14:creationId xmlns:p14="http://schemas.microsoft.com/office/powerpoint/2010/main" val="3425783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Gerader Verbinder 49">
            <a:extLst>
              <a:ext uri="{FF2B5EF4-FFF2-40B4-BE49-F238E27FC236}">
                <a16:creationId xmlns:a16="http://schemas.microsoft.com/office/drawing/2014/main" id="{E87B51E2-E600-B6EB-F0EE-66C02E733880}"/>
              </a:ext>
            </a:extLst>
          </p:cNvPr>
          <p:cNvCxnSpPr/>
          <p:nvPr/>
        </p:nvCxnSpPr>
        <p:spPr>
          <a:xfrm flipV="1">
            <a:off x="8482815" y="2629671"/>
            <a:ext cx="0" cy="1515945"/>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1" name="Gerader Verbinder 50">
            <a:extLst>
              <a:ext uri="{FF2B5EF4-FFF2-40B4-BE49-F238E27FC236}">
                <a16:creationId xmlns:a16="http://schemas.microsoft.com/office/drawing/2014/main" id="{A725C60F-9556-29FD-8143-B9C9EC422140}"/>
              </a:ext>
            </a:extLst>
          </p:cNvPr>
          <p:cNvCxnSpPr/>
          <p:nvPr/>
        </p:nvCxnSpPr>
        <p:spPr>
          <a:xfrm flipV="1">
            <a:off x="8836464" y="2629671"/>
            <a:ext cx="0" cy="1515945"/>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2" name="Gerader Verbinder 51">
            <a:extLst>
              <a:ext uri="{FF2B5EF4-FFF2-40B4-BE49-F238E27FC236}">
                <a16:creationId xmlns:a16="http://schemas.microsoft.com/office/drawing/2014/main" id="{25FA338E-D3CA-085A-EF76-3B61CF8076AB}"/>
              </a:ext>
            </a:extLst>
          </p:cNvPr>
          <p:cNvCxnSpPr/>
          <p:nvPr/>
        </p:nvCxnSpPr>
        <p:spPr>
          <a:xfrm flipV="1">
            <a:off x="9189239" y="2629670"/>
            <a:ext cx="0" cy="1515945"/>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254E3205-2EAD-7469-9238-2C591A9028B2}"/>
              </a:ext>
            </a:extLst>
          </p:cNvPr>
          <p:cNvCxnSpPr/>
          <p:nvPr/>
        </p:nvCxnSpPr>
        <p:spPr>
          <a:xfrm flipV="1">
            <a:off x="9542888" y="2629670"/>
            <a:ext cx="0" cy="1515945"/>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5" name="Gerader Verbinder 54">
            <a:extLst>
              <a:ext uri="{FF2B5EF4-FFF2-40B4-BE49-F238E27FC236}">
                <a16:creationId xmlns:a16="http://schemas.microsoft.com/office/drawing/2014/main" id="{D318A088-B2F2-68B7-DF50-990818F53AC9}"/>
              </a:ext>
            </a:extLst>
          </p:cNvPr>
          <p:cNvCxnSpPr/>
          <p:nvPr/>
        </p:nvCxnSpPr>
        <p:spPr>
          <a:xfrm flipV="1">
            <a:off x="10246720" y="2629669"/>
            <a:ext cx="0" cy="1515945"/>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6" name="Gerader Verbinder 55">
            <a:extLst>
              <a:ext uri="{FF2B5EF4-FFF2-40B4-BE49-F238E27FC236}">
                <a16:creationId xmlns:a16="http://schemas.microsoft.com/office/drawing/2014/main" id="{17946916-6C0B-202C-F0B2-3D1CB858F9A3}"/>
              </a:ext>
            </a:extLst>
          </p:cNvPr>
          <p:cNvCxnSpPr/>
          <p:nvPr/>
        </p:nvCxnSpPr>
        <p:spPr>
          <a:xfrm flipV="1">
            <a:off x="10599495" y="2629668"/>
            <a:ext cx="0" cy="1515945"/>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7" name="Gerader Verbinder 56">
            <a:extLst>
              <a:ext uri="{FF2B5EF4-FFF2-40B4-BE49-F238E27FC236}">
                <a16:creationId xmlns:a16="http://schemas.microsoft.com/office/drawing/2014/main" id="{CB324B92-555E-AC75-35DE-392B7E10D3E0}"/>
              </a:ext>
            </a:extLst>
          </p:cNvPr>
          <p:cNvCxnSpPr/>
          <p:nvPr/>
        </p:nvCxnSpPr>
        <p:spPr>
          <a:xfrm flipV="1">
            <a:off x="10953144" y="2629668"/>
            <a:ext cx="0" cy="1515945"/>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8" name="Gerader Verbinder 57">
            <a:extLst>
              <a:ext uri="{FF2B5EF4-FFF2-40B4-BE49-F238E27FC236}">
                <a16:creationId xmlns:a16="http://schemas.microsoft.com/office/drawing/2014/main" id="{F38C1D35-F5B4-95DC-CCF4-348BA7093A96}"/>
              </a:ext>
            </a:extLst>
          </p:cNvPr>
          <p:cNvCxnSpPr/>
          <p:nvPr/>
        </p:nvCxnSpPr>
        <p:spPr>
          <a:xfrm flipV="1">
            <a:off x="11305745" y="2629668"/>
            <a:ext cx="0" cy="1515945"/>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9" name="Gerader Verbinder 58">
            <a:extLst>
              <a:ext uri="{FF2B5EF4-FFF2-40B4-BE49-F238E27FC236}">
                <a16:creationId xmlns:a16="http://schemas.microsoft.com/office/drawing/2014/main" id="{73B4D4B7-FEE7-8857-D91E-8F61AB99F148}"/>
              </a:ext>
            </a:extLst>
          </p:cNvPr>
          <p:cNvCxnSpPr/>
          <p:nvPr/>
        </p:nvCxnSpPr>
        <p:spPr>
          <a:xfrm flipV="1">
            <a:off x="11659394" y="2629668"/>
            <a:ext cx="0" cy="1515945"/>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915E148B-8B28-AFBC-2A97-847F0C3DB1C2}"/>
              </a:ext>
            </a:extLst>
          </p:cNvPr>
          <p:cNvSpPr>
            <a:spLocks noGrp="1"/>
          </p:cNvSpPr>
          <p:nvPr>
            <p:ph type="body" sz="quarter" idx="12"/>
          </p:nvPr>
        </p:nvSpPr>
        <p:spPr/>
        <p:txBody>
          <a:bodyPr/>
          <a:lstStyle/>
          <a:p>
            <a:r>
              <a:rPr lang="en-US"/>
              <a:t>Overall safety/tolerability summary</a:t>
            </a:r>
          </a:p>
        </p:txBody>
      </p:sp>
      <p:sp>
        <p:nvSpPr>
          <p:cNvPr id="5" name="Title 4">
            <a:extLst>
              <a:ext uri="{FF2B5EF4-FFF2-40B4-BE49-F238E27FC236}">
                <a16:creationId xmlns:a16="http://schemas.microsoft.com/office/drawing/2014/main" id="{EA519F02-0AC3-CF7D-C8D5-C0BEE6021E3D}"/>
              </a:ext>
            </a:extLst>
          </p:cNvPr>
          <p:cNvSpPr>
            <a:spLocks noGrp="1"/>
          </p:cNvSpPr>
          <p:nvPr>
            <p:ph type="title"/>
          </p:nvPr>
        </p:nvSpPr>
        <p:spPr/>
        <p:txBody>
          <a:bodyPr/>
          <a:lstStyle/>
          <a:p>
            <a:r>
              <a:rPr lang="en-US"/>
              <a:t>Adverse events</a:t>
            </a:r>
          </a:p>
        </p:txBody>
      </p:sp>
      <p:sp>
        <p:nvSpPr>
          <p:cNvPr id="4" name="Footer Placeholder 3">
            <a:extLst>
              <a:ext uri="{FF2B5EF4-FFF2-40B4-BE49-F238E27FC236}">
                <a16:creationId xmlns:a16="http://schemas.microsoft.com/office/drawing/2014/main" id="{E416BCE6-B3C4-FC9E-1AE9-75AF25B182C1}"/>
              </a:ext>
            </a:extLst>
          </p:cNvPr>
          <p:cNvSpPr>
            <a:spLocks noGrp="1"/>
          </p:cNvSpPr>
          <p:nvPr>
            <p:ph type="ftr" sz="quarter" idx="13"/>
          </p:nvPr>
        </p:nvSpPr>
        <p:spPr/>
        <p:txBody>
          <a:bodyPr/>
          <a:lstStyle/>
          <a:p>
            <a:endParaRPr lang="en-GB" b="1"/>
          </a:p>
          <a:p>
            <a:endParaRPr lang="en-GB" b="1"/>
          </a:p>
          <a:p>
            <a:r>
              <a:rPr lang="en-GB" baseline="30000" err="1"/>
              <a:t>a</a:t>
            </a:r>
            <a:r>
              <a:rPr lang="en-GB" err="1"/>
              <a:t>Pooled</a:t>
            </a:r>
            <a:r>
              <a:rPr lang="en-GB"/>
              <a:t> MedDRA preferred terms. </a:t>
            </a:r>
            <a:r>
              <a:rPr lang="en-GB" baseline="30000" err="1"/>
              <a:t>b</a:t>
            </a:r>
            <a:r>
              <a:rPr lang="en-GB" err="1"/>
              <a:t>Includes</a:t>
            </a:r>
            <a:r>
              <a:rPr lang="en-GB"/>
              <a:t> preferred terms of COVID-19, COVID-19 pneumonia, and suspected COVID-19.</a:t>
            </a:r>
          </a:p>
          <a:p>
            <a:r>
              <a:rPr lang="en-GB" b="1"/>
              <a:t>MedDRA</a:t>
            </a:r>
            <a:r>
              <a:rPr lang="en-GB"/>
              <a:t>, medical dictionary for regulatory activities.</a:t>
            </a:r>
          </a:p>
          <a:p>
            <a:r>
              <a:rPr lang="en-GB" b="1"/>
              <a:t>Brown et al, Abstract #202 presented at ASH 2023. </a:t>
            </a:r>
            <a:endParaRPr lang="en-GB"/>
          </a:p>
        </p:txBody>
      </p:sp>
      <p:sp>
        <p:nvSpPr>
          <p:cNvPr id="8" name="Text Placeholder 7">
            <a:extLst>
              <a:ext uri="{FF2B5EF4-FFF2-40B4-BE49-F238E27FC236}">
                <a16:creationId xmlns:a16="http://schemas.microsoft.com/office/drawing/2014/main" id="{214EC86C-5518-679E-D095-8201FA5BE2CA}"/>
              </a:ext>
            </a:extLst>
          </p:cNvPr>
          <p:cNvSpPr>
            <a:spLocks noGrp="1"/>
          </p:cNvSpPr>
          <p:nvPr>
            <p:ph type="body" sz="quarter" idx="14"/>
          </p:nvPr>
        </p:nvSpPr>
        <p:spPr>
          <a:xfrm>
            <a:off x="6212496" y="1403160"/>
            <a:ext cx="5571517" cy="647700"/>
          </a:xfrm>
        </p:spPr>
        <p:txBody>
          <a:bodyPr/>
          <a:lstStyle/>
          <a:p>
            <a:r>
              <a:rPr lang="en-US"/>
              <a:t>Most common adverse events by Grade occurring ≥15% of patients in both arms</a:t>
            </a:r>
          </a:p>
        </p:txBody>
      </p:sp>
      <p:graphicFrame>
        <p:nvGraphicFramePr>
          <p:cNvPr id="13" name="Content Placeholder 12">
            <a:extLst>
              <a:ext uri="{FF2B5EF4-FFF2-40B4-BE49-F238E27FC236}">
                <a16:creationId xmlns:a16="http://schemas.microsoft.com/office/drawing/2014/main" id="{7787FC58-F131-3A92-CDF9-CA49063F0519}"/>
              </a:ext>
            </a:extLst>
          </p:cNvPr>
          <p:cNvGraphicFramePr>
            <a:graphicFrameLocks noGrp="1"/>
          </p:cNvGraphicFramePr>
          <p:nvPr>
            <p:ph idx="1"/>
            <p:extLst>
              <p:ext uri="{D42A27DB-BD31-4B8C-83A1-F6EECF244321}">
                <p14:modId xmlns:p14="http://schemas.microsoft.com/office/powerpoint/2010/main" val="1540888024"/>
              </p:ext>
            </p:extLst>
          </p:nvPr>
        </p:nvGraphicFramePr>
        <p:xfrm>
          <a:off x="415925" y="1989139"/>
          <a:ext cx="5563579" cy="2834640"/>
        </p:xfrm>
        <a:graphic>
          <a:graphicData uri="http://schemas.openxmlformats.org/drawingml/2006/table">
            <a:tbl>
              <a:tblPr firstRow="1" bandRow="1">
                <a:tableStyleId>{5C22544A-7EE6-4342-B048-85BDC9FD1C3A}</a:tableStyleId>
              </a:tblPr>
              <a:tblGrid>
                <a:gridCol w="2571719">
                  <a:extLst>
                    <a:ext uri="{9D8B030D-6E8A-4147-A177-3AD203B41FA5}">
                      <a16:colId xmlns:a16="http://schemas.microsoft.com/office/drawing/2014/main" val="2339413986"/>
                    </a:ext>
                  </a:extLst>
                </a:gridCol>
                <a:gridCol w="1495930">
                  <a:extLst>
                    <a:ext uri="{9D8B030D-6E8A-4147-A177-3AD203B41FA5}">
                      <a16:colId xmlns:a16="http://schemas.microsoft.com/office/drawing/2014/main" val="1722495150"/>
                    </a:ext>
                  </a:extLst>
                </a:gridCol>
                <a:gridCol w="1495930">
                  <a:extLst>
                    <a:ext uri="{9D8B030D-6E8A-4147-A177-3AD203B41FA5}">
                      <a16:colId xmlns:a16="http://schemas.microsoft.com/office/drawing/2014/main" val="3044482900"/>
                    </a:ext>
                  </a:extLst>
                </a:gridCol>
              </a:tblGrid>
              <a:tr h="350135">
                <a:tc>
                  <a:txBody>
                    <a:bodyPr/>
                    <a:lstStyle/>
                    <a:p>
                      <a:endParaRPr lang="en-GB" sz="1200">
                        <a:effectLst/>
                        <a:latin typeface="+mn-lt"/>
                      </a:endParaRPr>
                    </a:p>
                  </a:txBody>
                  <a:tcPr/>
                </a:tc>
                <a:tc>
                  <a:txBody>
                    <a:bodyPr/>
                    <a:lstStyle/>
                    <a:p>
                      <a:pPr algn="ctr"/>
                      <a:r>
                        <a:rPr lang="en-GB" sz="1200" b="1">
                          <a:effectLst/>
                          <a:latin typeface="+mn-lt"/>
                        </a:rPr>
                        <a:t>Zanubrutinib</a:t>
                      </a:r>
                      <a:endParaRPr lang="en-GB" sz="1200">
                        <a:effectLst/>
                        <a:latin typeface="+mn-lt"/>
                      </a:endParaRPr>
                    </a:p>
                    <a:p>
                      <a:pPr algn="ctr"/>
                      <a:r>
                        <a:rPr lang="en-GB" sz="1200" b="1">
                          <a:effectLst/>
                          <a:latin typeface="+mn-lt"/>
                        </a:rPr>
                        <a:t>(n=324)</a:t>
                      </a:r>
                      <a:endParaRPr lang="en-GB" sz="1200">
                        <a:effectLst/>
                        <a:latin typeface="+mn-lt"/>
                      </a:endParaRPr>
                    </a:p>
                  </a:txBody>
                  <a:tcPr/>
                </a:tc>
                <a:tc>
                  <a:txBody>
                    <a:bodyPr/>
                    <a:lstStyle/>
                    <a:p>
                      <a:pPr algn="ctr"/>
                      <a:r>
                        <a:rPr lang="en-GB" sz="1200" b="1">
                          <a:effectLst/>
                          <a:latin typeface="+mn-lt"/>
                        </a:rPr>
                        <a:t>Ibrutinib</a:t>
                      </a:r>
                      <a:endParaRPr lang="en-GB" sz="1200">
                        <a:effectLst/>
                        <a:latin typeface="+mn-lt"/>
                      </a:endParaRPr>
                    </a:p>
                    <a:p>
                      <a:pPr algn="ctr"/>
                      <a:r>
                        <a:rPr lang="en-GB" sz="1200" b="1">
                          <a:effectLst/>
                          <a:latin typeface="+mn-lt"/>
                        </a:rPr>
                        <a:t>(n=324)</a:t>
                      </a:r>
                      <a:endParaRPr lang="en-GB" sz="1200">
                        <a:effectLst/>
                        <a:latin typeface="+mn-lt"/>
                      </a:endParaRPr>
                    </a:p>
                  </a:txBody>
                  <a:tcPr>
                    <a:solidFill>
                      <a:schemeClr val="accent2"/>
                    </a:solidFill>
                  </a:tcPr>
                </a:tc>
                <a:extLst>
                  <a:ext uri="{0D108BD9-81ED-4DB2-BD59-A6C34878D82A}">
                    <a16:rowId xmlns:a16="http://schemas.microsoft.com/office/drawing/2014/main" val="3030238441"/>
                  </a:ext>
                </a:extLst>
              </a:tr>
              <a:tr h="350135">
                <a:tc>
                  <a:txBody>
                    <a:bodyPr/>
                    <a:lstStyle/>
                    <a:p>
                      <a:r>
                        <a:rPr lang="en-GB" sz="1200" b="1">
                          <a:effectLst/>
                          <a:latin typeface="+mn-lt"/>
                        </a:rPr>
                        <a:t>Median treatment duration, months</a:t>
                      </a:r>
                    </a:p>
                  </a:txBody>
                  <a:tcPr/>
                </a:tc>
                <a:tc>
                  <a:txBody>
                    <a:bodyPr/>
                    <a:lstStyle/>
                    <a:p>
                      <a:pPr algn="ctr"/>
                      <a:r>
                        <a:rPr lang="en-IT" sz="1200" b="0">
                          <a:effectLst/>
                          <a:latin typeface="+mn-lt"/>
                        </a:rPr>
                        <a:t>38.3 (0.4, 54.9)</a:t>
                      </a:r>
                    </a:p>
                  </a:txBody>
                  <a:tcPr/>
                </a:tc>
                <a:tc>
                  <a:txBody>
                    <a:bodyPr/>
                    <a:lstStyle/>
                    <a:p>
                      <a:pPr algn="ctr"/>
                      <a:r>
                        <a:rPr lang="en-IT" sz="1200" b="0">
                          <a:effectLst/>
                          <a:latin typeface="+mn-lt"/>
                        </a:rPr>
                        <a:t>35.0 (0.1, 58.4)</a:t>
                      </a:r>
                    </a:p>
                  </a:txBody>
                  <a:tcPr/>
                </a:tc>
                <a:extLst>
                  <a:ext uri="{0D108BD9-81ED-4DB2-BD59-A6C34878D82A}">
                    <a16:rowId xmlns:a16="http://schemas.microsoft.com/office/drawing/2014/main" val="2959616053"/>
                  </a:ext>
                </a:extLst>
              </a:tr>
              <a:tr h="525203">
                <a:tc>
                  <a:txBody>
                    <a:bodyPr/>
                    <a:lstStyle/>
                    <a:p>
                      <a:r>
                        <a:rPr lang="en-GB" sz="1200" b="1">
                          <a:effectLst/>
                          <a:latin typeface="+mn-lt"/>
                        </a:rPr>
                        <a:t>Any Grade adverse event</a:t>
                      </a:r>
                    </a:p>
                    <a:p>
                      <a:pPr marL="107950"/>
                      <a:r>
                        <a:rPr lang="en-GB" sz="1200">
                          <a:effectLst/>
                          <a:latin typeface="+mn-lt"/>
                        </a:rPr>
                        <a:t>Grade 3 to 5</a:t>
                      </a:r>
                    </a:p>
                    <a:p>
                      <a:pPr marL="107950"/>
                      <a:r>
                        <a:rPr lang="en-GB" sz="1200">
                          <a:effectLst/>
                          <a:latin typeface="+mn-lt"/>
                        </a:rPr>
                        <a:t>Grade 5</a:t>
                      </a:r>
                    </a:p>
                  </a:txBody>
                  <a:tcPr/>
                </a:tc>
                <a:tc>
                  <a:txBody>
                    <a:bodyPr/>
                    <a:lstStyle/>
                    <a:p>
                      <a:pPr algn="ctr"/>
                      <a:r>
                        <a:rPr lang="en-IT" sz="1200" b="0">
                          <a:effectLst/>
                          <a:latin typeface="+mn-lt"/>
                        </a:rPr>
                        <a:t>320 (98.8)</a:t>
                      </a:r>
                    </a:p>
                    <a:p>
                      <a:pPr algn="ctr"/>
                      <a:r>
                        <a:rPr lang="en-IT" sz="1200" b="0">
                          <a:effectLst/>
                          <a:latin typeface="+mn-lt"/>
                        </a:rPr>
                        <a:t>235 (72.5)</a:t>
                      </a:r>
                    </a:p>
                    <a:p>
                      <a:pPr algn="ctr"/>
                      <a:r>
                        <a:rPr lang="en-IT" sz="1200" b="0">
                          <a:effectLst/>
                          <a:latin typeface="+mn-lt"/>
                        </a:rPr>
                        <a:t>41 (12.7)</a:t>
                      </a:r>
                    </a:p>
                  </a:txBody>
                  <a:tcPr/>
                </a:tc>
                <a:tc>
                  <a:txBody>
                    <a:bodyPr/>
                    <a:lstStyle/>
                    <a:p>
                      <a:pPr algn="ctr"/>
                      <a:r>
                        <a:rPr lang="en-IT" sz="1200" b="0">
                          <a:effectLst/>
                          <a:latin typeface="+mn-lt"/>
                        </a:rPr>
                        <a:t>323 (99.7)</a:t>
                      </a:r>
                    </a:p>
                    <a:p>
                      <a:pPr algn="ctr"/>
                      <a:r>
                        <a:rPr lang="en-IT" sz="1200" b="0">
                          <a:effectLst/>
                          <a:latin typeface="+mn-lt"/>
                        </a:rPr>
                        <a:t>251 (77.5)</a:t>
                      </a:r>
                    </a:p>
                    <a:p>
                      <a:pPr algn="ctr"/>
                      <a:r>
                        <a:rPr lang="en-IT" sz="1200" b="0">
                          <a:effectLst/>
                          <a:latin typeface="+mn-lt"/>
                        </a:rPr>
                        <a:t>40 (12.3)</a:t>
                      </a:r>
                    </a:p>
                  </a:txBody>
                  <a:tcPr/>
                </a:tc>
                <a:extLst>
                  <a:ext uri="{0D108BD9-81ED-4DB2-BD59-A6C34878D82A}">
                    <a16:rowId xmlns:a16="http://schemas.microsoft.com/office/drawing/2014/main" val="667634793"/>
                  </a:ext>
                </a:extLst>
              </a:tr>
              <a:tr h="217030">
                <a:tc>
                  <a:txBody>
                    <a:bodyPr/>
                    <a:lstStyle/>
                    <a:p>
                      <a:r>
                        <a:rPr lang="en-GB" sz="1200" b="1">
                          <a:effectLst/>
                          <a:latin typeface="+mn-lt"/>
                        </a:rPr>
                        <a:t>Serious adverse event</a:t>
                      </a:r>
                      <a:endParaRPr lang="en-GB" sz="1200">
                        <a:effectLst/>
                        <a:latin typeface="+mn-lt"/>
                      </a:endParaRPr>
                    </a:p>
                  </a:txBody>
                  <a:tcPr/>
                </a:tc>
                <a:tc>
                  <a:txBody>
                    <a:bodyPr/>
                    <a:lstStyle/>
                    <a:p>
                      <a:pPr algn="ctr"/>
                      <a:r>
                        <a:rPr lang="en-IT" sz="1200" b="0">
                          <a:effectLst/>
                          <a:latin typeface="+mn-lt"/>
                        </a:rPr>
                        <a:t>165 (50.9)</a:t>
                      </a:r>
                    </a:p>
                  </a:txBody>
                  <a:tcPr/>
                </a:tc>
                <a:tc>
                  <a:txBody>
                    <a:bodyPr/>
                    <a:lstStyle/>
                    <a:p>
                      <a:pPr algn="ctr"/>
                      <a:r>
                        <a:rPr lang="en-IT" sz="1200" b="0">
                          <a:effectLst/>
                          <a:latin typeface="+mn-lt"/>
                        </a:rPr>
                        <a:t>191 (59.0)</a:t>
                      </a:r>
                    </a:p>
                  </a:txBody>
                  <a:tcPr/>
                </a:tc>
                <a:extLst>
                  <a:ext uri="{0D108BD9-81ED-4DB2-BD59-A6C34878D82A}">
                    <a16:rowId xmlns:a16="http://schemas.microsoft.com/office/drawing/2014/main" val="2914957417"/>
                  </a:ext>
                </a:extLst>
              </a:tr>
              <a:tr h="868121">
                <a:tc>
                  <a:txBody>
                    <a:bodyPr/>
                    <a:lstStyle/>
                    <a:p>
                      <a:r>
                        <a:rPr lang="en-GB" sz="1200" b="1">
                          <a:effectLst/>
                          <a:latin typeface="+mn-lt"/>
                        </a:rPr>
                        <a:t>Adverse events leading to</a:t>
                      </a:r>
                    </a:p>
                    <a:p>
                      <a:pPr marL="107950"/>
                      <a:r>
                        <a:rPr lang="en-GB" sz="1200" b="0">
                          <a:effectLst/>
                          <a:latin typeface="+mn-lt"/>
                        </a:rPr>
                        <a:t>Dose reduction</a:t>
                      </a:r>
                    </a:p>
                    <a:p>
                      <a:pPr marL="107950"/>
                      <a:r>
                        <a:rPr lang="en-GB" sz="1200" b="0">
                          <a:effectLst/>
                          <a:latin typeface="+mn-lt"/>
                        </a:rPr>
                        <a:t>Dose interruption</a:t>
                      </a:r>
                    </a:p>
                    <a:p>
                      <a:pPr marL="107950"/>
                      <a:r>
                        <a:rPr lang="en-GB" sz="1200" b="0">
                          <a:effectLst/>
                          <a:latin typeface="+mn-lt"/>
                        </a:rPr>
                        <a:t>Treatment discontinuation</a:t>
                      </a:r>
                    </a:p>
                    <a:p>
                      <a:pPr marL="107950" lvl="0">
                        <a:buNone/>
                      </a:pPr>
                      <a:r>
                        <a:rPr lang="en-GB" sz="1200" b="0">
                          <a:effectLst/>
                          <a:latin typeface="+mn-lt"/>
                        </a:rPr>
                        <a:t>Hospitalization</a:t>
                      </a:r>
                    </a:p>
                  </a:txBody>
                  <a:tcPr/>
                </a:tc>
                <a:tc>
                  <a:txBody>
                    <a:bodyPr/>
                    <a:lstStyle/>
                    <a:p>
                      <a:pPr algn="ctr"/>
                      <a:endParaRPr lang="en-IT" sz="1200" b="0">
                        <a:effectLst/>
                        <a:latin typeface="+mn-lt"/>
                      </a:endParaRPr>
                    </a:p>
                    <a:p>
                      <a:pPr algn="ctr"/>
                      <a:r>
                        <a:rPr lang="en-IT" sz="1200" b="0">
                          <a:effectLst/>
                          <a:latin typeface="+mn-lt"/>
                        </a:rPr>
                        <a:t>47 (14.5)</a:t>
                      </a:r>
                    </a:p>
                    <a:p>
                      <a:pPr algn="ctr"/>
                      <a:r>
                        <a:rPr lang="en-IT" sz="1200" b="0">
                          <a:effectLst/>
                          <a:latin typeface="+mn-lt"/>
                        </a:rPr>
                        <a:t>196 (60.5)</a:t>
                      </a:r>
                    </a:p>
                    <a:p>
                      <a:pPr algn="ctr"/>
                      <a:r>
                        <a:rPr lang="en-IT" sz="1200" b="0">
                          <a:effectLst/>
                          <a:latin typeface="+mn-lt"/>
                        </a:rPr>
                        <a:t>64 (19.8)</a:t>
                      </a:r>
                    </a:p>
                    <a:p>
                      <a:pPr lvl="0" algn="ctr">
                        <a:buNone/>
                      </a:pPr>
                      <a:r>
                        <a:rPr lang="en-IT" sz="1200" b="0">
                          <a:effectLst/>
                          <a:latin typeface="+mn-lt"/>
                        </a:rPr>
                        <a:t>150 (46.3)</a:t>
                      </a:r>
                    </a:p>
                  </a:txBody>
                  <a:tcPr/>
                </a:tc>
                <a:tc>
                  <a:txBody>
                    <a:bodyPr/>
                    <a:lstStyle/>
                    <a:p>
                      <a:pPr algn="ctr"/>
                      <a:endParaRPr lang="en-IT" sz="1200" b="0">
                        <a:effectLst/>
                        <a:latin typeface="+mn-lt"/>
                      </a:endParaRPr>
                    </a:p>
                    <a:p>
                      <a:pPr algn="ctr"/>
                      <a:r>
                        <a:rPr lang="en-IT" sz="1200" b="0">
                          <a:effectLst/>
                          <a:latin typeface="+mn-lt"/>
                        </a:rPr>
                        <a:t>59 (18.2)</a:t>
                      </a:r>
                    </a:p>
                    <a:p>
                      <a:pPr algn="ctr"/>
                      <a:r>
                        <a:rPr lang="en-IT" sz="1200" b="0">
                          <a:effectLst/>
                          <a:latin typeface="+mn-lt"/>
                        </a:rPr>
                        <a:t>201 (62.0)</a:t>
                      </a:r>
                    </a:p>
                    <a:p>
                      <a:pPr algn="ctr"/>
                      <a:r>
                        <a:rPr lang="en-IT" sz="1200" b="0">
                          <a:effectLst/>
                          <a:latin typeface="+mn-lt"/>
                        </a:rPr>
                        <a:t>85 (26.2)</a:t>
                      </a:r>
                    </a:p>
                    <a:p>
                      <a:pPr lvl="0" algn="ctr">
                        <a:buNone/>
                      </a:pPr>
                      <a:r>
                        <a:rPr lang="en-IT" sz="1200" b="0">
                          <a:effectLst/>
                          <a:latin typeface="+mn-lt"/>
                        </a:rPr>
                        <a:t>180 (55.6)</a:t>
                      </a:r>
                    </a:p>
                  </a:txBody>
                  <a:tcPr/>
                </a:tc>
                <a:extLst>
                  <a:ext uri="{0D108BD9-81ED-4DB2-BD59-A6C34878D82A}">
                    <a16:rowId xmlns:a16="http://schemas.microsoft.com/office/drawing/2014/main" val="2281535374"/>
                  </a:ext>
                </a:extLst>
              </a:tr>
            </a:tbl>
          </a:graphicData>
        </a:graphic>
      </p:graphicFrame>
      <p:sp>
        <p:nvSpPr>
          <p:cNvPr id="3" name="Textfeld 2">
            <a:extLst>
              <a:ext uri="{FF2B5EF4-FFF2-40B4-BE49-F238E27FC236}">
                <a16:creationId xmlns:a16="http://schemas.microsoft.com/office/drawing/2014/main" id="{6863308F-FBEE-CB0E-9E31-6FE8841566C1}"/>
              </a:ext>
            </a:extLst>
          </p:cNvPr>
          <p:cNvSpPr txBox="1"/>
          <p:nvPr/>
        </p:nvSpPr>
        <p:spPr>
          <a:xfrm>
            <a:off x="9228953" y="4516532"/>
            <a:ext cx="1338262" cy="276999"/>
          </a:xfrm>
          <a:prstGeom prst="rect">
            <a:avLst/>
          </a:prstGeom>
          <a:noFill/>
        </p:spPr>
        <p:txBody>
          <a:bodyPr wrap="square" rtlCol="0">
            <a:spAutoFit/>
          </a:bodyPr>
          <a:lstStyle/>
          <a:p>
            <a:pPr algn="ctr"/>
            <a:r>
              <a:rPr lang="de-DE" sz="1200" b="1" err="1"/>
              <a:t>Frequency</a:t>
            </a:r>
            <a:r>
              <a:rPr lang="de-DE" sz="1200" b="1"/>
              <a:t>, %</a:t>
            </a:r>
          </a:p>
        </p:txBody>
      </p:sp>
      <p:sp>
        <p:nvSpPr>
          <p:cNvPr id="6" name="Textfeld 5">
            <a:extLst>
              <a:ext uri="{FF2B5EF4-FFF2-40B4-BE49-F238E27FC236}">
                <a16:creationId xmlns:a16="http://schemas.microsoft.com/office/drawing/2014/main" id="{13586B36-BE01-1D47-C340-F3ED2E73073C}"/>
              </a:ext>
            </a:extLst>
          </p:cNvPr>
          <p:cNvSpPr txBox="1"/>
          <p:nvPr/>
        </p:nvSpPr>
        <p:spPr>
          <a:xfrm>
            <a:off x="7952603" y="4181525"/>
            <a:ext cx="361646" cy="276999"/>
          </a:xfrm>
          <a:prstGeom prst="rect">
            <a:avLst/>
          </a:prstGeom>
          <a:noFill/>
        </p:spPr>
        <p:txBody>
          <a:bodyPr wrap="square" rtlCol="0">
            <a:spAutoFit/>
          </a:bodyPr>
          <a:lstStyle/>
          <a:p>
            <a:pPr algn="ctr"/>
            <a:r>
              <a:rPr lang="de-DE" sz="1200"/>
              <a:t>50</a:t>
            </a:r>
          </a:p>
        </p:txBody>
      </p:sp>
      <p:sp>
        <p:nvSpPr>
          <p:cNvPr id="9" name="Textfeld 8">
            <a:extLst>
              <a:ext uri="{FF2B5EF4-FFF2-40B4-BE49-F238E27FC236}">
                <a16:creationId xmlns:a16="http://schemas.microsoft.com/office/drawing/2014/main" id="{7119834D-DDCE-9866-8E85-F952FA7C4BB8}"/>
              </a:ext>
            </a:extLst>
          </p:cNvPr>
          <p:cNvSpPr txBox="1"/>
          <p:nvPr/>
        </p:nvSpPr>
        <p:spPr>
          <a:xfrm>
            <a:off x="8305167" y="4181525"/>
            <a:ext cx="361646" cy="276999"/>
          </a:xfrm>
          <a:prstGeom prst="rect">
            <a:avLst/>
          </a:prstGeom>
          <a:noFill/>
        </p:spPr>
        <p:txBody>
          <a:bodyPr wrap="square" rtlCol="0">
            <a:spAutoFit/>
          </a:bodyPr>
          <a:lstStyle/>
          <a:p>
            <a:pPr algn="ctr"/>
            <a:r>
              <a:rPr lang="de-DE" sz="1200"/>
              <a:t>40</a:t>
            </a:r>
          </a:p>
        </p:txBody>
      </p:sp>
      <p:sp>
        <p:nvSpPr>
          <p:cNvPr id="10" name="Textfeld 9">
            <a:extLst>
              <a:ext uri="{FF2B5EF4-FFF2-40B4-BE49-F238E27FC236}">
                <a16:creationId xmlns:a16="http://schemas.microsoft.com/office/drawing/2014/main" id="{6C36FA1B-9F83-B6C9-EC80-5855EF40AFC2}"/>
              </a:ext>
            </a:extLst>
          </p:cNvPr>
          <p:cNvSpPr txBox="1"/>
          <p:nvPr/>
        </p:nvSpPr>
        <p:spPr>
          <a:xfrm>
            <a:off x="8657731" y="4181525"/>
            <a:ext cx="361646" cy="276999"/>
          </a:xfrm>
          <a:prstGeom prst="rect">
            <a:avLst/>
          </a:prstGeom>
          <a:noFill/>
        </p:spPr>
        <p:txBody>
          <a:bodyPr wrap="square" rtlCol="0">
            <a:spAutoFit/>
          </a:bodyPr>
          <a:lstStyle/>
          <a:p>
            <a:pPr algn="ctr"/>
            <a:r>
              <a:rPr lang="de-DE" sz="1200"/>
              <a:t>30</a:t>
            </a:r>
          </a:p>
        </p:txBody>
      </p:sp>
      <p:sp>
        <p:nvSpPr>
          <p:cNvPr id="11" name="Textfeld 10">
            <a:extLst>
              <a:ext uri="{FF2B5EF4-FFF2-40B4-BE49-F238E27FC236}">
                <a16:creationId xmlns:a16="http://schemas.microsoft.com/office/drawing/2014/main" id="{3BF11243-B810-8AD4-9FD6-F187B47ECDE4}"/>
              </a:ext>
            </a:extLst>
          </p:cNvPr>
          <p:cNvSpPr txBox="1"/>
          <p:nvPr/>
        </p:nvSpPr>
        <p:spPr>
          <a:xfrm>
            <a:off x="9010295" y="4181525"/>
            <a:ext cx="361646" cy="276999"/>
          </a:xfrm>
          <a:prstGeom prst="rect">
            <a:avLst/>
          </a:prstGeom>
          <a:noFill/>
        </p:spPr>
        <p:txBody>
          <a:bodyPr wrap="square" rtlCol="0">
            <a:spAutoFit/>
          </a:bodyPr>
          <a:lstStyle/>
          <a:p>
            <a:pPr algn="ctr"/>
            <a:r>
              <a:rPr lang="de-DE" sz="1200"/>
              <a:t>20</a:t>
            </a:r>
          </a:p>
        </p:txBody>
      </p:sp>
      <p:sp>
        <p:nvSpPr>
          <p:cNvPr id="12" name="Textfeld 11">
            <a:extLst>
              <a:ext uri="{FF2B5EF4-FFF2-40B4-BE49-F238E27FC236}">
                <a16:creationId xmlns:a16="http://schemas.microsoft.com/office/drawing/2014/main" id="{A777EE13-5EED-C885-AFF2-236C03D60B77}"/>
              </a:ext>
            </a:extLst>
          </p:cNvPr>
          <p:cNvSpPr txBox="1"/>
          <p:nvPr/>
        </p:nvSpPr>
        <p:spPr>
          <a:xfrm>
            <a:off x="9362859" y="4181525"/>
            <a:ext cx="361646" cy="276999"/>
          </a:xfrm>
          <a:prstGeom prst="rect">
            <a:avLst/>
          </a:prstGeom>
          <a:noFill/>
        </p:spPr>
        <p:txBody>
          <a:bodyPr wrap="square" rtlCol="0">
            <a:spAutoFit/>
          </a:bodyPr>
          <a:lstStyle/>
          <a:p>
            <a:pPr algn="ctr"/>
            <a:r>
              <a:rPr lang="de-DE" sz="1200"/>
              <a:t>10</a:t>
            </a:r>
          </a:p>
        </p:txBody>
      </p:sp>
      <p:sp>
        <p:nvSpPr>
          <p:cNvPr id="14" name="Textfeld 13">
            <a:extLst>
              <a:ext uri="{FF2B5EF4-FFF2-40B4-BE49-F238E27FC236}">
                <a16:creationId xmlns:a16="http://schemas.microsoft.com/office/drawing/2014/main" id="{DDAD21C0-D95F-607D-4D61-25830F5A8185}"/>
              </a:ext>
            </a:extLst>
          </p:cNvPr>
          <p:cNvSpPr txBox="1"/>
          <p:nvPr/>
        </p:nvSpPr>
        <p:spPr>
          <a:xfrm>
            <a:off x="9712248" y="4181525"/>
            <a:ext cx="361646" cy="276999"/>
          </a:xfrm>
          <a:prstGeom prst="rect">
            <a:avLst/>
          </a:prstGeom>
          <a:noFill/>
        </p:spPr>
        <p:txBody>
          <a:bodyPr wrap="square" rtlCol="0">
            <a:spAutoFit/>
          </a:bodyPr>
          <a:lstStyle/>
          <a:p>
            <a:pPr algn="ctr"/>
            <a:r>
              <a:rPr lang="de-DE" sz="1200"/>
              <a:t>0</a:t>
            </a:r>
          </a:p>
        </p:txBody>
      </p:sp>
      <p:sp>
        <p:nvSpPr>
          <p:cNvPr id="15" name="Textfeld 14">
            <a:extLst>
              <a:ext uri="{FF2B5EF4-FFF2-40B4-BE49-F238E27FC236}">
                <a16:creationId xmlns:a16="http://schemas.microsoft.com/office/drawing/2014/main" id="{2FB60B3A-88D7-D64E-6417-A6605D9BAC82}"/>
              </a:ext>
            </a:extLst>
          </p:cNvPr>
          <p:cNvSpPr txBox="1"/>
          <p:nvPr/>
        </p:nvSpPr>
        <p:spPr>
          <a:xfrm>
            <a:off x="11478239" y="4174191"/>
            <a:ext cx="361646" cy="276999"/>
          </a:xfrm>
          <a:prstGeom prst="rect">
            <a:avLst/>
          </a:prstGeom>
          <a:noFill/>
        </p:spPr>
        <p:txBody>
          <a:bodyPr wrap="square" rtlCol="0">
            <a:spAutoFit/>
          </a:bodyPr>
          <a:lstStyle/>
          <a:p>
            <a:pPr algn="ctr"/>
            <a:r>
              <a:rPr lang="de-DE" sz="1200"/>
              <a:t>50</a:t>
            </a:r>
          </a:p>
        </p:txBody>
      </p:sp>
      <p:sp>
        <p:nvSpPr>
          <p:cNvPr id="16" name="Textfeld 15">
            <a:extLst>
              <a:ext uri="{FF2B5EF4-FFF2-40B4-BE49-F238E27FC236}">
                <a16:creationId xmlns:a16="http://schemas.microsoft.com/office/drawing/2014/main" id="{54F799F5-F7B0-1F5B-512D-34ED5FE81659}"/>
              </a:ext>
            </a:extLst>
          </p:cNvPr>
          <p:cNvSpPr txBox="1"/>
          <p:nvPr/>
        </p:nvSpPr>
        <p:spPr>
          <a:xfrm>
            <a:off x="11125676" y="4174191"/>
            <a:ext cx="361646" cy="276999"/>
          </a:xfrm>
          <a:prstGeom prst="rect">
            <a:avLst/>
          </a:prstGeom>
          <a:noFill/>
        </p:spPr>
        <p:txBody>
          <a:bodyPr wrap="square" rtlCol="0">
            <a:spAutoFit/>
          </a:bodyPr>
          <a:lstStyle/>
          <a:p>
            <a:pPr algn="ctr"/>
            <a:r>
              <a:rPr lang="de-DE" sz="1200"/>
              <a:t>40</a:t>
            </a:r>
          </a:p>
        </p:txBody>
      </p:sp>
      <p:sp>
        <p:nvSpPr>
          <p:cNvPr id="17" name="Textfeld 16">
            <a:extLst>
              <a:ext uri="{FF2B5EF4-FFF2-40B4-BE49-F238E27FC236}">
                <a16:creationId xmlns:a16="http://schemas.microsoft.com/office/drawing/2014/main" id="{AA1603A1-1222-6612-411E-AEF4F98A796E}"/>
              </a:ext>
            </a:extLst>
          </p:cNvPr>
          <p:cNvSpPr txBox="1"/>
          <p:nvPr/>
        </p:nvSpPr>
        <p:spPr>
          <a:xfrm>
            <a:off x="10773113" y="4174191"/>
            <a:ext cx="361646" cy="276999"/>
          </a:xfrm>
          <a:prstGeom prst="rect">
            <a:avLst/>
          </a:prstGeom>
          <a:noFill/>
        </p:spPr>
        <p:txBody>
          <a:bodyPr wrap="square" rtlCol="0">
            <a:spAutoFit/>
          </a:bodyPr>
          <a:lstStyle/>
          <a:p>
            <a:pPr algn="ctr"/>
            <a:r>
              <a:rPr lang="de-DE" sz="1200"/>
              <a:t>30</a:t>
            </a:r>
          </a:p>
        </p:txBody>
      </p:sp>
      <p:sp>
        <p:nvSpPr>
          <p:cNvPr id="18" name="Textfeld 17">
            <a:extLst>
              <a:ext uri="{FF2B5EF4-FFF2-40B4-BE49-F238E27FC236}">
                <a16:creationId xmlns:a16="http://schemas.microsoft.com/office/drawing/2014/main" id="{C0BFF8B9-4ED8-ECEE-1B49-80D6BF899EBA}"/>
              </a:ext>
            </a:extLst>
          </p:cNvPr>
          <p:cNvSpPr txBox="1"/>
          <p:nvPr/>
        </p:nvSpPr>
        <p:spPr>
          <a:xfrm>
            <a:off x="10420550" y="4174191"/>
            <a:ext cx="361646" cy="276999"/>
          </a:xfrm>
          <a:prstGeom prst="rect">
            <a:avLst/>
          </a:prstGeom>
          <a:noFill/>
        </p:spPr>
        <p:txBody>
          <a:bodyPr wrap="square" rtlCol="0">
            <a:spAutoFit/>
          </a:bodyPr>
          <a:lstStyle/>
          <a:p>
            <a:pPr algn="ctr"/>
            <a:r>
              <a:rPr lang="de-DE" sz="1200"/>
              <a:t>20</a:t>
            </a:r>
          </a:p>
        </p:txBody>
      </p:sp>
      <p:sp>
        <p:nvSpPr>
          <p:cNvPr id="20" name="Textfeld 19">
            <a:extLst>
              <a:ext uri="{FF2B5EF4-FFF2-40B4-BE49-F238E27FC236}">
                <a16:creationId xmlns:a16="http://schemas.microsoft.com/office/drawing/2014/main" id="{DCEBDF9A-0E0C-7FD6-7C13-5D7BDB993D74}"/>
              </a:ext>
            </a:extLst>
          </p:cNvPr>
          <p:cNvSpPr txBox="1"/>
          <p:nvPr/>
        </p:nvSpPr>
        <p:spPr>
          <a:xfrm>
            <a:off x="10067987" y="4174191"/>
            <a:ext cx="361646" cy="276999"/>
          </a:xfrm>
          <a:prstGeom prst="rect">
            <a:avLst/>
          </a:prstGeom>
          <a:noFill/>
        </p:spPr>
        <p:txBody>
          <a:bodyPr wrap="square" rtlCol="0">
            <a:spAutoFit/>
          </a:bodyPr>
          <a:lstStyle/>
          <a:p>
            <a:pPr algn="ctr"/>
            <a:r>
              <a:rPr lang="de-DE" sz="1200"/>
              <a:t>10</a:t>
            </a:r>
          </a:p>
        </p:txBody>
      </p:sp>
      <p:sp>
        <p:nvSpPr>
          <p:cNvPr id="23" name="Textfeld 22">
            <a:extLst>
              <a:ext uri="{FF2B5EF4-FFF2-40B4-BE49-F238E27FC236}">
                <a16:creationId xmlns:a16="http://schemas.microsoft.com/office/drawing/2014/main" id="{79EE4BF3-88E5-C4D5-E2AF-66CD6A92D921}"/>
              </a:ext>
            </a:extLst>
          </p:cNvPr>
          <p:cNvSpPr txBox="1"/>
          <p:nvPr/>
        </p:nvSpPr>
        <p:spPr>
          <a:xfrm>
            <a:off x="7060907" y="3927970"/>
            <a:ext cx="1099834" cy="246221"/>
          </a:xfrm>
          <a:prstGeom prst="rect">
            <a:avLst/>
          </a:prstGeom>
          <a:noFill/>
        </p:spPr>
        <p:txBody>
          <a:bodyPr wrap="square" rtlCol="0">
            <a:spAutoFit/>
          </a:bodyPr>
          <a:lstStyle/>
          <a:p>
            <a:pPr algn="r"/>
            <a:r>
              <a:rPr lang="de-DE" sz="1000" err="1"/>
              <a:t>Anemia</a:t>
            </a:r>
            <a:r>
              <a:rPr lang="de-DE" sz="1000" baseline="30000" err="1"/>
              <a:t>a</a:t>
            </a:r>
            <a:endParaRPr lang="de-DE" sz="1000"/>
          </a:p>
        </p:txBody>
      </p:sp>
      <p:sp>
        <p:nvSpPr>
          <p:cNvPr id="24" name="Textfeld 23">
            <a:extLst>
              <a:ext uri="{FF2B5EF4-FFF2-40B4-BE49-F238E27FC236}">
                <a16:creationId xmlns:a16="http://schemas.microsoft.com/office/drawing/2014/main" id="{E5B21E3C-8903-1CD9-EEFF-C0BA8D3F6A2E}"/>
              </a:ext>
            </a:extLst>
          </p:cNvPr>
          <p:cNvSpPr txBox="1"/>
          <p:nvPr/>
        </p:nvSpPr>
        <p:spPr>
          <a:xfrm>
            <a:off x="7060907" y="3711586"/>
            <a:ext cx="1099834" cy="246221"/>
          </a:xfrm>
          <a:prstGeom prst="rect">
            <a:avLst/>
          </a:prstGeom>
          <a:noFill/>
        </p:spPr>
        <p:txBody>
          <a:bodyPr wrap="square" rtlCol="0">
            <a:spAutoFit/>
          </a:bodyPr>
          <a:lstStyle/>
          <a:p>
            <a:pPr algn="r"/>
            <a:r>
              <a:rPr lang="de-DE" sz="1000" err="1"/>
              <a:t>Arthralgia</a:t>
            </a:r>
            <a:endParaRPr lang="de-DE" sz="1000"/>
          </a:p>
        </p:txBody>
      </p:sp>
      <p:sp>
        <p:nvSpPr>
          <p:cNvPr id="25" name="Textfeld 24">
            <a:extLst>
              <a:ext uri="{FF2B5EF4-FFF2-40B4-BE49-F238E27FC236}">
                <a16:creationId xmlns:a16="http://schemas.microsoft.com/office/drawing/2014/main" id="{3860F313-13CE-CD54-EA50-FF4E44C6FB70}"/>
              </a:ext>
            </a:extLst>
          </p:cNvPr>
          <p:cNvSpPr txBox="1"/>
          <p:nvPr/>
        </p:nvSpPr>
        <p:spPr>
          <a:xfrm>
            <a:off x="7060907" y="3495203"/>
            <a:ext cx="1099834" cy="246221"/>
          </a:xfrm>
          <a:prstGeom prst="rect">
            <a:avLst/>
          </a:prstGeom>
          <a:noFill/>
        </p:spPr>
        <p:txBody>
          <a:bodyPr wrap="square" rtlCol="0">
            <a:spAutoFit/>
          </a:bodyPr>
          <a:lstStyle/>
          <a:p>
            <a:pPr algn="r"/>
            <a:r>
              <a:rPr lang="de-DE" sz="1000" err="1"/>
              <a:t>Diarrhea</a:t>
            </a:r>
            <a:endParaRPr lang="de-DE" sz="1000"/>
          </a:p>
        </p:txBody>
      </p:sp>
      <p:sp>
        <p:nvSpPr>
          <p:cNvPr id="27" name="Textfeld 26">
            <a:extLst>
              <a:ext uri="{FF2B5EF4-FFF2-40B4-BE49-F238E27FC236}">
                <a16:creationId xmlns:a16="http://schemas.microsoft.com/office/drawing/2014/main" id="{8AB5F426-69E9-05CA-EC38-A2EBD689B83A}"/>
              </a:ext>
            </a:extLst>
          </p:cNvPr>
          <p:cNvSpPr txBox="1"/>
          <p:nvPr/>
        </p:nvSpPr>
        <p:spPr>
          <a:xfrm>
            <a:off x="6023083" y="3278820"/>
            <a:ext cx="2137657" cy="246221"/>
          </a:xfrm>
          <a:prstGeom prst="rect">
            <a:avLst/>
          </a:prstGeom>
          <a:noFill/>
        </p:spPr>
        <p:txBody>
          <a:bodyPr wrap="square" rtlCol="0">
            <a:spAutoFit/>
          </a:bodyPr>
          <a:lstStyle/>
          <a:p>
            <a:pPr algn="r"/>
            <a:r>
              <a:rPr lang="de-DE" sz="1000"/>
              <a:t>Upper </a:t>
            </a:r>
            <a:r>
              <a:rPr lang="de-DE" sz="1000" err="1"/>
              <a:t>respiratory</a:t>
            </a:r>
            <a:r>
              <a:rPr lang="de-DE" sz="1000"/>
              <a:t> tract infection</a:t>
            </a:r>
          </a:p>
        </p:txBody>
      </p:sp>
      <p:sp>
        <p:nvSpPr>
          <p:cNvPr id="28" name="Textfeld 27">
            <a:extLst>
              <a:ext uri="{FF2B5EF4-FFF2-40B4-BE49-F238E27FC236}">
                <a16:creationId xmlns:a16="http://schemas.microsoft.com/office/drawing/2014/main" id="{D45D67C2-BCD9-811A-3B8E-C7F1597E801F}"/>
              </a:ext>
            </a:extLst>
          </p:cNvPr>
          <p:cNvSpPr txBox="1"/>
          <p:nvPr/>
        </p:nvSpPr>
        <p:spPr>
          <a:xfrm>
            <a:off x="7000524" y="3062437"/>
            <a:ext cx="1160217" cy="246221"/>
          </a:xfrm>
          <a:prstGeom prst="rect">
            <a:avLst/>
          </a:prstGeom>
          <a:noFill/>
        </p:spPr>
        <p:txBody>
          <a:bodyPr wrap="square" rtlCol="0">
            <a:spAutoFit/>
          </a:bodyPr>
          <a:lstStyle/>
          <a:p>
            <a:pPr algn="r"/>
            <a:r>
              <a:rPr lang="de-DE" sz="1000" err="1"/>
              <a:t>Hypertension</a:t>
            </a:r>
            <a:r>
              <a:rPr lang="de-DE" sz="1000" baseline="30000" err="1"/>
              <a:t>a</a:t>
            </a:r>
            <a:endParaRPr lang="de-DE" sz="1000"/>
          </a:p>
        </p:txBody>
      </p:sp>
      <p:sp>
        <p:nvSpPr>
          <p:cNvPr id="29" name="Textfeld 28">
            <a:extLst>
              <a:ext uri="{FF2B5EF4-FFF2-40B4-BE49-F238E27FC236}">
                <a16:creationId xmlns:a16="http://schemas.microsoft.com/office/drawing/2014/main" id="{A1D3C4CB-204C-73EE-CBF6-8E864C9B6F3A}"/>
              </a:ext>
            </a:extLst>
          </p:cNvPr>
          <p:cNvSpPr txBox="1"/>
          <p:nvPr/>
        </p:nvSpPr>
        <p:spPr>
          <a:xfrm>
            <a:off x="6515925" y="2629671"/>
            <a:ext cx="1644816" cy="246221"/>
          </a:xfrm>
          <a:prstGeom prst="rect">
            <a:avLst/>
          </a:prstGeom>
          <a:noFill/>
        </p:spPr>
        <p:txBody>
          <a:bodyPr wrap="square" rtlCol="0">
            <a:spAutoFit/>
          </a:bodyPr>
          <a:lstStyle/>
          <a:p>
            <a:pPr algn="r"/>
            <a:r>
              <a:rPr lang="de-DE" sz="1000"/>
              <a:t>COVID-19 </a:t>
            </a:r>
            <a:r>
              <a:rPr lang="de-DE" sz="1000" err="1"/>
              <a:t>related</a:t>
            </a:r>
            <a:r>
              <a:rPr lang="de-DE" sz="1000" baseline="30000" err="1"/>
              <a:t>a,b</a:t>
            </a:r>
            <a:endParaRPr lang="de-DE" sz="1000"/>
          </a:p>
        </p:txBody>
      </p:sp>
      <p:sp>
        <p:nvSpPr>
          <p:cNvPr id="30" name="Textfeld 29">
            <a:extLst>
              <a:ext uri="{FF2B5EF4-FFF2-40B4-BE49-F238E27FC236}">
                <a16:creationId xmlns:a16="http://schemas.microsoft.com/office/drawing/2014/main" id="{CD89BFE9-84D6-0C96-5CCB-99A7B9CFA2B6}"/>
              </a:ext>
            </a:extLst>
          </p:cNvPr>
          <p:cNvSpPr txBox="1"/>
          <p:nvPr/>
        </p:nvSpPr>
        <p:spPr>
          <a:xfrm>
            <a:off x="7000524" y="2846054"/>
            <a:ext cx="1160217" cy="246221"/>
          </a:xfrm>
          <a:prstGeom prst="rect">
            <a:avLst/>
          </a:prstGeom>
          <a:noFill/>
        </p:spPr>
        <p:txBody>
          <a:bodyPr wrap="square" rtlCol="0">
            <a:spAutoFit/>
          </a:bodyPr>
          <a:lstStyle/>
          <a:p>
            <a:pPr algn="r"/>
            <a:r>
              <a:rPr lang="de-DE" sz="1000" err="1"/>
              <a:t>Neutropenia</a:t>
            </a:r>
            <a:r>
              <a:rPr lang="de-DE" sz="1000" baseline="30000" err="1"/>
              <a:t>a</a:t>
            </a:r>
            <a:endParaRPr lang="de-DE" sz="1000"/>
          </a:p>
        </p:txBody>
      </p:sp>
      <p:cxnSp>
        <p:nvCxnSpPr>
          <p:cNvPr id="32" name="Gerader Verbinder 31">
            <a:extLst>
              <a:ext uri="{FF2B5EF4-FFF2-40B4-BE49-F238E27FC236}">
                <a16:creationId xmlns:a16="http://schemas.microsoft.com/office/drawing/2014/main" id="{9825C53D-A083-4E17-467F-AB89FC5D501F}"/>
              </a:ext>
            </a:extLst>
          </p:cNvPr>
          <p:cNvCxnSpPr>
            <a:stCxn id="6" idx="0"/>
          </p:cNvCxnSpPr>
          <p:nvPr/>
        </p:nvCxnSpPr>
        <p:spPr>
          <a:xfrm flipV="1">
            <a:off x="8133426" y="2543080"/>
            <a:ext cx="0" cy="16384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25AF12C1-C7B8-5244-AF32-B7BFA7302697}"/>
              </a:ext>
            </a:extLst>
          </p:cNvPr>
          <p:cNvCxnSpPr>
            <a:cxnSpLocks/>
          </p:cNvCxnSpPr>
          <p:nvPr/>
        </p:nvCxnSpPr>
        <p:spPr>
          <a:xfrm flipH="1">
            <a:off x="8133426" y="4145616"/>
            <a:ext cx="355743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08BECE47-733F-D44D-22E8-46C03F30D16A}"/>
              </a:ext>
            </a:extLst>
          </p:cNvPr>
          <p:cNvCxnSpPr>
            <a:cxnSpLocks/>
          </p:cNvCxnSpPr>
          <p:nvPr/>
        </p:nvCxnSpPr>
        <p:spPr>
          <a:xfrm>
            <a:off x="8485990" y="4154001"/>
            <a:ext cx="0" cy="359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7CF6D575-5FD2-23B4-F47E-01C7FFCBBAEF}"/>
              </a:ext>
            </a:extLst>
          </p:cNvPr>
          <p:cNvCxnSpPr>
            <a:cxnSpLocks/>
          </p:cNvCxnSpPr>
          <p:nvPr/>
        </p:nvCxnSpPr>
        <p:spPr>
          <a:xfrm>
            <a:off x="8836173" y="4154001"/>
            <a:ext cx="0" cy="359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C7940942-C2A3-6032-7321-D3899C506C0C}"/>
              </a:ext>
            </a:extLst>
          </p:cNvPr>
          <p:cNvCxnSpPr>
            <a:cxnSpLocks/>
          </p:cNvCxnSpPr>
          <p:nvPr/>
        </p:nvCxnSpPr>
        <p:spPr>
          <a:xfrm>
            <a:off x="9191548" y="4154001"/>
            <a:ext cx="0" cy="359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7925434B-114B-9757-2A1D-7CDE032DD5D0}"/>
              </a:ext>
            </a:extLst>
          </p:cNvPr>
          <p:cNvCxnSpPr>
            <a:cxnSpLocks/>
          </p:cNvCxnSpPr>
          <p:nvPr/>
        </p:nvCxnSpPr>
        <p:spPr>
          <a:xfrm>
            <a:off x="9542888" y="4154001"/>
            <a:ext cx="0" cy="359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r Verbinder 42">
            <a:extLst>
              <a:ext uri="{FF2B5EF4-FFF2-40B4-BE49-F238E27FC236}">
                <a16:creationId xmlns:a16="http://schemas.microsoft.com/office/drawing/2014/main" id="{B20B171A-147E-09D1-94D9-4726D49E05F8}"/>
              </a:ext>
            </a:extLst>
          </p:cNvPr>
          <p:cNvCxnSpPr>
            <a:cxnSpLocks/>
          </p:cNvCxnSpPr>
          <p:nvPr/>
        </p:nvCxnSpPr>
        <p:spPr>
          <a:xfrm>
            <a:off x="9893071" y="4154001"/>
            <a:ext cx="0" cy="359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r Verbinder 43">
            <a:extLst>
              <a:ext uri="{FF2B5EF4-FFF2-40B4-BE49-F238E27FC236}">
                <a16:creationId xmlns:a16="http://schemas.microsoft.com/office/drawing/2014/main" id="{CA7EC3E1-7594-A3C8-1A3E-96482BA26BA7}"/>
              </a:ext>
            </a:extLst>
          </p:cNvPr>
          <p:cNvCxnSpPr>
            <a:cxnSpLocks/>
          </p:cNvCxnSpPr>
          <p:nvPr/>
        </p:nvCxnSpPr>
        <p:spPr>
          <a:xfrm>
            <a:off x="10248446" y="4154001"/>
            <a:ext cx="0" cy="359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r Verbinder 44">
            <a:extLst>
              <a:ext uri="{FF2B5EF4-FFF2-40B4-BE49-F238E27FC236}">
                <a16:creationId xmlns:a16="http://schemas.microsoft.com/office/drawing/2014/main" id="{61BEF418-B4A0-C4C5-4096-5E92209C35B0}"/>
              </a:ext>
            </a:extLst>
          </p:cNvPr>
          <p:cNvCxnSpPr>
            <a:cxnSpLocks/>
          </p:cNvCxnSpPr>
          <p:nvPr/>
        </p:nvCxnSpPr>
        <p:spPr>
          <a:xfrm>
            <a:off x="10603753" y="4154001"/>
            <a:ext cx="0" cy="359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r Verbinder 45">
            <a:extLst>
              <a:ext uri="{FF2B5EF4-FFF2-40B4-BE49-F238E27FC236}">
                <a16:creationId xmlns:a16="http://schemas.microsoft.com/office/drawing/2014/main" id="{D29FCD96-3241-88E3-CA0E-91E881190BA7}"/>
              </a:ext>
            </a:extLst>
          </p:cNvPr>
          <p:cNvCxnSpPr>
            <a:cxnSpLocks/>
          </p:cNvCxnSpPr>
          <p:nvPr/>
        </p:nvCxnSpPr>
        <p:spPr>
          <a:xfrm>
            <a:off x="10953936" y="4154001"/>
            <a:ext cx="0" cy="359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r Verbinder 46">
            <a:extLst>
              <a:ext uri="{FF2B5EF4-FFF2-40B4-BE49-F238E27FC236}">
                <a16:creationId xmlns:a16="http://schemas.microsoft.com/office/drawing/2014/main" id="{049A14CF-8D35-C7B6-58B7-5AB01477F9B9}"/>
              </a:ext>
            </a:extLst>
          </p:cNvPr>
          <p:cNvCxnSpPr>
            <a:cxnSpLocks/>
          </p:cNvCxnSpPr>
          <p:nvPr/>
        </p:nvCxnSpPr>
        <p:spPr>
          <a:xfrm>
            <a:off x="11309311" y="4154001"/>
            <a:ext cx="0" cy="359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r Verbinder 47">
            <a:extLst>
              <a:ext uri="{FF2B5EF4-FFF2-40B4-BE49-F238E27FC236}">
                <a16:creationId xmlns:a16="http://schemas.microsoft.com/office/drawing/2014/main" id="{4C708A44-1659-3EF0-048D-F2CCA2E712A7}"/>
              </a:ext>
            </a:extLst>
          </p:cNvPr>
          <p:cNvCxnSpPr>
            <a:cxnSpLocks/>
          </p:cNvCxnSpPr>
          <p:nvPr/>
        </p:nvCxnSpPr>
        <p:spPr>
          <a:xfrm>
            <a:off x="11656681" y="4154001"/>
            <a:ext cx="0" cy="359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r Verbinder 60">
            <a:extLst>
              <a:ext uri="{FF2B5EF4-FFF2-40B4-BE49-F238E27FC236}">
                <a16:creationId xmlns:a16="http://schemas.microsoft.com/office/drawing/2014/main" id="{31E9B31C-C327-D423-59C2-C71287B1C5ED}"/>
              </a:ext>
            </a:extLst>
          </p:cNvPr>
          <p:cNvCxnSpPr>
            <a:cxnSpLocks/>
          </p:cNvCxnSpPr>
          <p:nvPr/>
        </p:nvCxnSpPr>
        <p:spPr>
          <a:xfrm flipH="1">
            <a:off x="8081908" y="2756654"/>
            <a:ext cx="531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r Verbinder 62">
            <a:extLst>
              <a:ext uri="{FF2B5EF4-FFF2-40B4-BE49-F238E27FC236}">
                <a16:creationId xmlns:a16="http://schemas.microsoft.com/office/drawing/2014/main" id="{99BBCA4A-3C35-8ED4-8257-17CF266C6C84}"/>
              </a:ext>
            </a:extLst>
          </p:cNvPr>
          <p:cNvCxnSpPr>
            <a:cxnSpLocks/>
          </p:cNvCxnSpPr>
          <p:nvPr/>
        </p:nvCxnSpPr>
        <p:spPr>
          <a:xfrm flipH="1">
            <a:off x="8081908" y="2974783"/>
            <a:ext cx="531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Gerader Verbinder 63">
            <a:extLst>
              <a:ext uri="{FF2B5EF4-FFF2-40B4-BE49-F238E27FC236}">
                <a16:creationId xmlns:a16="http://schemas.microsoft.com/office/drawing/2014/main" id="{FE4189E6-DF5A-283F-30C7-6F83F6D9881C}"/>
              </a:ext>
            </a:extLst>
          </p:cNvPr>
          <p:cNvCxnSpPr>
            <a:cxnSpLocks/>
          </p:cNvCxnSpPr>
          <p:nvPr/>
        </p:nvCxnSpPr>
        <p:spPr>
          <a:xfrm flipH="1">
            <a:off x="8081908" y="3192912"/>
            <a:ext cx="531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Gerader Verbinder 64">
            <a:extLst>
              <a:ext uri="{FF2B5EF4-FFF2-40B4-BE49-F238E27FC236}">
                <a16:creationId xmlns:a16="http://schemas.microsoft.com/office/drawing/2014/main" id="{56654032-5A91-6610-A3CF-3A653B90C267}"/>
              </a:ext>
            </a:extLst>
          </p:cNvPr>
          <p:cNvCxnSpPr>
            <a:cxnSpLocks/>
          </p:cNvCxnSpPr>
          <p:nvPr/>
        </p:nvCxnSpPr>
        <p:spPr>
          <a:xfrm flipH="1">
            <a:off x="8081908" y="3411041"/>
            <a:ext cx="531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Gerader Verbinder 65">
            <a:extLst>
              <a:ext uri="{FF2B5EF4-FFF2-40B4-BE49-F238E27FC236}">
                <a16:creationId xmlns:a16="http://schemas.microsoft.com/office/drawing/2014/main" id="{23EDAC95-8E3F-1828-FAFE-61EEF2B3FCDB}"/>
              </a:ext>
            </a:extLst>
          </p:cNvPr>
          <p:cNvCxnSpPr>
            <a:cxnSpLocks/>
          </p:cNvCxnSpPr>
          <p:nvPr/>
        </p:nvCxnSpPr>
        <p:spPr>
          <a:xfrm flipH="1">
            <a:off x="8081908" y="3629170"/>
            <a:ext cx="531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Gerader Verbinder 66">
            <a:extLst>
              <a:ext uri="{FF2B5EF4-FFF2-40B4-BE49-F238E27FC236}">
                <a16:creationId xmlns:a16="http://schemas.microsoft.com/office/drawing/2014/main" id="{7C09B06C-F254-2189-43C2-76ABC1D167B9}"/>
              </a:ext>
            </a:extLst>
          </p:cNvPr>
          <p:cNvCxnSpPr>
            <a:cxnSpLocks/>
          </p:cNvCxnSpPr>
          <p:nvPr/>
        </p:nvCxnSpPr>
        <p:spPr>
          <a:xfrm flipH="1">
            <a:off x="8081908" y="3847299"/>
            <a:ext cx="531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Gerader Verbinder 67">
            <a:extLst>
              <a:ext uri="{FF2B5EF4-FFF2-40B4-BE49-F238E27FC236}">
                <a16:creationId xmlns:a16="http://schemas.microsoft.com/office/drawing/2014/main" id="{81B64E93-7CB1-1665-FDC0-80CA719D5AB5}"/>
              </a:ext>
            </a:extLst>
          </p:cNvPr>
          <p:cNvCxnSpPr>
            <a:cxnSpLocks/>
          </p:cNvCxnSpPr>
          <p:nvPr/>
        </p:nvCxnSpPr>
        <p:spPr>
          <a:xfrm flipH="1">
            <a:off x="8081908" y="4065428"/>
            <a:ext cx="5317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Rechteck 73">
            <a:extLst>
              <a:ext uri="{FF2B5EF4-FFF2-40B4-BE49-F238E27FC236}">
                <a16:creationId xmlns:a16="http://schemas.microsoft.com/office/drawing/2014/main" id="{9A5EB06F-8569-F9AE-11EB-B58B7999A915}"/>
              </a:ext>
            </a:extLst>
          </p:cNvPr>
          <p:cNvSpPr/>
          <p:nvPr/>
        </p:nvSpPr>
        <p:spPr>
          <a:xfrm>
            <a:off x="9892275" y="2713536"/>
            <a:ext cx="1603324" cy="928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Rechteck 72">
            <a:extLst>
              <a:ext uri="{FF2B5EF4-FFF2-40B4-BE49-F238E27FC236}">
                <a16:creationId xmlns:a16="http://schemas.microsoft.com/office/drawing/2014/main" id="{5FF43727-3338-F719-B3E9-F4EE2818FEA9}"/>
              </a:ext>
            </a:extLst>
          </p:cNvPr>
          <p:cNvSpPr/>
          <p:nvPr/>
        </p:nvSpPr>
        <p:spPr>
          <a:xfrm>
            <a:off x="9892277" y="2713536"/>
            <a:ext cx="1460448" cy="92869"/>
          </a:xfrm>
          <a:prstGeom prst="rect">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Rechteck 71">
            <a:extLst>
              <a:ext uri="{FF2B5EF4-FFF2-40B4-BE49-F238E27FC236}">
                <a16:creationId xmlns:a16="http://schemas.microsoft.com/office/drawing/2014/main" id="{6ABFDE2F-5802-3128-1FC8-64C928CD8D13}"/>
              </a:ext>
            </a:extLst>
          </p:cNvPr>
          <p:cNvSpPr/>
          <p:nvPr/>
        </p:nvSpPr>
        <p:spPr>
          <a:xfrm>
            <a:off x="9892276" y="2713536"/>
            <a:ext cx="1429491" cy="92869"/>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Rechteck 70">
            <a:extLst>
              <a:ext uri="{FF2B5EF4-FFF2-40B4-BE49-F238E27FC236}">
                <a16:creationId xmlns:a16="http://schemas.microsoft.com/office/drawing/2014/main" id="{5CCA21F2-AFD4-ADC1-FC50-BCEB67FB40C8}"/>
              </a:ext>
            </a:extLst>
          </p:cNvPr>
          <p:cNvSpPr/>
          <p:nvPr/>
        </p:nvSpPr>
        <p:spPr>
          <a:xfrm>
            <a:off x="9892277" y="2713536"/>
            <a:ext cx="988960" cy="92869"/>
          </a:xfrm>
          <a:prstGeom prst="rect">
            <a:avLst/>
          </a:prstGeom>
          <a:solidFill>
            <a:schemeClr val="accent1">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Rechteck 69">
            <a:extLst>
              <a:ext uri="{FF2B5EF4-FFF2-40B4-BE49-F238E27FC236}">
                <a16:creationId xmlns:a16="http://schemas.microsoft.com/office/drawing/2014/main" id="{288874CB-7006-61CD-CECF-955B851D1A22}"/>
              </a:ext>
            </a:extLst>
          </p:cNvPr>
          <p:cNvSpPr/>
          <p:nvPr/>
        </p:nvSpPr>
        <p:spPr>
          <a:xfrm>
            <a:off x="9892278" y="2713536"/>
            <a:ext cx="410316" cy="92869"/>
          </a:xfrm>
          <a:prstGeom prst="rect">
            <a:avLst/>
          </a:prstGeom>
          <a:solidFill>
            <a:schemeClr val="accent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Rechteck 75">
            <a:extLst>
              <a:ext uri="{FF2B5EF4-FFF2-40B4-BE49-F238E27FC236}">
                <a16:creationId xmlns:a16="http://schemas.microsoft.com/office/drawing/2014/main" id="{FB6C51D1-5D54-DBC1-2063-9E9047937EB7}"/>
              </a:ext>
            </a:extLst>
          </p:cNvPr>
          <p:cNvSpPr/>
          <p:nvPr/>
        </p:nvSpPr>
        <p:spPr>
          <a:xfrm>
            <a:off x="9892277" y="2934644"/>
            <a:ext cx="1088972" cy="92869"/>
          </a:xfrm>
          <a:prstGeom prst="rect">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Rechteck 76">
            <a:extLst>
              <a:ext uri="{FF2B5EF4-FFF2-40B4-BE49-F238E27FC236}">
                <a16:creationId xmlns:a16="http://schemas.microsoft.com/office/drawing/2014/main" id="{986BB6B9-A294-8528-7082-010647538290}"/>
              </a:ext>
            </a:extLst>
          </p:cNvPr>
          <p:cNvSpPr/>
          <p:nvPr/>
        </p:nvSpPr>
        <p:spPr>
          <a:xfrm>
            <a:off x="9892277" y="2934644"/>
            <a:ext cx="786554" cy="92869"/>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 name="Rechteck 77">
            <a:extLst>
              <a:ext uri="{FF2B5EF4-FFF2-40B4-BE49-F238E27FC236}">
                <a16:creationId xmlns:a16="http://schemas.microsoft.com/office/drawing/2014/main" id="{ACE2E1BB-44FE-D9A2-E4A7-7A1E0120D6EA}"/>
              </a:ext>
            </a:extLst>
          </p:cNvPr>
          <p:cNvSpPr/>
          <p:nvPr/>
        </p:nvSpPr>
        <p:spPr>
          <a:xfrm>
            <a:off x="9892277" y="2934644"/>
            <a:ext cx="305541" cy="92869"/>
          </a:xfrm>
          <a:prstGeom prst="rect">
            <a:avLst/>
          </a:prstGeom>
          <a:solidFill>
            <a:schemeClr val="accent1">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Rechteck 78">
            <a:extLst>
              <a:ext uri="{FF2B5EF4-FFF2-40B4-BE49-F238E27FC236}">
                <a16:creationId xmlns:a16="http://schemas.microsoft.com/office/drawing/2014/main" id="{9EAC5A08-48C7-A754-F16D-065ED9A84C36}"/>
              </a:ext>
            </a:extLst>
          </p:cNvPr>
          <p:cNvSpPr/>
          <p:nvPr/>
        </p:nvSpPr>
        <p:spPr>
          <a:xfrm>
            <a:off x="9892278" y="2934644"/>
            <a:ext cx="86465" cy="92869"/>
          </a:xfrm>
          <a:prstGeom prst="rect">
            <a:avLst/>
          </a:prstGeom>
          <a:solidFill>
            <a:schemeClr val="accent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1" name="Rechteck 80">
            <a:extLst>
              <a:ext uri="{FF2B5EF4-FFF2-40B4-BE49-F238E27FC236}">
                <a16:creationId xmlns:a16="http://schemas.microsoft.com/office/drawing/2014/main" id="{F0A12B19-686E-035E-ABD9-2F7F7762B574}"/>
              </a:ext>
            </a:extLst>
          </p:cNvPr>
          <p:cNvSpPr/>
          <p:nvPr/>
        </p:nvSpPr>
        <p:spPr>
          <a:xfrm>
            <a:off x="9892276" y="3145915"/>
            <a:ext cx="938953" cy="92869"/>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2" name="Rechteck 81">
            <a:extLst>
              <a:ext uri="{FF2B5EF4-FFF2-40B4-BE49-F238E27FC236}">
                <a16:creationId xmlns:a16="http://schemas.microsoft.com/office/drawing/2014/main" id="{446E8852-DF50-EC97-D74F-F5E436BF5DF5}"/>
              </a:ext>
            </a:extLst>
          </p:cNvPr>
          <p:cNvSpPr/>
          <p:nvPr/>
        </p:nvSpPr>
        <p:spPr>
          <a:xfrm>
            <a:off x="9892277" y="3145915"/>
            <a:ext cx="355547" cy="92869"/>
          </a:xfrm>
          <a:prstGeom prst="rect">
            <a:avLst/>
          </a:prstGeom>
          <a:solidFill>
            <a:schemeClr val="accent1">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3" name="Rechteck 82">
            <a:extLst>
              <a:ext uri="{FF2B5EF4-FFF2-40B4-BE49-F238E27FC236}">
                <a16:creationId xmlns:a16="http://schemas.microsoft.com/office/drawing/2014/main" id="{B917663A-BB99-F779-F666-91C13A8CC5E7}"/>
              </a:ext>
            </a:extLst>
          </p:cNvPr>
          <p:cNvSpPr/>
          <p:nvPr/>
        </p:nvSpPr>
        <p:spPr>
          <a:xfrm>
            <a:off x="9892278" y="3145915"/>
            <a:ext cx="28800" cy="92869"/>
          </a:xfrm>
          <a:prstGeom prst="rect">
            <a:avLst/>
          </a:prstGeom>
          <a:solidFill>
            <a:schemeClr val="accent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 name="Rechteck 83">
            <a:extLst>
              <a:ext uri="{FF2B5EF4-FFF2-40B4-BE49-F238E27FC236}">
                <a16:creationId xmlns:a16="http://schemas.microsoft.com/office/drawing/2014/main" id="{9C8A683F-69E7-6C4B-E72E-AB9B3A5CD08E}"/>
              </a:ext>
            </a:extLst>
          </p:cNvPr>
          <p:cNvSpPr/>
          <p:nvPr/>
        </p:nvSpPr>
        <p:spPr>
          <a:xfrm>
            <a:off x="9892274" y="3367001"/>
            <a:ext cx="1003250" cy="92869"/>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5" name="Rechteck 84">
            <a:extLst>
              <a:ext uri="{FF2B5EF4-FFF2-40B4-BE49-F238E27FC236}">
                <a16:creationId xmlns:a16="http://schemas.microsoft.com/office/drawing/2014/main" id="{FC2E8ACF-90F2-EF51-0DE1-55B3E4135BE0}"/>
              </a:ext>
            </a:extLst>
          </p:cNvPr>
          <p:cNvSpPr/>
          <p:nvPr/>
        </p:nvSpPr>
        <p:spPr>
          <a:xfrm>
            <a:off x="9892275" y="3367001"/>
            <a:ext cx="938955" cy="92869"/>
          </a:xfrm>
          <a:prstGeom prst="rect">
            <a:avLst/>
          </a:prstGeom>
          <a:solidFill>
            <a:schemeClr val="accent1">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6" name="Rechteck 85">
            <a:extLst>
              <a:ext uri="{FF2B5EF4-FFF2-40B4-BE49-F238E27FC236}">
                <a16:creationId xmlns:a16="http://schemas.microsoft.com/office/drawing/2014/main" id="{ED5E3F80-9471-171D-200E-B89BBCEF25BE}"/>
              </a:ext>
            </a:extLst>
          </p:cNvPr>
          <p:cNvSpPr/>
          <p:nvPr/>
        </p:nvSpPr>
        <p:spPr>
          <a:xfrm>
            <a:off x="9892276" y="3367001"/>
            <a:ext cx="50748" cy="92869"/>
          </a:xfrm>
          <a:prstGeom prst="rect">
            <a:avLst/>
          </a:prstGeom>
          <a:solidFill>
            <a:schemeClr val="accent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7" name="Rechteck 86">
            <a:extLst>
              <a:ext uri="{FF2B5EF4-FFF2-40B4-BE49-F238E27FC236}">
                <a16:creationId xmlns:a16="http://schemas.microsoft.com/office/drawing/2014/main" id="{DA940C91-6C10-DE2B-4817-E4A4C3084310}"/>
              </a:ext>
            </a:extLst>
          </p:cNvPr>
          <p:cNvSpPr/>
          <p:nvPr/>
        </p:nvSpPr>
        <p:spPr>
          <a:xfrm>
            <a:off x="9892273" y="3576342"/>
            <a:ext cx="662732" cy="92869"/>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8" name="Rechteck 87">
            <a:extLst>
              <a:ext uri="{FF2B5EF4-FFF2-40B4-BE49-F238E27FC236}">
                <a16:creationId xmlns:a16="http://schemas.microsoft.com/office/drawing/2014/main" id="{F72B060A-4B73-E4C1-97E1-99B9FA2E60D8}"/>
              </a:ext>
            </a:extLst>
          </p:cNvPr>
          <p:cNvSpPr/>
          <p:nvPr/>
        </p:nvSpPr>
        <p:spPr>
          <a:xfrm>
            <a:off x="9892275" y="3576342"/>
            <a:ext cx="610344" cy="92869"/>
          </a:xfrm>
          <a:prstGeom prst="rect">
            <a:avLst/>
          </a:prstGeom>
          <a:solidFill>
            <a:schemeClr val="accent1">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9" name="Rechteck 88">
            <a:extLst>
              <a:ext uri="{FF2B5EF4-FFF2-40B4-BE49-F238E27FC236}">
                <a16:creationId xmlns:a16="http://schemas.microsoft.com/office/drawing/2014/main" id="{21E77DEB-816C-CB8A-16C9-56B49BF717D6}"/>
              </a:ext>
            </a:extLst>
          </p:cNvPr>
          <p:cNvSpPr/>
          <p:nvPr/>
        </p:nvSpPr>
        <p:spPr>
          <a:xfrm>
            <a:off x="9892274" y="3576342"/>
            <a:ext cx="355549" cy="92869"/>
          </a:xfrm>
          <a:prstGeom prst="rect">
            <a:avLst/>
          </a:prstGeom>
          <a:solidFill>
            <a:schemeClr val="accent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 name="Rechteck 89">
            <a:extLst>
              <a:ext uri="{FF2B5EF4-FFF2-40B4-BE49-F238E27FC236}">
                <a16:creationId xmlns:a16="http://schemas.microsoft.com/office/drawing/2014/main" id="{AA6D2CF9-A009-5FD7-D9F3-04C3DE0E0377}"/>
              </a:ext>
            </a:extLst>
          </p:cNvPr>
          <p:cNvSpPr/>
          <p:nvPr/>
        </p:nvSpPr>
        <p:spPr>
          <a:xfrm>
            <a:off x="9893630" y="3795665"/>
            <a:ext cx="580413" cy="92869"/>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1" name="Rechteck 90">
            <a:extLst>
              <a:ext uri="{FF2B5EF4-FFF2-40B4-BE49-F238E27FC236}">
                <a16:creationId xmlns:a16="http://schemas.microsoft.com/office/drawing/2014/main" id="{3566D599-70DD-1A69-DFC8-DF1AE63386FC}"/>
              </a:ext>
            </a:extLst>
          </p:cNvPr>
          <p:cNvSpPr/>
          <p:nvPr/>
        </p:nvSpPr>
        <p:spPr>
          <a:xfrm>
            <a:off x="9893632" y="3795665"/>
            <a:ext cx="568505" cy="92869"/>
          </a:xfrm>
          <a:prstGeom prst="rect">
            <a:avLst/>
          </a:prstGeom>
          <a:solidFill>
            <a:schemeClr val="accent1">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Rechteck 91">
            <a:extLst>
              <a:ext uri="{FF2B5EF4-FFF2-40B4-BE49-F238E27FC236}">
                <a16:creationId xmlns:a16="http://schemas.microsoft.com/office/drawing/2014/main" id="{2B749F63-FFC3-2B60-238C-03C3ACA45018}"/>
              </a:ext>
            </a:extLst>
          </p:cNvPr>
          <p:cNvSpPr/>
          <p:nvPr/>
        </p:nvSpPr>
        <p:spPr>
          <a:xfrm>
            <a:off x="9893632" y="3795665"/>
            <a:ext cx="313712" cy="92869"/>
          </a:xfrm>
          <a:prstGeom prst="rect">
            <a:avLst/>
          </a:prstGeom>
          <a:solidFill>
            <a:schemeClr val="accent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3" name="Rechteck 92">
            <a:extLst>
              <a:ext uri="{FF2B5EF4-FFF2-40B4-BE49-F238E27FC236}">
                <a16:creationId xmlns:a16="http://schemas.microsoft.com/office/drawing/2014/main" id="{CBC63803-C85C-36CF-B23C-72F8CB62D01D}"/>
              </a:ext>
            </a:extLst>
          </p:cNvPr>
          <p:cNvSpPr/>
          <p:nvPr/>
        </p:nvSpPr>
        <p:spPr>
          <a:xfrm>
            <a:off x="9892272" y="4008200"/>
            <a:ext cx="581771" cy="92869"/>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4" name="Rechteck 93">
            <a:extLst>
              <a:ext uri="{FF2B5EF4-FFF2-40B4-BE49-F238E27FC236}">
                <a16:creationId xmlns:a16="http://schemas.microsoft.com/office/drawing/2014/main" id="{4F791CD3-7E44-1670-0D66-525FBD8589E9}"/>
              </a:ext>
            </a:extLst>
          </p:cNvPr>
          <p:cNvSpPr/>
          <p:nvPr/>
        </p:nvSpPr>
        <p:spPr>
          <a:xfrm>
            <a:off x="9892274" y="4008200"/>
            <a:ext cx="500806" cy="92869"/>
          </a:xfrm>
          <a:prstGeom prst="rect">
            <a:avLst/>
          </a:prstGeom>
          <a:solidFill>
            <a:schemeClr val="accent1">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5" name="Rechteck 94">
            <a:extLst>
              <a:ext uri="{FF2B5EF4-FFF2-40B4-BE49-F238E27FC236}">
                <a16:creationId xmlns:a16="http://schemas.microsoft.com/office/drawing/2014/main" id="{CBC1D3F1-8F04-4FBF-C851-9B5487A253A0}"/>
              </a:ext>
            </a:extLst>
          </p:cNvPr>
          <p:cNvSpPr/>
          <p:nvPr/>
        </p:nvSpPr>
        <p:spPr>
          <a:xfrm>
            <a:off x="9892273" y="4008200"/>
            <a:ext cx="241251" cy="92869"/>
          </a:xfrm>
          <a:prstGeom prst="rect">
            <a:avLst/>
          </a:prstGeom>
          <a:solidFill>
            <a:schemeClr val="accent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6" name="Rechteck 95">
            <a:extLst>
              <a:ext uri="{FF2B5EF4-FFF2-40B4-BE49-F238E27FC236}">
                <a16:creationId xmlns:a16="http://schemas.microsoft.com/office/drawing/2014/main" id="{26D20511-930C-E112-11C8-DC8F08FEFD2E}"/>
              </a:ext>
            </a:extLst>
          </p:cNvPr>
          <p:cNvSpPr/>
          <p:nvPr/>
        </p:nvSpPr>
        <p:spPr>
          <a:xfrm flipH="1">
            <a:off x="8750018" y="2713536"/>
            <a:ext cx="1138672" cy="92869"/>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7" name="Rechteck 96">
            <a:extLst>
              <a:ext uri="{FF2B5EF4-FFF2-40B4-BE49-F238E27FC236}">
                <a16:creationId xmlns:a16="http://schemas.microsoft.com/office/drawing/2014/main" id="{3D01C41F-9A34-8E46-CCA6-68793EE063EF}"/>
              </a:ext>
            </a:extLst>
          </p:cNvPr>
          <p:cNvSpPr/>
          <p:nvPr/>
        </p:nvSpPr>
        <p:spPr>
          <a:xfrm flipH="1">
            <a:off x="8914324" y="2713536"/>
            <a:ext cx="974368" cy="9286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8" name="Rechteck 97">
            <a:extLst>
              <a:ext uri="{FF2B5EF4-FFF2-40B4-BE49-F238E27FC236}">
                <a16:creationId xmlns:a16="http://schemas.microsoft.com/office/drawing/2014/main" id="{E92601ED-8CB1-4586-4796-A0F500837853}"/>
              </a:ext>
            </a:extLst>
          </p:cNvPr>
          <p:cNvSpPr/>
          <p:nvPr/>
        </p:nvSpPr>
        <p:spPr>
          <a:xfrm flipH="1">
            <a:off x="8945280" y="2713536"/>
            <a:ext cx="943411" cy="92869"/>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9" name="Rechteck 98">
            <a:extLst>
              <a:ext uri="{FF2B5EF4-FFF2-40B4-BE49-F238E27FC236}">
                <a16:creationId xmlns:a16="http://schemas.microsoft.com/office/drawing/2014/main" id="{A71C2698-ADB0-DD76-7FB8-48C2AB6E5A78}"/>
              </a:ext>
            </a:extLst>
          </p:cNvPr>
          <p:cNvSpPr/>
          <p:nvPr/>
        </p:nvSpPr>
        <p:spPr>
          <a:xfrm flipH="1">
            <a:off x="9164355" y="2713536"/>
            <a:ext cx="724337" cy="92869"/>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0" name="Rechteck 99">
            <a:extLst>
              <a:ext uri="{FF2B5EF4-FFF2-40B4-BE49-F238E27FC236}">
                <a16:creationId xmlns:a16="http://schemas.microsoft.com/office/drawing/2014/main" id="{A98BECF9-E777-8512-DF03-FC0590ECC7F9}"/>
              </a:ext>
            </a:extLst>
          </p:cNvPr>
          <p:cNvSpPr/>
          <p:nvPr/>
        </p:nvSpPr>
        <p:spPr>
          <a:xfrm flipH="1">
            <a:off x="9673943" y="2713536"/>
            <a:ext cx="214750" cy="9286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2" name="Rechteck 101">
            <a:extLst>
              <a:ext uri="{FF2B5EF4-FFF2-40B4-BE49-F238E27FC236}">
                <a16:creationId xmlns:a16="http://schemas.microsoft.com/office/drawing/2014/main" id="{F77EA450-3009-1E37-83BE-44F22233DFAF}"/>
              </a:ext>
            </a:extLst>
          </p:cNvPr>
          <p:cNvSpPr/>
          <p:nvPr/>
        </p:nvSpPr>
        <p:spPr>
          <a:xfrm flipH="1">
            <a:off x="8871462" y="2934644"/>
            <a:ext cx="1017227" cy="9286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3" name="Rechteck 102">
            <a:extLst>
              <a:ext uri="{FF2B5EF4-FFF2-40B4-BE49-F238E27FC236}">
                <a16:creationId xmlns:a16="http://schemas.microsoft.com/office/drawing/2014/main" id="{A25F5A12-A9FF-25E7-CB70-A2F3DA982D7C}"/>
              </a:ext>
            </a:extLst>
          </p:cNvPr>
          <p:cNvSpPr/>
          <p:nvPr/>
        </p:nvSpPr>
        <p:spPr>
          <a:xfrm flipH="1">
            <a:off x="9302467" y="2934644"/>
            <a:ext cx="586220" cy="92869"/>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4" name="Rechteck 103">
            <a:extLst>
              <a:ext uri="{FF2B5EF4-FFF2-40B4-BE49-F238E27FC236}">
                <a16:creationId xmlns:a16="http://schemas.microsoft.com/office/drawing/2014/main" id="{C769A1F7-03BD-CAB4-C35B-A3B3633A5454}"/>
              </a:ext>
            </a:extLst>
          </p:cNvPr>
          <p:cNvSpPr/>
          <p:nvPr/>
        </p:nvSpPr>
        <p:spPr>
          <a:xfrm flipH="1">
            <a:off x="9654892" y="2934644"/>
            <a:ext cx="233796" cy="92869"/>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5" name="Rechteck 104">
            <a:extLst>
              <a:ext uri="{FF2B5EF4-FFF2-40B4-BE49-F238E27FC236}">
                <a16:creationId xmlns:a16="http://schemas.microsoft.com/office/drawing/2014/main" id="{B3788D83-C0F3-9475-85AE-CC21431E2BA8}"/>
              </a:ext>
            </a:extLst>
          </p:cNvPr>
          <p:cNvSpPr/>
          <p:nvPr/>
        </p:nvSpPr>
        <p:spPr>
          <a:xfrm flipH="1">
            <a:off x="9814436" y="2934644"/>
            <a:ext cx="74253" cy="9286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6" name="Rechteck 105">
            <a:extLst>
              <a:ext uri="{FF2B5EF4-FFF2-40B4-BE49-F238E27FC236}">
                <a16:creationId xmlns:a16="http://schemas.microsoft.com/office/drawing/2014/main" id="{5E840682-4088-DAAC-9FFA-0F588075A871}"/>
              </a:ext>
            </a:extLst>
          </p:cNvPr>
          <p:cNvSpPr/>
          <p:nvPr/>
        </p:nvSpPr>
        <p:spPr>
          <a:xfrm flipH="1">
            <a:off x="9023861" y="3145915"/>
            <a:ext cx="865498" cy="92869"/>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7" name="Rechteck 106">
            <a:extLst>
              <a:ext uri="{FF2B5EF4-FFF2-40B4-BE49-F238E27FC236}">
                <a16:creationId xmlns:a16="http://schemas.microsoft.com/office/drawing/2014/main" id="{DBB34B6B-7484-18B1-8CBC-26369F9B0515}"/>
              </a:ext>
            </a:extLst>
          </p:cNvPr>
          <p:cNvSpPr/>
          <p:nvPr/>
        </p:nvSpPr>
        <p:spPr>
          <a:xfrm flipH="1">
            <a:off x="9531068" y="3145915"/>
            <a:ext cx="358290" cy="92869"/>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8" name="Rechteck 107">
            <a:extLst>
              <a:ext uri="{FF2B5EF4-FFF2-40B4-BE49-F238E27FC236}">
                <a16:creationId xmlns:a16="http://schemas.microsoft.com/office/drawing/2014/main" id="{CBDC61F7-C5AE-CF74-00E2-DACA473D5D4C}"/>
              </a:ext>
            </a:extLst>
          </p:cNvPr>
          <p:cNvSpPr/>
          <p:nvPr/>
        </p:nvSpPr>
        <p:spPr>
          <a:xfrm flipH="1">
            <a:off x="9869072" y="3145915"/>
            <a:ext cx="21600" cy="9286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9" name="Rechteck 108">
            <a:extLst>
              <a:ext uri="{FF2B5EF4-FFF2-40B4-BE49-F238E27FC236}">
                <a16:creationId xmlns:a16="http://schemas.microsoft.com/office/drawing/2014/main" id="{8D1AE6DC-CABA-8538-F2B7-50454645A9A1}"/>
              </a:ext>
            </a:extLst>
          </p:cNvPr>
          <p:cNvSpPr/>
          <p:nvPr/>
        </p:nvSpPr>
        <p:spPr>
          <a:xfrm flipH="1">
            <a:off x="9240555" y="3367001"/>
            <a:ext cx="650582" cy="92869"/>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0" name="Rechteck 109">
            <a:extLst>
              <a:ext uri="{FF2B5EF4-FFF2-40B4-BE49-F238E27FC236}">
                <a16:creationId xmlns:a16="http://schemas.microsoft.com/office/drawing/2014/main" id="{4A8C6E1E-0915-3CBE-FCB2-A2A02DF42436}"/>
              </a:ext>
            </a:extLst>
          </p:cNvPr>
          <p:cNvSpPr/>
          <p:nvPr/>
        </p:nvSpPr>
        <p:spPr>
          <a:xfrm flipH="1">
            <a:off x="9285799" y="3367001"/>
            <a:ext cx="605337" cy="92869"/>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1" name="Rechteck 110">
            <a:extLst>
              <a:ext uri="{FF2B5EF4-FFF2-40B4-BE49-F238E27FC236}">
                <a16:creationId xmlns:a16="http://schemas.microsoft.com/office/drawing/2014/main" id="{7CB7C1C8-6428-1B91-A21B-67534D986DDB}"/>
              </a:ext>
            </a:extLst>
          </p:cNvPr>
          <p:cNvSpPr/>
          <p:nvPr/>
        </p:nvSpPr>
        <p:spPr>
          <a:xfrm flipH="1">
            <a:off x="9870850" y="3367001"/>
            <a:ext cx="21600" cy="9286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2" name="Rechteck 111">
            <a:extLst>
              <a:ext uri="{FF2B5EF4-FFF2-40B4-BE49-F238E27FC236}">
                <a16:creationId xmlns:a16="http://schemas.microsoft.com/office/drawing/2014/main" id="{B8021CD2-DD3F-913B-7F95-D22432F9BBC6}"/>
              </a:ext>
            </a:extLst>
          </p:cNvPr>
          <p:cNvSpPr/>
          <p:nvPr/>
        </p:nvSpPr>
        <p:spPr>
          <a:xfrm flipH="1">
            <a:off x="8983379" y="3576342"/>
            <a:ext cx="907831" cy="92869"/>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3" name="Rechteck 112">
            <a:extLst>
              <a:ext uri="{FF2B5EF4-FFF2-40B4-BE49-F238E27FC236}">
                <a16:creationId xmlns:a16="http://schemas.microsoft.com/office/drawing/2014/main" id="{928D70E3-7108-6504-91C2-612E84FA4803}"/>
              </a:ext>
            </a:extLst>
          </p:cNvPr>
          <p:cNvSpPr/>
          <p:nvPr/>
        </p:nvSpPr>
        <p:spPr>
          <a:xfrm flipH="1">
            <a:off x="9031004" y="3576342"/>
            <a:ext cx="860207" cy="92869"/>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4" name="Rechteck 113">
            <a:extLst>
              <a:ext uri="{FF2B5EF4-FFF2-40B4-BE49-F238E27FC236}">
                <a16:creationId xmlns:a16="http://schemas.microsoft.com/office/drawing/2014/main" id="{FD4F8BC0-DBAC-A2C3-5B2F-5E39802BF720}"/>
              </a:ext>
            </a:extLst>
          </p:cNvPr>
          <p:cNvSpPr/>
          <p:nvPr/>
        </p:nvSpPr>
        <p:spPr>
          <a:xfrm flipH="1">
            <a:off x="9366761" y="3576342"/>
            <a:ext cx="524451" cy="9286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5" name="Rechteck 114">
            <a:extLst>
              <a:ext uri="{FF2B5EF4-FFF2-40B4-BE49-F238E27FC236}">
                <a16:creationId xmlns:a16="http://schemas.microsoft.com/office/drawing/2014/main" id="{0DE0E158-365B-8FA3-A7E2-766E02F70133}"/>
              </a:ext>
            </a:extLst>
          </p:cNvPr>
          <p:cNvSpPr/>
          <p:nvPr/>
        </p:nvSpPr>
        <p:spPr>
          <a:xfrm flipH="1">
            <a:off x="9207217" y="3795665"/>
            <a:ext cx="683992" cy="92869"/>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6" name="Rechteck 115">
            <a:extLst>
              <a:ext uri="{FF2B5EF4-FFF2-40B4-BE49-F238E27FC236}">
                <a16:creationId xmlns:a16="http://schemas.microsoft.com/office/drawing/2014/main" id="{1A9341CB-E3A7-C32B-25F0-B9CC84984FB2}"/>
              </a:ext>
            </a:extLst>
          </p:cNvPr>
          <p:cNvSpPr/>
          <p:nvPr/>
        </p:nvSpPr>
        <p:spPr>
          <a:xfrm flipH="1">
            <a:off x="9228648" y="3795665"/>
            <a:ext cx="662562" cy="92869"/>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7" name="Rechteck 116">
            <a:extLst>
              <a:ext uri="{FF2B5EF4-FFF2-40B4-BE49-F238E27FC236}">
                <a16:creationId xmlns:a16="http://schemas.microsoft.com/office/drawing/2014/main" id="{9AA43FA1-4C7A-D4D6-9069-4EAEAC7FAF91}"/>
              </a:ext>
            </a:extLst>
          </p:cNvPr>
          <p:cNvSpPr/>
          <p:nvPr/>
        </p:nvSpPr>
        <p:spPr>
          <a:xfrm flipH="1">
            <a:off x="9540592" y="3795665"/>
            <a:ext cx="350619" cy="9286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8" name="Rechteck 117">
            <a:extLst>
              <a:ext uri="{FF2B5EF4-FFF2-40B4-BE49-F238E27FC236}">
                <a16:creationId xmlns:a16="http://schemas.microsoft.com/office/drawing/2014/main" id="{2AD3E624-7C75-5FB6-8E85-296AEBB07BAC}"/>
              </a:ext>
            </a:extLst>
          </p:cNvPr>
          <p:cNvSpPr/>
          <p:nvPr/>
        </p:nvSpPr>
        <p:spPr>
          <a:xfrm flipH="1">
            <a:off x="9250079" y="4008200"/>
            <a:ext cx="646000" cy="92869"/>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9" name="Rechteck 118">
            <a:extLst>
              <a:ext uri="{FF2B5EF4-FFF2-40B4-BE49-F238E27FC236}">
                <a16:creationId xmlns:a16="http://schemas.microsoft.com/office/drawing/2014/main" id="{21D24685-AF84-CE06-7234-D0FF23A30053}"/>
              </a:ext>
            </a:extLst>
          </p:cNvPr>
          <p:cNvSpPr/>
          <p:nvPr/>
        </p:nvSpPr>
        <p:spPr>
          <a:xfrm flipH="1">
            <a:off x="9369142" y="4008200"/>
            <a:ext cx="526938" cy="92869"/>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0" name="Rechteck 119">
            <a:extLst>
              <a:ext uri="{FF2B5EF4-FFF2-40B4-BE49-F238E27FC236}">
                <a16:creationId xmlns:a16="http://schemas.microsoft.com/office/drawing/2014/main" id="{C0DB166D-AFD1-1383-3892-2CA48768B248}"/>
              </a:ext>
            </a:extLst>
          </p:cNvPr>
          <p:cNvSpPr/>
          <p:nvPr/>
        </p:nvSpPr>
        <p:spPr>
          <a:xfrm flipH="1">
            <a:off x="9635842" y="4008200"/>
            <a:ext cx="260239" cy="9286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4" name="Gerader Verbinder 53">
            <a:extLst>
              <a:ext uri="{FF2B5EF4-FFF2-40B4-BE49-F238E27FC236}">
                <a16:creationId xmlns:a16="http://schemas.microsoft.com/office/drawing/2014/main" id="{9AC21BB9-BB20-8D14-C166-1B001134E67A}"/>
              </a:ext>
            </a:extLst>
          </p:cNvPr>
          <p:cNvCxnSpPr/>
          <p:nvPr/>
        </p:nvCxnSpPr>
        <p:spPr>
          <a:xfrm flipV="1">
            <a:off x="9893071" y="2629669"/>
            <a:ext cx="0" cy="1515945"/>
          </a:xfrm>
          <a:prstGeom prst="line">
            <a:avLst/>
          </a:prstGeom>
          <a:ln w="127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1" name="Textfeld 120">
            <a:extLst>
              <a:ext uri="{FF2B5EF4-FFF2-40B4-BE49-F238E27FC236}">
                <a16:creationId xmlns:a16="http://schemas.microsoft.com/office/drawing/2014/main" id="{226A0F3D-84DA-CDE6-8F8C-DDE7768482D2}"/>
              </a:ext>
            </a:extLst>
          </p:cNvPr>
          <p:cNvSpPr txBox="1"/>
          <p:nvPr/>
        </p:nvSpPr>
        <p:spPr>
          <a:xfrm>
            <a:off x="7974749" y="2110670"/>
            <a:ext cx="896713" cy="276999"/>
          </a:xfrm>
          <a:prstGeom prst="rect">
            <a:avLst/>
          </a:prstGeom>
          <a:noFill/>
        </p:spPr>
        <p:txBody>
          <a:bodyPr wrap="square" rtlCol="0">
            <a:spAutoFit/>
          </a:bodyPr>
          <a:lstStyle/>
          <a:p>
            <a:pPr algn="ctr"/>
            <a:r>
              <a:rPr lang="de-DE" sz="1200" b="1" err="1">
                <a:solidFill>
                  <a:schemeClr val="accent2"/>
                </a:solidFill>
              </a:rPr>
              <a:t>Ibrutinib</a:t>
            </a:r>
            <a:endParaRPr lang="de-DE" sz="1200" b="1">
              <a:solidFill>
                <a:schemeClr val="accent2"/>
              </a:solidFill>
            </a:endParaRPr>
          </a:p>
        </p:txBody>
      </p:sp>
      <p:sp>
        <p:nvSpPr>
          <p:cNvPr id="122" name="Textfeld 121">
            <a:extLst>
              <a:ext uri="{FF2B5EF4-FFF2-40B4-BE49-F238E27FC236}">
                <a16:creationId xmlns:a16="http://schemas.microsoft.com/office/drawing/2014/main" id="{D2BF0B0F-8F23-0FD8-DBFF-3CE2A5C755F1}"/>
              </a:ext>
            </a:extLst>
          </p:cNvPr>
          <p:cNvSpPr txBox="1"/>
          <p:nvPr/>
        </p:nvSpPr>
        <p:spPr>
          <a:xfrm>
            <a:off x="10631488" y="2110670"/>
            <a:ext cx="1309688" cy="276999"/>
          </a:xfrm>
          <a:prstGeom prst="rect">
            <a:avLst/>
          </a:prstGeom>
          <a:noFill/>
        </p:spPr>
        <p:txBody>
          <a:bodyPr wrap="square" rtlCol="0">
            <a:spAutoFit/>
          </a:bodyPr>
          <a:lstStyle/>
          <a:p>
            <a:pPr algn="ctr"/>
            <a:r>
              <a:rPr lang="de-DE" sz="1200" b="1" err="1">
                <a:solidFill>
                  <a:schemeClr val="accent1"/>
                </a:solidFill>
              </a:rPr>
              <a:t>Zanubrutinib</a:t>
            </a:r>
            <a:endParaRPr lang="de-DE" sz="1200" b="1">
              <a:solidFill>
                <a:schemeClr val="accent1"/>
              </a:solidFill>
            </a:endParaRPr>
          </a:p>
        </p:txBody>
      </p:sp>
      <p:grpSp>
        <p:nvGrpSpPr>
          <p:cNvPr id="140" name="Gruppieren 139">
            <a:extLst>
              <a:ext uri="{FF2B5EF4-FFF2-40B4-BE49-F238E27FC236}">
                <a16:creationId xmlns:a16="http://schemas.microsoft.com/office/drawing/2014/main" id="{9597D4E3-2380-9465-3805-A543E3DDF54A}"/>
              </a:ext>
            </a:extLst>
          </p:cNvPr>
          <p:cNvGrpSpPr/>
          <p:nvPr/>
        </p:nvGrpSpPr>
        <p:grpSpPr>
          <a:xfrm>
            <a:off x="11295225" y="2927090"/>
            <a:ext cx="603251" cy="1124622"/>
            <a:chOff x="8685463" y="4896015"/>
            <a:chExt cx="603251" cy="1124622"/>
          </a:xfrm>
        </p:grpSpPr>
        <p:sp>
          <p:nvSpPr>
            <p:cNvPr id="139" name="Rechteck 138">
              <a:extLst>
                <a:ext uri="{FF2B5EF4-FFF2-40B4-BE49-F238E27FC236}">
                  <a16:creationId xmlns:a16="http://schemas.microsoft.com/office/drawing/2014/main" id="{90637E01-8362-9D1E-9793-4C041BB1246E}"/>
                </a:ext>
              </a:extLst>
            </p:cNvPr>
            <p:cNvSpPr/>
            <p:nvPr/>
          </p:nvSpPr>
          <p:spPr>
            <a:xfrm>
              <a:off x="8706260" y="4896015"/>
              <a:ext cx="535781" cy="11240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3" name="Rechteck 122">
              <a:extLst>
                <a:ext uri="{FF2B5EF4-FFF2-40B4-BE49-F238E27FC236}">
                  <a16:creationId xmlns:a16="http://schemas.microsoft.com/office/drawing/2014/main" id="{0043220F-D9C0-C2CE-4E9C-1835D3262191}"/>
                </a:ext>
              </a:extLst>
            </p:cNvPr>
            <p:cNvSpPr/>
            <p:nvPr/>
          </p:nvSpPr>
          <p:spPr>
            <a:xfrm>
              <a:off x="8788400" y="5329968"/>
              <a:ext cx="120809" cy="120809"/>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4" name="Rechteck 123">
              <a:extLst>
                <a:ext uri="{FF2B5EF4-FFF2-40B4-BE49-F238E27FC236}">
                  <a16:creationId xmlns:a16="http://schemas.microsoft.com/office/drawing/2014/main" id="{2050277A-58B6-EDF9-6BAC-41A7A5A3E3C5}"/>
                </a:ext>
              </a:extLst>
            </p:cNvPr>
            <p:cNvSpPr/>
            <p:nvPr/>
          </p:nvSpPr>
          <p:spPr>
            <a:xfrm>
              <a:off x="8940800" y="5329968"/>
              <a:ext cx="120809" cy="120809"/>
            </a:xfrm>
            <a:prstGeom prst="rect">
              <a:avLst/>
            </a:prstGeom>
            <a:solidFill>
              <a:schemeClr val="accent1">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5" name="Textfeld 124">
              <a:extLst>
                <a:ext uri="{FF2B5EF4-FFF2-40B4-BE49-F238E27FC236}">
                  <a16:creationId xmlns:a16="http://schemas.microsoft.com/office/drawing/2014/main" id="{9A080951-782E-8A83-D042-4674CD1C0A81}"/>
                </a:ext>
              </a:extLst>
            </p:cNvPr>
            <p:cNvSpPr txBox="1"/>
            <p:nvPr/>
          </p:nvSpPr>
          <p:spPr>
            <a:xfrm>
              <a:off x="9013706" y="5267262"/>
              <a:ext cx="245003" cy="246221"/>
            </a:xfrm>
            <a:prstGeom prst="rect">
              <a:avLst/>
            </a:prstGeom>
            <a:noFill/>
          </p:spPr>
          <p:txBody>
            <a:bodyPr wrap="square" rtlCol="0">
              <a:spAutoFit/>
            </a:bodyPr>
            <a:lstStyle/>
            <a:p>
              <a:r>
                <a:rPr lang="de-DE" sz="1000"/>
                <a:t>2</a:t>
              </a:r>
            </a:p>
          </p:txBody>
        </p:sp>
        <p:sp>
          <p:nvSpPr>
            <p:cNvPr id="126" name="Rechteck 125">
              <a:extLst>
                <a:ext uri="{FF2B5EF4-FFF2-40B4-BE49-F238E27FC236}">
                  <a16:creationId xmlns:a16="http://schemas.microsoft.com/office/drawing/2014/main" id="{D500F6B8-F757-D4AD-98E3-9567FEAD0240}"/>
                </a:ext>
              </a:extLst>
            </p:cNvPr>
            <p:cNvSpPr/>
            <p:nvPr/>
          </p:nvSpPr>
          <p:spPr>
            <a:xfrm>
              <a:off x="8788400" y="5499019"/>
              <a:ext cx="120809" cy="120809"/>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7" name="Rechteck 126">
              <a:extLst>
                <a:ext uri="{FF2B5EF4-FFF2-40B4-BE49-F238E27FC236}">
                  <a16:creationId xmlns:a16="http://schemas.microsoft.com/office/drawing/2014/main" id="{287EFC49-DEB7-0AEC-92C9-B080EBAF9EFA}"/>
                </a:ext>
              </a:extLst>
            </p:cNvPr>
            <p:cNvSpPr/>
            <p:nvPr/>
          </p:nvSpPr>
          <p:spPr>
            <a:xfrm>
              <a:off x="8940800" y="5499019"/>
              <a:ext cx="120809" cy="120809"/>
            </a:xfrm>
            <a:prstGeom prst="rect">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8" name="Textfeld 127">
              <a:extLst>
                <a:ext uri="{FF2B5EF4-FFF2-40B4-BE49-F238E27FC236}">
                  <a16:creationId xmlns:a16="http://schemas.microsoft.com/office/drawing/2014/main" id="{4EAFE3CF-FDFA-1BB2-4BE9-517E5978F3BE}"/>
                </a:ext>
              </a:extLst>
            </p:cNvPr>
            <p:cNvSpPr txBox="1"/>
            <p:nvPr/>
          </p:nvSpPr>
          <p:spPr>
            <a:xfrm>
              <a:off x="9013706" y="5436313"/>
              <a:ext cx="245003" cy="246221"/>
            </a:xfrm>
            <a:prstGeom prst="rect">
              <a:avLst/>
            </a:prstGeom>
            <a:noFill/>
          </p:spPr>
          <p:txBody>
            <a:bodyPr wrap="square" rtlCol="0">
              <a:spAutoFit/>
            </a:bodyPr>
            <a:lstStyle/>
            <a:p>
              <a:r>
                <a:rPr lang="de-DE" sz="1000"/>
                <a:t>3</a:t>
              </a:r>
            </a:p>
          </p:txBody>
        </p:sp>
        <p:sp>
          <p:nvSpPr>
            <p:cNvPr id="129" name="Rechteck 128">
              <a:extLst>
                <a:ext uri="{FF2B5EF4-FFF2-40B4-BE49-F238E27FC236}">
                  <a16:creationId xmlns:a16="http://schemas.microsoft.com/office/drawing/2014/main" id="{7F84221E-5148-B48B-BB45-1836AA6B4D31}"/>
                </a:ext>
              </a:extLst>
            </p:cNvPr>
            <p:cNvSpPr/>
            <p:nvPr/>
          </p:nvSpPr>
          <p:spPr>
            <a:xfrm>
              <a:off x="8788400" y="5668070"/>
              <a:ext cx="120809" cy="12080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0" name="Rechteck 129">
              <a:extLst>
                <a:ext uri="{FF2B5EF4-FFF2-40B4-BE49-F238E27FC236}">
                  <a16:creationId xmlns:a16="http://schemas.microsoft.com/office/drawing/2014/main" id="{C94F328A-9E6E-A7CD-6748-B1764F7A68A5}"/>
                </a:ext>
              </a:extLst>
            </p:cNvPr>
            <p:cNvSpPr/>
            <p:nvPr/>
          </p:nvSpPr>
          <p:spPr>
            <a:xfrm>
              <a:off x="8940800" y="5668070"/>
              <a:ext cx="120809" cy="120809"/>
            </a:xfrm>
            <a:prstGeom prst="rect">
              <a:avLst/>
            </a:prstGeom>
            <a:solidFill>
              <a:schemeClr val="accent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1" name="Textfeld 130">
              <a:extLst>
                <a:ext uri="{FF2B5EF4-FFF2-40B4-BE49-F238E27FC236}">
                  <a16:creationId xmlns:a16="http://schemas.microsoft.com/office/drawing/2014/main" id="{9C91768B-BDAF-4DFE-979F-5D0FBD5BF0E2}"/>
                </a:ext>
              </a:extLst>
            </p:cNvPr>
            <p:cNvSpPr txBox="1"/>
            <p:nvPr/>
          </p:nvSpPr>
          <p:spPr>
            <a:xfrm>
              <a:off x="9013706" y="5605364"/>
              <a:ext cx="245003" cy="246221"/>
            </a:xfrm>
            <a:prstGeom prst="rect">
              <a:avLst/>
            </a:prstGeom>
            <a:noFill/>
          </p:spPr>
          <p:txBody>
            <a:bodyPr wrap="square" rtlCol="0">
              <a:spAutoFit/>
            </a:bodyPr>
            <a:lstStyle/>
            <a:p>
              <a:r>
                <a:rPr lang="de-DE" sz="1000"/>
                <a:t>4</a:t>
              </a:r>
            </a:p>
          </p:txBody>
        </p:sp>
        <p:sp>
          <p:nvSpPr>
            <p:cNvPr id="132" name="Rechteck 131">
              <a:extLst>
                <a:ext uri="{FF2B5EF4-FFF2-40B4-BE49-F238E27FC236}">
                  <a16:creationId xmlns:a16="http://schemas.microsoft.com/office/drawing/2014/main" id="{4AC2FB62-E820-56F1-B9D8-4DF6348EFB14}"/>
                </a:ext>
              </a:extLst>
            </p:cNvPr>
            <p:cNvSpPr/>
            <p:nvPr/>
          </p:nvSpPr>
          <p:spPr>
            <a:xfrm>
              <a:off x="8788400" y="5837122"/>
              <a:ext cx="120809" cy="120809"/>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3" name="Rechteck 132">
              <a:extLst>
                <a:ext uri="{FF2B5EF4-FFF2-40B4-BE49-F238E27FC236}">
                  <a16:creationId xmlns:a16="http://schemas.microsoft.com/office/drawing/2014/main" id="{7D0B3399-E9CD-A29F-F228-AB38BECD520E}"/>
                </a:ext>
              </a:extLst>
            </p:cNvPr>
            <p:cNvSpPr/>
            <p:nvPr/>
          </p:nvSpPr>
          <p:spPr>
            <a:xfrm>
              <a:off x="8940800" y="5837122"/>
              <a:ext cx="120809" cy="12080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4" name="Textfeld 133">
              <a:extLst>
                <a:ext uri="{FF2B5EF4-FFF2-40B4-BE49-F238E27FC236}">
                  <a16:creationId xmlns:a16="http://schemas.microsoft.com/office/drawing/2014/main" id="{67DA875E-2529-0E80-CE3B-49CFD8589DDC}"/>
                </a:ext>
              </a:extLst>
            </p:cNvPr>
            <p:cNvSpPr txBox="1"/>
            <p:nvPr/>
          </p:nvSpPr>
          <p:spPr>
            <a:xfrm>
              <a:off x="9013706" y="5774416"/>
              <a:ext cx="245003" cy="246221"/>
            </a:xfrm>
            <a:prstGeom prst="rect">
              <a:avLst/>
            </a:prstGeom>
            <a:noFill/>
          </p:spPr>
          <p:txBody>
            <a:bodyPr wrap="square" rtlCol="0">
              <a:spAutoFit/>
            </a:bodyPr>
            <a:lstStyle/>
            <a:p>
              <a:r>
                <a:rPr lang="de-DE" sz="1000"/>
                <a:t>5</a:t>
              </a:r>
            </a:p>
          </p:txBody>
        </p:sp>
        <p:sp>
          <p:nvSpPr>
            <p:cNvPr id="135" name="Rechteck 134">
              <a:extLst>
                <a:ext uri="{FF2B5EF4-FFF2-40B4-BE49-F238E27FC236}">
                  <a16:creationId xmlns:a16="http://schemas.microsoft.com/office/drawing/2014/main" id="{1E4DABFF-4647-E9CC-2269-F7F41B4C1366}"/>
                </a:ext>
              </a:extLst>
            </p:cNvPr>
            <p:cNvSpPr/>
            <p:nvPr/>
          </p:nvSpPr>
          <p:spPr>
            <a:xfrm>
              <a:off x="8788400" y="5160917"/>
              <a:ext cx="120809" cy="120809"/>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6" name="Rechteck 135">
              <a:extLst>
                <a:ext uri="{FF2B5EF4-FFF2-40B4-BE49-F238E27FC236}">
                  <a16:creationId xmlns:a16="http://schemas.microsoft.com/office/drawing/2014/main" id="{BC300446-AAB9-3D33-08C7-DB83CD3E68F0}"/>
                </a:ext>
              </a:extLst>
            </p:cNvPr>
            <p:cNvSpPr/>
            <p:nvPr/>
          </p:nvSpPr>
          <p:spPr>
            <a:xfrm>
              <a:off x="8940800" y="5160917"/>
              <a:ext cx="120809" cy="120809"/>
            </a:xfrm>
            <a:prstGeom prst="rect">
              <a:avLst/>
            </a:prstGeom>
            <a:solidFill>
              <a:schemeClr val="accent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7" name="Textfeld 136">
              <a:extLst>
                <a:ext uri="{FF2B5EF4-FFF2-40B4-BE49-F238E27FC236}">
                  <a16:creationId xmlns:a16="http://schemas.microsoft.com/office/drawing/2014/main" id="{E1FDF6BA-42EE-012D-6C8E-C7A5207C11ED}"/>
                </a:ext>
              </a:extLst>
            </p:cNvPr>
            <p:cNvSpPr txBox="1"/>
            <p:nvPr/>
          </p:nvSpPr>
          <p:spPr>
            <a:xfrm>
              <a:off x="9013706" y="5098211"/>
              <a:ext cx="245003" cy="246221"/>
            </a:xfrm>
            <a:prstGeom prst="rect">
              <a:avLst/>
            </a:prstGeom>
            <a:noFill/>
          </p:spPr>
          <p:txBody>
            <a:bodyPr wrap="square" rtlCol="0">
              <a:spAutoFit/>
            </a:bodyPr>
            <a:lstStyle/>
            <a:p>
              <a:r>
                <a:rPr lang="de-DE" sz="1000"/>
                <a:t>1</a:t>
              </a:r>
            </a:p>
          </p:txBody>
        </p:sp>
        <p:sp>
          <p:nvSpPr>
            <p:cNvPr id="138" name="Textfeld 137">
              <a:extLst>
                <a:ext uri="{FF2B5EF4-FFF2-40B4-BE49-F238E27FC236}">
                  <a16:creationId xmlns:a16="http://schemas.microsoft.com/office/drawing/2014/main" id="{B23695FB-6532-C2B2-89A3-8638AD7028B9}"/>
                </a:ext>
              </a:extLst>
            </p:cNvPr>
            <p:cNvSpPr txBox="1"/>
            <p:nvPr/>
          </p:nvSpPr>
          <p:spPr>
            <a:xfrm>
              <a:off x="8685463" y="4896015"/>
              <a:ext cx="603251" cy="246221"/>
            </a:xfrm>
            <a:prstGeom prst="rect">
              <a:avLst/>
            </a:prstGeom>
            <a:noFill/>
          </p:spPr>
          <p:txBody>
            <a:bodyPr wrap="square" rtlCol="0">
              <a:spAutoFit/>
            </a:bodyPr>
            <a:lstStyle/>
            <a:p>
              <a:r>
                <a:rPr lang="de-DE" sz="1000"/>
                <a:t>Grade</a:t>
              </a:r>
            </a:p>
          </p:txBody>
        </p:sp>
      </p:grpSp>
      <p:sp>
        <p:nvSpPr>
          <p:cNvPr id="31" name="TextBox 8">
            <a:extLst>
              <a:ext uri="{FF2B5EF4-FFF2-40B4-BE49-F238E27FC236}">
                <a16:creationId xmlns:a16="http://schemas.microsoft.com/office/drawing/2014/main" id="{44F863A8-C155-A862-7362-8D91A5BDC840}"/>
              </a:ext>
            </a:extLst>
          </p:cNvPr>
          <p:cNvSpPr txBox="1"/>
          <p:nvPr/>
        </p:nvSpPr>
        <p:spPr>
          <a:xfrm>
            <a:off x="416533" y="5534680"/>
            <a:ext cx="11367480" cy="523220"/>
          </a:xfrm>
          <a:prstGeom prst="rect">
            <a:avLst/>
          </a:prstGeom>
          <a:solidFill>
            <a:schemeClr val="bg2"/>
          </a:solidFill>
        </p:spPr>
        <p:txBody>
          <a:bodyPr wrap="square" rtlCol="0" anchor="ctr" anchorCtr="0">
            <a:noAutofit/>
          </a:bodyPr>
          <a:lstStyle/>
          <a:p>
            <a:pPr marL="171450" indent="-171450">
              <a:buClr>
                <a:schemeClr val="accent2"/>
              </a:buClr>
              <a:buFont typeface="Arial" panose="020B0604020202020204" pitchFamily="34" charset="0"/>
              <a:buChar char="•"/>
            </a:pPr>
            <a:r>
              <a:rPr lang="en-US" sz="1400"/>
              <a:t>Zanubrutinib safety profile remained favorable versus ibrutinib</a:t>
            </a:r>
          </a:p>
        </p:txBody>
      </p:sp>
    </p:spTree>
    <p:extLst>
      <p:ext uri="{BB962C8B-B14F-4D97-AF65-F5344CB8AC3E}">
        <p14:creationId xmlns:p14="http://schemas.microsoft.com/office/powerpoint/2010/main" val="285697910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AD63E48-67AE-504B-8F04-DE9381C6DC60}"/>
              </a:ext>
            </a:extLst>
          </p:cNvPr>
          <p:cNvSpPr>
            <a:spLocks noGrp="1"/>
          </p:cNvSpPr>
          <p:nvPr>
            <p:ph type="title"/>
          </p:nvPr>
        </p:nvSpPr>
        <p:spPr/>
        <p:txBody>
          <a:bodyPr/>
          <a:lstStyle/>
          <a:p>
            <a:r>
              <a:rPr lang="de-DE"/>
              <a:t>BGB-16673 in B-</a:t>
            </a:r>
            <a:r>
              <a:rPr lang="de-DE" err="1"/>
              <a:t>cell</a:t>
            </a:r>
            <a:r>
              <a:rPr lang="de-DE"/>
              <a:t> </a:t>
            </a:r>
            <a:r>
              <a:rPr lang="de-DE" err="1"/>
              <a:t>malignancies</a:t>
            </a:r>
            <a:endParaRPr lang="de-DE"/>
          </a:p>
        </p:txBody>
      </p:sp>
      <p:sp>
        <p:nvSpPr>
          <p:cNvPr id="2" name="Textplatzhalter 1">
            <a:extLst>
              <a:ext uri="{FF2B5EF4-FFF2-40B4-BE49-F238E27FC236}">
                <a16:creationId xmlns:a16="http://schemas.microsoft.com/office/drawing/2014/main" id="{1B152C8C-8AFA-A648-AEBD-C90E20C273E5}"/>
              </a:ext>
            </a:extLst>
          </p:cNvPr>
          <p:cNvSpPr>
            <a:spLocks noGrp="1"/>
          </p:cNvSpPr>
          <p:nvPr>
            <p:ph type="body" idx="1"/>
          </p:nvPr>
        </p:nvSpPr>
        <p:spPr/>
        <p:txBody>
          <a:bodyPr/>
          <a:lstStyle/>
          <a:p>
            <a:r>
              <a:rPr lang="de-DE" err="1"/>
              <a:t>Preliminary</a:t>
            </a:r>
            <a:r>
              <a:rPr lang="de-DE"/>
              <a:t> </a:t>
            </a:r>
            <a:r>
              <a:rPr lang="de-DE" err="1"/>
              <a:t>results</a:t>
            </a:r>
            <a:r>
              <a:rPr lang="de-DE"/>
              <a:t> </a:t>
            </a:r>
          </a:p>
        </p:txBody>
      </p:sp>
    </p:spTree>
    <p:extLst>
      <p:ext uri="{BB962C8B-B14F-4D97-AF65-F5344CB8AC3E}">
        <p14:creationId xmlns:p14="http://schemas.microsoft.com/office/powerpoint/2010/main" val="645698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28BA1-FAFD-C953-E57B-3D231F3AE7FC}"/>
              </a:ext>
            </a:extLst>
          </p:cNvPr>
          <p:cNvSpPr>
            <a:spLocks noGrp="1"/>
          </p:cNvSpPr>
          <p:nvPr>
            <p:ph type="title"/>
          </p:nvPr>
        </p:nvSpPr>
        <p:spPr>
          <a:xfrm>
            <a:off x="416534" y="576395"/>
            <a:ext cx="11367479" cy="665913"/>
          </a:xfrm>
        </p:spPr>
        <p:txBody>
          <a:bodyPr/>
          <a:lstStyle/>
          <a:p>
            <a:r>
              <a:rPr lang="en-US"/>
              <a:t>BGB-16673 in B-cell malignancies study design</a:t>
            </a:r>
          </a:p>
        </p:txBody>
      </p:sp>
      <p:sp>
        <p:nvSpPr>
          <p:cNvPr id="3" name="Footer Placeholder 2">
            <a:extLst>
              <a:ext uri="{FF2B5EF4-FFF2-40B4-BE49-F238E27FC236}">
                <a16:creationId xmlns:a16="http://schemas.microsoft.com/office/drawing/2014/main" id="{5CA45FC9-BE91-D635-798C-B2D7980F730C}"/>
              </a:ext>
            </a:extLst>
          </p:cNvPr>
          <p:cNvSpPr>
            <a:spLocks noGrp="1"/>
          </p:cNvSpPr>
          <p:nvPr>
            <p:ph type="ftr" sz="quarter" idx="10"/>
          </p:nvPr>
        </p:nvSpPr>
        <p:spPr>
          <a:xfrm>
            <a:off x="407989" y="5826822"/>
            <a:ext cx="8532812" cy="842266"/>
          </a:xfrm>
        </p:spPr>
        <p:txBody>
          <a:bodyPr/>
          <a:lstStyle/>
          <a:p>
            <a:endParaRPr lang="en-GB"/>
          </a:p>
          <a:p>
            <a:r>
              <a:rPr lang="en-GB" baseline="30000" err="1"/>
              <a:t>a</a:t>
            </a:r>
            <a:r>
              <a:rPr lang="en-GB" err="1"/>
              <a:t>Bayesian</a:t>
            </a:r>
            <a:r>
              <a:rPr lang="en-GB"/>
              <a:t> optimal interval design with 6 dose levels (50-600 mg orally QD). </a:t>
            </a:r>
            <a:r>
              <a:rPr lang="en-GB" baseline="30000" err="1"/>
              <a:t>b</a:t>
            </a:r>
            <a:r>
              <a:rPr lang="en-GB" err="1"/>
              <a:t>Safety</a:t>
            </a:r>
            <a:r>
              <a:rPr lang="en-GB"/>
              <a:t> was assessed according to CTCAE v5.0 in all patients and </a:t>
            </a:r>
            <a:r>
              <a:rPr lang="en-GB" err="1"/>
              <a:t>iwCLL</a:t>
            </a:r>
            <a:r>
              <a:rPr lang="en-GB"/>
              <a:t> hematologic toxicity criteria in patients with CLL; DLTs were assessed during the first 4 weeks. </a:t>
            </a:r>
            <a:r>
              <a:rPr lang="en-GB" baseline="30000" err="1"/>
              <a:t>c</a:t>
            </a:r>
            <a:r>
              <a:rPr lang="en-GB" err="1"/>
              <a:t>Response</a:t>
            </a:r>
            <a:r>
              <a:rPr lang="en-GB"/>
              <a:t> was assessed per Lugano criteria for all patients except those with CLL (per </a:t>
            </a:r>
            <a:r>
              <a:rPr lang="en-GB" err="1"/>
              <a:t>iwCLL</a:t>
            </a:r>
            <a:r>
              <a:rPr lang="en-GB"/>
              <a:t> 2018 criteria) and WM (per IWWM-6 criteria). </a:t>
            </a:r>
          </a:p>
          <a:p>
            <a:r>
              <a:rPr lang="en-GB" b="1"/>
              <a:t>BTK, </a:t>
            </a:r>
            <a:r>
              <a:rPr lang="en-GB"/>
              <a:t>Bruton’s tyrosine kinase; </a:t>
            </a:r>
            <a:r>
              <a:rPr lang="en-GB" b="1" err="1"/>
              <a:t>cBTKi</a:t>
            </a:r>
            <a:r>
              <a:rPr lang="en-GB" b="1"/>
              <a:t>, </a:t>
            </a:r>
            <a:r>
              <a:rPr lang="en-GB"/>
              <a:t>covalent BTK inhibitor; </a:t>
            </a:r>
            <a:r>
              <a:rPr lang="en-GB" b="1"/>
              <a:t>CLL, </a:t>
            </a:r>
            <a:r>
              <a:rPr lang="en-GB"/>
              <a:t>chronic lymphocytic </a:t>
            </a:r>
            <a:r>
              <a:rPr lang="en-GB" err="1"/>
              <a:t>leukemia</a:t>
            </a:r>
            <a:r>
              <a:rPr lang="en-GB"/>
              <a:t>; </a:t>
            </a:r>
            <a:r>
              <a:rPr lang="en-GB" b="1"/>
              <a:t>CTCAE</a:t>
            </a:r>
            <a:r>
              <a:rPr lang="en-GB"/>
              <a:t>, Common Terminology Criteria for Adverse Events; </a:t>
            </a:r>
            <a:r>
              <a:rPr lang="en-GB" b="1"/>
              <a:t>DLBCL, </a:t>
            </a:r>
            <a:r>
              <a:rPr lang="en-GB"/>
              <a:t>diffuse large B-cell lymphoma; </a:t>
            </a:r>
            <a:r>
              <a:rPr lang="en-GB" b="1"/>
              <a:t>DLT, </a:t>
            </a:r>
            <a:r>
              <a:rPr lang="en-GB"/>
              <a:t>dose-limiting toxicity; </a:t>
            </a:r>
            <a:r>
              <a:rPr lang="en-GB" b="1"/>
              <a:t>ECOG PS, </a:t>
            </a:r>
            <a:r>
              <a:rPr lang="en-GB"/>
              <a:t>Eastern Cooperative Oncology Group performance status; </a:t>
            </a:r>
            <a:r>
              <a:rPr lang="en-GB" b="1"/>
              <a:t>FL</a:t>
            </a:r>
            <a:r>
              <a:rPr lang="en-GB"/>
              <a:t>, follicular lymphoma; </a:t>
            </a:r>
            <a:r>
              <a:rPr lang="en-GB" b="1" err="1"/>
              <a:t>iwCLL</a:t>
            </a:r>
            <a:r>
              <a:rPr lang="en-GB"/>
              <a:t>; international workshop on CLL; </a:t>
            </a:r>
            <a:r>
              <a:rPr lang="en-GB" b="1"/>
              <a:t>IWWM</a:t>
            </a:r>
            <a:r>
              <a:rPr lang="en-GB"/>
              <a:t>, International Workshop on </a:t>
            </a:r>
            <a:r>
              <a:rPr lang="en-GB" err="1"/>
              <a:t>Waldenström’s</a:t>
            </a:r>
            <a:r>
              <a:rPr lang="en-GB"/>
              <a:t> Macroglobulinemia; </a:t>
            </a:r>
            <a:r>
              <a:rPr lang="en-GB" b="1"/>
              <a:t>MCL,</a:t>
            </a:r>
            <a:r>
              <a:rPr lang="en-GB"/>
              <a:t> mantle cell lymphoma; </a:t>
            </a:r>
            <a:r>
              <a:rPr lang="en-GB" b="1"/>
              <a:t>MTD, </a:t>
            </a:r>
            <a:r>
              <a:rPr lang="en-GB"/>
              <a:t>maximum tolerated dose; </a:t>
            </a:r>
            <a:r>
              <a:rPr lang="en-GB" b="1"/>
              <a:t>MZL, </a:t>
            </a:r>
            <a:r>
              <a:rPr lang="en-GB"/>
              <a:t>marginal zone lymphoma; </a:t>
            </a:r>
            <a:r>
              <a:rPr lang="en-GB" b="1"/>
              <a:t>PK, </a:t>
            </a:r>
            <a:r>
              <a:rPr lang="en-GB"/>
              <a:t>pharmacokinetics; </a:t>
            </a:r>
            <a:r>
              <a:rPr lang="en-GB" b="1"/>
              <a:t>QD, </a:t>
            </a:r>
            <a:r>
              <a:rPr lang="en-GB"/>
              <a:t>once daily; </a:t>
            </a:r>
            <a:r>
              <a:rPr lang="en-GB" b="1"/>
              <a:t>RP2D, </a:t>
            </a:r>
            <a:r>
              <a:rPr lang="en-GB"/>
              <a:t>recommended phase 2 dose; </a:t>
            </a:r>
            <a:r>
              <a:rPr lang="en-GB" b="1"/>
              <a:t>R/R, </a:t>
            </a:r>
            <a:r>
              <a:rPr lang="en-GB"/>
              <a:t>relapsed/refractory; </a:t>
            </a:r>
            <a:r>
              <a:rPr lang="en-GB" b="1"/>
              <a:t>RT, </a:t>
            </a:r>
            <a:r>
              <a:rPr lang="en-GB"/>
              <a:t>Richter transformation; </a:t>
            </a:r>
            <a:r>
              <a:rPr lang="en-GB" b="1"/>
              <a:t>SLL</a:t>
            </a:r>
            <a:r>
              <a:rPr lang="en-GB"/>
              <a:t>, small lymphocytic lymphoma; </a:t>
            </a:r>
            <a:r>
              <a:rPr lang="en-GB" b="1"/>
              <a:t>WM, </a:t>
            </a:r>
            <a:r>
              <a:rPr lang="en-GB" err="1"/>
              <a:t>Waldenström’s</a:t>
            </a:r>
            <a:r>
              <a:rPr lang="en-GB"/>
              <a:t> macroglobulinemia. </a:t>
            </a:r>
          </a:p>
          <a:p>
            <a:r>
              <a:rPr lang="en-GB" b="1"/>
              <a:t>Seymour et al, Abstract #4401 presented at ASH 2023. </a:t>
            </a:r>
            <a:endParaRPr lang="en-GB"/>
          </a:p>
        </p:txBody>
      </p:sp>
      <p:sp>
        <p:nvSpPr>
          <p:cNvPr id="18" name="Rectangle 17">
            <a:extLst>
              <a:ext uri="{FF2B5EF4-FFF2-40B4-BE49-F238E27FC236}">
                <a16:creationId xmlns:a16="http://schemas.microsoft.com/office/drawing/2014/main" id="{9B5F21FF-E67E-D134-0FF7-561550B2E3BD}"/>
              </a:ext>
            </a:extLst>
          </p:cNvPr>
          <p:cNvSpPr/>
          <p:nvPr/>
        </p:nvSpPr>
        <p:spPr>
          <a:xfrm>
            <a:off x="3787149" y="2635514"/>
            <a:ext cx="3888000" cy="2962646"/>
          </a:xfrm>
          <a:prstGeom prst="rect">
            <a:avLst/>
          </a:prstGeom>
          <a:solidFill>
            <a:schemeClr val="accent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45C199E-BA7B-77D6-2505-2656A17B3876}"/>
              </a:ext>
            </a:extLst>
          </p:cNvPr>
          <p:cNvSpPr/>
          <p:nvPr/>
        </p:nvSpPr>
        <p:spPr>
          <a:xfrm>
            <a:off x="407969" y="1665288"/>
            <a:ext cx="3147088" cy="2237464"/>
          </a:xfrm>
          <a:prstGeom prst="rect">
            <a:avLst/>
          </a:prstGeom>
          <a:solidFill>
            <a:schemeClr val="accent1"/>
          </a:solidFill>
          <a:ln>
            <a:noFill/>
          </a:ln>
        </p:spPr>
        <p:style>
          <a:lnRef idx="2">
            <a:schemeClr val="dk1">
              <a:shade val="15000"/>
            </a:schemeClr>
          </a:lnRef>
          <a:fillRef idx="1">
            <a:schemeClr val="dk1"/>
          </a:fillRef>
          <a:effectRef idx="0">
            <a:schemeClr val="dk1"/>
          </a:effectRef>
          <a:fontRef idx="minor">
            <a:schemeClr val="lt1"/>
          </a:fontRef>
        </p:style>
        <p:txBody>
          <a:bodyPr tIns="0" rtlCol="0" anchor="t" anchorCtr="0"/>
          <a:lstStyle/>
          <a:p>
            <a:pPr algn="ctr"/>
            <a:endParaRPr lang="en-US" sz="1200"/>
          </a:p>
          <a:p>
            <a:pPr algn="ctr"/>
            <a:r>
              <a:rPr lang="en-US" sz="1200" b="1"/>
              <a:t>Key eligibility criteria</a:t>
            </a:r>
          </a:p>
          <a:p>
            <a:endParaRPr lang="en-US" sz="1200" b="1"/>
          </a:p>
          <a:p>
            <a:pPr marL="171450" indent="-171450">
              <a:buFont typeface="Arial" panose="020B0604020202020204" pitchFamily="34" charset="0"/>
              <a:buChar char="•"/>
            </a:pPr>
            <a:r>
              <a:rPr lang="en-US" sz="1200"/>
              <a:t>Received ≥2 prior therapies (≥1 prior therapy for RT)</a:t>
            </a:r>
          </a:p>
          <a:p>
            <a:pPr marL="171450" indent="-171450">
              <a:buFont typeface="Arial" panose="020B0604020202020204" pitchFamily="34" charset="0"/>
              <a:buChar char="•"/>
            </a:pPr>
            <a:r>
              <a:rPr lang="en-US" sz="1200"/>
              <a:t>Received a </a:t>
            </a:r>
            <a:r>
              <a:rPr lang="en-US" sz="1200" err="1"/>
              <a:t>cBTKi</a:t>
            </a:r>
            <a:r>
              <a:rPr lang="en-US" sz="1200"/>
              <a:t> if approved for their disease</a:t>
            </a:r>
          </a:p>
          <a:p>
            <a:pPr marL="171450" indent="-171450">
              <a:buFont typeface="Arial" panose="020B0604020202020204" pitchFamily="34" charset="0"/>
              <a:buChar char="•"/>
            </a:pPr>
            <a:r>
              <a:rPr lang="en-US" sz="1200"/>
              <a:t>ECOG PS 0-2</a:t>
            </a:r>
          </a:p>
          <a:p>
            <a:pPr marL="171450" indent="-171450">
              <a:buFont typeface="Arial" panose="020B0604020202020204" pitchFamily="34" charset="0"/>
              <a:buChar char="•"/>
            </a:pPr>
            <a:r>
              <a:rPr lang="en-US" sz="1200"/>
              <a:t>Adequate end-organ function</a:t>
            </a:r>
          </a:p>
          <a:p>
            <a:pPr marL="171450" indent="-171450">
              <a:buFont typeface="Arial" panose="020B0604020202020204" pitchFamily="34" charset="0"/>
              <a:buChar char="•"/>
            </a:pPr>
            <a:r>
              <a:rPr lang="en-US" sz="1200"/>
              <a:t>No current or history of central nervous system involvement by B-cell malignancy</a:t>
            </a:r>
          </a:p>
        </p:txBody>
      </p:sp>
      <p:sp>
        <p:nvSpPr>
          <p:cNvPr id="7" name="Rectangle 6">
            <a:extLst>
              <a:ext uri="{FF2B5EF4-FFF2-40B4-BE49-F238E27FC236}">
                <a16:creationId xmlns:a16="http://schemas.microsoft.com/office/drawing/2014/main" id="{E696688C-34BD-F8E3-B5D6-1E952CA14C0C}"/>
              </a:ext>
            </a:extLst>
          </p:cNvPr>
          <p:cNvSpPr/>
          <p:nvPr/>
        </p:nvSpPr>
        <p:spPr>
          <a:xfrm>
            <a:off x="425182" y="3987728"/>
            <a:ext cx="3132029" cy="1610432"/>
          </a:xfrm>
          <a:prstGeom prst="rect">
            <a:avLst/>
          </a:prstGeom>
          <a:solidFill>
            <a:schemeClr val="accent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b="1"/>
              <a:t>Key study objectives</a:t>
            </a:r>
          </a:p>
          <a:p>
            <a:pPr algn="ctr"/>
            <a:endParaRPr lang="en-US" sz="1200"/>
          </a:p>
          <a:p>
            <a:pPr marL="171450" indent="-171450">
              <a:buFont typeface="Arial" panose="020B0604020202020204" pitchFamily="34" charset="0"/>
              <a:buChar char="•"/>
            </a:pPr>
            <a:r>
              <a:rPr lang="en-US" sz="1200"/>
              <a:t>Primary: </a:t>
            </a:r>
            <a:r>
              <a:rPr lang="en-US" sz="1200" err="1"/>
              <a:t>safety</a:t>
            </a:r>
            <a:r>
              <a:rPr lang="en-US" sz="1200" baseline="30000" err="1"/>
              <a:t>b</a:t>
            </a:r>
            <a:r>
              <a:rPr lang="en-US" sz="1200"/>
              <a:t> and tolerability, define MTD and RP2D</a:t>
            </a:r>
          </a:p>
          <a:p>
            <a:pPr marL="171450" indent="-171450">
              <a:buFont typeface="Arial" panose="020B0604020202020204" pitchFamily="34" charset="0"/>
              <a:buChar char="•"/>
            </a:pPr>
            <a:r>
              <a:rPr lang="en-US" sz="1200"/>
              <a:t>Secondary: characterize PK, pharmacodynamics, and preliminary antitumor </a:t>
            </a:r>
            <a:r>
              <a:rPr lang="en-US" sz="1200" err="1"/>
              <a:t>activity</a:t>
            </a:r>
            <a:r>
              <a:rPr lang="en-US" sz="1200" baseline="30000" err="1"/>
              <a:t>c</a:t>
            </a:r>
            <a:endParaRPr lang="en-US" sz="1200" baseline="30000"/>
          </a:p>
        </p:txBody>
      </p:sp>
      <p:sp>
        <p:nvSpPr>
          <p:cNvPr id="8" name="Rectangle 7">
            <a:extLst>
              <a:ext uri="{FF2B5EF4-FFF2-40B4-BE49-F238E27FC236}">
                <a16:creationId xmlns:a16="http://schemas.microsoft.com/office/drawing/2014/main" id="{5773ED79-D81C-46FE-4FB0-59D6D2227D85}"/>
              </a:ext>
            </a:extLst>
          </p:cNvPr>
          <p:cNvSpPr/>
          <p:nvPr/>
        </p:nvSpPr>
        <p:spPr>
          <a:xfrm>
            <a:off x="3787149" y="1667157"/>
            <a:ext cx="7988318" cy="469220"/>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t>Part 1: Monotherapy dose-finding (concurrent enrollment)</a:t>
            </a:r>
          </a:p>
        </p:txBody>
      </p:sp>
      <p:sp>
        <p:nvSpPr>
          <p:cNvPr id="17" name="TextBox 16">
            <a:extLst>
              <a:ext uri="{FF2B5EF4-FFF2-40B4-BE49-F238E27FC236}">
                <a16:creationId xmlns:a16="http://schemas.microsoft.com/office/drawing/2014/main" id="{A04B310A-947F-BA53-9F13-980FCCC09E0E}"/>
              </a:ext>
            </a:extLst>
          </p:cNvPr>
          <p:cNvSpPr txBox="1"/>
          <p:nvPr/>
        </p:nvSpPr>
        <p:spPr>
          <a:xfrm>
            <a:off x="3977225" y="2846258"/>
            <a:ext cx="1529554" cy="1200329"/>
          </a:xfrm>
          <a:prstGeom prst="rect">
            <a:avLst/>
          </a:prstGeom>
          <a:noFill/>
        </p:spPr>
        <p:txBody>
          <a:bodyPr wrap="square" rtlCol="0">
            <a:spAutoFit/>
          </a:bodyPr>
          <a:lstStyle/>
          <a:p>
            <a:r>
              <a:rPr lang="en-US" sz="1200" b="1"/>
              <a:t>Selected R/R B-cell malignancies</a:t>
            </a:r>
          </a:p>
          <a:p>
            <a:r>
              <a:rPr lang="en-US" sz="1200"/>
              <a:t>(MZL, FL, MCL, CLL/SLL, WM, DLBCL, RT)</a:t>
            </a:r>
          </a:p>
          <a:p>
            <a:r>
              <a:rPr lang="en-US" sz="1200" i="1"/>
              <a:t>n≤72</a:t>
            </a:r>
          </a:p>
        </p:txBody>
      </p:sp>
      <p:grpSp>
        <p:nvGrpSpPr>
          <p:cNvPr id="20" name="Gruppieren 19">
            <a:extLst>
              <a:ext uri="{FF2B5EF4-FFF2-40B4-BE49-F238E27FC236}">
                <a16:creationId xmlns:a16="http://schemas.microsoft.com/office/drawing/2014/main" id="{FD16D579-05A4-8319-9D55-1004F16B04C1}"/>
              </a:ext>
            </a:extLst>
          </p:cNvPr>
          <p:cNvGrpSpPr/>
          <p:nvPr/>
        </p:nvGrpSpPr>
        <p:grpSpPr>
          <a:xfrm>
            <a:off x="4767671" y="3144031"/>
            <a:ext cx="2972027" cy="2267785"/>
            <a:chOff x="4707699" y="3220691"/>
            <a:chExt cx="2972027" cy="2267785"/>
          </a:xfrm>
        </p:grpSpPr>
        <p:sp>
          <p:nvSpPr>
            <p:cNvPr id="9" name="Rectangle 8">
              <a:extLst>
                <a:ext uri="{FF2B5EF4-FFF2-40B4-BE49-F238E27FC236}">
                  <a16:creationId xmlns:a16="http://schemas.microsoft.com/office/drawing/2014/main" id="{1A74E30B-2D82-8434-42EF-FECB97CD0E31}"/>
                </a:ext>
              </a:extLst>
            </p:cNvPr>
            <p:cNvSpPr/>
            <p:nvPr/>
          </p:nvSpPr>
          <p:spPr>
            <a:xfrm>
              <a:off x="5085699" y="4725080"/>
              <a:ext cx="756000" cy="38160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100 mg</a:t>
              </a:r>
            </a:p>
            <a:p>
              <a:pPr algn="ctr"/>
              <a:r>
                <a:rPr lang="en-US" sz="1200">
                  <a:solidFill>
                    <a:schemeClr val="tx1"/>
                  </a:solidFill>
                </a:rPr>
                <a:t>QD</a:t>
              </a:r>
            </a:p>
          </p:txBody>
        </p:sp>
        <p:sp>
          <p:nvSpPr>
            <p:cNvPr id="10" name="Rectangle 9">
              <a:extLst>
                <a:ext uri="{FF2B5EF4-FFF2-40B4-BE49-F238E27FC236}">
                  <a16:creationId xmlns:a16="http://schemas.microsoft.com/office/drawing/2014/main" id="{07158907-BD5B-B530-162A-D8B9547D39EE}"/>
                </a:ext>
              </a:extLst>
            </p:cNvPr>
            <p:cNvSpPr/>
            <p:nvPr/>
          </p:nvSpPr>
          <p:spPr>
            <a:xfrm>
              <a:off x="5465236" y="4340142"/>
              <a:ext cx="756000" cy="38160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200 mg</a:t>
              </a:r>
            </a:p>
            <a:p>
              <a:pPr algn="ctr"/>
              <a:r>
                <a:rPr lang="en-US" sz="1200">
                  <a:solidFill>
                    <a:schemeClr val="tx1"/>
                  </a:solidFill>
                </a:rPr>
                <a:t>QD</a:t>
              </a:r>
            </a:p>
          </p:txBody>
        </p:sp>
        <p:sp>
          <p:nvSpPr>
            <p:cNvPr id="11" name="Rectangle 10">
              <a:extLst>
                <a:ext uri="{FF2B5EF4-FFF2-40B4-BE49-F238E27FC236}">
                  <a16:creationId xmlns:a16="http://schemas.microsoft.com/office/drawing/2014/main" id="{A3F7AC7B-8D5C-F8F3-AED0-34016A5E65A2}"/>
                </a:ext>
              </a:extLst>
            </p:cNvPr>
            <p:cNvSpPr/>
            <p:nvPr/>
          </p:nvSpPr>
          <p:spPr>
            <a:xfrm>
              <a:off x="5841699" y="3969368"/>
              <a:ext cx="756000" cy="381600"/>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350 mg</a:t>
              </a:r>
            </a:p>
            <a:p>
              <a:pPr algn="ctr"/>
              <a:r>
                <a:rPr lang="en-US" sz="1200"/>
                <a:t>QD</a:t>
              </a:r>
            </a:p>
          </p:txBody>
        </p:sp>
        <p:sp>
          <p:nvSpPr>
            <p:cNvPr id="12" name="Rectangle 11">
              <a:extLst>
                <a:ext uri="{FF2B5EF4-FFF2-40B4-BE49-F238E27FC236}">
                  <a16:creationId xmlns:a16="http://schemas.microsoft.com/office/drawing/2014/main" id="{BEFF2806-900A-63E6-C579-25FEEE40A802}"/>
                </a:ext>
              </a:extLst>
            </p:cNvPr>
            <p:cNvSpPr/>
            <p:nvPr/>
          </p:nvSpPr>
          <p:spPr>
            <a:xfrm>
              <a:off x="6219699" y="3602291"/>
              <a:ext cx="756000" cy="3816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500 mg</a:t>
              </a:r>
            </a:p>
            <a:p>
              <a:pPr algn="ctr"/>
              <a:r>
                <a:rPr lang="en-US" sz="1200"/>
                <a:t>QD</a:t>
              </a:r>
            </a:p>
          </p:txBody>
        </p:sp>
        <p:sp>
          <p:nvSpPr>
            <p:cNvPr id="13" name="Rectangle 12">
              <a:extLst>
                <a:ext uri="{FF2B5EF4-FFF2-40B4-BE49-F238E27FC236}">
                  <a16:creationId xmlns:a16="http://schemas.microsoft.com/office/drawing/2014/main" id="{1A1F2CF4-36DE-8CFE-A029-5B78B698D031}"/>
                </a:ext>
              </a:extLst>
            </p:cNvPr>
            <p:cNvSpPr/>
            <p:nvPr/>
          </p:nvSpPr>
          <p:spPr>
            <a:xfrm>
              <a:off x="6624209" y="3220691"/>
              <a:ext cx="756000" cy="381600"/>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600 mg</a:t>
              </a:r>
            </a:p>
            <a:p>
              <a:pPr algn="ctr"/>
              <a:r>
                <a:rPr lang="en-US" sz="1200"/>
                <a:t>QD</a:t>
              </a:r>
            </a:p>
          </p:txBody>
        </p:sp>
        <p:sp>
          <p:nvSpPr>
            <p:cNvPr id="14" name="Rectangle 13">
              <a:extLst>
                <a:ext uri="{FF2B5EF4-FFF2-40B4-BE49-F238E27FC236}">
                  <a16:creationId xmlns:a16="http://schemas.microsoft.com/office/drawing/2014/main" id="{57C6289B-8CEE-B761-A7F3-00D2A2DD9DFA}"/>
                </a:ext>
              </a:extLst>
            </p:cNvPr>
            <p:cNvSpPr/>
            <p:nvPr/>
          </p:nvSpPr>
          <p:spPr>
            <a:xfrm>
              <a:off x="4707699" y="5106876"/>
              <a:ext cx="756000" cy="381600"/>
            </a:xfrm>
            <a:prstGeom prst="rect">
              <a:avLst/>
            </a:prstGeom>
            <a:solidFill>
              <a:schemeClr val="accent5">
                <a:lumMod val="20000"/>
                <a:lumOff val="80000"/>
                <a:alpha val="38046"/>
              </a:schemeClr>
            </a:solidFill>
            <a:ln>
              <a:solidFill>
                <a:schemeClr val="accent3">
                  <a:lumMod val="20000"/>
                  <a:lumOff val="80000"/>
                  <a:alpha val="34176"/>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50 mg</a:t>
              </a:r>
            </a:p>
            <a:p>
              <a:pPr algn="ctr"/>
              <a:r>
                <a:rPr lang="en-US" sz="1200">
                  <a:solidFill>
                    <a:schemeClr val="tx1"/>
                  </a:solidFill>
                </a:rPr>
                <a:t>QD</a:t>
              </a:r>
            </a:p>
          </p:txBody>
        </p:sp>
        <p:sp>
          <p:nvSpPr>
            <p:cNvPr id="19" name="TextBox 18">
              <a:extLst>
                <a:ext uri="{FF2B5EF4-FFF2-40B4-BE49-F238E27FC236}">
                  <a16:creationId xmlns:a16="http://schemas.microsoft.com/office/drawing/2014/main" id="{9D079280-CD1E-CBBC-8F34-A88A8332E4EF}"/>
                </a:ext>
              </a:extLst>
            </p:cNvPr>
            <p:cNvSpPr txBox="1"/>
            <p:nvPr/>
          </p:nvSpPr>
          <p:spPr>
            <a:xfrm>
              <a:off x="6436426" y="4875873"/>
              <a:ext cx="1243300" cy="276999"/>
            </a:xfrm>
            <a:prstGeom prst="rect">
              <a:avLst/>
            </a:prstGeom>
            <a:noFill/>
          </p:spPr>
          <p:txBody>
            <a:bodyPr wrap="square" rtlCol="0">
              <a:spAutoFit/>
            </a:bodyPr>
            <a:lstStyle/>
            <a:p>
              <a:r>
                <a:rPr lang="en-US" sz="1200"/>
                <a:t>Oral dosing </a:t>
              </a:r>
            </a:p>
          </p:txBody>
        </p:sp>
        <p:sp>
          <p:nvSpPr>
            <p:cNvPr id="22" name="Left-up Arrow 21">
              <a:extLst>
                <a:ext uri="{FF2B5EF4-FFF2-40B4-BE49-F238E27FC236}">
                  <a16:creationId xmlns:a16="http://schemas.microsoft.com/office/drawing/2014/main" id="{8ED299CD-A0DE-581F-A158-1AF79A8A0153}"/>
                </a:ext>
              </a:extLst>
            </p:cNvPr>
            <p:cNvSpPr/>
            <p:nvPr/>
          </p:nvSpPr>
          <p:spPr>
            <a:xfrm>
              <a:off x="5463699" y="5106680"/>
              <a:ext cx="290720" cy="190996"/>
            </a:xfrm>
            <a:prstGeom prst="leftUp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Left-up Arrow 22">
              <a:extLst>
                <a:ext uri="{FF2B5EF4-FFF2-40B4-BE49-F238E27FC236}">
                  <a16:creationId xmlns:a16="http://schemas.microsoft.com/office/drawing/2014/main" id="{8BEF724A-1BF5-A2C6-A288-DFFCE5ED820C}"/>
                </a:ext>
              </a:extLst>
            </p:cNvPr>
            <p:cNvSpPr/>
            <p:nvPr/>
          </p:nvSpPr>
          <p:spPr>
            <a:xfrm>
              <a:off x="5848342" y="4721678"/>
              <a:ext cx="290720" cy="190996"/>
            </a:xfrm>
            <a:prstGeom prst="leftUp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Left-up Arrow 23">
              <a:extLst>
                <a:ext uri="{FF2B5EF4-FFF2-40B4-BE49-F238E27FC236}">
                  <a16:creationId xmlns:a16="http://schemas.microsoft.com/office/drawing/2014/main" id="{0FAA775E-A4B5-1F1B-72CD-12CBDC373A1D}"/>
                </a:ext>
              </a:extLst>
            </p:cNvPr>
            <p:cNvSpPr/>
            <p:nvPr/>
          </p:nvSpPr>
          <p:spPr>
            <a:xfrm>
              <a:off x="6219699" y="4348175"/>
              <a:ext cx="290720" cy="190996"/>
            </a:xfrm>
            <a:prstGeom prst="leftUp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Left-up Arrow 24">
              <a:extLst>
                <a:ext uri="{FF2B5EF4-FFF2-40B4-BE49-F238E27FC236}">
                  <a16:creationId xmlns:a16="http://schemas.microsoft.com/office/drawing/2014/main" id="{6BB3CE13-C537-8B7F-19DC-0B12C88BCFD9}"/>
                </a:ext>
              </a:extLst>
            </p:cNvPr>
            <p:cNvSpPr/>
            <p:nvPr/>
          </p:nvSpPr>
          <p:spPr>
            <a:xfrm>
              <a:off x="6599405" y="3970009"/>
              <a:ext cx="290720" cy="190996"/>
            </a:xfrm>
            <a:prstGeom prst="leftUp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Left-up Arrow 25">
              <a:extLst>
                <a:ext uri="{FF2B5EF4-FFF2-40B4-BE49-F238E27FC236}">
                  <a16:creationId xmlns:a16="http://schemas.microsoft.com/office/drawing/2014/main" id="{9D36F288-3984-F213-309D-D45170243311}"/>
                </a:ext>
              </a:extLst>
            </p:cNvPr>
            <p:cNvSpPr/>
            <p:nvPr/>
          </p:nvSpPr>
          <p:spPr>
            <a:xfrm>
              <a:off x="6972579" y="3595126"/>
              <a:ext cx="290720" cy="190996"/>
            </a:xfrm>
            <a:prstGeom prst="leftUp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04D6CC3A-01D1-58F9-14E8-344CAEA1B79B}"/>
              </a:ext>
            </a:extLst>
          </p:cNvPr>
          <p:cNvSpPr/>
          <p:nvPr/>
        </p:nvSpPr>
        <p:spPr>
          <a:xfrm>
            <a:off x="7902041" y="2635514"/>
            <a:ext cx="3888000" cy="2962646"/>
          </a:xfrm>
          <a:prstGeom prst="rect">
            <a:avLst/>
          </a:prstGeom>
          <a:solidFill>
            <a:schemeClr val="accent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180000" rIns="0" rtlCol="0" anchor="ctr"/>
          <a:lstStyle/>
          <a:p>
            <a:pPr algn="ctr"/>
            <a:r>
              <a:rPr lang="en-GB" sz="1400" b="1" i="0">
                <a:solidFill>
                  <a:srgbClr val="374151"/>
                </a:solidFill>
                <a:effectLst/>
              </a:rPr>
              <a:t>Selected R/R B-cell malignancies </a:t>
            </a:r>
          </a:p>
          <a:p>
            <a:pPr algn="ctr"/>
            <a:endParaRPr lang="en-GB" sz="1400" b="0" i="0">
              <a:solidFill>
                <a:srgbClr val="374151"/>
              </a:solidFill>
              <a:effectLst/>
            </a:endParaRPr>
          </a:p>
          <a:p>
            <a:pPr algn="ctr"/>
            <a:r>
              <a:rPr lang="en-GB" sz="1400" b="0" i="0">
                <a:solidFill>
                  <a:srgbClr val="374151"/>
                </a:solidFill>
                <a:effectLst/>
              </a:rPr>
              <a:t>(MZL, MCL, CLL/SLL, WM) n≤120</a:t>
            </a:r>
          </a:p>
          <a:p>
            <a:pPr algn="ctr"/>
            <a:r>
              <a:rPr lang="en-GB" sz="1400" b="0" i="0">
                <a:solidFill>
                  <a:srgbClr val="374151"/>
                </a:solidFill>
                <a:effectLst/>
              </a:rPr>
              <a:t>Up to 20 patients enrolled at doses that </a:t>
            </a:r>
            <a:br>
              <a:rPr lang="en-GB" sz="1400" b="0" i="0">
                <a:solidFill>
                  <a:srgbClr val="374151"/>
                </a:solidFill>
                <a:effectLst/>
              </a:rPr>
            </a:br>
            <a:r>
              <a:rPr lang="en-GB" sz="1400" b="0" i="0">
                <a:solidFill>
                  <a:srgbClr val="374151"/>
                </a:solidFill>
                <a:effectLst/>
              </a:rPr>
              <a:t>are cleared in part 1a: dose escalation and recommended for additional evaluation </a:t>
            </a:r>
            <a:br>
              <a:rPr lang="en-GB" sz="1400" b="0" i="0">
                <a:solidFill>
                  <a:srgbClr val="374151"/>
                </a:solidFill>
                <a:effectLst/>
              </a:rPr>
            </a:br>
            <a:r>
              <a:rPr lang="en-GB" sz="1400" b="0" i="0">
                <a:solidFill>
                  <a:srgbClr val="374151"/>
                </a:solidFill>
                <a:effectLst/>
              </a:rPr>
              <a:t>by the safety monitoring committee</a:t>
            </a:r>
          </a:p>
          <a:p>
            <a:pPr algn="ctr"/>
            <a:endParaRPr lang="en-US"/>
          </a:p>
        </p:txBody>
      </p:sp>
      <p:sp>
        <p:nvSpPr>
          <p:cNvPr id="28" name="TextBox 27">
            <a:extLst>
              <a:ext uri="{FF2B5EF4-FFF2-40B4-BE49-F238E27FC236}">
                <a16:creationId xmlns:a16="http://schemas.microsoft.com/office/drawing/2014/main" id="{43E38690-A385-DD98-8029-39E0CB35F891}"/>
              </a:ext>
            </a:extLst>
          </p:cNvPr>
          <p:cNvSpPr txBox="1"/>
          <p:nvPr/>
        </p:nvSpPr>
        <p:spPr>
          <a:xfrm>
            <a:off x="3789784" y="2235200"/>
            <a:ext cx="2779640" cy="307777"/>
          </a:xfrm>
          <a:prstGeom prst="rect">
            <a:avLst/>
          </a:prstGeom>
          <a:noFill/>
        </p:spPr>
        <p:txBody>
          <a:bodyPr wrap="square" lIns="0" rtlCol="0">
            <a:spAutoFit/>
          </a:bodyPr>
          <a:lstStyle/>
          <a:p>
            <a:r>
              <a:rPr lang="en-US" sz="1400" b="1"/>
              <a:t>Part 1a: Dose </a:t>
            </a:r>
            <a:r>
              <a:rPr lang="en-US" sz="1400" b="1" err="1"/>
              <a:t>escalation</a:t>
            </a:r>
            <a:r>
              <a:rPr lang="en-US" sz="1400" b="1" baseline="30000" err="1"/>
              <a:t>a</a:t>
            </a:r>
            <a:endParaRPr lang="en-US" sz="1400" b="1" baseline="30000"/>
          </a:p>
        </p:txBody>
      </p:sp>
      <p:sp>
        <p:nvSpPr>
          <p:cNvPr id="29" name="TextBox 28">
            <a:extLst>
              <a:ext uri="{FF2B5EF4-FFF2-40B4-BE49-F238E27FC236}">
                <a16:creationId xmlns:a16="http://schemas.microsoft.com/office/drawing/2014/main" id="{03474DCE-3B7E-3241-70D0-4F64A0D34A43}"/>
              </a:ext>
            </a:extLst>
          </p:cNvPr>
          <p:cNvSpPr txBox="1"/>
          <p:nvPr/>
        </p:nvSpPr>
        <p:spPr>
          <a:xfrm>
            <a:off x="7902041" y="2236688"/>
            <a:ext cx="2779640" cy="307777"/>
          </a:xfrm>
          <a:prstGeom prst="rect">
            <a:avLst/>
          </a:prstGeom>
          <a:noFill/>
        </p:spPr>
        <p:txBody>
          <a:bodyPr wrap="square" lIns="0" rtlCol="0">
            <a:spAutoFit/>
          </a:bodyPr>
          <a:lstStyle/>
          <a:p>
            <a:r>
              <a:rPr lang="en-US" sz="1400" b="1"/>
              <a:t>Part 1b: Safety expansion</a:t>
            </a:r>
            <a:endParaRPr lang="en-US" sz="1400" b="1" baseline="30000"/>
          </a:p>
        </p:txBody>
      </p:sp>
      <p:sp>
        <p:nvSpPr>
          <p:cNvPr id="15" name="Text Placeholder 4">
            <a:extLst>
              <a:ext uri="{FF2B5EF4-FFF2-40B4-BE49-F238E27FC236}">
                <a16:creationId xmlns:a16="http://schemas.microsoft.com/office/drawing/2014/main" id="{3A62B32D-DFE6-2DC0-134F-98E0AC62D509}"/>
              </a:ext>
            </a:extLst>
          </p:cNvPr>
          <p:cNvSpPr txBox="1">
            <a:spLocks/>
          </p:cNvSpPr>
          <p:nvPr/>
        </p:nvSpPr>
        <p:spPr>
          <a:xfrm>
            <a:off x="416533" y="1192279"/>
            <a:ext cx="11367480" cy="647700"/>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t>Phase 1, first-in-human study of the BTK degrader BGB-16673 in patients with R/R B-cell malignancies</a:t>
            </a:r>
          </a:p>
        </p:txBody>
      </p:sp>
    </p:spTree>
    <p:extLst>
      <p:ext uri="{BB962C8B-B14F-4D97-AF65-F5344CB8AC3E}">
        <p14:creationId xmlns:p14="http://schemas.microsoft.com/office/powerpoint/2010/main" val="25898955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Arrow Connector 14">
            <a:extLst>
              <a:ext uri="{FF2B5EF4-FFF2-40B4-BE49-F238E27FC236}">
                <a16:creationId xmlns:a16="http://schemas.microsoft.com/office/drawing/2014/main" id="{E0130341-4117-A9CE-69B7-DF7EE3C89C47}"/>
              </a:ext>
            </a:extLst>
          </p:cNvPr>
          <p:cNvCxnSpPr>
            <a:cxnSpLocks/>
            <a:stCxn id="10" idx="3"/>
            <a:endCxn id="16" idx="1"/>
          </p:cNvCxnSpPr>
          <p:nvPr/>
        </p:nvCxnSpPr>
        <p:spPr>
          <a:xfrm>
            <a:off x="2596038" y="3079108"/>
            <a:ext cx="69089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5CA042D-2824-1C0E-9108-3997171503F9}"/>
              </a:ext>
            </a:extLst>
          </p:cNvPr>
          <p:cNvCxnSpPr>
            <a:cxnSpLocks/>
          </p:cNvCxnSpPr>
          <p:nvPr/>
        </p:nvCxnSpPr>
        <p:spPr>
          <a:xfrm>
            <a:off x="1506285" y="1951280"/>
            <a:ext cx="0" cy="3229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048E98E-6012-FE7E-A241-190A90B2D625}"/>
              </a:ext>
            </a:extLst>
          </p:cNvPr>
          <p:cNvCxnSpPr>
            <a:cxnSpLocks/>
          </p:cNvCxnSpPr>
          <p:nvPr/>
        </p:nvCxnSpPr>
        <p:spPr>
          <a:xfrm>
            <a:off x="1506285" y="3853530"/>
            <a:ext cx="0" cy="3229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451B8EC-59E1-90EA-A77A-F96C6B4042F6}"/>
              </a:ext>
            </a:extLst>
          </p:cNvPr>
          <p:cNvSpPr>
            <a:spLocks noGrp="1"/>
          </p:cNvSpPr>
          <p:nvPr>
            <p:ph type="title"/>
          </p:nvPr>
        </p:nvSpPr>
        <p:spPr/>
        <p:txBody>
          <a:bodyPr/>
          <a:lstStyle/>
          <a:p>
            <a:r>
              <a:rPr lang="en-US"/>
              <a:t>Patient disposition and baseline characteristics </a:t>
            </a:r>
          </a:p>
        </p:txBody>
      </p:sp>
      <p:sp>
        <p:nvSpPr>
          <p:cNvPr id="3" name="Footer Placeholder 2">
            <a:extLst>
              <a:ext uri="{FF2B5EF4-FFF2-40B4-BE49-F238E27FC236}">
                <a16:creationId xmlns:a16="http://schemas.microsoft.com/office/drawing/2014/main" id="{070F52E8-6074-CB6C-327D-5B9F10C6BCB9}"/>
              </a:ext>
            </a:extLst>
          </p:cNvPr>
          <p:cNvSpPr>
            <a:spLocks noGrp="1"/>
          </p:cNvSpPr>
          <p:nvPr>
            <p:ph type="ftr" sz="quarter" idx="10"/>
          </p:nvPr>
        </p:nvSpPr>
        <p:spPr>
          <a:xfrm>
            <a:off x="407989" y="5735939"/>
            <a:ext cx="8532812" cy="933149"/>
          </a:xfrm>
        </p:spPr>
        <p:txBody>
          <a:bodyPr/>
          <a:lstStyle/>
          <a:p>
            <a:endParaRPr lang="en-GB"/>
          </a:p>
          <a:p>
            <a:r>
              <a:rPr lang="en-GB" baseline="30000" err="1"/>
              <a:t>a</a:t>
            </a:r>
            <a:r>
              <a:rPr lang="en-GB" err="1"/>
              <a:t>Data</a:t>
            </a:r>
            <a:r>
              <a:rPr lang="en-GB"/>
              <a:t> for parts 1a and 1b were pooled for each dose level and histology. One patient was enrolled but had not yet received study treatment at the September 1, 2023 data </a:t>
            </a:r>
            <a:r>
              <a:rPr lang="en-GB" err="1"/>
              <a:t>cutoff</a:t>
            </a:r>
            <a:r>
              <a:rPr lang="en-GB"/>
              <a:t> date. </a:t>
            </a:r>
          </a:p>
          <a:p>
            <a:r>
              <a:rPr lang="en-GB" b="1"/>
              <a:t>AE, </a:t>
            </a:r>
            <a:r>
              <a:rPr lang="en-GB"/>
              <a:t>adverse event; </a:t>
            </a:r>
            <a:r>
              <a:rPr lang="en-GB" b="1"/>
              <a:t>Bcl-2</a:t>
            </a:r>
            <a:r>
              <a:rPr lang="en-GB"/>
              <a:t>; B-cell lymphoma 2; </a:t>
            </a:r>
            <a:r>
              <a:rPr lang="en-GB" b="1"/>
              <a:t>BTK, </a:t>
            </a:r>
            <a:r>
              <a:rPr lang="en-GB"/>
              <a:t>Bruton’s tyrosine kinase;</a:t>
            </a:r>
            <a:r>
              <a:rPr lang="en-GB" b="1"/>
              <a:t> CLL, </a:t>
            </a:r>
            <a:r>
              <a:rPr lang="en-GB"/>
              <a:t>chronic lymphocytic </a:t>
            </a:r>
            <a:r>
              <a:rPr lang="en-GB" err="1"/>
              <a:t>leukemia</a:t>
            </a:r>
            <a:r>
              <a:rPr lang="en-GB"/>
              <a:t>; </a:t>
            </a:r>
            <a:r>
              <a:rPr lang="en-GB" b="1"/>
              <a:t>DLBCL, </a:t>
            </a:r>
            <a:r>
              <a:rPr lang="en-GB"/>
              <a:t>diffuse large B-cell lymphoma; </a:t>
            </a:r>
            <a:r>
              <a:rPr lang="en-GB" b="1"/>
              <a:t>ECOG PS, </a:t>
            </a:r>
            <a:r>
              <a:rPr lang="en-GB"/>
              <a:t>Eastern Cooperative Oncology Group performance status; </a:t>
            </a:r>
            <a:r>
              <a:rPr lang="en-GB" b="1"/>
              <a:t>FL, </a:t>
            </a:r>
            <a:r>
              <a:rPr lang="en-GB"/>
              <a:t>follicular lymphoma; </a:t>
            </a:r>
            <a:r>
              <a:rPr lang="en-GB" b="1"/>
              <a:t>MCL,</a:t>
            </a:r>
            <a:r>
              <a:rPr lang="en-GB"/>
              <a:t> mantle cell lymphoma; </a:t>
            </a:r>
            <a:r>
              <a:rPr lang="en-GB" b="1"/>
              <a:t>MZL, </a:t>
            </a:r>
            <a:r>
              <a:rPr lang="en-GB"/>
              <a:t>marginal zone lymphoma; </a:t>
            </a:r>
            <a:r>
              <a:rPr lang="en-GB" b="1"/>
              <a:t>PD,</a:t>
            </a:r>
            <a:r>
              <a:rPr lang="en-GB"/>
              <a:t> progressive disease; </a:t>
            </a:r>
            <a:r>
              <a:rPr lang="en-GB" b="1"/>
              <a:t>RT, </a:t>
            </a:r>
            <a:r>
              <a:rPr lang="en-GB"/>
              <a:t>Richter transformation; </a:t>
            </a:r>
            <a:r>
              <a:rPr lang="en-GB" b="1"/>
              <a:t>SLL,</a:t>
            </a:r>
            <a:r>
              <a:rPr lang="en-GB"/>
              <a:t> small lymphocytic lymphoma; </a:t>
            </a:r>
            <a:r>
              <a:rPr lang="en-GB" b="1"/>
              <a:t>WM, </a:t>
            </a:r>
            <a:r>
              <a:rPr lang="en-GB"/>
              <a:t>Waldenström’s macroglobulinemia. </a:t>
            </a:r>
          </a:p>
          <a:p>
            <a:r>
              <a:rPr lang="en-GB" b="1"/>
              <a:t>Seymour et al, Abstract #4401 presented at ASH 2023. </a:t>
            </a:r>
            <a:endParaRPr lang="en-GB"/>
          </a:p>
        </p:txBody>
      </p:sp>
      <p:graphicFrame>
        <p:nvGraphicFramePr>
          <p:cNvPr id="6" name="Table 5">
            <a:extLst>
              <a:ext uri="{FF2B5EF4-FFF2-40B4-BE49-F238E27FC236}">
                <a16:creationId xmlns:a16="http://schemas.microsoft.com/office/drawing/2014/main" id="{1DC4446C-81B8-036C-ECFC-4A3589589B61}"/>
              </a:ext>
            </a:extLst>
          </p:cNvPr>
          <p:cNvGraphicFramePr>
            <a:graphicFrameLocks noGrp="1"/>
          </p:cNvGraphicFramePr>
          <p:nvPr>
            <p:extLst>
              <p:ext uri="{D42A27DB-BD31-4B8C-83A1-F6EECF244321}">
                <p14:modId xmlns:p14="http://schemas.microsoft.com/office/powerpoint/2010/main" val="4240307813"/>
              </p:ext>
            </p:extLst>
          </p:nvPr>
        </p:nvGraphicFramePr>
        <p:xfrm>
          <a:off x="6203959" y="1665288"/>
          <a:ext cx="5580054" cy="4134152"/>
        </p:xfrm>
        <a:graphic>
          <a:graphicData uri="http://schemas.openxmlformats.org/drawingml/2006/table">
            <a:tbl>
              <a:tblPr firstRow="1" bandRow="1">
                <a:tableStyleId>{5C22544A-7EE6-4342-B048-85BDC9FD1C3A}</a:tableStyleId>
              </a:tblPr>
              <a:tblGrid>
                <a:gridCol w="3444635">
                  <a:extLst>
                    <a:ext uri="{9D8B030D-6E8A-4147-A177-3AD203B41FA5}">
                      <a16:colId xmlns:a16="http://schemas.microsoft.com/office/drawing/2014/main" val="2149555699"/>
                    </a:ext>
                  </a:extLst>
                </a:gridCol>
                <a:gridCol w="2135419">
                  <a:extLst>
                    <a:ext uri="{9D8B030D-6E8A-4147-A177-3AD203B41FA5}">
                      <a16:colId xmlns:a16="http://schemas.microsoft.com/office/drawing/2014/main" val="2026162669"/>
                    </a:ext>
                  </a:extLst>
                </a:gridCol>
              </a:tblGrid>
              <a:tr h="187916">
                <a:tc>
                  <a:txBody>
                    <a:bodyPr/>
                    <a:lstStyle/>
                    <a:p>
                      <a:pPr fontAlgn="b"/>
                      <a:r>
                        <a:rPr lang="en-GB" sz="1100" b="1">
                          <a:effectLst/>
                        </a:rPr>
                        <a:t>Parameter</a:t>
                      </a:r>
                    </a:p>
                  </a:txBody>
                  <a:tcPr marT="0" marB="0" anchor="b"/>
                </a:tc>
                <a:tc>
                  <a:txBody>
                    <a:bodyPr/>
                    <a:lstStyle/>
                    <a:p>
                      <a:pPr algn="ctr" fontAlgn="b"/>
                      <a:r>
                        <a:rPr lang="en-GB" sz="1100" b="1">
                          <a:effectLst/>
                        </a:rPr>
                        <a:t>Total (N=50)</a:t>
                      </a:r>
                    </a:p>
                  </a:txBody>
                  <a:tcPr marT="0" marB="0" anchor="b"/>
                </a:tc>
                <a:extLst>
                  <a:ext uri="{0D108BD9-81ED-4DB2-BD59-A6C34878D82A}">
                    <a16:rowId xmlns:a16="http://schemas.microsoft.com/office/drawing/2014/main" val="4196239500"/>
                  </a:ext>
                </a:extLst>
              </a:tr>
              <a:tr h="187916">
                <a:tc>
                  <a:txBody>
                    <a:bodyPr/>
                    <a:lstStyle/>
                    <a:p>
                      <a:pPr fontAlgn="base"/>
                      <a:r>
                        <a:rPr lang="en-GB" sz="1100" b="1">
                          <a:solidFill>
                            <a:schemeClr val="tx1"/>
                          </a:solidFill>
                          <a:effectLst/>
                        </a:rPr>
                        <a:t>Age, median (range), years</a:t>
                      </a:r>
                    </a:p>
                  </a:txBody>
                  <a:tcPr marT="0" marB="0" anchor="ctr"/>
                </a:tc>
                <a:tc>
                  <a:txBody>
                    <a:bodyPr/>
                    <a:lstStyle/>
                    <a:p>
                      <a:pPr algn="ctr" fontAlgn="base"/>
                      <a:r>
                        <a:rPr lang="en-IT" sz="1100">
                          <a:solidFill>
                            <a:schemeClr val="tx1"/>
                          </a:solidFill>
                          <a:effectLst/>
                        </a:rPr>
                        <a:t>70.5 (26-91)</a:t>
                      </a:r>
                    </a:p>
                  </a:txBody>
                  <a:tcPr marT="0" marB="0" anchor="ctr"/>
                </a:tc>
                <a:extLst>
                  <a:ext uri="{0D108BD9-81ED-4DB2-BD59-A6C34878D82A}">
                    <a16:rowId xmlns:a16="http://schemas.microsoft.com/office/drawing/2014/main" val="2850239404"/>
                  </a:ext>
                </a:extLst>
              </a:tr>
              <a:tr h="187916">
                <a:tc>
                  <a:txBody>
                    <a:bodyPr/>
                    <a:lstStyle/>
                    <a:p>
                      <a:pPr fontAlgn="base"/>
                      <a:r>
                        <a:rPr lang="en-GB" sz="1100" b="1">
                          <a:solidFill>
                            <a:schemeClr val="tx1"/>
                          </a:solidFill>
                          <a:effectLst/>
                        </a:rPr>
                        <a:t>Sex, n (%)</a:t>
                      </a:r>
                    </a:p>
                  </a:txBody>
                  <a:tcPr marT="0" marB="0" anchor="ctr">
                    <a:solidFill>
                      <a:srgbClr val="E7E8EA"/>
                    </a:solidFill>
                  </a:tcPr>
                </a:tc>
                <a:tc>
                  <a:txBody>
                    <a:bodyPr/>
                    <a:lstStyle/>
                    <a:p>
                      <a:pPr algn="ctr" fontAlgn="base"/>
                      <a:endParaRPr lang="en-IT" sz="1100">
                        <a:solidFill>
                          <a:schemeClr val="tx1"/>
                        </a:solidFill>
                        <a:effectLst/>
                      </a:endParaRPr>
                    </a:p>
                  </a:txBody>
                  <a:tcPr marT="0" marB="0" anchor="ctr">
                    <a:solidFill>
                      <a:srgbClr val="E7E8EA"/>
                    </a:solidFill>
                  </a:tcPr>
                </a:tc>
                <a:extLst>
                  <a:ext uri="{0D108BD9-81ED-4DB2-BD59-A6C34878D82A}">
                    <a16:rowId xmlns:a16="http://schemas.microsoft.com/office/drawing/2014/main" val="3427193964"/>
                  </a:ext>
                </a:extLst>
              </a:tr>
              <a:tr h="187916">
                <a:tc>
                  <a:txBody>
                    <a:bodyPr/>
                    <a:lstStyle/>
                    <a:p>
                      <a:pPr lvl="1" fontAlgn="base"/>
                      <a:r>
                        <a:rPr lang="en-GB" sz="1100">
                          <a:solidFill>
                            <a:schemeClr val="tx1"/>
                          </a:solidFill>
                          <a:effectLst/>
                        </a:rPr>
                        <a:t>Male</a:t>
                      </a:r>
                    </a:p>
                  </a:txBody>
                  <a:tcPr marT="0" marB="0" anchor="ctr">
                    <a:solidFill>
                      <a:srgbClr val="E7E8EA"/>
                    </a:solidFill>
                  </a:tcPr>
                </a:tc>
                <a:tc>
                  <a:txBody>
                    <a:bodyPr/>
                    <a:lstStyle/>
                    <a:p>
                      <a:pPr algn="ctr" fontAlgn="base"/>
                      <a:r>
                        <a:rPr lang="en-IT" sz="1100">
                          <a:solidFill>
                            <a:schemeClr val="tx1"/>
                          </a:solidFill>
                          <a:effectLst/>
                        </a:rPr>
                        <a:t>33 (66)</a:t>
                      </a:r>
                    </a:p>
                  </a:txBody>
                  <a:tcPr marT="0" marB="0" anchor="ctr">
                    <a:solidFill>
                      <a:srgbClr val="E7E8EA"/>
                    </a:solidFill>
                  </a:tcPr>
                </a:tc>
                <a:extLst>
                  <a:ext uri="{0D108BD9-81ED-4DB2-BD59-A6C34878D82A}">
                    <a16:rowId xmlns:a16="http://schemas.microsoft.com/office/drawing/2014/main" val="497703873"/>
                  </a:ext>
                </a:extLst>
              </a:tr>
              <a:tr h="187916">
                <a:tc>
                  <a:txBody>
                    <a:bodyPr/>
                    <a:lstStyle/>
                    <a:p>
                      <a:pPr lvl="1" fontAlgn="base"/>
                      <a:r>
                        <a:rPr lang="en-GB" sz="1100">
                          <a:solidFill>
                            <a:schemeClr val="tx1"/>
                          </a:solidFill>
                          <a:effectLst/>
                        </a:rPr>
                        <a:t>Female</a:t>
                      </a:r>
                    </a:p>
                  </a:txBody>
                  <a:tcPr marT="0" marB="0" anchor="ctr">
                    <a:solidFill>
                      <a:srgbClr val="E7E8EA"/>
                    </a:solidFill>
                  </a:tcPr>
                </a:tc>
                <a:tc>
                  <a:txBody>
                    <a:bodyPr/>
                    <a:lstStyle/>
                    <a:p>
                      <a:pPr algn="ctr" fontAlgn="base"/>
                      <a:r>
                        <a:rPr lang="en-IT" sz="1100">
                          <a:solidFill>
                            <a:schemeClr val="tx1"/>
                          </a:solidFill>
                          <a:effectLst/>
                        </a:rPr>
                        <a:t>17 (34)</a:t>
                      </a:r>
                    </a:p>
                  </a:txBody>
                  <a:tcPr marT="0" marB="0" anchor="ctr">
                    <a:solidFill>
                      <a:srgbClr val="E7E8EA"/>
                    </a:solidFill>
                  </a:tcPr>
                </a:tc>
                <a:extLst>
                  <a:ext uri="{0D108BD9-81ED-4DB2-BD59-A6C34878D82A}">
                    <a16:rowId xmlns:a16="http://schemas.microsoft.com/office/drawing/2014/main" val="4148127721"/>
                  </a:ext>
                </a:extLst>
              </a:tr>
              <a:tr h="187916">
                <a:tc>
                  <a:txBody>
                    <a:bodyPr/>
                    <a:lstStyle/>
                    <a:p>
                      <a:pPr fontAlgn="base"/>
                      <a:r>
                        <a:rPr lang="en-GB" sz="1100" b="1">
                          <a:solidFill>
                            <a:schemeClr val="tx1"/>
                          </a:solidFill>
                          <a:effectLst/>
                        </a:rPr>
                        <a:t>ECOG PS, n (%)</a:t>
                      </a:r>
                    </a:p>
                  </a:txBody>
                  <a:tcPr marT="0" marB="0" anchor="ctr">
                    <a:solidFill>
                      <a:srgbClr val="CBCDD2"/>
                    </a:solidFill>
                  </a:tcPr>
                </a:tc>
                <a:tc>
                  <a:txBody>
                    <a:bodyPr/>
                    <a:lstStyle/>
                    <a:p>
                      <a:pPr algn="ctr" fontAlgn="base"/>
                      <a:endParaRPr lang="en-IT" sz="1100">
                        <a:solidFill>
                          <a:schemeClr val="tx1"/>
                        </a:solidFill>
                        <a:effectLst/>
                      </a:endParaRPr>
                    </a:p>
                  </a:txBody>
                  <a:tcPr marT="0" marB="0" anchor="ctr">
                    <a:solidFill>
                      <a:srgbClr val="CBCDD2"/>
                    </a:solidFill>
                  </a:tcPr>
                </a:tc>
                <a:extLst>
                  <a:ext uri="{0D108BD9-81ED-4DB2-BD59-A6C34878D82A}">
                    <a16:rowId xmlns:a16="http://schemas.microsoft.com/office/drawing/2014/main" val="1656184596"/>
                  </a:ext>
                </a:extLst>
              </a:tr>
              <a:tr h="187916">
                <a:tc>
                  <a:txBody>
                    <a:bodyPr/>
                    <a:lstStyle/>
                    <a:p>
                      <a:pPr lvl="1" fontAlgn="base"/>
                      <a:r>
                        <a:rPr lang="en-IT" sz="1100">
                          <a:solidFill>
                            <a:schemeClr val="tx1"/>
                          </a:solidFill>
                          <a:effectLst/>
                        </a:rPr>
                        <a:t>0-1</a:t>
                      </a:r>
                    </a:p>
                  </a:txBody>
                  <a:tcPr marT="0" marB="0" anchor="ctr">
                    <a:solidFill>
                      <a:srgbClr val="CBCDD2"/>
                    </a:solidFill>
                  </a:tcPr>
                </a:tc>
                <a:tc>
                  <a:txBody>
                    <a:bodyPr/>
                    <a:lstStyle/>
                    <a:p>
                      <a:pPr algn="ctr" fontAlgn="base"/>
                      <a:r>
                        <a:rPr lang="en-IT" sz="1100">
                          <a:solidFill>
                            <a:schemeClr val="tx1"/>
                          </a:solidFill>
                          <a:effectLst/>
                        </a:rPr>
                        <a:t>47 (94)</a:t>
                      </a:r>
                    </a:p>
                  </a:txBody>
                  <a:tcPr marT="0" marB="0" anchor="ctr">
                    <a:solidFill>
                      <a:srgbClr val="CBCDD2"/>
                    </a:solidFill>
                  </a:tcPr>
                </a:tc>
                <a:extLst>
                  <a:ext uri="{0D108BD9-81ED-4DB2-BD59-A6C34878D82A}">
                    <a16:rowId xmlns:a16="http://schemas.microsoft.com/office/drawing/2014/main" val="3071726587"/>
                  </a:ext>
                </a:extLst>
              </a:tr>
              <a:tr h="187916">
                <a:tc>
                  <a:txBody>
                    <a:bodyPr/>
                    <a:lstStyle/>
                    <a:p>
                      <a:pPr lvl="1" fontAlgn="base"/>
                      <a:r>
                        <a:rPr lang="en-IT" sz="1100">
                          <a:solidFill>
                            <a:schemeClr val="tx1"/>
                          </a:solidFill>
                          <a:effectLst/>
                        </a:rPr>
                        <a:t>2</a:t>
                      </a:r>
                    </a:p>
                  </a:txBody>
                  <a:tcPr marT="0" marB="0" anchor="ctr">
                    <a:solidFill>
                      <a:srgbClr val="CBCDD2"/>
                    </a:solidFill>
                  </a:tcPr>
                </a:tc>
                <a:tc>
                  <a:txBody>
                    <a:bodyPr/>
                    <a:lstStyle/>
                    <a:p>
                      <a:pPr algn="ctr" fontAlgn="base"/>
                      <a:r>
                        <a:rPr lang="en-IT" sz="1100">
                          <a:solidFill>
                            <a:schemeClr val="tx1"/>
                          </a:solidFill>
                          <a:effectLst/>
                        </a:rPr>
                        <a:t>3 (6)</a:t>
                      </a:r>
                    </a:p>
                  </a:txBody>
                  <a:tcPr marT="0" marB="0" anchor="ctr">
                    <a:solidFill>
                      <a:srgbClr val="CBCDD2"/>
                    </a:solidFill>
                  </a:tcPr>
                </a:tc>
                <a:extLst>
                  <a:ext uri="{0D108BD9-81ED-4DB2-BD59-A6C34878D82A}">
                    <a16:rowId xmlns:a16="http://schemas.microsoft.com/office/drawing/2014/main" val="1504801094"/>
                  </a:ext>
                </a:extLst>
              </a:tr>
              <a:tr h="187916">
                <a:tc>
                  <a:txBody>
                    <a:bodyPr/>
                    <a:lstStyle/>
                    <a:p>
                      <a:pPr fontAlgn="base"/>
                      <a:r>
                        <a:rPr lang="en-GB" sz="1100" b="1">
                          <a:solidFill>
                            <a:schemeClr val="tx1"/>
                          </a:solidFill>
                          <a:effectLst/>
                        </a:rPr>
                        <a:t>Disease type, n (%)</a:t>
                      </a:r>
                    </a:p>
                  </a:txBody>
                  <a:tcPr marT="0" marB="0" anchor="ctr">
                    <a:solidFill>
                      <a:srgbClr val="E7E8EA"/>
                    </a:solidFill>
                  </a:tcPr>
                </a:tc>
                <a:tc>
                  <a:txBody>
                    <a:bodyPr/>
                    <a:lstStyle/>
                    <a:p>
                      <a:pPr algn="ctr" fontAlgn="base"/>
                      <a:endParaRPr lang="en-IT" sz="1100">
                        <a:solidFill>
                          <a:schemeClr val="tx1"/>
                        </a:solidFill>
                        <a:effectLst/>
                      </a:endParaRPr>
                    </a:p>
                  </a:txBody>
                  <a:tcPr marT="0" marB="0" anchor="ctr">
                    <a:solidFill>
                      <a:srgbClr val="E7E8EA"/>
                    </a:solidFill>
                  </a:tcPr>
                </a:tc>
                <a:extLst>
                  <a:ext uri="{0D108BD9-81ED-4DB2-BD59-A6C34878D82A}">
                    <a16:rowId xmlns:a16="http://schemas.microsoft.com/office/drawing/2014/main" val="2985929713"/>
                  </a:ext>
                </a:extLst>
              </a:tr>
              <a:tr h="187916">
                <a:tc>
                  <a:txBody>
                    <a:bodyPr/>
                    <a:lstStyle/>
                    <a:p>
                      <a:pPr lvl="1" fontAlgn="base"/>
                      <a:r>
                        <a:rPr lang="en-GB" sz="1100">
                          <a:solidFill>
                            <a:schemeClr val="tx1"/>
                          </a:solidFill>
                          <a:effectLst/>
                        </a:rPr>
                        <a:t>CLL/SLL</a:t>
                      </a:r>
                    </a:p>
                  </a:txBody>
                  <a:tcPr marT="0" marB="0" anchor="ctr">
                    <a:solidFill>
                      <a:srgbClr val="E7E8EA"/>
                    </a:solidFill>
                  </a:tcPr>
                </a:tc>
                <a:tc>
                  <a:txBody>
                    <a:bodyPr/>
                    <a:lstStyle/>
                    <a:p>
                      <a:pPr algn="ctr" fontAlgn="base"/>
                      <a:r>
                        <a:rPr lang="en-IT" sz="1100">
                          <a:solidFill>
                            <a:schemeClr val="tx1"/>
                          </a:solidFill>
                          <a:effectLst/>
                        </a:rPr>
                        <a:t>24 (48)</a:t>
                      </a:r>
                    </a:p>
                  </a:txBody>
                  <a:tcPr marT="0" marB="0" anchor="ctr">
                    <a:solidFill>
                      <a:srgbClr val="E7E8EA"/>
                    </a:solidFill>
                  </a:tcPr>
                </a:tc>
                <a:extLst>
                  <a:ext uri="{0D108BD9-81ED-4DB2-BD59-A6C34878D82A}">
                    <a16:rowId xmlns:a16="http://schemas.microsoft.com/office/drawing/2014/main" val="1014298556"/>
                  </a:ext>
                </a:extLst>
              </a:tr>
              <a:tr h="187916">
                <a:tc>
                  <a:txBody>
                    <a:bodyPr/>
                    <a:lstStyle/>
                    <a:p>
                      <a:pPr lvl="1" fontAlgn="base"/>
                      <a:r>
                        <a:rPr lang="en-GB" sz="1100">
                          <a:solidFill>
                            <a:schemeClr val="tx1"/>
                          </a:solidFill>
                          <a:effectLst/>
                        </a:rPr>
                        <a:t>MCL</a:t>
                      </a:r>
                    </a:p>
                  </a:txBody>
                  <a:tcPr marT="0" marB="0" anchor="ctr">
                    <a:solidFill>
                      <a:srgbClr val="E7E8EA"/>
                    </a:solidFill>
                  </a:tcPr>
                </a:tc>
                <a:tc>
                  <a:txBody>
                    <a:bodyPr/>
                    <a:lstStyle/>
                    <a:p>
                      <a:pPr algn="ctr" fontAlgn="base"/>
                      <a:r>
                        <a:rPr lang="en-IT" sz="1100">
                          <a:solidFill>
                            <a:schemeClr val="tx1"/>
                          </a:solidFill>
                          <a:effectLst/>
                        </a:rPr>
                        <a:t>7 (14)</a:t>
                      </a:r>
                    </a:p>
                  </a:txBody>
                  <a:tcPr marT="0" marB="0" anchor="ctr">
                    <a:solidFill>
                      <a:srgbClr val="E7E8EA"/>
                    </a:solidFill>
                  </a:tcPr>
                </a:tc>
                <a:extLst>
                  <a:ext uri="{0D108BD9-81ED-4DB2-BD59-A6C34878D82A}">
                    <a16:rowId xmlns:a16="http://schemas.microsoft.com/office/drawing/2014/main" val="2854122407"/>
                  </a:ext>
                </a:extLst>
              </a:tr>
              <a:tr h="187916">
                <a:tc>
                  <a:txBody>
                    <a:bodyPr/>
                    <a:lstStyle/>
                    <a:p>
                      <a:pPr lvl="1" fontAlgn="base"/>
                      <a:r>
                        <a:rPr lang="en-GB" sz="1100">
                          <a:solidFill>
                            <a:schemeClr val="tx1"/>
                          </a:solidFill>
                          <a:effectLst/>
                        </a:rPr>
                        <a:t>MZL</a:t>
                      </a:r>
                    </a:p>
                  </a:txBody>
                  <a:tcPr marT="0" marB="0" anchor="ctr">
                    <a:solidFill>
                      <a:srgbClr val="E7E8EA"/>
                    </a:solidFill>
                  </a:tcPr>
                </a:tc>
                <a:tc>
                  <a:txBody>
                    <a:bodyPr/>
                    <a:lstStyle/>
                    <a:p>
                      <a:pPr algn="ctr" fontAlgn="base"/>
                      <a:r>
                        <a:rPr lang="en-IT" sz="1100">
                          <a:solidFill>
                            <a:schemeClr val="tx1"/>
                          </a:solidFill>
                          <a:effectLst/>
                        </a:rPr>
                        <a:t>3 (6)</a:t>
                      </a:r>
                    </a:p>
                  </a:txBody>
                  <a:tcPr marT="0" marB="0" anchor="ctr">
                    <a:solidFill>
                      <a:srgbClr val="E7E8EA"/>
                    </a:solidFill>
                  </a:tcPr>
                </a:tc>
                <a:extLst>
                  <a:ext uri="{0D108BD9-81ED-4DB2-BD59-A6C34878D82A}">
                    <a16:rowId xmlns:a16="http://schemas.microsoft.com/office/drawing/2014/main" val="1920433887"/>
                  </a:ext>
                </a:extLst>
              </a:tr>
              <a:tr h="187916">
                <a:tc>
                  <a:txBody>
                    <a:bodyPr/>
                    <a:lstStyle/>
                    <a:p>
                      <a:pPr lvl="1" fontAlgn="base"/>
                      <a:r>
                        <a:rPr lang="en-GB" sz="1100">
                          <a:solidFill>
                            <a:schemeClr val="tx1"/>
                          </a:solidFill>
                          <a:effectLst/>
                        </a:rPr>
                        <a:t>WM</a:t>
                      </a:r>
                    </a:p>
                  </a:txBody>
                  <a:tcPr marT="0" marB="0" anchor="ctr">
                    <a:solidFill>
                      <a:srgbClr val="E7E8EA"/>
                    </a:solidFill>
                  </a:tcPr>
                </a:tc>
                <a:tc>
                  <a:txBody>
                    <a:bodyPr/>
                    <a:lstStyle/>
                    <a:p>
                      <a:pPr algn="ctr" fontAlgn="base"/>
                      <a:r>
                        <a:rPr lang="en-IT" sz="1100">
                          <a:solidFill>
                            <a:schemeClr val="tx1"/>
                          </a:solidFill>
                          <a:effectLst/>
                        </a:rPr>
                        <a:t>6 (12)</a:t>
                      </a:r>
                    </a:p>
                  </a:txBody>
                  <a:tcPr marT="0" marB="0" anchor="ctr">
                    <a:solidFill>
                      <a:srgbClr val="E7E8EA"/>
                    </a:solidFill>
                  </a:tcPr>
                </a:tc>
                <a:extLst>
                  <a:ext uri="{0D108BD9-81ED-4DB2-BD59-A6C34878D82A}">
                    <a16:rowId xmlns:a16="http://schemas.microsoft.com/office/drawing/2014/main" val="787711659"/>
                  </a:ext>
                </a:extLst>
              </a:tr>
              <a:tr h="187916">
                <a:tc>
                  <a:txBody>
                    <a:bodyPr/>
                    <a:lstStyle/>
                    <a:p>
                      <a:pPr lvl="1" fontAlgn="base"/>
                      <a:r>
                        <a:rPr lang="en-GB" sz="1100">
                          <a:solidFill>
                            <a:schemeClr val="tx1"/>
                          </a:solidFill>
                          <a:effectLst/>
                        </a:rPr>
                        <a:t>DLBCL</a:t>
                      </a:r>
                    </a:p>
                  </a:txBody>
                  <a:tcPr marT="0" marB="0" anchor="ctr">
                    <a:solidFill>
                      <a:srgbClr val="E7E8EA"/>
                    </a:solidFill>
                  </a:tcPr>
                </a:tc>
                <a:tc>
                  <a:txBody>
                    <a:bodyPr/>
                    <a:lstStyle/>
                    <a:p>
                      <a:pPr algn="ctr" fontAlgn="base"/>
                      <a:r>
                        <a:rPr lang="en-IT" sz="1100">
                          <a:solidFill>
                            <a:schemeClr val="tx1"/>
                          </a:solidFill>
                          <a:effectLst/>
                        </a:rPr>
                        <a:t>2 (4)</a:t>
                      </a:r>
                    </a:p>
                  </a:txBody>
                  <a:tcPr marT="0" marB="0" anchor="ctr">
                    <a:solidFill>
                      <a:srgbClr val="E7E8EA"/>
                    </a:solidFill>
                  </a:tcPr>
                </a:tc>
                <a:extLst>
                  <a:ext uri="{0D108BD9-81ED-4DB2-BD59-A6C34878D82A}">
                    <a16:rowId xmlns:a16="http://schemas.microsoft.com/office/drawing/2014/main" val="669410080"/>
                  </a:ext>
                </a:extLst>
              </a:tr>
              <a:tr h="187916">
                <a:tc>
                  <a:txBody>
                    <a:bodyPr/>
                    <a:lstStyle/>
                    <a:p>
                      <a:pPr lvl="1" fontAlgn="base"/>
                      <a:r>
                        <a:rPr lang="en-GB" sz="1100">
                          <a:solidFill>
                            <a:schemeClr val="tx1"/>
                          </a:solidFill>
                          <a:effectLst/>
                        </a:rPr>
                        <a:t>FL</a:t>
                      </a:r>
                    </a:p>
                  </a:txBody>
                  <a:tcPr marT="0" marB="0" anchor="ctr">
                    <a:solidFill>
                      <a:srgbClr val="E7E8EA"/>
                    </a:solidFill>
                  </a:tcPr>
                </a:tc>
                <a:tc>
                  <a:txBody>
                    <a:bodyPr/>
                    <a:lstStyle/>
                    <a:p>
                      <a:pPr algn="ctr" fontAlgn="base"/>
                      <a:r>
                        <a:rPr lang="en-IT" sz="1100">
                          <a:solidFill>
                            <a:schemeClr val="tx1"/>
                          </a:solidFill>
                          <a:effectLst/>
                        </a:rPr>
                        <a:t>6 (12)</a:t>
                      </a:r>
                    </a:p>
                  </a:txBody>
                  <a:tcPr marT="0" marB="0" anchor="ctr">
                    <a:solidFill>
                      <a:srgbClr val="E7E8EA"/>
                    </a:solidFill>
                  </a:tcPr>
                </a:tc>
                <a:extLst>
                  <a:ext uri="{0D108BD9-81ED-4DB2-BD59-A6C34878D82A}">
                    <a16:rowId xmlns:a16="http://schemas.microsoft.com/office/drawing/2014/main" val="3687223848"/>
                  </a:ext>
                </a:extLst>
              </a:tr>
              <a:tr h="187916">
                <a:tc>
                  <a:txBody>
                    <a:bodyPr/>
                    <a:lstStyle/>
                    <a:p>
                      <a:pPr lvl="1" fontAlgn="base"/>
                      <a:r>
                        <a:rPr lang="en-GB" sz="1100">
                          <a:solidFill>
                            <a:schemeClr val="tx1"/>
                          </a:solidFill>
                          <a:effectLst/>
                        </a:rPr>
                        <a:t>RT</a:t>
                      </a:r>
                    </a:p>
                  </a:txBody>
                  <a:tcPr marT="0" marB="0" anchor="ctr">
                    <a:solidFill>
                      <a:srgbClr val="E7E8EA"/>
                    </a:solidFill>
                  </a:tcPr>
                </a:tc>
                <a:tc>
                  <a:txBody>
                    <a:bodyPr/>
                    <a:lstStyle/>
                    <a:p>
                      <a:pPr algn="ctr" fontAlgn="base"/>
                      <a:r>
                        <a:rPr lang="en-IT" sz="1100">
                          <a:solidFill>
                            <a:schemeClr val="tx1"/>
                          </a:solidFill>
                          <a:effectLst/>
                        </a:rPr>
                        <a:t>2 (4)</a:t>
                      </a:r>
                    </a:p>
                  </a:txBody>
                  <a:tcPr marT="0" marB="0" anchor="ctr">
                    <a:solidFill>
                      <a:srgbClr val="E7E8EA"/>
                    </a:solidFill>
                  </a:tcPr>
                </a:tc>
                <a:extLst>
                  <a:ext uri="{0D108BD9-81ED-4DB2-BD59-A6C34878D82A}">
                    <a16:rowId xmlns:a16="http://schemas.microsoft.com/office/drawing/2014/main" val="1970856719"/>
                  </a:ext>
                </a:extLst>
              </a:tr>
              <a:tr h="187916">
                <a:tc>
                  <a:txBody>
                    <a:bodyPr/>
                    <a:lstStyle/>
                    <a:p>
                      <a:pPr fontAlgn="base"/>
                      <a:r>
                        <a:rPr lang="en-GB" sz="1100" b="1">
                          <a:solidFill>
                            <a:schemeClr val="tx1"/>
                          </a:solidFill>
                          <a:effectLst/>
                        </a:rPr>
                        <a:t>Prior treatment</a:t>
                      </a:r>
                    </a:p>
                  </a:txBody>
                  <a:tcPr marT="0" marB="0" anchor="ctr">
                    <a:solidFill>
                      <a:srgbClr val="CBCDD2"/>
                    </a:solidFill>
                  </a:tcPr>
                </a:tc>
                <a:tc>
                  <a:txBody>
                    <a:bodyPr/>
                    <a:lstStyle/>
                    <a:p>
                      <a:pPr algn="ctr" fontAlgn="base"/>
                      <a:endParaRPr lang="en-IT" sz="1100">
                        <a:solidFill>
                          <a:schemeClr val="tx1"/>
                        </a:solidFill>
                        <a:effectLst/>
                      </a:endParaRPr>
                    </a:p>
                  </a:txBody>
                  <a:tcPr marT="0" marB="0" anchor="ctr">
                    <a:solidFill>
                      <a:srgbClr val="CBCDD2"/>
                    </a:solidFill>
                  </a:tcPr>
                </a:tc>
                <a:extLst>
                  <a:ext uri="{0D108BD9-81ED-4DB2-BD59-A6C34878D82A}">
                    <a16:rowId xmlns:a16="http://schemas.microsoft.com/office/drawing/2014/main" val="4180386239"/>
                  </a:ext>
                </a:extLst>
              </a:tr>
              <a:tr h="187916">
                <a:tc>
                  <a:txBody>
                    <a:bodyPr/>
                    <a:lstStyle/>
                    <a:p>
                      <a:pPr lvl="1" fontAlgn="base"/>
                      <a:r>
                        <a:rPr lang="en-GB" sz="1100">
                          <a:solidFill>
                            <a:schemeClr val="tx1"/>
                          </a:solidFill>
                          <a:effectLst/>
                        </a:rPr>
                        <a:t>Number of prior lines, median (range)</a:t>
                      </a:r>
                    </a:p>
                  </a:txBody>
                  <a:tcPr marT="0" marB="0" anchor="ctr">
                    <a:solidFill>
                      <a:srgbClr val="CBCDD2"/>
                    </a:solidFill>
                  </a:tcPr>
                </a:tc>
                <a:tc>
                  <a:txBody>
                    <a:bodyPr/>
                    <a:lstStyle/>
                    <a:p>
                      <a:pPr algn="ctr" fontAlgn="base"/>
                      <a:r>
                        <a:rPr lang="en-IT" sz="1100">
                          <a:solidFill>
                            <a:schemeClr val="tx1"/>
                          </a:solidFill>
                          <a:effectLst/>
                        </a:rPr>
                        <a:t>4 (2-10)</a:t>
                      </a:r>
                    </a:p>
                  </a:txBody>
                  <a:tcPr marT="0" marB="0" anchor="ctr">
                    <a:solidFill>
                      <a:srgbClr val="CBCDD2"/>
                    </a:solidFill>
                  </a:tcPr>
                </a:tc>
                <a:extLst>
                  <a:ext uri="{0D108BD9-81ED-4DB2-BD59-A6C34878D82A}">
                    <a16:rowId xmlns:a16="http://schemas.microsoft.com/office/drawing/2014/main" val="4080826946"/>
                  </a:ext>
                </a:extLst>
              </a:tr>
              <a:tr h="187916">
                <a:tc>
                  <a:txBody>
                    <a:bodyPr/>
                    <a:lstStyle/>
                    <a:p>
                      <a:pPr lvl="1" fontAlgn="base"/>
                      <a:r>
                        <a:rPr lang="en-GB" sz="1100">
                          <a:solidFill>
                            <a:schemeClr val="tx1"/>
                          </a:solidFill>
                          <a:effectLst/>
                        </a:rPr>
                        <a:t>Prior covalent BTK inhibitor</a:t>
                      </a:r>
                    </a:p>
                  </a:txBody>
                  <a:tcPr marT="0" marB="0" anchor="ctr">
                    <a:solidFill>
                      <a:srgbClr val="CBCDD2"/>
                    </a:solidFill>
                  </a:tcPr>
                </a:tc>
                <a:tc>
                  <a:txBody>
                    <a:bodyPr/>
                    <a:lstStyle/>
                    <a:p>
                      <a:pPr algn="ctr" fontAlgn="base"/>
                      <a:r>
                        <a:rPr lang="en-IT" sz="1100">
                          <a:solidFill>
                            <a:schemeClr val="tx1"/>
                          </a:solidFill>
                          <a:effectLst/>
                        </a:rPr>
                        <a:t>40 (80)</a:t>
                      </a:r>
                    </a:p>
                  </a:txBody>
                  <a:tcPr marT="0" marB="0" anchor="ctr">
                    <a:solidFill>
                      <a:srgbClr val="CBCDD2"/>
                    </a:solidFill>
                  </a:tcPr>
                </a:tc>
                <a:extLst>
                  <a:ext uri="{0D108BD9-81ED-4DB2-BD59-A6C34878D82A}">
                    <a16:rowId xmlns:a16="http://schemas.microsoft.com/office/drawing/2014/main" val="3694512246"/>
                  </a:ext>
                </a:extLst>
              </a:tr>
              <a:tr h="187916">
                <a:tc>
                  <a:txBody>
                    <a:bodyPr/>
                    <a:lstStyle/>
                    <a:p>
                      <a:pPr lvl="1" fontAlgn="base"/>
                      <a:r>
                        <a:rPr lang="en-GB" sz="1100">
                          <a:solidFill>
                            <a:schemeClr val="tx1"/>
                          </a:solidFill>
                          <a:effectLst/>
                        </a:rPr>
                        <a:t>Prior noncovalent BTK inhibitor</a:t>
                      </a:r>
                    </a:p>
                  </a:txBody>
                  <a:tcPr marT="0" marB="0" anchor="ctr">
                    <a:solidFill>
                      <a:srgbClr val="CBCDD2"/>
                    </a:solidFill>
                  </a:tcPr>
                </a:tc>
                <a:tc>
                  <a:txBody>
                    <a:bodyPr/>
                    <a:lstStyle/>
                    <a:p>
                      <a:pPr algn="ctr" fontAlgn="base"/>
                      <a:r>
                        <a:rPr lang="en-IT" sz="1100">
                          <a:solidFill>
                            <a:schemeClr val="tx1"/>
                          </a:solidFill>
                          <a:effectLst/>
                        </a:rPr>
                        <a:t>7 (14)</a:t>
                      </a:r>
                    </a:p>
                  </a:txBody>
                  <a:tcPr marT="0" marB="0" anchor="ctr">
                    <a:solidFill>
                      <a:srgbClr val="CBCDD2"/>
                    </a:solidFill>
                  </a:tcPr>
                </a:tc>
                <a:extLst>
                  <a:ext uri="{0D108BD9-81ED-4DB2-BD59-A6C34878D82A}">
                    <a16:rowId xmlns:a16="http://schemas.microsoft.com/office/drawing/2014/main" val="1424724240"/>
                  </a:ext>
                </a:extLst>
              </a:tr>
              <a:tr h="187916">
                <a:tc>
                  <a:txBody>
                    <a:bodyPr/>
                    <a:lstStyle/>
                    <a:p>
                      <a:pPr lvl="1" fontAlgn="base"/>
                      <a:r>
                        <a:rPr lang="en-GB" sz="1100">
                          <a:solidFill>
                            <a:schemeClr val="tx1"/>
                          </a:solidFill>
                          <a:effectLst/>
                        </a:rPr>
                        <a:t>Discontinued BTK inhibitor due to PD</a:t>
                      </a:r>
                    </a:p>
                  </a:txBody>
                  <a:tcPr marT="0" marB="0" anchor="ctr">
                    <a:solidFill>
                      <a:srgbClr val="CBCDD2"/>
                    </a:solidFill>
                  </a:tcPr>
                </a:tc>
                <a:tc>
                  <a:txBody>
                    <a:bodyPr/>
                    <a:lstStyle/>
                    <a:p>
                      <a:pPr algn="ctr" fontAlgn="base"/>
                      <a:r>
                        <a:rPr lang="en-IT" sz="1100">
                          <a:solidFill>
                            <a:schemeClr val="tx1"/>
                          </a:solidFill>
                          <a:effectLst/>
                        </a:rPr>
                        <a:t>28 (56)</a:t>
                      </a:r>
                    </a:p>
                  </a:txBody>
                  <a:tcPr marT="0" marB="0" anchor="ctr">
                    <a:solidFill>
                      <a:srgbClr val="CBCDD2"/>
                    </a:solidFill>
                  </a:tcPr>
                </a:tc>
                <a:extLst>
                  <a:ext uri="{0D108BD9-81ED-4DB2-BD59-A6C34878D82A}">
                    <a16:rowId xmlns:a16="http://schemas.microsoft.com/office/drawing/2014/main" val="4125666222"/>
                  </a:ext>
                </a:extLst>
              </a:tr>
              <a:tr h="187916">
                <a:tc>
                  <a:txBody>
                    <a:bodyPr/>
                    <a:lstStyle/>
                    <a:p>
                      <a:pPr lvl="1" fontAlgn="base"/>
                      <a:r>
                        <a:rPr lang="en-GB" sz="1100">
                          <a:solidFill>
                            <a:schemeClr val="tx1"/>
                          </a:solidFill>
                          <a:effectLst/>
                        </a:rPr>
                        <a:t>Bcl-2 inhibitor</a:t>
                      </a:r>
                    </a:p>
                  </a:txBody>
                  <a:tcPr marT="0" marB="0" anchor="ctr">
                    <a:solidFill>
                      <a:srgbClr val="CBCDD2"/>
                    </a:solidFill>
                  </a:tcPr>
                </a:tc>
                <a:tc>
                  <a:txBody>
                    <a:bodyPr/>
                    <a:lstStyle/>
                    <a:p>
                      <a:pPr algn="ctr" fontAlgn="base"/>
                      <a:r>
                        <a:rPr lang="en-IT" sz="1100">
                          <a:solidFill>
                            <a:schemeClr val="tx1"/>
                          </a:solidFill>
                          <a:effectLst/>
                        </a:rPr>
                        <a:t>28 (56)</a:t>
                      </a:r>
                    </a:p>
                  </a:txBody>
                  <a:tcPr marT="0" marB="0" anchor="ctr">
                    <a:solidFill>
                      <a:srgbClr val="CBCDD2"/>
                    </a:solidFill>
                  </a:tcPr>
                </a:tc>
                <a:extLst>
                  <a:ext uri="{0D108BD9-81ED-4DB2-BD59-A6C34878D82A}">
                    <a16:rowId xmlns:a16="http://schemas.microsoft.com/office/drawing/2014/main" val="663918381"/>
                  </a:ext>
                </a:extLst>
              </a:tr>
            </a:tbl>
          </a:graphicData>
        </a:graphic>
      </p:graphicFrame>
      <p:sp>
        <p:nvSpPr>
          <p:cNvPr id="7" name="Rectangle 6">
            <a:extLst>
              <a:ext uri="{FF2B5EF4-FFF2-40B4-BE49-F238E27FC236}">
                <a16:creationId xmlns:a16="http://schemas.microsoft.com/office/drawing/2014/main" id="{83728EF5-0A76-5E51-D8B8-1603585B6C0A}"/>
              </a:ext>
            </a:extLst>
          </p:cNvPr>
          <p:cNvSpPr/>
          <p:nvPr/>
        </p:nvSpPr>
        <p:spPr>
          <a:xfrm>
            <a:off x="416533" y="1666800"/>
            <a:ext cx="2179505" cy="3149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Enrolled (n=51)</a:t>
            </a:r>
            <a:r>
              <a:rPr lang="en-US" sz="1200" baseline="30000"/>
              <a:t>a</a:t>
            </a:r>
          </a:p>
        </p:txBody>
      </p:sp>
      <p:sp>
        <p:nvSpPr>
          <p:cNvPr id="8" name="Rectangle 7">
            <a:extLst>
              <a:ext uri="{FF2B5EF4-FFF2-40B4-BE49-F238E27FC236}">
                <a16:creationId xmlns:a16="http://schemas.microsoft.com/office/drawing/2014/main" id="{FAFCB0F1-6279-5581-9838-59DF2F858C34}"/>
              </a:ext>
            </a:extLst>
          </p:cNvPr>
          <p:cNvSpPr/>
          <p:nvPr/>
        </p:nvSpPr>
        <p:spPr>
          <a:xfrm>
            <a:off x="416533" y="4176456"/>
            <a:ext cx="2179505" cy="16128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t>On study treatment</a:t>
            </a:r>
          </a:p>
          <a:p>
            <a:pPr algn="ctr"/>
            <a:r>
              <a:rPr lang="en-US" sz="1200"/>
              <a:t>(n=38)</a:t>
            </a:r>
            <a:endParaRPr lang="en-US" sz="1200">
              <a:cs typeface="Arial"/>
            </a:endParaRPr>
          </a:p>
          <a:p>
            <a:pPr algn="ctr"/>
            <a:r>
              <a:rPr lang="en-US" sz="1200"/>
              <a:t>50 mg (n=2)</a:t>
            </a:r>
            <a:endParaRPr lang="en-US" sz="1200">
              <a:cs typeface="Arial"/>
            </a:endParaRPr>
          </a:p>
          <a:p>
            <a:pPr algn="ctr"/>
            <a:r>
              <a:rPr lang="en-US" sz="1200"/>
              <a:t>100 mg (n=11)</a:t>
            </a:r>
            <a:endParaRPr lang="en-US" sz="1200">
              <a:cs typeface="Arial"/>
            </a:endParaRPr>
          </a:p>
          <a:p>
            <a:pPr algn="ctr"/>
            <a:r>
              <a:rPr lang="en-US" sz="1200"/>
              <a:t>200 mg (n=11)</a:t>
            </a:r>
            <a:endParaRPr lang="en-US" sz="1200">
              <a:cs typeface="Arial"/>
            </a:endParaRPr>
          </a:p>
          <a:p>
            <a:pPr algn="ctr"/>
            <a:r>
              <a:rPr lang="en-US" sz="1200"/>
              <a:t>350 mg (n=10)</a:t>
            </a:r>
            <a:endParaRPr lang="en-US" sz="1200">
              <a:cs typeface="Arial"/>
            </a:endParaRPr>
          </a:p>
          <a:p>
            <a:pPr algn="ctr"/>
            <a:r>
              <a:rPr lang="en-US" sz="1200"/>
              <a:t>500 mg (n=4)</a:t>
            </a:r>
            <a:endParaRPr lang="en-US" sz="1200">
              <a:cs typeface="Arial"/>
            </a:endParaRPr>
          </a:p>
        </p:txBody>
      </p:sp>
      <p:sp>
        <p:nvSpPr>
          <p:cNvPr id="10" name="Rectangle 9">
            <a:extLst>
              <a:ext uri="{FF2B5EF4-FFF2-40B4-BE49-F238E27FC236}">
                <a16:creationId xmlns:a16="http://schemas.microsoft.com/office/drawing/2014/main" id="{29BFB07D-2CE6-D9B1-F147-8E29E79AB67F}"/>
              </a:ext>
            </a:extLst>
          </p:cNvPr>
          <p:cNvSpPr/>
          <p:nvPr/>
        </p:nvSpPr>
        <p:spPr>
          <a:xfrm>
            <a:off x="416533" y="2271885"/>
            <a:ext cx="2179505" cy="161444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Treated </a:t>
            </a:r>
          </a:p>
          <a:p>
            <a:pPr algn="ctr"/>
            <a:r>
              <a:rPr lang="en-US" sz="1200"/>
              <a:t>(n=50)</a:t>
            </a:r>
          </a:p>
          <a:p>
            <a:pPr algn="ctr"/>
            <a:r>
              <a:rPr lang="en-US" sz="1200"/>
              <a:t>50 mg (n=4)</a:t>
            </a:r>
          </a:p>
          <a:p>
            <a:pPr algn="ctr"/>
            <a:r>
              <a:rPr lang="en-US" sz="1200"/>
              <a:t>100 mg (n=14)</a:t>
            </a:r>
          </a:p>
          <a:p>
            <a:pPr algn="ctr"/>
            <a:r>
              <a:rPr lang="en-US" sz="1200"/>
              <a:t>200 mg (n=15)</a:t>
            </a:r>
          </a:p>
          <a:p>
            <a:pPr algn="ctr"/>
            <a:r>
              <a:rPr lang="en-US" sz="1200"/>
              <a:t>350 mg (n=13)</a:t>
            </a:r>
          </a:p>
          <a:p>
            <a:pPr algn="ctr"/>
            <a:r>
              <a:rPr lang="en-US" sz="1200"/>
              <a:t>500 mg (n=4)</a:t>
            </a:r>
          </a:p>
        </p:txBody>
      </p:sp>
      <p:sp>
        <p:nvSpPr>
          <p:cNvPr id="16" name="Rectangle 15">
            <a:extLst>
              <a:ext uri="{FF2B5EF4-FFF2-40B4-BE49-F238E27FC236}">
                <a16:creationId xmlns:a16="http://schemas.microsoft.com/office/drawing/2014/main" id="{1BB69914-1824-51B0-A6EA-44DFB4497049}"/>
              </a:ext>
            </a:extLst>
          </p:cNvPr>
          <p:cNvSpPr/>
          <p:nvPr/>
        </p:nvSpPr>
        <p:spPr>
          <a:xfrm>
            <a:off x="3286928" y="2362828"/>
            <a:ext cx="2255546" cy="1432560"/>
          </a:xfrm>
          <a:prstGeom prst="rect">
            <a:avLst/>
          </a:prstGeom>
          <a:solidFill>
            <a:schemeClr val="accent1">
              <a:lumMod val="10000"/>
              <a:lumOff val="90000"/>
            </a:schemeClr>
          </a:solidFill>
          <a:ln>
            <a:solidFill>
              <a:schemeClr val="accent1">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Off study treatment (n=12)</a:t>
            </a:r>
          </a:p>
          <a:p>
            <a:pPr algn="ctr"/>
            <a:r>
              <a:rPr lang="en-US" sz="1200">
                <a:solidFill>
                  <a:schemeClr val="tx1"/>
                </a:solidFill>
              </a:rPr>
              <a:t>Disease progression (n=9)</a:t>
            </a:r>
          </a:p>
          <a:p>
            <a:pPr algn="ctr"/>
            <a:r>
              <a:rPr lang="en-US" sz="1200">
                <a:solidFill>
                  <a:schemeClr val="tx1"/>
                </a:solidFill>
              </a:rPr>
              <a:t>AE (n=2)</a:t>
            </a:r>
          </a:p>
          <a:p>
            <a:pPr algn="ctr"/>
            <a:r>
              <a:rPr lang="en-US" sz="1200">
                <a:solidFill>
                  <a:schemeClr val="tx1"/>
                </a:solidFill>
              </a:rPr>
              <a:t>Patient withdrawal (n=1)</a:t>
            </a:r>
          </a:p>
        </p:txBody>
      </p:sp>
      <p:sp>
        <p:nvSpPr>
          <p:cNvPr id="17" name="TextBox 16">
            <a:extLst>
              <a:ext uri="{FF2B5EF4-FFF2-40B4-BE49-F238E27FC236}">
                <a16:creationId xmlns:a16="http://schemas.microsoft.com/office/drawing/2014/main" id="{E190D9C3-3E38-8667-59D0-92239D04489A}"/>
              </a:ext>
            </a:extLst>
          </p:cNvPr>
          <p:cNvSpPr txBox="1"/>
          <p:nvPr/>
        </p:nvSpPr>
        <p:spPr>
          <a:xfrm>
            <a:off x="3173038" y="4752023"/>
            <a:ext cx="2483326" cy="461665"/>
          </a:xfrm>
          <a:prstGeom prst="rect">
            <a:avLst/>
          </a:prstGeom>
          <a:noFill/>
        </p:spPr>
        <p:txBody>
          <a:bodyPr wrap="square" rtlCol="0">
            <a:spAutoFit/>
          </a:bodyPr>
          <a:lstStyle/>
          <a:p>
            <a:pPr algn="ctr"/>
            <a:r>
              <a:rPr lang="en-US" sz="1200" b="1"/>
              <a:t>Median follow-up (range) </a:t>
            </a:r>
          </a:p>
          <a:p>
            <a:pPr algn="ctr"/>
            <a:r>
              <a:rPr lang="en-US" sz="1200"/>
              <a:t>2.55 months (0.2-17.1 months)</a:t>
            </a:r>
          </a:p>
        </p:txBody>
      </p:sp>
    </p:spTree>
    <p:extLst>
      <p:ext uri="{BB962C8B-B14F-4D97-AF65-F5344CB8AC3E}">
        <p14:creationId xmlns:p14="http://schemas.microsoft.com/office/powerpoint/2010/main" val="65582247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9702C-4C30-F6E9-3026-1FB9B1899895}"/>
              </a:ext>
            </a:extLst>
          </p:cNvPr>
          <p:cNvSpPr>
            <a:spLocks noGrp="1"/>
          </p:cNvSpPr>
          <p:nvPr>
            <p:ph type="title"/>
          </p:nvPr>
        </p:nvSpPr>
        <p:spPr/>
        <p:txBody>
          <a:bodyPr/>
          <a:lstStyle/>
          <a:p>
            <a:r>
              <a:rPr lang="en-US"/>
              <a:t>Overall safety summary </a:t>
            </a:r>
          </a:p>
        </p:txBody>
      </p:sp>
      <p:sp>
        <p:nvSpPr>
          <p:cNvPr id="3" name="Footer Placeholder 2">
            <a:extLst>
              <a:ext uri="{FF2B5EF4-FFF2-40B4-BE49-F238E27FC236}">
                <a16:creationId xmlns:a16="http://schemas.microsoft.com/office/drawing/2014/main" id="{60308B8B-E1B7-8B46-8F32-45DAABCE1F44}"/>
              </a:ext>
            </a:extLst>
          </p:cNvPr>
          <p:cNvSpPr>
            <a:spLocks noGrp="1"/>
          </p:cNvSpPr>
          <p:nvPr>
            <p:ph type="ftr" sz="quarter" idx="10"/>
          </p:nvPr>
        </p:nvSpPr>
        <p:spPr>
          <a:xfrm>
            <a:off x="407989" y="5632449"/>
            <a:ext cx="8532812" cy="1036639"/>
          </a:xfrm>
        </p:spPr>
        <p:txBody>
          <a:bodyPr/>
          <a:lstStyle/>
          <a:p>
            <a:endParaRPr lang="en-GB"/>
          </a:p>
          <a:p>
            <a:r>
              <a:rPr lang="en-GB" baseline="30000" err="1"/>
              <a:t>a</a:t>
            </a:r>
            <a:r>
              <a:rPr lang="en-GB" err="1"/>
              <a:t>Deaths</a:t>
            </a:r>
            <a:r>
              <a:rPr lang="en-GB"/>
              <a:t>: (1) septic shock (200 mg) in the context of progressive disease; (2) pneumonia (200 mg) in the context of progressive disease. </a:t>
            </a:r>
            <a:r>
              <a:rPr lang="en-GB" baseline="30000" err="1"/>
              <a:t>b</a:t>
            </a:r>
            <a:r>
              <a:rPr lang="en-GB" err="1"/>
              <a:t>Treatment</a:t>
            </a:r>
            <a:r>
              <a:rPr lang="en-GB"/>
              <a:t> discontinuations: (1) pneumonia (200 mg) in the context of progressive disease; (2) bronchopulmonary aspergillosis (350 mg), retrospectively identified as being present before treatment; (3) subdural </a:t>
            </a:r>
            <a:r>
              <a:rPr lang="en-GB" err="1"/>
              <a:t>hemorrhage</a:t>
            </a:r>
            <a:r>
              <a:rPr lang="en-GB"/>
              <a:t> (350 mg), resolving (related). </a:t>
            </a:r>
            <a:r>
              <a:rPr lang="en-GB" baseline="30000" err="1"/>
              <a:t>c</a:t>
            </a:r>
            <a:r>
              <a:rPr lang="en-GB" err="1"/>
              <a:t>Dose</a:t>
            </a:r>
            <a:r>
              <a:rPr lang="en-GB"/>
              <a:t> reductions: (1) </a:t>
            </a:r>
            <a:r>
              <a:rPr lang="en-GB" err="1"/>
              <a:t>hematuria</a:t>
            </a:r>
            <a:r>
              <a:rPr lang="en-GB"/>
              <a:t> (50 mg), in the context of subsequently identified recurrent urothelial carcinoma; (2) arthralgia (100 mg) in the context of a previous history of BTK inhibitor-associated arthralgia. </a:t>
            </a:r>
            <a:r>
              <a:rPr lang="en-GB" baseline="30000" err="1"/>
              <a:t>d</a:t>
            </a:r>
            <a:r>
              <a:rPr lang="en-GB" err="1"/>
              <a:t>DLT</a:t>
            </a:r>
            <a:r>
              <a:rPr lang="en-GB"/>
              <a:t>: Grade 3 maculopapular rash of face and legs (200 mg) at end of DLT reporting period. After 5-day dose hold and following improvement of rash, treatment was restarted and patient remains on assigned dose. </a:t>
            </a:r>
            <a:r>
              <a:rPr lang="en-GB" baseline="30000" err="1"/>
              <a:t>e</a:t>
            </a:r>
            <a:r>
              <a:rPr lang="en-GB" err="1"/>
              <a:t>Transient</a:t>
            </a:r>
            <a:r>
              <a:rPr lang="en-GB"/>
              <a:t> laboratory-only findings; no associated GI symptoms or dose modifications. </a:t>
            </a:r>
            <a:r>
              <a:rPr lang="en-GB" baseline="30000" err="1"/>
              <a:t>f</a:t>
            </a:r>
            <a:r>
              <a:rPr lang="en-GB" err="1"/>
              <a:t>Any</a:t>
            </a:r>
            <a:r>
              <a:rPr lang="en-GB"/>
              <a:t> infection: includes 4 upper respiratory tract infection, 3 pneumonia, 3 urinary tract infection, 2 COVID-19 or COVID-19 pneumonia, 2 cellulitis, and 2 hordeolum (stye).</a:t>
            </a:r>
          </a:p>
          <a:p>
            <a:r>
              <a:rPr lang="en-GB" b="1"/>
              <a:t>AE, </a:t>
            </a:r>
            <a:r>
              <a:rPr lang="en-GB"/>
              <a:t>adverse event; </a:t>
            </a:r>
            <a:r>
              <a:rPr lang="en-GB" b="1"/>
              <a:t>BTK</a:t>
            </a:r>
            <a:r>
              <a:rPr lang="en-GB"/>
              <a:t>, Bruton’s tyrosine kinase; </a:t>
            </a:r>
            <a:r>
              <a:rPr lang="en-GB" b="1"/>
              <a:t>DLT, </a:t>
            </a:r>
            <a:r>
              <a:rPr lang="en-GB"/>
              <a:t>dose-limiting </a:t>
            </a:r>
            <a:r>
              <a:rPr lang="en-GB" err="1"/>
              <a:t>toxcitiy</a:t>
            </a:r>
            <a:r>
              <a:rPr lang="en-GB"/>
              <a:t>; </a:t>
            </a:r>
            <a:r>
              <a:rPr lang="en-GB" b="1"/>
              <a:t>TEAE, </a:t>
            </a:r>
            <a:r>
              <a:rPr lang="en-GB"/>
              <a:t>treatment-emergent adverse event. </a:t>
            </a:r>
            <a:endParaRPr lang="en-GB" b="1"/>
          </a:p>
          <a:p>
            <a:r>
              <a:rPr lang="en-GB" b="1"/>
              <a:t>Seymour et al, Abstract #4401 presented at ASH 2023. </a:t>
            </a:r>
            <a:endParaRPr lang="en-GB"/>
          </a:p>
        </p:txBody>
      </p:sp>
      <p:graphicFrame>
        <p:nvGraphicFramePr>
          <p:cNvPr id="6" name="Table 5">
            <a:extLst>
              <a:ext uri="{FF2B5EF4-FFF2-40B4-BE49-F238E27FC236}">
                <a16:creationId xmlns:a16="http://schemas.microsoft.com/office/drawing/2014/main" id="{A02A00B4-44B0-E60F-0E0C-1AE9CB008DBE}"/>
              </a:ext>
            </a:extLst>
          </p:cNvPr>
          <p:cNvGraphicFramePr>
            <a:graphicFrameLocks noGrp="1"/>
          </p:cNvGraphicFramePr>
          <p:nvPr>
            <p:extLst>
              <p:ext uri="{D42A27DB-BD31-4B8C-83A1-F6EECF244321}">
                <p14:modId xmlns:p14="http://schemas.microsoft.com/office/powerpoint/2010/main" val="1877262383"/>
              </p:ext>
            </p:extLst>
          </p:nvPr>
        </p:nvGraphicFramePr>
        <p:xfrm>
          <a:off x="416534" y="1665288"/>
          <a:ext cx="4860000" cy="3882703"/>
        </p:xfrm>
        <a:graphic>
          <a:graphicData uri="http://schemas.openxmlformats.org/drawingml/2006/table">
            <a:tbl>
              <a:tblPr firstRow="1" bandRow="1">
                <a:tableStyleId>{5C22544A-7EE6-4342-B048-85BDC9FD1C3A}</a:tableStyleId>
              </a:tblPr>
              <a:tblGrid>
                <a:gridCol w="3564000">
                  <a:extLst>
                    <a:ext uri="{9D8B030D-6E8A-4147-A177-3AD203B41FA5}">
                      <a16:colId xmlns:a16="http://schemas.microsoft.com/office/drawing/2014/main" val="3954452956"/>
                    </a:ext>
                  </a:extLst>
                </a:gridCol>
                <a:gridCol w="1296000">
                  <a:extLst>
                    <a:ext uri="{9D8B030D-6E8A-4147-A177-3AD203B41FA5}">
                      <a16:colId xmlns:a16="http://schemas.microsoft.com/office/drawing/2014/main" val="3238939436"/>
                    </a:ext>
                  </a:extLst>
                </a:gridCol>
              </a:tblGrid>
              <a:tr h="478800">
                <a:tc>
                  <a:txBody>
                    <a:bodyPr/>
                    <a:lstStyle/>
                    <a:p>
                      <a:pPr fontAlgn="b"/>
                      <a:r>
                        <a:rPr lang="en-GB" sz="1100" b="1">
                          <a:effectLst/>
                        </a:rPr>
                        <a:t>Patients, n (%)</a:t>
                      </a:r>
                    </a:p>
                  </a:txBody>
                  <a:tcPr marT="18000" anchor="ctr"/>
                </a:tc>
                <a:tc>
                  <a:txBody>
                    <a:bodyPr/>
                    <a:lstStyle/>
                    <a:p>
                      <a:pPr algn="ctr" fontAlgn="b"/>
                      <a:r>
                        <a:rPr lang="en-GB" sz="1100" b="1">
                          <a:effectLst/>
                        </a:rPr>
                        <a:t>All doses (N=50)</a:t>
                      </a:r>
                    </a:p>
                  </a:txBody>
                  <a:tcPr marT="18000" anchor="ctr"/>
                </a:tc>
                <a:extLst>
                  <a:ext uri="{0D108BD9-81ED-4DB2-BD59-A6C34878D82A}">
                    <a16:rowId xmlns:a16="http://schemas.microsoft.com/office/drawing/2014/main" val="229047875"/>
                  </a:ext>
                </a:extLst>
              </a:tr>
              <a:tr h="229749">
                <a:tc>
                  <a:txBody>
                    <a:bodyPr/>
                    <a:lstStyle/>
                    <a:p>
                      <a:pPr fontAlgn="base"/>
                      <a:r>
                        <a:rPr lang="en-GB" sz="1100" b="1">
                          <a:effectLst/>
                        </a:rPr>
                        <a:t>Any TEAE</a:t>
                      </a:r>
                    </a:p>
                  </a:txBody>
                  <a:tcPr marT="18000" anchor="ctr"/>
                </a:tc>
                <a:tc>
                  <a:txBody>
                    <a:bodyPr/>
                    <a:lstStyle/>
                    <a:p>
                      <a:pPr algn="ctr" fontAlgn="base"/>
                      <a:r>
                        <a:rPr lang="en-IT" sz="1100">
                          <a:effectLst/>
                        </a:rPr>
                        <a:t>46 (92)</a:t>
                      </a:r>
                    </a:p>
                  </a:txBody>
                  <a:tcPr marT="18000" anchor="ctr"/>
                </a:tc>
                <a:extLst>
                  <a:ext uri="{0D108BD9-81ED-4DB2-BD59-A6C34878D82A}">
                    <a16:rowId xmlns:a16="http://schemas.microsoft.com/office/drawing/2014/main" val="3414888365"/>
                  </a:ext>
                </a:extLst>
              </a:tr>
              <a:tr h="229749">
                <a:tc>
                  <a:txBody>
                    <a:bodyPr/>
                    <a:lstStyle/>
                    <a:p>
                      <a:pPr fontAlgn="base"/>
                      <a:r>
                        <a:rPr lang="en-GB" sz="1100">
                          <a:effectLst/>
                        </a:rPr>
                        <a:t>Any treatment-related</a:t>
                      </a:r>
                    </a:p>
                  </a:txBody>
                  <a:tcPr marT="18000" anchor="ctr"/>
                </a:tc>
                <a:tc>
                  <a:txBody>
                    <a:bodyPr/>
                    <a:lstStyle/>
                    <a:p>
                      <a:pPr algn="ctr" fontAlgn="base"/>
                      <a:r>
                        <a:rPr lang="en-IT" sz="1100">
                          <a:effectLst/>
                        </a:rPr>
                        <a:t>32 (64)</a:t>
                      </a:r>
                    </a:p>
                  </a:txBody>
                  <a:tcPr marT="18000" anchor="ctr"/>
                </a:tc>
                <a:extLst>
                  <a:ext uri="{0D108BD9-81ED-4DB2-BD59-A6C34878D82A}">
                    <a16:rowId xmlns:a16="http://schemas.microsoft.com/office/drawing/2014/main" val="3701371951"/>
                  </a:ext>
                </a:extLst>
              </a:tr>
              <a:tr h="229749">
                <a:tc>
                  <a:txBody>
                    <a:bodyPr/>
                    <a:lstStyle/>
                    <a:p>
                      <a:pPr fontAlgn="base"/>
                      <a:r>
                        <a:rPr lang="en-GB" sz="1100">
                          <a:effectLst/>
                        </a:rPr>
                        <a:t>Grade 3 or higher</a:t>
                      </a:r>
                    </a:p>
                  </a:txBody>
                  <a:tcPr marT="18000" anchor="ctr"/>
                </a:tc>
                <a:tc>
                  <a:txBody>
                    <a:bodyPr/>
                    <a:lstStyle/>
                    <a:p>
                      <a:pPr algn="ctr" fontAlgn="base"/>
                      <a:r>
                        <a:rPr lang="en-IT" sz="1100">
                          <a:effectLst/>
                        </a:rPr>
                        <a:t>19 (38)</a:t>
                      </a:r>
                    </a:p>
                  </a:txBody>
                  <a:tcPr marT="18000" anchor="ctr"/>
                </a:tc>
                <a:extLst>
                  <a:ext uri="{0D108BD9-81ED-4DB2-BD59-A6C34878D82A}">
                    <a16:rowId xmlns:a16="http://schemas.microsoft.com/office/drawing/2014/main" val="1384108354"/>
                  </a:ext>
                </a:extLst>
              </a:tr>
              <a:tr h="229749">
                <a:tc>
                  <a:txBody>
                    <a:bodyPr/>
                    <a:lstStyle/>
                    <a:p>
                      <a:pPr fontAlgn="base"/>
                      <a:r>
                        <a:rPr lang="en-GB" sz="1100">
                          <a:effectLst/>
                        </a:rPr>
                        <a:t>Treatment-related Grade 3 or higher</a:t>
                      </a:r>
                    </a:p>
                  </a:txBody>
                  <a:tcPr marT="18000" anchor="ctr"/>
                </a:tc>
                <a:tc>
                  <a:txBody>
                    <a:bodyPr/>
                    <a:lstStyle/>
                    <a:p>
                      <a:pPr algn="ctr" fontAlgn="base"/>
                      <a:r>
                        <a:rPr lang="en-IT" sz="1100">
                          <a:effectLst/>
                        </a:rPr>
                        <a:t>11 (22)</a:t>
                      </a:r>
                    </a:p>
                  </a:txBody>
                  <a:tcPr marT="18000" anchor="ctr"/>
                </a:tc>
                <a:extLst>
                  <a:ext uri="{0D108BD9-81ED-4DB2-BD59-A6C34878D82A}">
                    <a16:rowId xmlns:a16="http://schemas.microsoft.com/office/drawing/2014/main" val="1716751946"/>
                  </a:ext>
                </a:extLst>
              </a:tr>
              <a:tr h="229749">
                <a:tc>
                  <a:txBody>
                    <a:bodyPr/>
                    <a:lstStyle/>
                    <a:p>
                      <a:pPr fontAlgn="base"/>
                      <a:r>
                        <a:rPr lang="en-GB" sz="1100">
                          <a:effectLst/>
                        </a:rPr>
                        <a:t>Serious</a:t>
                      </a:r>
                    </a:p>
                  </a:txBody>
                  <a:tcPr marT="18000" anchor="ctr"/>
                </a:tc>
                <a:tc>
                  <a:txBody>
                    <a:bodyPr/>
                    <a:lstStyle/>
                    <a:p>
                      <a:pPr algn="ctr" fontAlgn="base"/>
                      <a:r>
                        <a:rPr lang="en-IT" sz="1100">
                          <a:effectLst/>
                        </a:rPr>
                        <a:t>14 (28)</a:t>
                      </a:r>
                    </a:p>
                  </a:txBody>
                  <a:tcPr marT="18000" anchor="ctr"/>
                </a:tc>
                <a:extLst>
                  <a:ext uri="{0D108BD9-81ED-4DB2-BD59-A6C34878D82A}">
                    <a16:rowId xmlns:a16="http://schemas.microsoft.com/office/drawing/2014/main" val="527553238"/>
                  </a:ext>
                </a:extLst>
              </a:tr>
              <a:tr h="229749">
                <a:tc>
                  <a:txBody>
                    <a:bodyPr/>
                    <a:lstStyle/>
                    <a:p>
                      <a:pPr fontAlgn="base"/>
                      <a:r>
                        <a:rPr lang="en-GB" sz="1100">
                          <a:effectLst/>
                        </a:rPr>
                        <a:t>Treatment-related serious</a:t>
                      </a:r>
                    </a:p>
                  </a:txBody>
                  <a:tcPr marT="18000" anchor="ctr"/>
                </a:tc>
                <a:tc>
                  <a:txBody>
                    <a:bodyPr/>
                    <a:lstStyle/>
                    <a:p>
                      <a:pPr algn="ctr" fontAlgn="base"/>
                      <a:r>
                        <a:rPr lang="en-IT" sz="1100">
                          <a:effectLst/>
                        </a:rPr>
                        <a:t>5 (10)</a:t>
                      </a:r>
                    </a:p>
                  </a:txBody>
                  <a:tcPr marT="18000" anchor="ctr"/>
                </a:tc>
                <a:extLst>
                  <a:ext uri="{0D108BD9-81ED-4DB2-BD59-A6C34878D82A}">
                    <a16:rowId xmlns:a16="http://schemas.microsoft.com/office/drawing/2014/main" val="3220005546"/>
                  </a:ext>
                </a:extLst>
              </a:tr>
              <a:tr h="229749">
                <a:tc>
                  <a:txBody>
                    <a:bodyPr/>
                    <a:lstStyle/>
                    <a:p>
                      <a:pPr fontAlgn="base"/>
                      <a:r>
                        <a:rPr lang="en-GB" sz="1100">
                          <a:effectLst/>
                        </a:rPr>
                        <a:t>Leading to </a:t>
                      </a:r>
                      <a:r>
                        <a:rPr lang="en-GB" sz="1100" err="1">
                          <a:effectLst/>
                        </a:rPr>
                        <a:t>death</a:t>
                      </a:r>
                      <a:r>
                        <a:rPr lang="en-GB" sz="1100" baseline="30000" err="1">
                          <a:effectLst/>
                        </a:rPr>
                        <a:t>a</a:t>
                      </a:r>
                      <a:endParaRPr lang="en-GB" sz="1100" baseline="30000">
                        <a:effectLst/>
                      </a:endParaRPr>
                    </a:p>
                  </a:txBody>
                  <a:tcPr marT="18000" anchor="ctr"/>
                </a:tc>
                <a:tc>
                  <a:txBody>
                    <a:bodyPr/>
                    <a:lstStyle/>
                    <a:p>
                      <a:pPr algn="ctr" fontAlgn="base"/>
                      <a:r>
                        <a:rPr lang="en-IT" sz="1100">
                          <a:effectLst/>
                        </a:rPr>
                        <a:t>2 (4)</a:t>
                      </a:r>
                    </a:p>
                  </a:txBody>
                  <a:tcPr marT="18000" anchor="ctr"/>
                </a:tc>
                <a:extLst>
                  <a:ext uri="{0D108BD9-81ED-4DB2-BD59-A6C34878D82A}">
                    <a16:rowId xmlns:a16="http://schemas.microsoft.com/office/drawing/2014/main" val="781695125"/>
                  </a:ext>
                </a:extLst>
              </a:tr>
              <a:tr h="229749">
                <a:tc>
                  <a:txBody>
                    <a:bodyPr/>
                    <a:lstStyle/>
                    <a:p>
                      <a:pPr fontAlgn="base"/>
                      <a:r>
                        <a:rPr lang="en-GB" sz="1100">
                          <a:effectLst/>
                        </a:rPr>
                        <a:t>Treatment-related leading to death</a:t>
                      </a:r>
                    </a:p>
                  </a:txBody>
                  <a:tcPr marT="18000" anchor="ctr"/>
                </a:tc>
                <a:tc>
                  <a:txBody>
                    <a:bodyPr/>
                    <a:lstStyle/>
                    <a:p>
                      <a:pPr algn="ctr" fontAlgn="base"/>
                      <a:r>
                        <a:rPr lang="en-IT" sz="1100">
                          <a:effectLst/>
                        </a:rPr>
                        <a:t>0</a:t>
                      </a:r>
                    </a:p>
                  </a:txBody>
                  <a:tcPr marT="18000" anchor="ctr"/>
                </a:tc>
                <a:extLst>
                  <a:ext uri="{0D108BD9-81ED-4DB2-BD59-A6C34878D82A}">
                    <a16:rowId xmlns:a16="http://schemas.microsoft.com/office/drawing/2014/main" val="3814882448"/>
                  </a:ext>
                </a:extLst>
              </a:tr>
              <a:tr h="229749">
                <a:tc>
                  <a:txBody>
                    <a:bodyPr/>
                    <a:lstStyle/>
                    <a:p>
                      <a:pPr fontAlgn="base"/>
                      <a:r>
                        <a:rPr lang="en-GB" sz="1100">
                          <a:effectLst/>
                        </a:rPr>
                        <a:t>Leading to treatment </a:t>
                      </a:r>
                      <a:r>
                        <a:rPr lang="en-GB" sz="1100" err="1">
                          <a:effectLst/>
                        </a:rPr>
                        <a:t>discontinuation</a:t>
                      </a:r>
                      <a:r>
                        <a:rPr lang="en-GB" sz="1100" baseline="30000" err="1">
                          <a:effectLst/>
                        </a:rPr>
                        <a:t>b</a:t>
                      </a:r>
                      <a:endParaRPr lang="en-GB" sz="1100" baseline="30000">
                        <a:effectLst/>
                      </a:endParaRPr>
                    </a:p>
                  </a:txBody>
                  <a:tcPr marT="18000" anchor="ctr"/>
                </a:tc>
                <a:tc>
                  <a:txBody>
                    <a:bodyPr/>
                    <a:lstStyle/>
                    <a:p>
                      <a:pPr algn="ctr" fontAlgn="base"/>
                      <a:r>
                        <a:rPr lang="en-IT" sz="1100">
                          <a:effectLst/>
                        </a:rPr>
                        <a:t>3 (6)</a:t>
                      </a:r>
                    </a:p>
                  </a:txBody>
                  <a:tcPr marT="18000" anchor="ctr"/>
                </a:tc>
                <a:extLst>
                  <a:ext uri="{0D108BD9-81ED-4DB2-BD59-A6C34878D82A}">
                    <a16:rowId xmlns:a16="http://schemas.microsoft.com/office/drawing/2014/main" val="3442692272"/>
                  </a:ext>
                </a:extLst>
              </a:tr>
              <a:tr h="396223">
                <a:tc>
                  <a:txBody>
                    <a:bodyPr/>
                    <a:lstStyle/>
                    <a:p>
                      <a:pPr fontAlgn="base"/>
                      <a:r>
                        <a:rPr lang="en-GB" sz="1100">
                          <a:effectLst/>
                        </a:rPr>
                        <a:t>Treatment-related leading to treatment discontinuation</a:t>
                      </a:r>
                    </a:p>
                  </a:txBody>
                  <a:tcPr marT="18000" anchor="ctr"/>
                </a:tc>
                <a:tc>
                  <a:txBody>
                    <a:bodyPr/>
                    <a:lstStyle/>
                    <a:p>
                      <a:pPr algn="ctr" fontAlgn="base"/>
                      <a:r>
                        <a:rPr lang="en-IT" sz="1100">
                          <a:effectLst/>
                        </a:rPr>
                        <a:t>1 (2)</a:t>
                      </a:r>
                    </a:p>
                  </a:txBody>
                  <a:tcPr marT="18000" anchor="ctr"/>
                </a:tc>
                <a:extLst>
                  <a:ext uri="{0D108BD9-81ED-4DB2-BD59-A6C34878D82A}">
                    <a16:rowId xmlns:a16="http://schemas.microsoft.com/office/drawing/2014/main" val="2705409807"/>
                  </a:ext>
                </a:extLst>
              </a:tr>
              <a:tr h="229749">
                <a:tc>
                  <a:txBody>
                    <a:bodyPr/>
                    <a:lstStyle/>
                    <a:p>
                      <a:pPr fontAlgn="base"/>
                      <a:r>
                        <a:rPr lang="en-GB" sz="1100">
                          <a:effectLst/>
                        </a:rPr>
                        <a:t>Leading to treatment modification</a:t>
                      </a:r>
                    </a:p>
                  </a:txBody>
                  <a:tcPr marT="18000" anchor="ctr"/>
                </a:tc>
                <a:tc>
                  <a:txBody>
                    <a:bodyPr/>
                    <a:lstStyle/>
                    <a:p>
                      <a:pPr algn="ctr" fontAlgn="base"/>
                      <a:r>
                        <a:rPr lang="en-IT" sz="1100">
                          <a:effectLst/>
                        </a:rPr>
                        <a:t>11 (22)</a:t>
                      </a:r>
                    </a:p>
                  </a:txBody>
                  <a:tcPr marT="18000" anchor="ctr"/>
                </a:tc>
                <a:extLst>
                  <a:ext uri="{0D108BD9-81ED-4DB2-BD59-A6C34878D82A}">
                    <a16:rowId xmlns:a16="http://schemas.microsoft.com/office/drawing/2014/main" val="4220009495"/>
                  </a:ext>
                </a:extLst>
              </a:tr>
              <a:tr h="229749">
                <a:tc>
                  <a:txBody>
                    <a:bodyPr/>
                    <a:lstStyle/>
                    <a:p>
                      <a:pPr fontAlgn="base"/>
                      <a:r>
                        <a:rPr lang="en-GB" sz="1100">
                          <a:effectLst/>
                        </a:rPr>
                        <a:t>   Dose interruption</a:t>
                      </a:r>
                    </a:p>
                  </a:txBody>
                  <a:tcPr marT="18000" anchor="ctr"/>
                </a:tc>
                <a:tc>
                  <a:txBody>
                    <a:bodyPr/>
                    <a:lstStyle/>
                    <a:p>
                      <a:pPr algn="ctr" fontAlgn="base"/>
                      <a:r>
                        <a:rPr lang="en-IT" sz="1100">
                          <a:effectLst/>
                        </a:rPr>
                        <a:t>11 (22)</a:t>
                      </a:r>
                    </a:p>
                  </a:txBody>
                  <a:tcPr marT="18000" anchor="ctr"/>
                </a:tc>
                <a:extLst>
                  <a:ext uri="{0D108BD9-81ED-4DB2-BD59-A6C34878D82A}">
                    <a16:rowId xmlns:a16="http://schemas.microsoft.com/office/drawing/2014/main" val="4173038879"/>
                  </a:ext>
                </a:extLst>
              </a:tr>
              <a:tr h="229749">
                <a:tc>
                  <a:txBody>
                    <a:bodyPr/>
                    <a:lstStyle/>
                    <a:p>
                      <a:pPr fontAlgn="base"/>
                      <a:r>
                        <a:rPr lang="en-GB" sz="1100">
                          <a:effectLst/>
                        </a:rPr>
                        <a:t>   Dose reduction</a:t>
                      </a:r>
                      <a:r>
                        <a:rPr lang="en-GB" sz="1100" baseline="30000">
                          <a:effectLst/>
                        </a:rPr>
                        <a:t>c</a:t>
                      </a:r>
                    </a:p>
                  </a:txBody>
                  <a:tcPr marT="18000" anchor="ctr"/>
                </a:tc>
                <a:tc>
                  <a:txBody>
                    <a:bodyPr/>
                    <a:lstStyle/>
                    <a:p>
                      <a:pPr algn="ctr" fontAlgn="base"/>
                      <a:r>
                        <a:rPr lang="en-IT" sz="1100">
                          <a:effectLst/>
                        </a:rPr>
                        <a:t>2 (4)</a:t>
                      </a:r>
                    </a:p>
                  </a:txBody>
                  <a:tcPr marT="18000" anchor="ctr"/>
                </a:tc>
                <a:extLst>
                  <a:ext uri="{0D108BD9-81ED-4DB2-BD59-A6C34878D82A}">
                    <a16:rowId xmlns:a16="http://schemas.microsoft.com/office/drawing/2014/main" val="455545962"/>
                  </a:ext>
                </a:extLst>
              </a:tr>
              <a:tr h="229749">
                <a:tc>
                  <a:txBody>
                    <a:bodyPr/>
                    <a:lstStyle/>
                    <a:p>
                      <a:pPr fontAlgn="base"/>
                      <a:r>
                        <a:rPr lang="en-GB" sz="1100" err="1">
                          <a:effectLst/>
                        </a:rPr>
                        <a:t>DLT</a:t>
                      </a:r>
                      <a:r>
                        <a:rPr lang="en-GB" sz="1100" baseline="30000" err="1">
                          <a:effectLst/>
                        </a:rPr>
                        <a:t>d</a:t>
                      </a:r>
                      <a:endParaRPr lang="en-GB" sz="1100" baseline="30000">
                        <a:effectLst/>
                      </a:endParaRPr>
                    </a:p>
                  </a:txBody>
                  <a:tcPr marT="18000" anchor="ctr"/>
                </a:tc>
                <a:tc>
                  <a:txBody>
                    <a:bodyPr/>
                    <a:lstStyle/>
                    <a:p>
                      <a:pPr algn="ctr" fontAlgn="base"/>
                      <a:r>
                        <a:rPr lang="en-IT" sz="1100">
                          <a:effectLst/>
                        </a:rPr>
                        <a:t>1 (2)</a:t>
                      </a:r>
                    </a:p>
                  </a:txBody>
                  <a:tcPr marT="18000" marB="18000" anchor="ctr"/>
                </a:tc>
                <a:extLst>
                  <a:ext uri="{0D108BD9-81ED-4DB2-BD59-A6C34878D82A}">
                    <a16:rowId xmlns:a16="http://schemas.microsoft.com/office/drawing/2014/main" val="682450596"/>
                  </a:ext>
                </a:extLst>
              </a:tr>
            </a:tbl>
          </a:graphicData>
        </a:graphic>
      </p:graphicFrame>
      <p:graphicFrame>
        <p:nvGraphicFramePr>
          <p:cNvPr id="8" name="Table 7">
            <a:extLst>
              <a:ext uri="{FF2B5EF4-FFF2-40B4-BE49-F238E27FC236}">
                <a16:creationId xmlns:a16="http://schemas.microsoft.com/office/drawing/2014/main" id="{01519C6D-89BA-B2E5-4DEF-78ED7D379B4A}"/>
              </a:ext>
            </a:extLst>
          </p:cNvPr>
          <p:cNvGraphicFramePr>
            <a:graphicFrameLocks noGrp="1"/>
          </p:cNvGraphicFramePr>
          <p:nvPr>
            <p:extLst>
              <p:ext uri="{D42A27DB-BD31-4B8C-83A1-F6EECF244321}">
                <p14:modId xmlns:p14="http://schemas.microsoft.com/office/powerpoint/2010/main" val="3121410202"/>
              </p:ext>
            </p:extLst>
          </p:nvPr>
        </p:nvGraphicFramePr>
        <p:xfrm>
          <a:off x="5330701" y="1665288"/>
          <a:ext cx="6453312" cy="3879191"/>
        </p:xfrm>
        <a:graphic>
          <a:graphicData uri="http://schemas.openxmlformats.org/drawingml/2006/table">
            <a:tbl>
              <a:tblPr firstRow="1" bandRow="1">
                <a:tableStyleId>{5C22544A-7EE6-4342-B048-85BDC9FD1C3A}</a:tableStyleId>
              </a:tblPr>
              <a:tblGrid>
                <a:gridCol w="1980000">
                  <a:extLst>
                    <a:ext uri="{9D8B030D-6E8A-4147-A177-3AD203B41FA5}">
                      <a16:colId xmlns:a16="http://schemas.microsoft.com/office/drawing/2014/main" val="3867780151"/>
                    </a:ext>
                  </a:extLst>
                </a:gridCol>
                <a:gridCol w="745552">
                  <a:extLst>
                    <a:ext uri="{9D8B030D-6E8A-4147-A177-3AD203B41FA5}">
                      <a16:colId xmlns:a16="http://schemas.microsoft.com/office/drawing/2014/main" val="1051591969"/>
                    </a:ext>
                  </a:extLst>
                </a:gridCol>
                <a:gridCol w="745552">
                  <a:extLst>
                    <a:ext uri="{9D8B030D-6E8A-4147-A177-3AD203B41FA5}">
                      <a16:colId xmlns:a16="http://schemas.microsoft.com/office/drawing/2014/main" val="1714771550"/>
                    </a:ext>
                  </a:extLst>
                </a:gridCol>
                <a:gridCol w="745552">
                  <a:extLst>
                    <a:ext uri="{9D8B030D-6E8A-4147-A177-3AD203B41FA5}">
                      <a16:colId xmlns:a16="http://schemas.microsoft.com/office/drawing/2014/main" val="2158787653"/>
                    </a:ext>
                  </a:extLst>
                </a:gridCol>
                <a:gridCol w="745552">
                  <a:extLst>
                    <a:ext uri="{9D8B030D-6E8A-4147-A177-3AD203B41FA5}">
                      <a16:colId xmlns:a16="http://schemas.microsoft.com/office/drawing/2014/main" val="3585321953"/>
                    </a:ext>
                  </a:extLst>
                </a:gridCol>
                <a:gridCol w="745552">
                  <a:extLst>
                    <a:ext uri="{9D8B030D-6E8A-4147-A177-3AD203B41FA5}">
                      <a16:colId xmlns:a16="http://schemas.microsoft.com/office/drawing/2014/main" val="723427823"/>
                    </a:ext>
                  </a:extLst>
                </a:gridCol>
                <a:gridCol w="745552">
                  <a:extLst>
                    <a:ext uri="{9D8B030D-6E8A-4147-A177-3AD203B41FA5}">
                      <a16:colId xmlns:a16="http://schemas.microsoft.com/office/drawing/2014/main" val="3015886442"/>
                    </a:ext>
                  </a:extLst>
                </a:gridCol>
              </a:tblGrid>
              <a:tr h="478800">
                <a:tc>
                  <a:txBody>
                    <a:bodyPr/>
                    <a:lstStyle/>
                    <a:p>
                      <a:r>
                        <a:rPr lang="en-US" sz="1050"/>
                        <a:t>Patients, n (%)</a:t>
                      </a:r>
                    </a:p>
                  </a:txBody>
                  <a:tcPr marT="0" marB="0" anchor="ctr"/>
                </a:tc>
                <a:tc>
                  <a:txBody>
                    <a:bodyPr/>
                    <a:lstStyle/>
                    <a:p>
                      <a:pPr algn="ctr" fontAlgn="b"/>
                      <a:r>
                        <a:rPr lang="en-GB" sz="1050" b="1">
                          <a:effectLst/>
                        </a:rPr>
                        <a:t>50 mg </a:t>
                      </a:r>
                    </a:p>
                    <a:p>
                      <a:pPr algn="ctr" fontAlgn="b"/>
                      <a:r>
                        <a:rPr lang="en-GB" sz="1050" b="1">
                          <a:effectLst/>
                        </a:rPr>
                        <a:t>(n=4)</a:t>
                      </a:r>
                    </a:p>
                  </a:txBody>
                  <a:tcPr marT="0" marB="0" anchor="ctr"/>
                </a:tc>
                <a:tc>
                  <a:txBody>
                    <a:bodyPr/>
                    <a:lstStyle/>
                    <a:p>
                      <a:pPr algn="ctr" fontAlgn="b"/>
                      <a:r>
                        <a:rPr lang="en-GB" sz="1050" b="1">
                          <a:effectLst/>
                        </a:rPr>
                        <a:t>100 mg (n=14)</a:t>
                      </a:r>
                    </a:p>
                  </a:txBody>
                  <a:tcPr marT="0" marB="0" anchor="ctr"/>
                </a:tc>
                <a:tc>
                  <a:txBody>
                    <a:bodyPr/>
                    <a:lstStyle/>
                    <a:p>
                      <a:pPr algn="ctr" fontAlgn="b"/>
                      <a:r>
                        <a:rPr lang="en-GB" sz="1050" b="1">
                          <a:effectLst/>
                        </a:rPr>
                        <a:t>200 mg (n=15)</a:t>
                      </a:r>
                    </a:p>
                  </a:txBody>
                  <a:tcPr marT="0" marB="0" anchor="ctr"/>
                </a:tc>
                <a:tc>
                  <a:txBody>
                    <a:bodyPr/>
                    <a:lstStyle/>
                    <a:p>
                      <a:pPr algn="ctr" fontAlgn="b"/>
                      <a:r>
                        <a:rPr lang="en-GB" sz="1050" b="1">
                          <a:effectLst/>
                        </a:rPr>
                        <a:t>350 mg (n=13)</a:t>
                      </a:r>
                    </a:p>
                  </a:txBody>
                  <a:tcPr marT="0" marB="0" anchor="ctr"/>
                </a:tc>
                <a:tc>
                  <a:txBody>
                    <a:bodyPr/>
                    <a:lstStyle/>
                    <a:p>
                      <a:pPr algn="ctr" fontAlgn="b"/>
                      <a:r>
                        <a:rPr lang="en-GB" sz="1050" b="1">
                          <a:effectLst/>
                        </a:rPr>
                        <a:t>500 mg (n=4)</a:t>
                      </a:r>
                    </a:p>
                  </a:txBody>
                  <a:tcPr marT="0" marB="0" anchor="ctr"/>
                </a:tc>
                <a:tc>
                  <a:txBody>
                    <a:bodyPr/>
                    <a:lstStyle/>
                    <a:p>
                      <a:pPr algn="ctr" fontAlgn="b"/>
                      <a:r>
                        <a:rPr lang="en-GB" sz="1050" b="1">
                          <a:effectLst/>
                        </a:rPr>
                        <a:t>All doses (N=50</a:t>
                      </a:r>
                    </a:p>
                  </a:txBody>
                  <a:tcPr marT="0" marB="0" anchor="ctr"/>
                </a:tc>
                <a:extLst>
                  <a:ext uri="{0D108BD9-81ED-4DB2-BD59-A6C34878D82A}">
                    <a16:rowId xmlns:a16="http://schemas.microsoft.com/office/drawing/2014/main" val="1550136677"/>
                  </a:ext>
                </a:extLst>
              </a:tr>
              <a:tr h="170153">
                <a:tc gridSpan="7">
                  <a:txBody>
                    <a:bodyPr/>
                    <a:lstStyle/>
                    <a:p>
                      <a:pPr algn="l"/>
                      <a:r>
                        <a:rPr lang="en-US" sz="1050" b="1">
                          <a:solidFill>
                            <a:schemeClr val="tx1"/>
                          </a:solidFill>
                        </a:rPr>
                        <a:t>TEAEs in ≥ 10% of all patients or ≥3% for Grade 3 or higher </a:t>
                      </a:r>
                    </a:p>
                  </a:txBody>
                  <a:tcPr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17162864"/>
                  </a:ext>
                </a:extLst>
              </a:tr>
              <a:tr h="170153">
                <a:tc>
                  <a:txBody>
                    <a:bodyPr/>
                    <a:lstStyle/>
                    <a:p>
                      <a:pPr marL="205200" lvl="1" fontAlgn="base"/>
                      <a:r>
                        <a:rPr lang="en-GB" sz="1050">
                          <a:solidFill>
                            <a:schemeClr val="tx1"/>
                          </a:solidFill>
                          <a:effectLst/>
                        </a:rPr>
                        <a:t>Contusion</a:t>
                      </a:r>
                    </a:p>
                  </a:txBody>
                  <a:tcPr marT="0" marB="0" anchor="ctr"/>
                </a:tc>
                <a:tc>
                  <a:txBody>
                    <a:bodyPr/>
                    <a:lstStyle/>
                    <a:p>
                      <a:pPr algn="ctr" fontAlgn="base"/>
                      <a:r>
                        <a:rPr lang="en-IT" sz="1050">
                          <a:solidFill>
                            <a:schemeClr val="tx1"/>
                          </a:solidFill>
                          <a:effectLst/>
                        </a:rPr>
                        <a:t>0</a:t>
                      </a:r>
                    </a:p>
                  </a:txBody>
                  <a:tcPr marT="0" marB="0" anchor="ctr"/>
                </a:tc>
                <a:tc>
                  <a:txBody>
                    <a:bodyPr/>
                    <a:lstStyle/>
                    <a:p>
                      <a:pPr algn="ctr" fontAlgn="base"/>
                      <a:r>
                        <a:rPr lang="en-IT" sz="1050">
                          <a:solidFill>
                            <a:schemeClr val="tx1"/>
                          </a:solidFill>
                          <a:effectLst/>
                        </a:rPr>
                        <a:t>6 (43)</a:t>
                      </a:r>
                    </a:p>
                  </a:txBody>
                  <a:tcPr marT="0" marB="0" anchor="ctr"/>
                </a:tc>
                <a:tc>
                  <a:txBody>
                    <a:bodyPr/>
                    <a:lstStyle/>
                    <a:p>
                      <a:pPr algn="ctr" fontAlgn="base"/>
                      <a:r>
                        <a:rPr lang="en-IT" sz="1050">
                          <a:solidFill>
                            <a:schemeClr val="tx1"/>
                          </a:solidFill>
                          <a:effectLst/>
                        </a:rPr>
                        <a:t>5 (33)</a:t>
                      </a:r>
                    </a:p>
                  </a:txBody>
                  <a:tcPr marT="0" marB="0" anchor="ctr"/>
                </a:tc>
                <a:tc>
                  <a:txBody>
                    <a:bodyPr/>
                    <a:lstStyle/>
                    <a:p>
                      <a:pPr algn="ctr" fontAlgn="base"/>
                      <a:r>
                        <a:rPr lang="en-IT" sz="1050">
                          <a:solidFill>
                            <a:schemeClr val="tx1"/>
                          </a:solidFill>
                          <a:effectLst/>
                        </a:rPr>
                        <a:t>2 (15)</a:t>
                      </a:r>
                    </a:p>
                  </a:txBody>
                  <a:tcPr marT="0" marB="0" anchor="ctr"/>
                </a:tc>
                <a:tc>
                  <a:txBody>
                    <a:bodyPr/>
                    <a:lstStyle/>
                    <a:p>
                      <a:pPr algn="ctr" fontAlgn="base"/>
                      <a:r>
                        <a:rPr lang="en-IT" sz="1050">
                          <a:solidFill>
                            <a:schemeClr val="tx1"/>
                          </a:solidFill>
                          <a:effectLst/>
                        </a:rPr>
                        <a:t>2 (50)</a:t>
                      </a:r>
                    </a:p>
                  </a:txBody>
                  <a:tcPr marT="0" marB="0" anchor="ctr"/>
                </a:tc>
                <a:tc>
                  <a:txBody>
                    <a:bodyPr/>
                    <a:lstStyle/>
                    <a:p>
                      <a:pPr algn="ctr" fontAlgn="base"/>
                      <a:r>
                        <a:rPr lang="en-IT" sz="1050">
                          <a:solidFill>
                            <a:schemeClr val="tx1"/>
                          </a:solidFill>
                          <a:effectLst/>
                        </a:rPr>
                        <a:t>15 (30)</a:t>
                      </a:r>
                    </a:p>
                  </a:txBody>
                  <a:tcPr marT="0" marB="0" anchor="ctr"/>
                </a:tc>
                <a:extLst>
                  <a:ext uri="{0D108BD9-81ED-4DB2-BD59-A6C34878D82A}">
                    <a16:rowId xmlns:a16="http://schemas.microsoft.com/office/drawing/2014/main" val="3871914976"/>
                  </a:ext>
                </a:extLst>
              </a:tr>
              <a:tr h="170153">
                <a:tc>
                  <a:txBody>
                    <a:bodyPr/>
                    <a:lstStyle/>
                    <a:p>
                      <a:pPr marL="205200" lvl="1" fontAlgn="base"/>
                      <a:r>
                        <a:rPr lang="en-GB" sz="1050">
                          <a:solidFill>
                            <a:schemeClr val="tx1"/>
                          </a:solidFill>
                          <a:effectLst/>
                        </a:rPr>
                        <a:t>Diarrhea</a:t>
                      </a:r>
                    </a:p>
                  </a:txBody>
                  <a:tcPr marT="0" marB="0" anchor="ctr"/>
                </a:tc>
                <a:tc>
                  <a:txBody>
                    <a:bodyPr/>
                    <a:lstStyle/>
                    <a:p>
                      <a:pPr algn="ctr" fontAlgn="base"/>
                      <a:r>
                        <a:rPr lang="en-IT" sz="1050">
                          <a:solidFill>
                            <a:schemeClr val="tx1"/>
                          </a:solidFill>
                          <a:effectLst/>
                        </a:rPr>
                        <a:t>2 (50)</a:t>
                      </a:r>
                    </a:p>
                  </a:txBody>
                  <a:tcPr marT="0" marB="0" anchor="ctr"/>
                </a:tc>
                <a:tc>
                  <a:txBody>
                    <a:bodyPr/>
                    <a:lstStyle/>
                    <a:p>
                      <a:pPr algn="ctr" fontAlgn="base"/>
                      <a:r>
                        <a:rPr lang="en-IT" sz="1050">
                          <a:solidFill>
                            <a:schemeClr val="tx1"/>
                          </a:solidFill>
                          <a:effectLst/>
                        </a:rPr>
                        <a:t>2 (14)</a:t>
                      </a:r>
                    </a:p>
                  </a:txBody>
                  <a:tcPr marT="0" marB="0" anchor="ctr"/>
                </a:tc>
                <a:tc>
                  <a:txBody>
                    <a:bodyPr/>
                    <a:lstStyle/>
                    <a:p>
                      <a:pPr algn="ctr" fontAlgn="base"/>
                      <a:r>
                        <a:rPr lang="en-IT" sz="1050">
                          <a:solidFill>
                            <a:schemeClr val="tx1"/>
                          </a:solidFill>
                          <a:effectLst/>
                        </a:rPr>
                        <a:t>2 (13)</a:t>
                      </a:r>
                    </a:p>
                  </a:txBody>
                  <a:tcPr marT="0" marB="0" anchor="ctr"/>
                </a:tc>
                <a:tc>
                  <a:txBody>
                    <a:bodyPr/>
                    <a:lstStyle/>
                    <a:p>
                      <a:pPr algn="ctr" fontAlgn="base"/>
                      <a:r>
                        <a:rPr lang="en-IT" sz="1050">
                          <a:solidFill>
                            <a:schemeClr val="tx1"/>
                          </a:solidFill>
                          <a:effectLst/>
                        </a:rPr>
                        <a:t>4 (31)</a:t>
                      </a:r>
                    </a:p>
                  </a:txBody>
                  <a:tcPr marT="0" marB="0" anchor="ctr"/>
                </a:tc>
                <a:tc>
                  <a:txBody>
                    <a:bodyPr/>
                    <a:lstStyle/>
                    <a:p>
                      <a:pPr algn="ctr" fontAlgn="base"/>
                      <a:r>
                        <a:rPr lang="en-IT" sz="1050">
                          <a:solidFill>
                            <a:schemeClr val="tx1"/>
                          </a:solidFill>
                          <a:effectLst/>
                        </a:rPr>
                        <a:t>2 (50)</a:t>
                      </a:r>
                    </a:p>
                  </a:txBody>
                  <a:tcPr marT="0" marB="0" anchor="ctr"/>
                </a:tc>
                <a:tc>
                  <a:txBody>
                    <a:bodyPr/>
                    <a:lstStyle/>
                    <a:p>
                      <a:pPr algn="ctr" fontAlgn="base"/>
                      <a:r>
                        <a:rPr lang="en-IT" sz="1050">
                          <a:solidFill>
                            <a:schemeClr val="tx1"/>
                          </a:solidFill>
                          <a:effectLst/>
                        </a:rPr>
                        <a:t>12 (24)</a:t>
                      </a:r>
                    </a:p>
                  </a:txBody>
                  <a:tcPr marT="0" marB="0" anchor="ctr"/>
                </a:tc>
                <a:extLst>
                  <a:ext uri="{0D108BD9-81ED-4DB2-BD59-A6C34878D82A}">
                    <a16:rowId xmlns:a16="http://schemas.microsoft.com/office/drawing/2014/main" val="3411885595"/>
                  </a:ext>
                </a:extLst>
              </a:tr>
              <a:tr h="170153">
                <a:tc>
                  <a:txBody>
                    <a:bodyPr/>
                    <a:lstStyle/>
                    <a:p>
                      <a:pPr marL="205200" lvl="1" fontAlgn="base"/>
                      <a:r>
                        <a:rPr lang="en-GB" sz="1050">
                          <a:solidFill>
                            <a:schemeClr val="tx1"/>
                          </a:solidFill>
                          <a:effectLst/>
                        </a:rPr>
                        <a:t>Fatigue</a:t>
                      </a:r>
                    </a:p>
                  </a:txBody>
                  <a:tcPr marT="0" marB="0" anchor="ctr"/>
                </a:tc>
                <a:tc>
                  <a:txBody>
                    <a:bodyPr/>
                    <a:lstStyle/>
                    <a:p>
                      <a:pPr algn="ctr" fontAlgn="base"/>
                      <a:r>
                        <a:rPr lang="en-IT" sz="1050">
                          <a:solidFill>
                            <a:schemeClr val="tx1"/>
                          </a:solidFill>
                          <a:effectLst/>
                        </a:rPr>
                        <a:t>0</a:t>
                      </a:r>
                    </a:p>
                  </a:txBody>
                  <a:tcPr marT="0" marB="0" anchor="ctr"/>
                </a:tc>
                <a:tc>
                  <a:txBody>
                    <a:bodyPr/>
                    <a:lstStyle/>
                    <a:p>
                      <a:pPr algn="ctr" fontAlgn="base"/>
                      <a:r>
                        <a:rPr lang="en-IT" sz="1050">
                          <a:solidFill>
                            <a:schemeClr val="tx1"/>
                          </a:solidFill>
                          <a:effectLst/>
                        </a:rPr>
                        <a:t>3 (21)</a:t>
                      </a:r>
                    </a:p>
                  </a:txBody>
                  <a:tcPr marT="0" marB="0" anchor="ctr"/>
                </a:tc>
                <a:tc>
                  <a:txBody>
                    <a:bodyPr/>
                    <a:lstStyle/>
                    <a:p>
                      <a:pPr algn="ctr" fontAlgn="base"/>
                      <a:r>
                        <a:rPr lang="en-IT" sz="1050">
                          <a:solidFill>
                            <a:schemeClr val="tx1"/>
                          </a:solidFill>
                          <a:effectLst/>
                        </a:rPr>
                        <a:t>4 (27)</a:t>
                      </a:r>
                    </a:p>
                  </a:txBody>
                  <a:tcPr marT="0" marB="0" anchor="ctr"/>
                </a:tc>
                <a:tc>
                  <a:txBody>
                    <a:bodyPr/>
                    <a:lstStyle/>
                    <a:p>
                      <a:pPr algn="ctr" fontAlgn="base"/>
                      <a:r>
                        <a:rPr lang="en-IT" sz="1050">
                          <a:solidFill>
                            <a:schemeClr val="tx1"/>
                          </a:solidFill>
                          <a:effectLst/>
                        </a:rPr>
                        <a:t>1 (8)</a:t>
                      </a:r>
                    </a:p>
                  </a:txBody>
                  <a:tcPr marT="0" marB="0" anchor="ctr"/>
                </a:tc>
                <a:tc>
                  <a:txBody>
                    <a:bodyPr/>
                    <a:lstStyle/>
                    <a:p>
                      <a:pPr algn="ctr" fontAlgn="base"/>
                      <a:r>
                        <a:rPr lang="en-IT" sz="1050">
                          <a:solidFill>
                            <a:schemeClr val="tx1"/>
                          </a:solidFill>
                          <a:effectLst/>
                        </a:rPr>
                        <a:t>2 (50)</a:t>
                      </a:r>
                    </a:p>
                  </a:txBody>
                  <a:tcPr marT="0" marB="0" anchor="ctr"/>
                </a:tc>
                <a:tc>
                  <a:txBody>
                    <a:bodyPr/>
                    <a:lstStyle/>
                    <a:p>
                      <a:pPr algn="ctr" fontAlgn="base"/>
                      <a:r>
                        <a:rPr lang="en-IT" sz="1050">
                          <a:solidFill>
                            <a:schemeClr val="tx1"/>
                          </a:solidFill>
                          <a:effectLst/>
                        </a:rPr>
                        <a:t>10 (20)</a:t>
                      </a:r>
                    </a:p>
                  </a:txBody>
                  <a:tcPr marT="0" marB="0" anchor="ctr"/>
                </a:tc>
                <a:extLst>
                  <a:ext uri="{0D108BD9-81ED-4DB2-BD59-A6C34878D82A}">
                    <a16:rowId xmlns:a16="http://schemas.microsoft.com/office/drawing/2014/main" val="4220198710"/>
                  </a:ext>
                </a:extLst>
              </a:tr>
              <a:tr h="170153">
                <a:tc>
                  <a:txBody>
                    <a:bodyPr/>
                    <a:lstStyle/>
                    <a:p>
                      <a:pPr marL="205200" lvl="1" fontAlgn="base"/>
                      <a:r>
                        <a:rPr lang="en-GB" sz="1050">
                          <a:solidFill>
                            <a:schemeClr val="tx1"/>
                          </a:solidFill>
                          <a:effectLst/>
                        </a:rPr>
                        <a:t>Amylase increased</a:t>
                      </a:r>
                      <a:r>
                        <a:rPr lang="en-GB" sz="1050" baseline="30000">
                          <a:solidFill>
                            <a:schemeClr val="tx1"/>
                          </a:solidFill>
                          <a:effectLst/>
                        </a:rPr>
                        <a:t>e</a:t>
                      </a:r>
                    </a:p>
                  </a:txBody>
                  <a:tcPr marT="0" marB="0" anchor="ctr"/>
                </a:tc>
                <a:tc>
                  <a:txBody>
                    <a:bodyPr/>
                    <a:lstStyle/>
                    <a:p>
                      <a:pPr algn="ctr" fontAlgn="base"/>
                      <a:r>
                        <a:rPr lang="en-IT" sz="1050">
                          <a:solidFill>
                            <a:schemeClr val="tx1"/>
                          </a:solidFill>
                          <a:effectLst/>
                        </a:rPr>
                        <a:t>1 (25)</a:t>
                      </a:r>
                    </a:p>
                  </a:txBody>
                  <a:tcPr marT="0" marB="0" anchor="ctr"/>
                </a:tc>
                <a:tc>
                  <a:txBody>
                    <a:bodyPr/>
                    <a:lstStyle/>
                    <a:p>
                      <a:pPr algn="ctr" fontAlgn="base"/>
                      <a:r>
                        <a:rPr lang="en-IT" sz="1050">
                          <a:solidFill>
                            <a:schemeClr val="tx1"/>
                          </a:solidFill>
                          <a:effectLst/>
                        </a:rPr>
                        <a:t>3 (21)</a:t>
                      </a:r>
                    </a:p>
                  </a:txBody>
                  <a:tcPr marT="0" marB="0" anchor="ctr"/>
                </a:tc>
                <a:tc>
                  <a:txBody>
                    <a:bodyPr/>
                    <a:lstStyle/>
                    <a:p>
                      <a:pPr algn="ctr" fontAlgn="base"/>
                      <a:r>
                        <a:rPr lang="en-IT" sz="1050">
                          <a:solidFill>
                            <a:schemeClr val="tx1"/>
                          </a:solidFill>
                          <a:effectLst/>
                        </a:rPr>
                        <a:t>2 (13)</a:t>
                      </a:r>
                    </a:p>
                  </a:txBody>
                  <a:tcPr marT="0" marB="0" anchor="ctr"/>
                </a:tc>
                <a:tc>
                  <a:txBody>
                    <a:bodyPr/>
                    <a:lstStyle/>
                    <a:p>
                      <a:pPr algn="ctr" fontAlgn="base"/>
                      <a:r>
                        <a:rPr lang="en-IT" sz="1050">
                          <a:solidFill>
                            <a:schemeClr val="tx1"/>
                          </a:solidFill>
                          <a:effectLst/>
                        </a:rPr>
                        <a:t>2 (15)</a:t>
                      </a:r>
                    </a:p>
                  </a:txBody>
                  <a:tcPr marT="0" marB="0" anchor="ctr"/>
                </a:tc>
                <a:tc>
                  <a:txBody>
                    <a:bodyPr/>
                    <a:lstStyle/>
                    <a:p>
                      <a:pPr algn="ctr" fontAlgn="base"/>
                      <a:r>
                        <a:rPr lang="en-IT" sz="1050">
                          <a:solidFill>
                            <a:schemeClr val="tx1"/>
                          </a:solidFill>
                          <a:effectLst/>
                        </a:rPr>
                        <a:t>0</a:t>
                      </a:r>
                    </a:p>
                  </a:txBody>
                  <a:tcPr marT="0" marB="0" anchor="ctr"/>
                </a:tc>
                <a:tc>
                  <a:txBody>
                    <a:bodyPr/>
                    <a:lstStyle/>
                    <a:p>
                      <a:pPr algn="ctr" fontAlgn="base"/>
                      <a:r>
                        <a:rPr lang="en-IT" sz="1050">
                          <a:solidFill>
                            <a:schemeClr val="tx1"/>
                          </a:solidFill>
                          <a:effectLst/>
                        </a:rPr>
                        <a:t>8 (16)</a:t>
                      </a:r>
                    </a:p>
                  </a:txBody>
                  <a:tcPr marT="0" marB="0" anchor="ctr"/>
                </a:tc>
                <a:extLst>
                  <a:ext uri="{0D108BD9-81ED-4DB2-BD59-A6C34878D82A}">
                    <a16:rowId xmlns:a16="http://schemas.microsoft.com/office/drawing/2014/main" val="3068968192"/>
                  </a:ext>
                </a:extLst>
              </a:tr>
              <a:tr h="322007">
                <a:tc>
                  <a:txBody>
                    <a:bodyPr/>
                    <a:lstStyle/>
                    <a:p>
                      <a:pPr marL="205200" lvl="1" fontAlgn="base" hangingPunct="0"/>
                      <a:r>
                        <a:rPr lang="en-GB" sz="1050">
                          <a:solidFill>
                            <a:schemeClr val="tx1"/>
                          </a:solidFill>
                          <a:effectLst/>
                        </a:rPr>
                        <a:t>Neutropenia/neutrophil count decreased</a:t>
                      </a:r>
                    </a:p>
                  </a:txBody>
                  <a:tcPr marT="0" marB="0" anchor="ctr"/>
                </a:tc>
                <a:tc>
                  <a:txBody>
                    <a:bodyPr/>
                    <a:lstStyle/>
                    <a:p>
                      <a:pPr algn="ctr" fontAlgn="base"/>
                      <a:r>
                        <a:rPr lang="en-IT" sz="1050">
                          <a:solidFill>
                            <a:schemeClr val="tx1"/>
                          </a:solidFill>
                          <a:effectLst/>
                        </a:rPr>
                        <a:t>1 (25)</a:t>
                      </a:r>
                    </a:p>
                  </a:txBody>
                  <a:tcPr marT="0" marB="0" anchor="ctr"/>
                </a:tc>
                <a:tc>
                  <a:txBody>
                    <a:bodyPr/>
                    <a:lstStyle/>
                    <a:p>
                      <a:pPr algn="ctr" fontAlgn="base"/>
                      <a:r>
                        <a:rPr lang="en-IT" sz="1050">
                          <a:solidFill>
                            <a:schemeClr val="tx1"/>
                          </a:solidFill>
                          <a:effectLst/>
                        </a:rPr>
                        <a:t>3 (21)</a:t>
                      </a:r>
                    </a:p>
                  </a:txBody>
                  <a:tcPr marT="0" marB="0" anchor="ctr"/>
                </a:tc>
                <a:tc>
                  <a:txBody>
                    <a:bodyPr/>
                    <a:lstStyle/>
                    <a:p>
                      <a:pPr algn="ctr" fontAlgn="base"/>
                      <a:r>
                        <a:rPr lang="en-IT" sz="1050">
                          <a:solidFill>
                            <a:schemeClr val="tx1"/>
                          </a:solidFill>
                          <a:effectLst/>
                        </a:rPr>
                        <a:t>2 (13)</a:t>
                      </a:r>
                    </a:p>
                  </a:txBody>
                  <a:tcPr marT="0" marB="0" anchor="ctr"/>
                </a:tc>
                <a:tc>
                  <a:txBody>
                    <a:bodyPr/>
                    <a:lstStyle/>
                    <a:p>
                      <a:pPr algn="ctr" fontAlgn="base"/>
                      <a:r>
                        <a:rPr lang="en-IT" sz="1050">
                          <a:solidFill>
                            <a:schemeClr val="tx1"/>
                          </a:solidFill>
                          <a:effectLst/>
                        </a:rPr>
                        <a:t>1 (8)</a:t>
                      </a:r>
                    </a:p>
                  </a:txBody>
                  <a:tcPr marT="0" marB="0" anchor="ctr"/>
                </a:tc>
                <a:tc>
                  <a:txBody>
                    <a:bodyPr/>
                    <a:lstStyle/>
                    <a:p>
                      <a:pPr algn="ctr" fontAlgn="base"/>
                      <a:r>
                        <a:rPr lang="en-IT" sz="1050">
                          <a:solidFill>
                            <a:schemeClr val="tx1"/>
                          </a:solidFill>
                          <a:effectLst/>
                        </a:rPr>
                        <a:t>1 (25)</a:t>
                      </a:r>
                    </a:p>
                  </a:txBody>
                  <a:tcPr marT="0" marB="0" anchor="ctr"/>
                </a:tc>
                <a:tc>
                  <a:txBody>
                    <a:bodyPr/>
                    <a:lstStyle/>
                    <a:p>
                      <a:pPr algn="ctr" fontAlgn="base"/>
                      <a:r>
                        <a:rPr lang="en-IT" sz="1050">
                          <a:solidFill>
                            <a:schemeClr val="tx1"/>
                          </a:solidFill>
                          <a:effectLst/>
                        </a:rPr>
                        <a:t>8 (16)</a:t>
                      </a:r>
                    </a:p>
                  </a:txBody>
                  <a:tcPr marT="0" marB="0" anchor="ctr"/>
                </a:tc>
                <a:extLst>
                  <a:ext uri="{0D108BD9-81ED-4DB2-BD59-A6C34878D82A}">
                    <a16:rowId xmlns:a16="http://schemas.microsoft.com/office/drawing/2014/main" val="3153733212"/>
                  </a:ext>
                </a:extLst>
              </a:tr>
              <a:tr h="170153">
                <a:tc>
                  <a:txBody>
                    <a:bodyPr/>
                    <a:lstStyle/>
                    <a:p>
                      <a:pPr marL="205200" lvl="1" fontAlgn="base"/>
                      <a:r>
                        <a:rPr lang="en-GB" sz="1050">
                          <a:solidFill>
                            <a:schemeClr val="tx1"/>
                          </a:solidFill>
                          <a:effectLst/>
                        </a:rPr>
                        <a:t>Lipase increased</a:t>
                      </a:r>
                      <a:r>
                        <a:rPr lang="en-GB" sz="1050" baseline="30000">
                          <a:solidFill>
                            <a:schemeClr val="tx1"/>
                          </a:solidFill>
                          <a:effectLst/>
                        </a:rPr>
                        <a:t>e</a:t>
                      </a:r>
                    </a:p>
                  </a:txBody>
                  <a:tcPr marT="0" marB="0" anchor="ctr"/>
                </a:tc>
                <a:tc>
                  <a:txBody>
                    <a:bodyPr/>
                    <a:lstStyle/>
                    <a:p>
                      <a:pPr algn="ctr" fontAlgn="base"/>
                      <a:r>
                        <a:rPr lang="en-IT" sz="1050">
                          <a:solidFill>
                            <a:schemeClr val="tx1"/>
                          </a:solidFill>
                          <a:effectLst/>
                        </a:rPr>
                        <a:t>1 (25)</a:t>
                      </a:r>
                    </a:p>
                  </a:txBody>
                  <a:tcPr marT="0" marB="0" anchor="ctr"/>
                </a:tc>
                <a:tc>
                  <a:txBody>
                    <a:bodyPr/>
                    <a:lstStyle/>
                    <a:p>
                      <a:pPr algn="ctr" fontAlgn="base"/>
                      <a:r>
                        <a:rPr lang="en-IT" sz="1050">
                          <a:solidFill>
                            <a:schemeClr val="tx1"/>
                          </a:solidFill>
                          <a:effectLst/>
                        </a:rPr>
                        <a:t>2 (14)</a:t>
                      </a:r>
                    </a:p>
                  </a:txBody>
                  <a:tcPr marT="0" marB="0" anchor="ctr"/>
                </a:tc>
                <a:tc>
                  <a:txBody>
                    <a:bodyPr/>
                    <a:lstStyle/>
                    <a:p>
                      <a:pPr algn="ctr" fontAlgn="base"/>
                      <a:r>
                        <a:rPr lang="en-IT" sz="1050">
                          <a:solidFill>
                            <a:schemeClr val="tx1"/>
                          </a:solidFill>
                          <a:effectLst/>
                        </a:rPr>
                        <a:t>2 (13)</a:t>
                      </a:r>
                    </a:p>
                  </a:txBody>
                  <a:tcPr marT="0" marB="0" anchor="ctr"/>
                </a:tc>
                <a:tc>
                  <a:txBody>
                    <a:bodyPr/>
                    <a:lstStyle/>
                    <a:p>
                      <a:pPr algn="ctr" fontAlgn="base"/>
                      <a:r>
                        <a:rPr lang="en-IT" sz="1050">
                          <a:solidFill>
                            <a:schemeClr val="tx1"/>
                          </a:solidFill>
                          <a:effectLst/>
                        </a:rPr>
                        <a:t>2 (15)</a:t>
                      </a:r>
                    </a:p>
                  </a:txBody>
                  <a:tcPr marT="0" marB="0" anchor="ctr"/>
                </a:tc>
                <a:tc>
                  <a:txBody>
                    <a:bodyPr/>
                    <a:lstStyle/>
                    <a:p>
                      <a:pPr algn="ctr" fontAlgn="base"/>
                      <a:r>
                        <a:rPr lang="en-IT" sz="1050">
                          <a:solidFill>
                            <a:schemeClr val="tx1"/>
                          </a:solidFill>
                          <a:effectLst/>
                        </a:rPr>
                        <a:t>0</a:t>
                      </a:r>
                    </a:p>
                  </a:txBody>
                  <a:tcPr marT="0" marB="0" anchor="ctr"/>
                </a:tc>
                <a:tc>
                  <a:txBody>
                    <a:bodyPr/>
                    <a:lstStyle/>
                    <a:p>
                      <a:pPr algn="ctr" fontAlgn="base"/>
                      <a:r>
                        <a:rPr lang="en-IT" sz="1050">
                          <a:solidFill>
                            <a:schemeClr val="tx1"/>
                          </a:solidFill>
                          <a:effectLst/>
                        </a:rPr>
                        <a:t>7 (14)</a:t>
                      </a:r>
                    </a:p>
                  </a:txBody>
                  <a:tcPr marT="0" marB="0" anchor="ctr"/>
                </a:tc>
                <a:extLst>
                  <a:ext uri="{0D108BD9-81ED-4DB2-BD59-A6C34878D82A}">
                    <a16:rowId xmlns:a16="http://schemas.microsoft.com/office/drawing/2014/main" val="117986698"/>
                  </a:ext>
                </a:extLst>
              </a:tr>
              <a:tr h="170153">
                <a:tc>
                  <a:txBody>
                    <a:bodyPr/>
                    <a:lstStyle/>
                    <a:p>
                      <a:pPr marL="205200" lvl="1" fontAlgn="base"/>
                      <a:r>
                        <a:rPr lang="en-GB" sz="1050">
                          <a:solidFill>
                            <a:schemeClr val="tx1"/>
                          </a:solidFill>
                          <a:effectLst/>
                        </a:rPr>
                        <a:t>Pyrexia</a:t>
                      </a:r>
                    </a:p>
                  </a:txBody>
                  <a:tcPr marT="0" marB="0" anchor="ctr"/>
                </a:tc>
                <a:tc>
                  <a:txBody>
                    <a:bodyPr/>
                    <a:lstStyle/>
                    <a:p>
                      <a:pPr algn="ctr" fontAlgn="base"/>
                      <a:r>
                        <a:rPr lang="en-IT" sz="1050">
                          <a:solidFill>
                            <a:schemeClr val="tx1"/>
                          </a:solidFill>
                          <a:effectLst/>
                        </a:rPr>
                        <a:t>1 (25)</a:t>
                      </a:r>
                    </a:p>
                  </a:txBody>
                  <a:tcPr marT="0" marB="0" anchor="ctr"/>
                </a:tc>
                <a:tc>
                  <a:txBody>
                    <a:bodyPr/>
                    <a:lstStyle/>
                    <a:p>
                      <a:pPr algn="ctr" fontAlgn="base"/>
                      <a:r>
                        <a:rPr lang="en-IT" sz="1050">
                          <a:solidFill>
                            <a:schemeClr val="tx1"/>
                          </a:solidFill>
                          <a:effectLst/>
                        </a:rPr>
                        <a:t>4 (29)</a:t>
                      </a:r>
                    </a:p>
                  </a:txBody>
                  <a:tcPr marT="0" marB="0" anchor="ctr"/>
                </a:tc>
                <a:tc>
                  <a:txBody>
                    <a:bodyPr/>
                    <a:lstStyle/>
                    <a:p>
                      <a:pPr algn="ctr" fontAlgn="base"/>
                      <a:r>
                        <a:rPr lang="en-IT" sz="1050">
                          <a:solidFill>
                            <a:schemeClr val="tx1"/>
                          </a:solidFill>
                          <a:effectLst/>
                        </a:rPr>
                        <a:t>1 (7)</a:t>
                      </a:r>
                    </a:p>
                  </a:txBody>
                  <a:tcPr marT="0" marB="0" anchor="ctr"/>
                </a:tc>
                <a:tc>
                  <a:txBody>
                    <a:bodyPr/>
                    <a:lstStyle/>
                    <a:p>
                      <a:pPr algn="ctr" fontAlgn="base"/>
                      <a:r>
                        <a:rPr lang="en-IT" sz="1050">
                          <a:solidFill>
                            <a:schemeClr val="tx1"/>
                          </a:solidFill>
                          <a:effectLst/>
                        </a:rPr>
                        <a:t>1 (8)</a:t>
                      </a:r>
                    </a:p>
                  </a:txBody>
                  <a:tcPr marT="0" marB="0" anchor="ctr"/>
                </a:tc>
                <a:tc>
                  <a:txBody>
                    <a:bodyPr/>
                    <a:lstStyle/>
                    <a:p>
                      <a:pPr algn="ctr" fontAlgn="base"/>
                      <a:r>
                        <a:rPr lang="en-IT" sz="1050">
                          <a:solidFill>
                            <a:schemeClr val="tx1"/>
                          </a:solidFill>
                          <a:effectLst/>
                        </a:rPr>
                        <a:t>0</a:t>
                      </a:r>
                    </a:p>
                  </a:txBody>
                  <a:tcPr marT="0" marB="0" anchor="ctr"/>
                </a:tc>
                <a:tc>
                  <a:txBody>
                    <a:bodyPr/>
                    <a:lstStyle/>
                    <a:p>
                      <a:pPr algn="ctr" fontAlgn="base"/>
                      <a:r>
                        <a:rPr lang="en-IT" sz="1050">
                          <a:solidFill>
                            <a:schemeClr val="tx1"/>
                          </a:solidFill>
                          <a:effectLst/>
                        </a:rPr>
                        <a:t>7 (14)</a:t>
                      </a:r>
                    </a:p>
                  </a:txBody>
                  <a:tcPr marT="0" marB="0" anchor="ctr"/>
                </a:tc>
                <a:extLst>
                  <a:ext uri="{0D108BD9-81ED-4DB2-BD59-A6C34878D82A}">
                    <a16:rowId xmlns:a16="http://schemas.microsoft.com/office/drawing/2014/main" val="1385607176"/>
                  </a:ext>
                </a:extLst>
              </a:tr>
              <a:tr h="170153">
                <a:tc>
                  <a:txBody>
                    <a:bodyPr/>
                    <a:lstStyle/>
                    <a:p>
                      <a:pPr marL="205200" lvl="1" fontAlgn="base"/>
                      <a:r>
                        <a:rPr lang="en-GB" sz="1050">
                          <a:solidFill>
                            <a:schemeClr val="tx1"/>
                          </a:solidFill>
                          <a:effectLst/>
                        </a:rPr>
                        <a:t>Cough</a:t>
                      </a:r>
                    </a:p>
                  </a:txBody>
                  <a:tcPr marT="0" marB="0" anchor="ctr"/>
                </a:tc>
                <a:tc>
                  <a:txBody>
                    <a:bodyPr/>
                    <a:lstStyle/>
                    <a:p>
                      <a:pPr algn="ctr" fontAlgn="base"/>
                      <a:r>
                        <a:rPr lang="en-IT" sz="1050">
                          <a:solidFill>
                            <a:schemeClr val="tx1"/>
                          </a:solidFill>
                          <a:effectLst/>
                        </a:rPr>
                        <a:t>2 (50)</a:t>
                      </a:r>
                    </a:p>
                  </a:txBody>
                  <a:tcPr marT="0" marB="0" anchor="ctr"/>
                </a:tc>
                <a:tc>
                  <a:txBody>
                    <a:bodyPr/>
                    <a:lstStyle/>
                    <a:p>
                      <a:pPr algn="ctr" fontAlgn="base"/>
                      <a:r>
                        <a:rPr lang="en-IT" sz="1050">
                          <a:solidFill>
                            <a:schemeClr val="tx1"/>
                          </a:solidFill>
                          <a:effectLst/>
                        </a:rPr>
                        <a:t>2 (14)</a:t>
                      </a:r>
                    </a:p>
                  </a:txBody>
                  <a:tcPr marT="0" marB="0" anchor="ctr"/>
                </a:tc>
                <a:tc>
                  <a:txBody>
                    <a:bodyPr/>
                    <a:lstStyle/>
                    <a:p>
                      <a:pPr algn="ctr" fontAlgn="base"/>
                      <a:r>
                        <a:rPr lang="en-IT" sz="1050">
                          <a:solidFill>
                            <a:schemeClr val="tx1"/>
                          </a:solidFill>
                          <a:effectLst/>
                        </a:rPr>
                        <a:t>1 (7)</a:t>
                      </a:r>
                    </a:p>
                  </a:txBody>
                  <a:tcPr marT="0" marB="0" anchor="ctr"/>
                </a:tc>
                <a:tc>
                  <a:txBody>
                    <a:bodyPr/>
                    <a:lstStyle/>
                    <a:p>
                      <a:pPr algn="ctr" fontAlgn="base"/>
                      <a:r>
                        <a:rPr lang="en-IT" sz="1050">
                          <a:solidFill>
                            <a:schemeClr val="tx1"/>
                          </a:solidFill>
                          <a:effectLst/>
                        </a:rPr>
                        <a:t>1 (8)</a:t>
                      </a:r>
                    </a:p>
                  </a:txBody>
                  <a:tcPr marT="0" marB="0" anchor="ctr"/>
                </a:tc>
                <a:tc>
                  <a:txBody>
                    <a:bodyPr/>
                    <a:lstStyle/>
                    <a:p>
                      <a:pPr algn="ctr" fontAlgn="base"/>
                      <a:r>
                        <a:rPr lang="en-IT" sz="1050">
                          <a:solidFill>
                            <a:schemeClr val="tx1"/>
                          </a:solidFill>
                          <a:effectLst/>
                        </a:rPr>
                        <a:t>0</a:t>
                      </a:r>
                    </a:p>
                  </a:txBody>
                  <a:tcPr marT="0" marB="0" anchor="ctr"/>
                </a:tc>
                <a:tc>
                  <a:txBody>
                    <a:bodyPr/>
                    <a:lstStyle/>
                    <a:p>
                      <a:pPr algn="ctr" fontAlgn="base"/>
                      <a:r>
                        <a:rPr lang="en-IT" sz="1050">
                          <a:solidFill>
                            <a:schemeClr val="tx1"/>
                          </a:solidFill>
                          <a:effectLst/>
                        </a:rPr>
                        <a:t>6 (12)</a:t>
                      </a:r>
                    </a:p>
                  </a:txBody>
                  <a:tcPr marT="0" marB="0" anchor="ctr"/>
                </a:tc>
                <a:extLst>
                  <a:ext uri="{0D108BD9-81ED-4DB2-BD59-A6C34878D82A}">
                    <a16:rowId xmlns:a16="http://schemas.microsoft.com/office/drawing/2014/main" val="703571250"/>
                  </a:ext>
                </a:extLst>
              </a:tr>
              <a:tr h="170153">
                <a:tc>
                  <a:txBody>
                    <a:bodyPr/>
                    <a:lstStyle/>
                    <a:p>
                      <a:pPr marL="205200" lvl="1" fontAlgn="base"/>
                      <a:r>
                        <a:rPr lang="en-GB" sz="1050">
                          <a:solidFill>
                            <a:schemeClr val="tx1"/>
                          </a:solidFill>
                          <a:effectLst/>
                        </a:rPr>
                        <a:t>Headache</a:t>
                      </a:r>
                    </a:p>
                  </a:txBody>
                  <a:tcPr marT="0" marB="0" anchor="ctr"/>
                </a:tc>
                <a:tc>
                  <a:txBody>
                    <a:bodyPr/>
                    <a:lstStyle/>
                    <a:p>
                      <a:pPr algn="ctr" fontAlgn="base"/>
                      <a:r>
                        <a:rPr lang="en-IT" sz="1050">
                          <a:solidFill>
                            <a:schemeClr val="tx1"/>
                          </a:solidFill>
                          <a:effectLst/>
                        </a:rPr>
                        <a:t>0</a:t>
                      </a:r>
                    </a:p>
                  </a:txBody>
                  <a:tcPr marT="0" marB="0" anchor="ctr"/>
                </a:tc>
                <a:tc>
                  <a:txBody>
                    <a:bodyPr/>
                    <a:lstStyle/>
                    <a:p>
                      <a:pPr algn="ctr" fontAlgn="base"/>
                      <a:r>
                        <a:rPr lang="en-IT" sz="1050">
                          <a:solidFill>
                            <a:schemeClr val="tx1"/>
                          </a:solidFill>
                          <a:effectLst/>
                        </a:rPr>
                        <a:t>1 (7)</a:t>
                      </a:r>
                    </a:p>
                  </a:txBody>
                  <a:tcPr marT="0" marB="0" anchor="ctr"/>
                </a:tc>
                <a:tc>
                  <a:txBody>
                    <a:bodyPr/>
                    <a:lstStyle/>
                    <a:p>
                      <a:pPr algn="ctr" fontAlgn="base"/>
                      <a:r>
                        <a:rPr lang="en-IT" sz="1050">
                          <a:solidFill>
                            <a:schemeClr val="tx1"/>
                          </a:solidFill>
                          <a:effectLst/>
                        </a:rPr>
                        <a:t>1 (7)</a:t>
                      </a:r>
                    </a:p>
                  </a:txBody>
                  <a:tcPr marT="0" marB="0" anchor="ctr"/>
                </a:tc>
                <a:tc>
                  <a:txBody>
                    <a:bodyPr/>
                    <a:lstStyle/>
                    <a:p>
                      <a:pPr algn="ctr" fontAlgn="base"/>
                      <a:r>
                        <a:rPr lang="en-IT" sz="1050">
                          <a:solidFill>
                            <a:schemeClr val="tx1"/>
                          </a:solidFill>
                          <a:effectLst/>
                        </a:rPr>
                        <a:t>1 (8)</a:t>
                      </a:r>
                    </a:p>
                  </a:txBody>
                  <a:tcPr marT="0" marB="0" anchor="ctr"/>
                </a:tc>
                <a:tc>
                  <a:txBody>
                    <a:bodyPr/>
                    <a:lstStyle/>
                    <a:p>
                      <a:pPr algn="ctr" fontAlgn="base"/>
                      <a:r>
                        <a:rPr lang="en-IT" sz="1050">
                          <a:solidFill>
                            <a:schemeClr val="tx1"/>
                          </a:solidFill>
                          <a:effectLst/>
                        </a:rPr>
                        <a:t>2 (50)</a:t>
                      </a:r>
                    </a:p>
                  </a:txBody>
                  <a:tcPr marT="0" marB="0" anchor="ctr"/>
                </a:tc>
                <a:tc>
                  <a:txBody>
                    <a:bodyPr/>
                    <a:lstStyle/>
                    <a:p>
                      <a:pPr algn="ctr" fontAlgn="base"/>
                      <a:r>
                        <a:rPr lang="en-IT" sz="1050">
                          <a:solidFill>
                            <a:schemeClr val="tx1"/>
                          </a:solidFill>
                          <a:effectLst/>
                        </a:rPr>
                        <a:t>5 (10)</a:t>
                      </a:r>
                    </a:p>
                  </a:txBody>
                  <a:tcPr marT="0" marB="0" anchor="ctr"/>
                </a:tc>
                <a:extLst>
                  <a:ext uri="{0D108BD9-81ED-4DB2-BD59-A6C34878D82A}">
                    <a16:rowId xmlns:a16="http://schemas.microsoft.com/office/drawing/2014/main" val="2297170345"/>
                  </a:ext>
                </a:extLst>
              </a:tr>
              <a:tr h="322007">
                <a:tc>
                  <a:txBody>
                    <a:bodyPr/>
                    <a:lstStyle/>
                    <a:p>
                      <a:pPr marL="205200" lvl="1" fontAlgn="base"/>
                      <a:r>
                        <a:rPr lang="en-GB" sz="1050">
                          <a:solidFill>
                            <a:schemeClr val="tx1"/>
                          </a:solidFill>
                          <a:effectLst/>
                        </a:rPr>
                        <a:t>Thrombocytopenia/platelet count decreased</a:t>
                      </a:r>
                    </a:p>
                  </a:txBody>
                  <a:tcPr marT="0" marB="0" anchor="ctr"/>
                </a:tc>
                <a:tc>
                  <a:txBody>
                    <a:bodyPr/>
                    <a:lstStyle/>
                    <a:p>
                      <a:pPr algn="ctr" fontAlgn="base"/>
                      <a:r>
                        <a:rPr lang="en-IT" sz="1050">
                          <a:solidFill>
                            <a:schemeClr val="tx1"/>
                          </a:solidFill>
                          <a:effectLst/>
                        </a:rPr>
                        <a:t>1 (25)</a:t>
                      </a:r>
                    </a:p>
                  </a:txBody>
                  <a:tcPr marT="0" marB="0" anchor="ctr"/>
                </a:tc>
                <a:tc>
                  <a:txBody>
                    <a:bodyPr/>
                    <a:lstStyle/>
                    <a:p>
                      <a:pPr algn="ctr" fontAlgn="base"/>
                      <a:r>
                        <a:rPr lang="en-IT" sz="1050">
                          <a:solidFill>
                            <a:schemeClr val="tx1"/>
                          </a:solidFill>
                          <a:effectLst/>
                        </a:rPr>
                        <a:t>2 (14)</a:t>
                      </a:r>
                    </a:p>
                  </a:txBody>
                  <a:tcPr marT="0" marB="0" anchor="ctr"/>
                </a:tc>
                <a:tc>
                  <a:txBody>
                    <a:bodyPr/>
                    <a:lstStyle/>
                    <a:p>
                      <a:pPr algn="ctr" fontAlgn="base"/>
                      <a:r>
                        <a:rPr lang="en-IT" sz="1050">
                          <a:solidFill>
                            <a:schemeClr val="tx1"/>
                          </a:solidFill>
                          <a:effectLst/>
                        </a:rPr>
                        <a:t>2 (13)</a:t>
                      </a:r>
                    </a:p>
                  </a:txBody>
                  <a:tcPr marT="0" marB="0" anchor="ctr"/>
                </a:tc>
                <a:tc>
                  <a:txBody>
                    <a:bodyPr/>
                    <a:lstStyle/>
                    <a:p>
                      <a:pPr algn="ctr" fontAlgn="base"/>
                      <a:r>
                        <a:rPr lang="en-IT" sz="1050">
                          <a:solidFill>
                            <a:schemeClr val="tx1"/>
                          </a:solidFill>
                          <a:effectLst/>
                        </a:rPr>
                        <a:t>0</a:t>
                      </a:r>
                    </a:p>
                  </a:txBody>
                  <a:tcPr marT="0" marB="0" anchor="ctr"/>
                </a:tc>
                <a:tc>
                  <a:txBody>
                    <a:bodyPr/>
                    <a:lstStyle/>
                    <a:p>
                      <a:pPr algn="ctr" fontAlgn="base"/>
                      <a:r>
                        <a:rPr lang="en-IT" sz="1050">
                          <a:solidFill>
                            <a:schemeClr val="tx1"/>
                          </a:solidFill>
                          <a:effectLst/>
                        </a:rPr>
                        <a:t>0</a:t>
                      </a:r>
                    </a:p>
                  </a:txBody>
                  <a:tcPr marT="0" marB="0" anchor="ctr"/>
                </a:tc>
                <a:tc>
                  <a:txBody>
                    <a:bodyPr/>
                    <a:lstStyle/>
                    <a:p>
                      <a:pPr algn="ctr" fontAlgn="base"/>
                      <a:r>
                        <a:rPr lang="en-IT" sz="1050">
                          <a:solidFill>
                            <a:schemeClr val="tx1"/>
                          </a:solidFill>
                          <a:effectLst/>
                        </a:rPr>
                        <a:t>5 (10)</a:t>
                      </a:r>
                    </a:p>
                  </a:txBody>
                  <a:tcPr marT="0" marB="0" anchor="ctr"/>
                </a:tc>
                <a:extLst>
                  <a:ext uri="{0D108BD9-81ED-4DB2-BD59-A6C34878D82A}">
                    <a16:rowId xmlns:a16="http://schemas.microsoft.com/office/drawing/2014/main" val="3660735790"/>
                  </a:ext>
                </a:extLst>
              </a:tr>
              <a:tr h="170153">
                <a:tc>
                  <a:txBody>
                    <a:bodyPr/>
                    <a:lstStyle/>
                    <a:p>
                      <a:pPr marL="205200" lvl="1" fontAlgn="base"/>
                      <a:r>
                        <a:rPr lang="en-GB" sz="1050">
                          <a:solidFill>
                            <a:schemeClr val="tx1"/>
                          </a:solidFill>
                          <a:effectLst/>
                        </a:rPr>
                        <a:t>Pneumonia</a:t>
                      </a:r>
                    </a:p>
                  </a:txBody>
                  <a:tcPr marT="0" marB="0" anchor="ctr"/>
                </a:tc>
                <a:tc>
                  <a:txBody>
                    <a:bodyPr/>
                    <a:lstStyle/>
                    <a:p>
                      <a:pPr algn="ctr" fontAlgn="base"/>
                      <a:r>
                        <a:rPr lang="en-IT" sz="1050">
                          <a:solidFill>
                            <a:schemeClr val="tx1"/>
                          </a:solidFill>
                          <a:effectLst/>
                        </a:rPr>
                        <a:t>1 (25)</a:t>
                      </a:r>
                    </a:p>
                  </a:txBody>
                  <a:tcPr marT="0" marB="0" anchor="ctr"/>
                </a:tc>
                <a:tc>
                  <a:txBody>
                    <a:bodyPr/>
                    <a:lstStyle/>
                    <a:p>
                      <a:pPr algn="ctr" fontAlgn="base"/>
                      <a:r>
                        <a:rPr lang="en-IT" sz="1050">
                          <a:solidFill>
                            <a:schemeClr val="tx1"/>
                          </a:solidFill>
                          <a:effectLst/>
                        </a:rPr>
                        <a:t>0</a:t>
                      </a:r>
                    </a:p>
                  </a:txBody>
                  <a:tcPr marT="0" marB="0" anchor="ctr"/>
                </a:tc>
                <a:tc>
                  <a:txBody>
                    <a:bodyPr/>
                    <a:lstStyle/>
                    <a:p>
                      <a:pPr algn="ctr" fontAlgn="base"/>
                      <a:r>
                        <a:rPr lang="en-IT" sz="1050">
                          <a:solidFill>
                            <a:schemeClr val="tx1"/>
                          </a:solidFill>
                          <a:effectLst/>
                        </a:rPr>
                        <a:t>1 (7)</a:t>
                      </a:r>
                    </a:p>
                  </a:txBody>
                  <a:tcPr marT="0" marB="0" anchor="ctr"/>
                </a:tc>
                <a:tc>
                  <a:txBody>
                    <a:bodyPr/>
                    <a:lstStyle/>
                    <a:p>
                      <a:pPr algn="ctr" fontAlgn="base"/>
                      <a:r>
                        <a:rPr lang="en-IT" sz="1050">
                          <a:solidFill>
                            <a:schemeClr val="tx1"/>
                          </a:solidFill>
                          <a:effectLst/>
                        </a:rPr>
                        <a:t>1 (8)</a:t>
                      </a:r>
                    </a:p>
                  </a:txBody>
                  <a:tcPr marT="0" marB="0" anchor="ctr"/>
                </a:tc>
                <a:tc>
                  <a:txBody>
                    <a:bodyPr/>
                    <a:lstStyle/>
                    <a:p>
                      <a:pPr algn="ctr" fontAlgn="base"/>
                      <a:r>
                        <a:rPr lang="en-IT" sz="1050">
                          <a:solidFill>
                            <a:schemeClr val="tx1"/>
                          </a:solidFill>
                          <a:effectLst/>
                        </a:rPr>
                        <a:t>0</a:t>
                      </a:r>
                    </a:p>
                  </a:txBody>
                  <a:tcPr marT="0" marB="0" anchor="ctr"/>
                </a:tc>
                <a:tc>
                  <a:txBody>
                    <a:bodyPr/>
                    <a:lstStyle/>
                    <a:p>
                      <a:pPr algn="ctr" fontAlgn="base"/>
                      <a:r>
                        <a:rPr lang="en-IT" sz="1050">
                          <a:solidFill>
                            <a:schemeClr val="tx1"/>
                          </a:solidFill>
                          <a:effectLst/>
                        </a:rPr>
                        <a:t>3 (6)</a:t>
                      </a:r>
                    </a:p>
                  </a:txBody>
                  <a:tcPr marT="0" marB="0" anchor="ctr"/>
                </a:tc>
                <a:extLst>
                  <a:ext uri="{0D108BD9-81ED-4DB2-BD59-A6C34878D82A}">
                    <a16:rowId xmlns:a16="http://schemas.microsoft.com/office/drawing/2014/main" val="929151374"/>
                  </a:ext>
                </a:extLst>
              </a:tr>
              <a:tr h="170153">
                <a:tc>
                  <a:txBody>
                    <a:bodyPr/>
                    <a:lstStyle/>
                    <a:p>
                      <a:pPr marL="205200" lvl="1" fontAlgn="base"/>
                      <a:r>
                        <a:rPr lang="en-GB" sz="1050">
                          <a:solidFill>
                            <a:schemeClr val="tx1"/>
                          </a:solidFill>
                          <a:effectLst/>
                        </a:rPr>
                        <a:t>COVID-19 pneumonia</a:t>
                      </a:r>
                    </a:p>
                  </a:txBody>
                  <a:tcPr marT="0" marB="0" anchor="ctr"/>
                </a:tc>
                <a:tc>
                  <a:txBody>
                    <a:bodyPr/>
                    <a:lstStyle/>
                    <a:p>
                      <a:pPr algn="ctr" fontAlgn="base"/>
                      <a:r>
                        <a:rPr lang="en-IT" sz="1050">
                          <a:solidFill>
                            <a:schemeClr val="tx1"/>
                          </a:solidFill>
                          <a:effectLst/>
                        </a:rPr>
                        <a:t>0</a:t>
                      </a:r>
                    </a:p>
                  </a:txBody>
                  <a:tcPr marT="0" marB="0" anchor="ctr"/>
                </a:tc>
                <a:tc>
                  <a:txBody>
                    <a:bodyPr/>
                    <a:lstStyle/>
                    <a:p>
                      <a:pPr algn="ctr" fontAlgn="base"/>
                      <a:r>
                        <a:rPr lang="en-IT" sz="1050">
                          <a:solidFill>
                            <a:schemeClr val="tx1"/>
                          </a:solidFill>
                          <a:effectLst/>
                        </a:rPr>
                        <a:t>0</a:t>
                      </a:r>
                    </a:p>
                  </a:txBody>
                  <a:tcPr marT="0" marB="0" anchor="ctr"/>
                </a:tc>
                <a:tc>
                  <a:txBody>
                    <a:bodyPr/>
                    <a:lstStyle/>
                    <a:p>
                      <a:pPr algn="ctr" fontAlgn="base"/>
                      <a:r>
                        <a:rPr lang="es-ES" sz="1050">
                          <a:solidFill>
                            <a:schemeClr val="tx1"/>
                          </a:solidFill>
                          <a:effectLst/>
                        </a:rPr>
                        <a:t>1 (7)</a:t>
                      </a:r>
                      <a:endParaRPr lang="en-IT" sz="1050">
                        <a:solidFill>
                          <a:schemeClr val="tx1"/>
                        </a:solidFill>
                        <a:effectLst/>
                      </a:endParaRPr>
                    </a:p>
                  </a:txBody>
                  <a:tcPr marT="0" marB="0" anchor="ctr"/>
                </a:tc>
                <a:tc>
                  <a:txBody>
                    <a:bodyPr/>
                    <a:lstStyle/>
                    <a:p>
                      <a:pPr algn="ctr" fontAlgn="base"/>
                      <a:r>
                        <a:rPr lang="en-IT" sz="1050">
                          <a:solidFill>
                            <a:schemeClr val="tx1"/>
                          </a:solidFill>
                          <a:effectLst/>
                        </a:rPr>
                        <a:t>1 (8)</a:t>
                      </a:r>
                    </a:p>
                  </a:txBody>
                  <a:tcPr marT="0" marB="0" anchor="ctr"/>
                </a:tc>
                <a:tc>
                  <a:txBody>
                    <a:bodyPr/>
                    <a:lstStyle/>
                    <a:p>
                      <a:pPr algn="ctr" fontAlgn="base"/>
                      <a:r>
                        <a:rPr lang="en-IT" sz="1050">
                          <a:solidFill>
                            <a:schemeClr val="tx1"/>
                          </a:solidFill>
                          <a:effectLst/>
                        </a:rPr>
                        <a:t>0</a:t>
                      </a:r>
                    </a:p>
                  </a:txBody>
                  <a:tcPr marT="0" marB="0" anchor="ctr"/>
                </a:tc>
                <a:tc>
                  <a:txBody>
                    <a:bodyPr/>
                    <a:lstStyle/>
                    <a:p>
                      <a:pPr algn="ctr" fontAlgn="base"/>
                      <a:r>
                        <a:rPr lang="es-ES" sz="1050">
                          <a:solidFill>
                            <a:schemeClr val="tx1"/>
                          </a:solidFill>
                          <a:effectLst/>
                        </a:rPr>
                        <a:t>2 (4)</a:t>
                      </a:r>
                      <a:endParaRPr lang="en-IT" sz="1050">
                        <a:solidFill>
                          <a:schemeClr val="tx1"/>
                        </a:solidFill>
                        <a:effectLst/>
                      </a:endParaRPr>
                    </a:p>
                  </a:txBody>
                  <a:tcPr marT="0" marB="0" anchor="ctr"/>
                </a:tc>
                <a:extLst>
                  <a:ext uri="{0D108BD9-81ED-4DB2-BD59-A6C34878D82A}">
                    <a16:rowId xmlns:a16="http://schemas.microsoft.com/office/drawing/2014/main" val="16424803"/>
                  </a:ext>
                </a:extLst>
              </a:tr>
              <a:tr h="202822">
                <a:tc gridSpan="7">
                  <a:txBody>
                    <a:bodyPr/>
                    <a:lstStyle/>
                    <a:p>
                      <a:pPr fontAlgn="base"/>
                      <a:r>
                        <a:rPr lang="en-GB" sz="1050" b="1">
                          <a:solidFill>
                            <a:schemeClr val="tx1"/>
                          </a:solidFill>
                          <a:effectLst/>
                        </a:rPr>
                        <a:t>Pooled AEs of interest</a:t>
                      </a:r>
                      <a:endParaRPr lang="en-GB" sz="1050">
                        <a:solidFill>
                          <a:schemeClr val="tx1"/>
                        </a:solidFill>
                        <a:effectLst/>
                      </a:endParaRPr>
                    </a:p>
                  </a:txBody>
                  <a:tcPr marT="0" marB="0" anchor="ctr"/>
                </a:tc>
                <a:tc hMerge="1">
                  <a:txBody>
                    <a:bodyPr/>
                    <a:lstStyle/>
                    <a:p>
                      <a:pPr algn="ctr" fontAlgn="base"/>
                      <a:endParaRPr lang="en-IT" sz="1050">
                        <a:effectLst/>
                      </a:endParaRPr>
                    </a:p>
                  </a:txBody>
                  <a:tcPr marT="0" marB="0" anchor="ctr"/>
                </a:tc>
                <a:tc hMerge="1">
                  <a:txBody>
                    <a:bodyPr/>
                    <a:lstStyle/>
                    <a:p>
                      <a:pPr algn="ctr" fontAlgn="base"/>
                      <a:endParaRPr lang="en-IT" sz="1050">
                        <a:effectLst/>
                      </a:endParaRPr>
                    </a:p>
                  </a:txBody>
                  <a:tcPr marT="0" marB="0" anchor="ctr"/>
                </a:tc>
                <a:tc hMerge="1">
                  <a:txBody>
                    <a:bodyPr/>
                    <a:lstStyle/>
                    <a:p>
                      <a:pPr algn="ctr" fontAlgn="base"/>
                      <a:endParaRPr lang="en-IT" sz="1050">
                        <a:effectLst/>
                      </a:endParaRPr>
                    </a:p>
                  </a:txBody>
                  <a:tcPr marT="0" marB="0" anchor="ctr"/>
                </a:tc>
                <a:tc hMerge="1">
                  <a:txBody>
                    <a:bodyPr/>
                    <a:lstStyle/>
                    <a:p>
                      <a:pPr algn="ctr" fontAlgn="base"/>
                      <a:endParaRPr lang="en-IT" sz="1050">
                        <a:effectLst/>
                      </a:endParaRPr>
                    </a:p>
                  </a:txBody>
                  <a:tcPr marT="0" marB="0" anchor="ctr"/>
                </a:tc>
                <a:tc hMerge="1">
                  <a:txBody>
                    <a:bodyPr/>
                    <a:lstStyle/>
                    <a:p>
                      <a:pPr algn="ctr" fontAlgn="base"/>
                      <a:endParaRPr lang="en-IT" sz="1050">
                        <a:effectLst/>
                      </a:endParaRPr>
                    </a:p>
                  </a:txBody>
                  <a:tcPr marT="0" marB="0" anchor="ctr"/>
                </a:tc>
                <a:tc hMerge="1">
                  <a:txBody>
                    <a:bodyPr/>
                    <a:lstStyle/>
                    <a:p>
                      <a:pPr algn="ctr" fontAlgn="base"/>
                      <a:endParaRPr lang="en-IT" sz="1050">
                        <a:effectLst/>
                      </a:endParaRPr>
                    </a:p>
                  </a:txBody>
                  <a:tcPr marT="0" marB="0" anchor="ctr"/>
                </a:tc>
                <a:extLst>
                  <a:ext uri="{0D108BD9-81ED-4DB2-BD59-A6C34878D82A}">
                    <a16:rowId xmlns:a16="http://schemas.microsoft.com/office/drawing/2014/main" val="4219868125"/>
                  </a:ext>
                </a:extLst>
              </a:tr>
              <a:tr h="170153">
                <a:tc>
                  <a:txBody>
                    <a:bodyPr/>
                    <a:lstStyle/>
                    <a:p>
                      <a:pPr marL="205200" lvl="1" fontAlgn="base"/>
                      <a:r>
                        <a:rPr lang="en-GB" sz="1050">
                          <a:solidFill>
                            <a:schemeClr val="tx1"/>
                          </a:solidFill>
                          <a:effectLst/>
                        </a:rPr>
                        <a:t>Any bleeding</a:t>
                      </a:r>
                    </a:p>
                  </a:txBody>
                  <a:tcPr marT="0" marB="0" anchor="ctr"/>
                </a:tc>
                <a:tc>
                  <a:txBody>
                    <a:bodyPr/>
                    <a:lstStyle/>
                    <a:p>
                      <a:pPr algn="ctr" fontAlgn="base"/>
                      <a:r>
                        <a:rPr lang="en-IT" sz="1050">
                          <a:solidFill>
                            <a:schemeClr val="tx1"/>
                          </a:solidFill>
                          <a:effectLst/>
                        </a:rPr>
                        <a:t>2 (50)</a:t>
                      </a:r>
                    </a:p>
                  </a:txBody>
                  <a:tcPr marT="0" marB="0" anchor="ctr"/>
                </a:tc>
                <a:tc>
                  <a:txBody>
                    <a:bodyPr/>
                    <a:lstStyle/>
                    <a:p>
                      <a:pPr algn="ctr" fontAlgn="base"/>
                      <a:r>
                        <a:rPr lang="en-IT" sz="1050">
                          <a:solidFill>
                            <a:schemeClr val="tx1"/>
                          </a:solidFill>
                          <a:effectLst/>
                        </a:rPr>
                        <a:t>7 (50)</a:t>
                      </a:r>
                    </a:p>
                  </a:txBody>
                  <a:tcPr marT="0" marB="0" anchor="ctr"/>
                </a:tc>
                <a:tc>
                  <a:txBody>
                    <a:bodyPr/>
                    <a:lstStyle/>
                    <a:p>
                      <a:pPr algn="ctr" fontAlgn="base"/>
                      <a:r>
                        <a:rPr lang="en-IT" sz="1050">
                          <a:solidFill>
                            <a:schemeClr val="tx1"/>
                          </a:solidFill>
                          <a:effectLst/>
                        </a:rPr>
                        <a:t>6 (40)</a:t>
                      </a:r>
                    </a:p>
                  </a:txBody>
                  <a:tcPr marT="0" marB="0" anchor="ctr"/>
                </a:tc>
                <a:tc>
                  <a:txBody>
                    <a:bodyPr/>
                    <a:lstStyle/>
                    <a:p>
                      <a:pPr algn="ctr" fontAlgn="base"/>
                      <a:r>
                        <a:rPr lang="en-IT" sz="1050">
                          <a:solidFill>
                            <a:schemeClr val="tx1"/>
                          </a:solidFill>
                          <a:effectLst/>
                        </a:rPr>
                        <a:t>4 (31)</a:t>
                      </a:r>
                    </a:p>
                  </a:txBody>
                  <a:tcPr marT="0" marB="0" anchor="ctr"/>
                </a:tc>
                <a:tc>
                  <a:txBody>
                    <a:bodyPr/>
                    <a:lstStyle/>
                    <a:p>
                      <a:pPr algn="ctr" fontAlgn="base"/>
                      <a:r>
                        <a:rPr lang="en-IT" sz="1050">
                          <a:solidFill>
                            <a:schemeClr val="tx1"/>
                          </a:solidFill>
                          <a:effectLst/>
                        </a:rPr>
                        <a:t>2 (50)</a:t>
                      </a:r>
                    </a:p>
                  </a:txBody>
                  <a:tcPr marT="0" marB="0" anchor="ctr"/>
                </a:tc>
                <a:tc>
                  <a:txBody>
                    <a:bodyPr/>
                    <a:lstStyle/>
                    <a:p>
                      <a:pPr algn="ctr" fontAlgn="base"/>
                      <a:r>
                        <a:rPr lang="en-IT" sz="1050">
                          <a:solidFill>
                            <a:schemeClr val="tx1"/>
                          </a:solidFill>
                          <a:effectLst/>
                        </a:rPr>
                        <a:t>21 (42)</a:t>
                      </a:r>
                    </a:p>
                  </a:txBody>
                  <a:tcPr marT="0" marB="0" anchor="ctr"/>
                </a:tc>
                <a:extLst>
                  <a:ext uri="{0D108BD9-81ED-4DB2-BD59-A6C34878D82A}">
                    <a16:rowId xmlns:a16="http://schemas.microsoft.com/office/drawing/2014/main" val="1330030765"/>
                  </a:ext>
                </a:extLst>
              </a:tr>
              <a:tr h="170153">
                <a:tc>
                  <a:txBody>
                    <a:bodyPr/>
                    <a:lstStyle/>
                    <a:p>
                      <a:pPr marL="205200" lvl="1" fontAlgn="base"/>
                      <a:r>
                        <a:rPr lang="en-GB" sz="1050">
                          <a:solidFill>
                            <a:schemeClr val="tx1"/>
                          </a:solidFill>
                          <a:effectLst/>
                        </a:rPr>
                        <a:t>Any infection</a:t>
                      </a:r>
                      <a:r>
                        <a:rPr lang="en-GB" sz="1050" baseline="30000">
                          <a:solidFill>
                            <a:schemeClr val="tx1"/>
                          </a:solidFill>
                          <a:effectLst/>
                        </a:rPr>
                        <a:t>f</a:t>
                      </a:r>
                    </a:p>
                  </a:txBody>
                  <a:tcPr marT="0" marB="0" anchor="ctr"/>
                </a:tc>
                <a:tc>
                  <a:txBody>
                    <a:bodyPr/>
                    <a:lstStyle/>
                    <a:p>
                      <a:pPr algn="ctr" fontAlgn="base"/>
                      <a:r>
                        <a:rPr lang="en-IT" sz="1050">
                          <a:solidFill>
                            <a:schemeClr val="tx1"/>
                          </a:solidFill>
                          <a:effectLst/>
                        </a:rPr>
                        <a:t>2 (50)</a:t>
                      </a:r>
                    </a:p>
                  </a:txBody>
                  <a:tcPr marT="0" marB="0" anchor="ctr"/>
                </a:tc>
                <a:tc>
                  <a:txBody>
                    <a:bodyPr/>
                    <a:lstStyle/>
                    <a:p>
                      <a:pPr algn="ctr" fontAlgn="base"/>
                      <a:r>
                        <a:rPr lang="en-IT" sz="1050">
                          <a:solidFill>
                            <a:schemeClr val="tx1"/>
                          </a:solidFill>
                          <a:effectLst/>
                        </a:rPr>
                        <a:t>6 (43)</a:t>
                      </a:r>
                    </a:p>
                  </a:txBody>
                  <a:tcPr marT="0" marB="0" anchor="ctr"/>
                </a:tc>
                <a:tc>
                  <a:txBody>
                    <a:bodyPr/>
                    <a:lstStyle/>
                    <a:p>
                      <a:pPr algn="ctr" fontAlgn="base"/>
                      <a:r>
                        <a:rPr lang="en-IT" sz="1050">
                          <a:solidFill>
                            <a:schemeClr val="tx1"/>
                          </a:solidFill>
                          <a:effectLst/>
                        </a:rPr>
                        <a:t>7 (47)</a:t>
                      </a:r>
                    </a:p>
                  </a:txBody>
                  <a:tcPr marT="0" marB="0" anchor="ctr"/>
                </a:tc>
                <a:tc>
                  <a:txBody>
                    <a:bodyPr/>
                    <a:lstStyle/>
                    <a:p>
                      <a:pPr algn="ctr" fontAlgn="base"/>
                      <a:r>
                        <a:rPr lang="en-IT" sz="1050">
                          <a:solidFill>
                            <a:schemeClr val="tx1"/>
                          </a:solidFill>
                          <a:effectLst/>
                        </a:rPr>
                        <a:t>4 (31)</a:t>
                      </a:r>
                    </a:p>
                  </a:txBody>
                  <a:tcPr marT="0" marB="0" anchor="ctr"/>
                </a:tc>
                <a:tc>
                  <a:txBody>
                    <a:bodyPr/>
                    <a:lstStyle/>
                    <a:p>
                      <a:pPr algn="ctr" fontAlgn="base"/>
                      <a:r>
                        <a:rPr lang="en-IT" sz="1050">
                          <a:solidFill>
                            <a:schemeClr val="tx1"/>
                          </a:solidFill>
                          <a:effectLst/>
                        </a:rPr>
                        <a:t>1 (25)</a:t>
                      </a:r>
                    </a:p>
                  </a:txBody>
                  <a:tcPr marT="0" marB="0" anchor="ctr"/>
                </a:tc>
                <a:tc>
                  <a:txBody>
                    <a:bodyPr/>
                    <a:lstStyle/>
                    <a:p>
                      <a:pPr algn="ctr" fontAlgn="base"/>
                      <a:r>
                        <a:rPr lang="en-IT" sz="1050">
                          <a:solidFill>
                            <a:schemeClr val="tx1"/>
                          </a:solidFill>
                          <a:effectLst/>
                        </a:rPr>
                        <a:t>20 (40)</a:t>
                      </a:r>
                    </a:p>
                  </a:txBody>
                  <a:tcPr marT="0" marB="0" anchor="ctr"/>
                </a:tc>
                <a:extLst>
                  <a:ext uri="{0D108BD9-81ED-4DB2-BD59-A6C34878D82A}">
                    <a16:rowId xmlns:a16="http://schemas.microsoft.com/office/drawing/2014/main" val="4191166042"/>
                  </a:ext>
                </a:extLst>
              </a:tr>
              <a:tr h="170153">
                <a:tc>
                  <a:txBody>
                    <a:bodyPr/>
                    <a:lstStyle/>
                    <a:p>
                      <a:pPr marL="205200" lvl="1" fontAlgn="base"/>
                      <a:r>
                        <a:rPr lang="en-GB" sz="1050">
                          <a:solidFill>
                            <a:schemeClr val="tx1"/>
                          </a:solidFill>
                          <a:effectLst/>
                        </a:rPr>
                        <a:t>Atrial fibrillation/flutter</a:t>
                      </a:r>
                    </a:p>
                  </a:txBody>
                  <a:tcPr marT="0" marB="0" anchor="ctr"/>
                </a:tc>
                <a:tc>
                  <a:txBody>
                    <a:bodyPr/>
                    <a:lstStyle/>
                    <a:p>
                      <a:pPr algn="ctr" fontAlgn="base"/>
                      <a:r>
                        <a:rPr lang="en-IT" sz="1050">
                          <a:solidFill>
                            <a:schemeClr val="tx1"/>
                          </a:solidFill>
                          <a:effectLst/>
                        </a:rPr>
                        <a:t>0</a:t>
                      </a:r>
                    </a:p>
                  </a:txBody>
                  <a:tcPr marT="0" marB="0" anchor="ctr"/>
                </a:tc>
                <a:tc>
                  <a:txBody>
                    <a:bodyPr/>
                    <a:lstStyle/>
                    <a:p>
                      <a:pPr algn="ctr" fontAlgn="base"/>
                      <a:r>
                        <a:rPr lang="en-IT" sz="1050">
                          <a:solidFill>
                            <a:schemeClr val="tx1"/>
                          </a:solidFill>
                          <a:effectLst/>
                        </a:rPr>
                        <a:t>0</a:t>
                      </a:r>
                    </a:p>
                  </a:txBody>
                  <a:tcPr marT="0" marB="0" anchor="ctr"/>
                </a:tc>
                <a:tc>
                  <a:txBody>
                    <a:bodyPr/>
                    <a:lstStyle/>
                    <a:p>
                      <a:pPr algn="ctr" fontAlgn="base"/>
                      <a:r>
                        <a:rPr lang="en-IT" sz="1050">
                          <a:solidFill>
                            <a:schemeClr val="tx1"/>
                          </a:solidFill>
                          <a:effectLst/>
                        </a:rPr>
                        <a:t>0</a:t>
                      </a:r>
                    </a:p>
                  </a:txBody>
                  <a:tcPr marT="0" marB="0" anchor="ctr"/>
                </a:tc>
                <a:tc>
                  <a:txBody>
                    <a:bodyPr/>
                    <a:lstStyle/>
                    <a:p>
                      <a:pPr algn="ctr" fontAlgn="base"/>
                      <a:r>
                        <a:rPr lang="en-IT" sz="1050">
                          <a:solidFill>
                            <a:schemeClr val="tx1"/>
                          </a:solidFill>
                          <a:effectLst/>
                        </a:rPr>
                        <a:t>0</a:t>
                      </a:r>
                    </a:p>
                  </a:txBody>
                  <a:tcPr marT="0" marB="0" anchor="ctr"/>
                </a:tc>
                <a:tc>
                  <a:txBody>
                    <a:bodyPr/>
                    <a:lstStyle/>
                    <a:p>
                      <a:pPr algn="ctr" fontAlgn="base"/>
                      <a:r>
                        <a:rPr lang="en-IT" sz="1050">
                          <a:solidFill>
                            <a:schemeClr val="tx1"/>
                          </a:solidFill>
                          <a:effectLst/>
                        </a:rPr>
                        <a:t>0</a:t>
                      </a:r>
                    </a:p>
                  </a:txBody>
                  <a:tcPr marT="0" marB="0" anchor="ctr"/>
                </a:tc>
                <a:tc>
                  <a:txBody>
                    <a:bodyPr/>
                    <a:lstStyle/>
                    <a:p>
                      <a:pPr algn="ctr" fontAlgn="base"/>
                      <a:r>
                        <a:rPr lang="en-IT" sz="1050">
                          <a:solidFill>
                            <a:schemeClr val="tx1"/>
                          </a:solidFill>
                          <a:effectLst/>
                        </a:rPr>
                        <a:t>0</a:t>
                      </a:r>
                    </a:p>
                  </a:txBody>
                  <a:tcPr marT="0" marB="0" anchor="ctr"/>
                </a:tc>
                <a:extLst>
                  <a:ext uri="{0D108BD9-81ED-4DB2-BD59-A6C34878D82A}">
                    <a16:rowId xmlns:a16="http://schemas.microsoft.com/office/drawing/2014/main" val="1659718006"/>
                  </a:ext>
                </a:extLst>
              </a:tr>
              <a:tr h="170153">
                <a:tc>
                  <a:txBody>
                    <a:bodyPr/>
                    <a:lstStyle/>
                    <a:p>
                      <a:pPr marL="205200" lvl="1" fontAlgn="base"/>
                      <a:r>
                        <a:rPr lang="en-GB" sz="1050">
                          <a:solidFill>
                            <a:schemeClr val="tx1"/>
                          </a:solidFill>
                          <a:effectLst/>
                        </a:rPr>
                        <a:t>Hypertension</a:t>
                      </a:r>
                    </a:p>
                  </a:txBody>
                  <a:tcPr marT="0" marB="0" anchor="ctr"/>
                </a:tc>
                <a:tc>
                  <a:txBody>
                    <a:bodyPr/>
                    <a:lstStyle/>
                    <a:p>
                      <a:pPr algn="ctr" fontAlgn="base"/>
                      <a:r>
                        <a:rPr lang="en-IT" sz="1050">
                          <a:solidFill>
                            <a:schemeClr val="tx1"/>
                          </a:solidFill>
                          <a:effectLst/>
                        </a:rPr>
                        <a:t>0</a:t>
                      </a:r>
                    </a:p>
                  </a:txBody>
                  <a:tcPr marT="0" marB="0" anchor="ctr"/>
                </a:tc>
                <a:tc>
                  <a:txBody>
                    <a:bodyPr/>
                    <a:lstStyle/>
                    <a:p>
                      <a:pPr algn="ctr" fontAlgn="base"/>
                      <a:r>
                        <a:rPr lang="en-IT" sz="1050">
                          <a:solidFill>
                            <a:schemeClr val="tx1"/>
                          </a:solidFill>
                          <a:effectLst/>
                        </a:rPr>
                        <a:t>0</a:t>
                      </a:r>
                    </a:p>
                  </a:txBody>
                  <a:tcPr marT="0" marB="0" anchor="ctr"/>
                </a:tc>
                <a:tc>
                  <a:txBody>
                    <a:bodyPr/>
                    <a:lstStyle/>
                    <a:p>
                      <a:pPr algn="ctr" fontAlgn="base"/>
                      <a:r>
                        <a:rPr lang="en-IT" sz="1050">
                          <a:solidFill>
                            <a:schemeClr val="tx1"/>
                          </a:solidFill>
                          <a:effectLst/>
                        </a:rPr>
                        <a:t>0</a:t>
                      </a:r>
                    </a:p>
                  </a:txBody>
                  <a:tcPr marT="0" marB="0" anchor="ctr"/>
                </a:tc>
                <a:tc>
                  <a:txBody>
                    <a:bodyPr/>
                    <a:lstStyle/>
                    <a:p>
                      <a:pPr algn="ctr" fontAlgn="base"/>
                      <a:r>
                        <a:rPr lang="en-IT" sz="1050">
                          <a:solidFill>
                            <a:schemeClr val="tx1"/>
                          </a:solidFill>
                          <a:effectLst/>
                        </a:rPr>
                        <a:t>0</a:t>
                      </a:r>
                    </a:p>
                  </a:txBody>
                  <a:tcPr marT="0" marB="0" anchor="ctr"/>
                </a:tc>
                <a:tc>
                  <a:txBody>
                    <a:bodyPr/>
                    <a:lstStyle/>
                    <a:p>
                      <a:pPr algn="ctr" fontAlgn="base"/>
                      <a:r>
                        <a:rPr lang="en-IT" sz="1050">
                          <a:solidFill>
                            <a:schemeClr val="tx1"/>
                          </a:solidFill>
                          <a:effectLst/>
                        </a:rPr>
                        <a:t>0</a:t>
                      </a:r>
                    </a:p>
                  </a:txBody>
                  <a:tcPr marT="0" marB="0" anchor="ctr"/>
                </a:tc>
                <a:tc>
                  <a:txBody>
                    <a:bodyPr/>
                    <a:lstStyle/>
                    <a:p>
                      <a:pPr algn="ctr" fontAlgn="base"/>
                      <a:r>
                        <a:rPr lang="en-IT" sz="1050">
                          <a:solidFill>
                            <a:schemeClr val="tx1"/>
                          </a:solidFill>
                          <a:effectLst/>
                        </a:rPr>
                        <a:t>0</a:t>
                      </a:r>
                    </a:p>
                  </a:txBody>
                  <a:tcPr marT="0" marB="0" anchor="ctr"/>
                </a:tc>
                <a:extLst>
                  <a:ext uri="{0D108BD9-81ED-4DB2-BD59-A6C34878D82A}">
                    <a16:rowId xmlns:a16="http://schemas.microsoft.com/office/drawing/2014/main" val="2362883498"/>
                  </a:ext>
                </a:extLst>
              </a:tr>
            </a:tbl>
          </a:graphicData>
        </a:graphic>
      </p:graphicFrame>
    </p:spTree>
    <p:extLst>
      <p:ext uri="{BB962C8B-B14F-4D97-AF65-F5344CB8AC3E}">
        <p14:creationId xmlns:p14="http://schemas.microsoft.com/office/powerpoint/2010/main" val="46247207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383E2-73B3-4260-1EEE-078A77267857}"/>
              </a:ext>
            </a:extLst>
          </p:cNvPr>
          <p:cNvSpPr>
            <a:spLocks noGrp="1"/>
          </p:cNvSpPr>
          <p:nvPr>
            <p:ph type="title"/>
          </p:nvPr>
        </p:nvSpPr>
        <p:spPr/>
        <p:txBody>
          <a:bodyPr/>
          <a:lstStyle/>
          <a:p>
            <a:r>
              <a:rPr lang="en-US"/>
              <a:t>BOR by dose in evaluable patients </a:t>
            </a:r>
          </a:p>
        </p:txBody>
      </p:sp>
      <p:sp>
        <p:nvSpPr>
          <p:cNvPr id="3" name="Footer Placeholder 2">
            <a:extLst>
              <a:ext uri="{FF2B5EF4-FFF2-40B4-BE49-F238E27FC236}">
                <a16:creationId xmlns:a16="http://schemas.microsoft.com/office/drawing/2014/main" id="{97EE6253-E9C6-F8BC-FC94-FEE59812CE50}"/>
              </a:ext>
            </a:extLst>
          </p:cNvPr>
          <p:cNvSpPr>
            <a:spLocks noGrp="1"/>
          </p:cNvSpPr>
          <p:nvPr>
            <p:ph type="ftr" sz="quarter" idx="10"/>
          </p:nvPr>
        </p:nvSpPr>
        <p:spPr>
          <a:xfrm>
            <a:off x="407989" y="5782691"/>
            <a:ext cx="8532812" cy="886397"/>
          </a:xfrm>
        </p:spPr>
        <p:txBody>
          <a:bodyPr/>
          <a:lstStyle/>
          <a:p>
            <a:endParaRPr lang="en-GB"/>
          </a:p>
          <a:p>
            <a:r>
              <a:rPr lang="en-GB" baseline="30000" err="1"/>
              <a:t>a</a:t>
            </a:r>
            <a:r>
              <a:rPr lang="en-GB" err="1"/>
              <a:t>Response</a:t>
            </a:r>
            <a:r>
              <a:rPr lang="en-GB"/>
              <a:t> assessments occurred at week 13 (day 1) and then every 12 weeks (day 1) thereafter. </a:t>
            </a:r>
            <a:r>
              <a:rPr lang="en-GB" baseline="30000" err="1"/>
              <a:t>b</a:t>
            </a:r>
            <a:r>
              <a:rPr lang="en-GB" err="1"/>
              <a:t>Proportion</a:t>
            </a:r>
            <a:r>
              <a:rPr lang="en-GB"/>
              <a:t> of patients with a best overall response of SD or higher. </a:t>
            </a:r>
            <a:r>
              <a:rPr lang="en-GB" baseline="30000" err="1"/>
              <a:t>c</a:t>
            </a:r>
            <a:r>
              <a:rPr lang="en-GB" err="1"/>
              <a:t>Proportion</a:t>
            </a:r>
            <a:r>
              <a:rPr lang="en-GB"/>
              <a:t> of patients who achieved a best overall response better than SD. </a:t>
            </a:r>
            <a:r>
              <a:rPr lang="en-GB" baseline="30000" err="1"/>
              <a:t>d</a:t>
            </a:r>
            <a:r>
              <a:rPr lang="en-GB" err="1"/>
              <a:t>Time</a:t>
            </a:r>
            <a:r>
              <a:rPr lang="en-GB"/>
              <a:t> to first qualifying response in patients with a best overall response better than SD.</a:t>
            </a:r>
          </a:p>
          <a:p>
            <a:r>
              <a:rPr lang="en-GB" b="1"/>
              <a:t>BOR, </a:t>
            </a:r>
            <a:r>
              <a:rPr lang="en-GB"/>
              <a:t>best overall response; </a:t>
            </a:r>
            <a:r>
              <a:rPr lang="en-GB" b="1"/>
              <a:t>CR, </a:t>
            </a:r>
            <a:r>
              <a:rPr lang="en-GB"/>
              <a:t>complete response; </a:t>
            </a:r>
            <a:r>
              <a:rPr lang="en-GB" b="1"/>
              <a:t>ORR,</a:t>
            </a:r>
            <a:r>
              <a:rPr lang="en-GB"/>
              <a:t> overall response rate; </a:t>
            </a:r>
            <a:r>
              <a:rPr lang="en-GB" b="1"/>
              <a:t>MR,</a:t>
            </a:r>
            <a:r>
              <a:rPr lang="en-GB"/>
              <a:t> minor response, </a:t>
            </a:r>
            <a:r>
              <a:rPr lang="en-GB" b="1"/>
              <a:t>PD, </a:t>
            </a:r>
            <a:r>
              <a:rPr lang="en-GB"/>
              <a:t>progressive disease</a:t>
            </a:r>
            <a:r>
              <a:rPr lang="en-GB" b="1"/>
              <a:t> PR, </a:t>
            </a:r>
            <a:r>
              <a:rPr lang="en-GB"/>
              <a:t>partial response; </a:t>
            </a:r>
            <a:r>
              <a:rPr lang="en-GB" b="1"/>
              <a:t>PR-L</a:t>
            </a:r>
            <a:r>
              <a:rPr lang="en-GB"/>
              <a:t>, partial response with lymphocytosis,</a:t>
            </a:r>
            <a:r>
              <a:rPr lang="en-GB" b="1"/>
              <a:t> SD,</a:t>
            </a:r>
            <a:r>
              <a:rPr lang="en-GB"/>
              <a:t> stable disease. </a:t>
            </a:r>
            <a:endParaRPr lang="en-GB" b="1"/>
          </a:p>
          <a:p>
            <a:r>
              <a:rPr lang="en-GB" b="1"/>
              <a:t>Seymour et al, Abstract #4401 presented at ASH 2023. </a:t>
            </a:r>
            <a:endParaRPr lang="en-GB"/>
          </a:p>
        </p:txBody>
      </p:sp>
      <p:graphicFrame>
        <p:nvGraphicFramePr>
          <p:cNvPr id="6" name="Table 5">
            <a:extLst>
              <a:ext uri="{FF2B5EF4-FFF2-40B4-BE49-F238E27FC236}">
                <a16:creationId xmlns:a16="http://schemas.microsoft.com/office/drawing/2014/main" id="{FB1986F8-B44F-67FB-E911-1D003786B8CD}"/>
              </a:ext>
            </a:extLst>
          </p:cNvPr>
          <p:cNvGraphicFramePr>
            <a:graphicFrameLocks noGrp="1"/>
          </p:cNvGraphicFramePr>
          <p:nvPr>
            <p:extLst>
              <p:ext uri="{D42A27DB-BD31-4B8C-83A1-F6EECF244321}">
                <p14:modId xmlns:p14="http://schemas.microsoft.com/office/powerpoint/2010/main" val="1474001855"/>
              </p:ext>
            </p:extLst>
          </p:nvPr>
        </p:nvGraphicFramePr>
        <p:xfrm>
          <a:off x="416533" y="1665287"/>
          <a:ext cx="9900000" cy="4117400"/>
        </p:xfrm>
        <a:graphic>
          <a:graphicData uri="http://schemas.openxmlformats.org/drawingml/2006/table">
            <a:tbl>
              <a:tblPr firstRow="1" bandRow="1">
                <a:tableStyleId>{5C22544A-7EE6-4342-B048-85BDC9FD1C3A}</a:tableStyleId>
              </a:tblPr>
              <a:tblGrid>
                <a:gridCol w="3204000">
                  <a:extLst>
                    <a:ext uri="{9D8B030D-6E8A-4147-A177-3AD203B41FA5}">
                      <a16:colId xmlns:a16="http://schemas.microsoft.com/office/drawing/2014/main" val="1532004965"/>
                    </a:ext>
                  </a:extLst>
                </a:gridCol>
                <a:gridCol w="1116000">
                  <a:extLst>
                    <a:ext uri="{9D8B030D-6E8A-4147-A177-3AD203B41FA5}">
                      <a16:colId xmlns:a16="http://schemas.microsoft.com/office/drawing/2014/main" val="571288655"/>
                    </a:ext>
                  </a:extLst>
                </a:gridCol>
                <a:gridCol w="1116000">
                  <a:extLst>
                    <a:ext uri="{9D8B030D-6E8A-4147-A177-3AD203B41FA5}">
                      <a16:colId xmlns:a16="http://schemas.microsoft.com/office/drawing/2014/main" val="4134553535"/>
                    </a:ext>
                  </a:extLst>
                </a:gridCol>
                <a:gridCol w="1116000">
                  <a:extLst>
                    <a:ext uri="{9D8B030D-6E8A-4147-A177-3AD203B41FA5}">
                      <a16:colId xmlns:a16="http://schemas.microsoft.com/office/drawing/2014/main" val="1882320258"/>
                    </a:ext>
                  </a:extLst>
                </a:gridCol>
                <a:gridCol w="1116000">
                  <a:extLst>
                    <a:ext uri="{9D8B030D-6E8A-4147-A177-3AD203B41FA5}">
                      <a16:colId xmlns:a16="http://schemas.microsoft.com/office/drawing/2014/main" val="961658852"/>
                    </a:ext>
                  </a:extLst>
                </a:gridCol>
                <a:gridCol w="1116000">
                  <a:extLst>
                    <a:ext uri="{9D8B030D-6E8A-4147-A177-3AD203B41FA5}">
                      <a16:colId xmlns:a16="http://schemas.microsoft.com/office/drawing/2014/main" val="3030926081"/>
                    </a:ext>
                  </a:extLst>
                </a:gridCol>
                <a:gridCol w="1116000">
                  <a:extLst>
                    <a:ext uri="{9D8B030D-6E8A-4147-A177-3AD203B41FA5}">
                      <a16:colId xmlns:a16="http://schemas.microsoft.com/office/drawing/2014/main" val="4055416310"/>
                    </a:ext>
                  </a:extLst>
                </a:gridCol>
              </a:tblGrid>
              <a:tr h="540409">
                <a:tc>
                  <a:txBody>
                    <a:bodyPr/>
                    <a:lstStyle/>
                    <a:p>
                      <a:pPr fontAlgn="b"/>
                      <a:r>
                        <a:rPr lang="en-GB" sz="1200" b="1">
                          <a:effectLst/>
                        </a:rPr>
                        <a:t>Patients, n (%)</a:t>
                      </a:r>
                    </a:p>
                  </a:txBody>
                  <a:tcPr anchor="ctr"/>
                </a:tc>
                <a:tc>
                  <a:txBody>
                    <a:bodyPr/>
                    <a:lstStyle/>
                    <a:p>
                      <a:pPr algn="ctr" fontAlgn="b"/>
                      <a:r>
                        <a:rPr lang="en-GB" sz="1200" b="1">
                          <a:effectLst/>
                        </a:rPr>
                        <a:t>50 mg </a:t>
                      </a:r>
                    </a:p>
                    <a:p>
                      <a:pPr algn="ctr" fontAlgn="b"/>
                      <a:r>
                        <a:rPr lang="en-GB" sz="1200" b="1">
                          <a:effectLst/>
                        </a:rPr>
                        <a:t>(n=4)</a:t>
                      </a:r>
                    </a:p>
                  </a:txBody>
                  <a:tcPr anchor="ctr"/>
                </a:tc>
                <a:tc>
                  <a:txBody>
                    <a:bodyPr/>
                    <a:lstStyle/>
                    <a:p>
                      <a:pPr algn="ctr" fontAlgn="b"/>
                      <a:r>
                        <a:rPr lang="en-GB" sz="1200" b="1">
                          <a:effectLst/>
                        </a:rPr>
                        <a:t>100 mg</a:t>
                      </a:r>
                    </a:p>
                    <a:p>
                      <a:pPr algn="ctr" fontAlgn="b"/>
                      <a:r>
                        <a:rPr lang="en-GB" sz="1200" b="1">
                          <a:effectLst/>
                        </a:rPr>
                        <a:t> (n=10)</a:t>
                      </a:r>
                    </a:p>
                  </a:txBody>
                  <a:tcPr anchor="ctr"/>
                </a:tc>
                <a:tc>
                  <a:txBody>
                    <a:bodyPr/>
                    <a:lstStyle/>
                    <a:p>
                      <a:pPr algn="ctr" fontAlgn="b"/>
                      <a:r>
                        <a:rPr lang="en-GB" sz="1200" b="1">
                          <a:effectLst/>
                        </a:rPr>
                        <a:t>200 mg </a:t>
                      </a:r>
                    </a:p>
                    <a:p>
                      <a:pPr algn="ctr" fontAlgn="b"/>
                      <a:r>
                        <a:rPr lang="en-GB" sz="1200" b="1">
                          <a:effectLst/>
                        </a:rPr>
                        <a:t>(n=9)</a:t>
                      </a:r>
                    </a:p>
                  </a:txBody>
                  <a:tcPr anchor="ctr"/>
                </a:tc>
                <a:tc>
                  <a:txBody>
                    <a:bodyPr/>
                    <a:lstStyle/>
                    <a:p>
                      <a:pPr algn="ctr" fontAlgn="b"/>
                      <a:r>
                        <a:rPr lang="en-GB" sz="1200" b="1">
                          <a:effectLst/>
                        </a:rPr>
                        <a:t>350 mg </a:t>
                      </a:r>
                    </a:p>
                    <a:p>
                      <a:pPr algn="ctr" fontAlgn="b"/>
                      <a:r>
                        <a:rPr lang="en-GB" sz="1200" b="1">
                          <a:effectLst/>
                        </a:rPr>
                        <a:t>(n=4)</a:t>
                      </a:r>
                    </a:p>
                  </a:txBody>
                  <a:tcPr anchor="ctr"/>
                </a:tc>
                <a:tc>
                  <a:txBody>
                    <a:bodyPr/>
                    <a:lstStyle/>
                    <a:p>
                      <a:pPr algn="ctr" fontAlgn="b"/>
                      <a:r>
                        <a:rPr lang="en-GB" sz="1200" b="1">
                          <a:effectLst/>
                        </a:rPr>
                        <a:t>500 mg</a:t>
                      </a:r>
                    </a:p>
                    <a:p>
                      <a:pPr algn="ctr" fontAlgn="b"/>
                      <a:r>
                        <a:rPr lang="en-GB" sz="1200" b="1">
                          <a:effectLst/>
                        </a:rPr>
                        <a:t> (n=1)</a:t>
                      </a:r>
                    </a:p>
                  </a:txBody>
                  <a:tcPr anchor="ctr"/>
                </a:tc>
                <a:tc>
                  <a:txBody>
                    <a:bodyPr/>
                    <a:lstStyle/>
                    <a:p>
                      <a:pPr algn="ctr" fontAlgn="b"/>
                      <a:r>
                        <a:rPr lang="en-GB" sz="1200" b="1">
                          <a:effectLst/>
                        </a:rPr>
                        <a:t>All doses (N=28)</a:t>
                      </a:r>
                    </a:p>
                  </a:txBody>
                  <a:tcPr anchor="ctr"/>
                </a:tc>
                <a:extLst>
                  <a:ext uri="{0D108BD9-81ED-4DB2-BD59-A6C34878D82A}">
                    <a16:rowId xmlns:a16="http://schemas.microsoft.com/office/drawing/2014/main" val="3768816506"/>
                  </a:ext>
                </a:extLst>
              </a:tr>
              <a:tr h="325532">
                <a:tc>
                  <a:txBody>
                    <a:bodyPr/>
                    <a:lstStyle/>
                    <a:p>
                      <a:pPr fontAlgn="base"/>
                      <a:r>
                        <a:rPr lang="en-GB" sz="1200" b="1">
                          <a:effectLst/>
                        </a:rPr>
                        <a:t>Best overall response, n (%)</a:t>
                      </a:r>
                      <a:r>
                        <a:rPr lang="en-GB" sz="1200" b="1" baseline="30000">
                          <a:effectLst/>
                        </a:rPr>
                        <a:t>a</a:t>
                      </a:r>
                    </a:p>
                  </a:txBody>
                  <a:tcPr anchor="ctr">
                    <a:solidFill>
                      <a:srgbClr val="CBCDD2"/>
                    </a:solidFill>
                  </a:tcPr>
                </a:tc>
                <a:tc>
                  <a:txBody>
                    <a:bodyPr/>
                    <a:lstStyle/>
                    <a:p>
                      <a:pPr algn="ctr" fontAlgn="base"/>
                      <a:endParaRPr lang="en-IT" sz="1200">
                        <a:effectLst/>
                      </a:endParaRPr>
                    </a:p>
                  </a:txBody>
                  <a:tcPr anchor="ctr">
                    <a:solidFill>
                      <a:srgbClr val="CBCDD2"/>
                    </a:solidFill>
                  </a:tcPr>
                </a:tc>
                <a:tc>
                  <a:txBody>
                    <a:bodyPr/>
                    <a:lstStyle/>
                    <a:p>
                      <a:pPr algn="ctr" fontAlgn="base"/>
                      <a:endParaRPr lang="en-IT" sz="1200">
                        <a:effectLst/>
                      </a:endParaRPr>
                    </a:p>
                  </a:txBody>
                  <a:tcPr anchor="ctr">
                    <a:solidFill>
                      <a:srgbClr val="CBCDD2"/>
                    </a:solidFill>
                  </a:tcPr>
                </a:tc>
                <a:tc>
                  <a:txBody>
                    <a:bodyPr/>
                    <a:lstStyle/>
                    <a:p>
                      <a:pPr algn="ctr" fontAlgn="base"/>
                      <a:endParaRPr lang="en-IT" sz="1200">
                        <a:effectLst/>
                      </a:endParaRPr>
                    </a:p>
                  </a:txBody>
                  <a:tcPr anchor="ctr">
                    <a:solidFill>
                      <a:srgbClr val="CBCDD2"/>
                    </a:solidFill>
                  </a:tcPr>
                </a:tc>
                <a:tc>
                  <a:txBody>
                    <a:bodyPr/>
                    <a:lstStyle/>
                    <a:p>
                      <a:pPr algn="ctr" fontAlgn="base"/>
                      <a:endParaRPr lang="en-IT" sz="1200">
                        <a:effectLst/>
                      </a:endParaRPr>
                    </a:p>
                  </a:txBody>
                  <a:tcPr anchor="ctr">
                    <a:solidFill>
                      <a:srgbClr val="CBCDD2"/>
                    </a:solidFill>
                  </a:tcPr>
                </a:tc>
                <a:tc>
                  <a:txBody>
                    <a:bodyPr/>
                    <a:lstStyle/>
                    <a:p>
                      <a:pPr algn="ctr" fontAlgn="base"/>
                      <a:endParaRPr lang="en-IT" sz="1200">
                        <a:effectLst/>
                      </a:endParaRPr>
                    </a:p>
                  </a:txBody>
                  <a:tcPr anchor="ctr">
                    <a:solidFill>
                      <a:srgbClr val="CBCDD2"/>
                    </a:solidFill>
                  </a:tcPr>
                </a:tc>
                <a:tc>
                  <a:txBody>
                    <a:bodyPr/>
                    <a:lstStyle/>
                    <a:p>
                      <a:pPr algn="ctr" fontAlgn="base"/>
                      <a:endParaRPr lang="en-IT" sz="1200">
                        <a:effectLst/>
                      </a:endParaRPr>
                    </a:p>
                  </a:txBody>
                  <a:tcPr anchor="ctr">
                    <a:solidFill>
                      <a:srgbClr val="CBCDD2"/>
                    </a:solidFill>
                  </a:tcPr>
                </a:tc>
                <a:extLst>
                  <a:ext uri="{0D108BD9-81ED-4DB2-BD59-A6C34878D82A}">
                    <a16:rowId xmlns:a16="http://schemas.microsoft.com/office/drawing/2014/main" val="2652358191"/>
                  </a:ext>
                </a:extLst>
              </a:tr>
              <a:tr h="325532">
                <a:tc>
                  <a:txBody>
                    <a:bodyPr/>
                    <a:lstStyle/>
                    <a:p>
                      <a:pPr marL="457200" lvl="1" indent="0" fontAlgn="base"/>
                      <a:r>
                        <a:rPr lang="en-GB" sz="1200">
                          <a:effectLst/>
                        </a:rPr>
                        <a:t>CR</a:t>
                      </a:r>
                    </a:p>
                  </a:txBody>
                  <a:tcPr anchor="ctr">
                    <a:solidFill>
                      <a:srgbClr val="CBCDD2"/>
                    </a:solidFill>
                  </a:tcPr>
                </a:tc>
                <a:tc>
                  <a:txBody>
                    <a:bodyPr/>
                    <a:lstStyle/>
                    <a:p>
                      <a:pPr algn="ctr" fontAlgn="base"/>
                      <a:r>
                        <a:rPr lang="en-IT" sz="1200">
                          <a:effectLst/>
                        </a:rPr>
                        <a:t>1 (25)</a:t>
                      </a:r>
                    </a:p>
                  </a:txBody>
                  <a:tcPr anchor="ctr">
                    <a:solidFill>
                      <a:srgbClr val="CBCDD2"/>
                    </a:solidFill>
                  </a:tcPr>
                </a:tc>
                <a:tc>
                  <a:txBody>
                    <a:bodyPr/>
                    <a:lstStyle/>
                    <a:p>
                      <a:pPr algn="ctr" fontAlgn="base"/>
                      <a:r>
                        <a:rPr lang="en-IT" sz="1200">
                          <a:effectLst/>
                        </a:rPr>
                        <a:t>0</a:t>
                      </a:r>
                    </a:p>
                  </a:txBody>
                  <a:tcPr anchor="ctr">
                    <a:solidFill>
                      <a:srgbClr val="CBCDD2"/>
                    </a:solidFill>
                  </a:tcPr>
                </a:tc>
                <a:tc>
                  <a:txBody>
                    <a:bodyPr/>
                    <a:lstStyle/>
                    <a:p>
                      <a:pPr algn="ctr" fontAlgn="base"/>
                      <a:r>
                        <a:rPr lang="en-IT" sz="1200">
                          <a:effectLst/>
                        </a:rPr>
                        <a:t>0</a:t>
                      </a:r>
                    </a:p>
                  </a:txBody>
                  <a:tcPr anchor="ctr">
                    <a:solidFill>
                      <a:srgbClr val="CBCDD2"/>
                    </a:solidFill>
                  </a:tcPr>
                </a:tc>
                <a:tc>
                  <a:txBody>
                    <a:bodyPr/>
                    <a:lstStyle/>
                    <a:p>
                      <a:pPr algn="ctr" fontAlgn="base"/>
                      <a:r>
                        <a:rPr lang="en-IT" sz="1200">
                          <a:effectLst/>
                        </a:rPr>
                        <a:t>0</a:t>
                      </a:r>
                    </a:p>
                  </a:txBody>
                  <a:tcPr anchor="ctr">
                    <a:solidFill>
                      <a:srgbClr val="CBCDD2"/>
                    </a:solidFill>
                  </a:tcPr>
                </a:tc>
                <a:tc>
                  <a:txBody>
                    <a:bodyPr/>
                    <a:lstStyle/>
                    <a:p>
                      <a:pPr algn="ctr" fontAlgn="base"/>
                      <a:r>
                        <a:rPr lang="en-IT" sz="1200">
                          <a:effectLst/>
                        </a:rPr>
                        <a:t>0</a:t>
                      </a:r>
                    </a:p>
                  </a:txBody>
                  <a:tcPr anchor="ctr">
                    <a:solidFill>
                      <a:srgbClr val="CBCDD2"/>
                    </a:solidFill>
                  </a:tcPr>
                </a:tc>
                <a:tc>
                  <a:txBody>
                    <a:bodyPr/>
                    <a:lstStyle/>
                    <a:p>
                      <a:pPr algn="ctr" fontAlgn="base"/>
                      <a:r>
                        <a:rPr lang="en-IT" sz="1200">
                          <a:effectLst/>
                        </a:rPr>
                        <a:t>1 (4)</a:t>
                      </a:r>
                    </a:p>
                  </a:txBody>
                  <a:tcPr anchor="ctr">
                    <a:solidFill>
                      <a:srgbClr val="CBCDD2"/>
                    </a:solidFill>
                  </a:tcPr>
                </a:tc>
                <a:extLst>
                  <a:ext uri="{0D108BD9-81ED-4DB2-BD59-A6C34878D82A}">
                    <a16:rowId xmlns:a16="http://schemas.microsoft.com/office/drawing/2014/main" val="3598241314"/>
                  </a:ext>
                </a:extLst>
              </a:tr>
              <a:tr h="325532">
                <a:tc>
                  <a:txBody>
                    <a:bodyPr/>
                    <a:lstStyle/>
                    <a:p>
                      <a:pPr marL="457200" lvl="1" indent="0" fontAlgn="base"/>
                      <a:r>
                        <a:rPr lang="en-GB" sz="1200">
                          <a:effectLst/>
                        </a:rPr>
                        <a:t>PR</a:t>
                      </a:r>
                    </a:p>
                  </a:txBody>
                  <a:tcPr anchor="ctr">
                    <a:solidFill>
                      <a:srgbClr val="CBCDD2"/>
                    </a:solidFill>
                  </a:tcPr>
                </a:tc>
                <a:tc>
                  <a:txBody>
                    <a:bodyPr/>
                    <a:lstStyle/>
                    <a:p>
                      <a:pPr algn="ctr" fontAlgn="base"/>
                      <a:r>
                        <a:rPr lang="en-IT" sz="1200">
                          <a:effectLst/>
                        </a:rPr>
                        <a:t>1 (25)</a:t>
                      </a:r>
                    </a:p>
                  </a:txBody>
                  <a:tcPr anchor="ctr">
                    <a:solidFill>
                      <a:srgbClr val="CBCDD2"/>
                    </a:solidFill>
                  </a:tcPr>
                </a:tc>
                <a:tc>
                  <a:txBody>
                    <a:bodyPr/>
                    <a:lstStyle/>
                    <a:p>
                      <a:pPr algn="ctr" fontAlgn="base"/>
                      <a:r>
                        <a:rPr lang="en-IT" sz="1200">
                          <a:effectLst/>
                        </a:rPr>
                        <a:t>4 (40)</a:t>
                      </a:r>
                    </a:p>
                  </a:txBody>
                  <a:tcPr anchor="ctr">
                    <a:solidFill>
                      <a:srgbClr val="CBCDD2"/>
                    </a:solidFill>
                  </a:tcPr>
                </a:tc>
                <a:tc>
                  <a:txBody>
                    <a:bodyPr/>
                    <a:lstStyle/>
                    <a:p>
                      <a:pPr algn="ctr" fontAlgn="base"/>
                      <a:r>
                        <a:rPr lang="en-IT" sz="1200">
                          <a:effectLst/>
                        </a:rPr>
                        <a:t>7 (78)</a:t>
                      </a:r>
                    </a:p>
                  </a:txBody>
                  <a:tcPr anchor="ctr">
                    <a:solidFill>
                      <a:srgbClr val="CBCDD2"/>
                    </a:solidFill>
                  </a:tcPr>
                </a:tc>
                <a:tc>
                  <a:txBody>
                    <a:bodyPr/>
                    <a:lstStyle/>
                    <a:p>
                      <a:pPr algn="ctr" fontAlgn="base"/>
                      <a:r>
                        <a:rPr lang="en-IT" sz="1200">
                          <a:effectLst/>
                        </a:rPr>
                        <a:t>0</a:t>
                      </a:r>
                    </a:p>
                  </a:txBody>
                  <a:tcPr anchor="ctr">
                    <a:solidFill>
                      <a:srgbClr val="CBCDD2"/>
                    </a:solidFill>
                  </a:tcPr>
                </a:tc>
                <a:tc>
                  <a:txBody>
                    <a:bodyPr/>
                    <a:lstStyle/>
                    <a:p>
                      <a:pPr algn="ctr" fontAlgn="base"/>
                      <a:r>
                        <a:rPr lang="en-IT" sz="1200">
                          <a:effectLst/>
                        </a:rPr>
                        <a:t>1 (100)</a:t>
                      </a:r>
                    </a:p>
                  </a:txBody>
                  <a:tcPr anchor="ctr">
                    <a:solidFill>
                      <a:srgbClr val="CBCDD2"/>
                    </a:solidFill>
                  </a:tcPr>
                </a:tc>
                <a:tc>
                  <a:txBody>
                    <a:bodyPr/>
                    <a:lstStyle/>
                    <a:p>
                      <a:pPr algn="ctr" fontAlgn="base"/>
                      <a:r>
                        <a:rPr lang="en-IT" sz="1200">
                          <a:effectLst/>
                        </a:rPr>
                        <a:t>13 (46)</a:t>
                      </a:r>
                    </a:p>
                  </a:txBody>
                  <a:tcPr anchor="ctr">
                    <a:solidFill>
                      <a:srgbClr val="CBCDD2"/>
                    </a:solidFill>
                  </a:tcPr>
                </a:tc>
                <a:extLst>
                  <a:ext uri="{0D108BD9-81ED-4DB2-BD59-A6C34878D82A}">
                    <a16:rowId xmlns:a16="http://schemas.microsoft.com/office/drawing/2014/main" val="136479221"/>
                  </a:ext>
                </a:extLst>
              </a:tr>
              <a:tr h="325532">
                <a:tc>
                  <a:txBody>
                    <a:bodyPr/>
                    <a:lstStyle/>
                    <a:p>
                      <a:pPr marL="457200" lvl="1" indent="0" fontAlgn="base"/>
                      <a:r>
                        <a:rPr lang="en-GB" sz="1200">
                          <a:effectLst/>
                        </a:rPr>
                        <a:t>PR-L</a:t>
                      </a:r>
                    </a:p>
                  </a:txBody>
                  <a:tcPr anchor="ctr">
                    <a:solidFill>
                      <a:srgbClr val="CBCDD2"/>
                    </a:solidFill>
                  </a:tcPr>
                </a:tc>
                <a:tc>
                  <a:txBody>
                    <a:bodyPr/>
                    <a:lstStyle/>
                    <a:p>
                      <a:pPr algn="ctr" fontAlgn="base"/>
                      <a:r>
                        <a:rPr lang="en-IT" sz="1200">
                          <a:effectLst/>
                        </a:rPr>
                        <a:t>0</a:t>
                      </a:r>
                    </a:p>
                  </a:txBody>
                  <a:tcPr anchor="ctr">
                    <a:solidFill>
                      <a:srgbClr val="CBCDD2"/>
                    </a:solidFill>
                  </a:tcPr>
                </a:tc>
                <a:tc>
                  <a:txBody>
                    <a:bodyPr/>
                    <a:lstStyle/>
                    <a:p>
                      <a:pPr algn="ctr" fontAlgn="base"/>
                      <a:r>
                        <a:rPr lang="en-IT" sz="1200">
                          <a:effectLst/>
                        </a:rPr>
                        <a:t>0</a:t>
                      </a:r>
                    </a:p>
                  </a:txBody>
                  <a:tcPr anchor="ctr">
                    <a:solidFill>
                      <a:srgbClr val="CBCDD2"/>
                    </a:solidFill>
                  </a:tcPr>
                </a:tc>
                <a:tc>
                  <a:txBody>
                    <a:bodyPr/>
                    <a:lstStyle/>
                    <a:p>
                      <a:pPr algn="ctr" fontAlgn="base"/>
                      <a:r>
                        <a:rPr lang="en-IT" sz="1200">
                          <a:effectLst/>
                        </a:rPr>
                        <a:t>1 (11)</a:t>
                      </a:r>
                    </a:p>
                  </a:txBody>
                  <a:tcPr anchor="ctr">
                    <a:solidFill>
                      <a:srgbClr val="CBCDD2"/>
                    </a:solidFill>
                  </a:tcPr>
                </a:tc>
                <a:tc>
                  <a:txBody>
                    <a:bodyPr/>
                    <a:lstStyle/>
                    <a:p>
                      <a:pPr algn="ctr" fontAlgn="base"/>
                      <a:r>
                        <a:rPr lang="en-IT" sz="1200">
                          <a:effectLst/>
                        </a:rPr>
                        <a:t>0</a:t>
                      </a:r>
                    </a:p>
                  </a:txBody>
                  <a:tcPr anchor="ctr">
                    <a:solidFill>
                      <a:srgbClr val="CBCDD2"/>
                    </a:solidFill>
                  </a:tcPr>
                </a:tc>
                <a:tc>
                  <a:txBody>
                    <a:bodyPr/>
                    <a:lstStyle/>
                    <a:p>
                      <a:pPr algn="ctr" fontAlgn="base"/>
                      <a:r>
                        <a:rPr lang="en-IT" sz="1200">
                          <a:effectLst/>
                        </a:rPr>
                        <a:t>0</a:t>
                      </a:r>
                    </a:p>
                  </a:txBody>
                  <a:tcPr anchor="ctr">
                    <a:solidFill>
                      <a:srgbClr val="CBCDD2"/>
                    </a:solidFill>
                  </a:tcPr>
                </a:tc>
                <a:tc>
                  <a:txBody>
                    <a:bodyPr/>
                    <a:lstStyle/>
                    <a:p>
                      <a:pPr algn="ctr" fontAlgn="base"/>
                      <a:r>
                        <a:rPr lang="en-IT" sz="1200">
                          <a:effectLst/>
                        </a:rPr>
                        <a:t>1 (4)</a:t>
                      </a:r>
                    </a:p>
                  </a:txBody>
                  <a:tcPr anchor="ctr">
                    <a:solidFill>
                      <a:srgbClr val="CBCDD2"/>
                    </a:solidFill>
                  </a:tcPr>
                </a:tc>
                <a:extLst>
                  <a:ext uri="{0D108BD9-81ED-4DB2-BD59-A6C34878D82A}">
                    <a16:rowId xmlns:a16="http://schemas.microsoft.com/office/drawing/2014/main" val="3877299842"/>
                  </a:ext>
                </a:extLst>
              </a:tr>
              <a:tr h="325532">
                <a:tc>
                  <a:txBody>
                    <a:bodyPr/>
                    <a:lstStyle/>
                    <a:p>
                      <a:pPr marL="457200" lvl="1" indent="0" fontAlgn="base"/>
                      <a:r>
                        <a:rPr lang="en-GB" sz="1200">
                          <a:effectLst/>
                        </a:rPr>
                        <a:t>MR</a:t>
                      </a:r>
                    </a:p>
                  </a:txBody>
                  <a:tcPr anchor="ctr">
                    <a:solidFill>
                      <a:srgbClr val="CBCDD2"/>
                    </a:solidFill>
                  </a:tcPr>
                </a:tc>
                <a:tc>
                  <a:txBody>
                    <a:bodyPr/>
                    <a:lstStyle/>
                    <a:p>
                      <a:pPr algn="ctr" fontAlgn="base"/>
                      <a:r>
                        <a:rPr lang="en-IT" sz="1200">
                          <a:effectLst/>
                        </a:rPr>
                        <a:t>0</a:t>
                      </a:r>
                    </a:p>
                  </a:txBody>
                  <a:tcPr anchor="ctr">
                    <a:solidFill>
                      <a:srgbClr val="CBCDD2"/>
                    </a:solidFill>
                  </a:tcPr>
                </a:tc>
                <a:tc>
                  <a:txBody>
                    <a:bodyPr/>
                    <a:lstStyle/>
                    <a:p>
                      <a:pPr algn="ctr" fontAlgn="base"/>
                      <a:r>
                        <a:rPr lang="en-IT" sz="1200">
                          <a:effectLst/>
                        </a:rPr>
                        <a:t>1 (10)</a:t>
                      </a:r>
                    </a:p>
                  </a:txBody>
                  <a:tcPr anchor="ctr">
                    <a:solidFill>
                      <a:srgbClr val="CBCDD2"/>
                    </a:solidFill>
                  </a:tcPr>
                </a:tc>
                <a:tc>
                  <a:txBody>
                    <a:bodyPr/>
                    <a:lstStyle/>
                    <a:p>
                      <a:pPr algn="ctr" fontAlgn="base"/>
                      <a:r>
                        <a:rPr lang="en-IT" sz="1200">
                          <a:effectLst/>
                        </a:rPr>
                        <a:t>0</a:t>
                      </a:r>
                    </a:p>
                  </a:txBody>
                  <a:tcPr anchor="ctr">
                    <a:solidFill>
                      <a:srgbClr val="CBCDD2"/>
                    </a:solidFill>
                  </a:tcPr>
                </a:tc>
                <a:tc>
                  <a:txBody>
                    <a:bodyPr/>
                    <a:lstStyle/>
                    <a:p>
                      <a:pPr algn="ctr" fontAlgn="base"/>
                      <a:r>
                        <a:rPr lang="en-IT" sz="1200">
                          <a:effectLst/>
                        </a:rPr>
                        <a:t>0</a:t>
                      </a:r>
                    </a:p>
                  </a:txBody>
                  <a:tcPr anchor="ctr">
                    <a:solidFill>
                      <a:srgbClr val="CBCDD2"/>
                    </a:solidFill>
                  </a:tcPr>
                </a:tc>
                <a:tc>
                  <a:txBody>
                    <a:bodyPr/>
                    <a:lstStyle/>
                    <a:p>
                      <a:pPr algn="ctr" fontAlgn="base"/>
                      <a:r>
                        <a:rPr lang="en-IT" sz="1200">
                          <a:effectLst/>
                        </a:rPr>
                        <a:t>0</a:t>
                      </a:r>
                    </a:p>
                  </a:txBody>
                  <a:tcPr anchor="ctr">
                    <a:solidFill>
                      <a:srgbClr val="CBCDD2"/>
                    </a:solidFill>
                  </a:tcPr>
                </a:tc>
                <a:tc>
                  <a:txBody>
                    <a:bodyPr/>
                    <a:lstStyle/>
                    <a:p>
                      <a:pPr algn="ctr" fontAlgn="base"/>
                      <a:r>
                        <a:rPr lang="en-IT" sz="1200">
                          <a:effectLst/>
                        </a:rPr>
                        <a:t>1 (4)</a:t>
                      </a:r>
                    </a:p>
                  </a:txBody>
                  <a:tcPr anchor="ctr">
                    <a:solidFill>
                      <a:srgbClr val="CBCDD2"/>
                    </a:solidFill>
                  </a:tcPr>
                </a:tc>
                <a:extLst>
                  <a:ext uri="{0D108BD9-81ED-4DB2-BD59-A6C34878D82A}">
                    <a16:rowId xmlns:a16="http://schemas.microsoft.com/office/drawing/2014/main" val="3566239656"/>
                  </a:ext>
                </a:extLst>
              </a:tr>
              <a:tr h="325532">
                <a:tc>
                  <a:txBody>
                    <a:bodyPr/>
                    <a:lstStyle/>
                    <a:p>
                      <a:pPr marL="457200" lvl="1" indent="0" fontAlgn="base"/>
                      <a:r>
                        <a:rPr lang="en-GB" sz="1200">
                          <a:effectLst/>
                        </a:rPr>
                        <a:t>SD</a:t>
                      </a:r>
                    </a:p>
                  </a:txBody>
                  <a:tcPr anchor="ctr">
                    <a:solidFill>
                      <a:srgbClr val="CBCDD2"/>
                    </a:solidFill>
                  </a:tcPr>
                </a:tc>
                <a:tc>
                  <a:txBody>
                    <a:bodyPr/>
                    <a:lstStyle/>
                    <a:p>
                      <a:pPr algn="ctr" fontAlgn="base"/>
                      <a:r>
                        <a:rPr lang="en-IT" sz="1200">
                          <a:effectLst/>
                        </a:rPr>
                        <a:t>0</a:t>
                      </a:r>
                    </a:p>
                  </a:txBody>
                  <a:tcPr anchor="ctr">
                    <a:solidFill>
                      <a:srgbClr val="CBCDD2"/>
                    </a:solidFill>
                  </a:tcPr>
                </a:tc>
                <a:tc>
                  <a:txBody>
                    <a:bodyPr/>
                    <a:lstStyle/>
                    <a:p>
                      <a:pPr algn="ctr" fontAlgn="base"/>
                      <a:r>
                        <a:rPr lang="en-IT" sz="1200">
                          <a:effectLst/>
                        </a:rPr>
                        <a:t>3 (30)</a:t>
                      </a:r>
                    </a:p>
                  </a:txBody>
                  <a:tcPr anchor="ctr">
                    <a:solidFill>
                      <a:srgbClr val="CBCDD2"/>
                    </a:solidFill>
                  </a:tcPr>
                </a:tc>
                <a:tc>
                  <a:txBody>
                    <a:bodyPr/>
                    <a:lstStyle/>
                    <a:p>
                      <a:pPr algn="ctr" fontAlgn="base"/>
                      <a:r>
                        <a:rPr lang="en-IT" sz="1200">
                          <a:effectLst/>
                        </a:rPr>
                        <a:t>1 (11)</a:t>
                      </a:r>
                    </a:p>
                  </a:txBody>
                  <a:tcPr anchor="ctr">
                    <a:solidFill>
                      <a:srgbClr val="CBCDD2"/>
                    </a:solidFill>
                  </a:tcPr>
                </a:tc>
                <a:tc>
                  <a:txBody>
                    <a:bodyPr/>
                    <a:lstStyle/>
                    <a:p>
                      <a:pPr algn="ctr" fontAlgn="base"/>
                      <a:r>
                        <a:rPr lang="es-ES" sz="1200">
                          <a:effectLst/>
                        </a:rPr>
                        <a:t>1 (25)</a:t>
                      </a:r>
                      <a:endParaRPr lang="en-IT" sz="1200">
                        <a:effectLst/>
                      </a:endParaRPr>
                    </a:p>
                  </a:txBody>
                  <a:tcPr anchor="ctr">
                    <a:solidFill>
                      <a:srgbClr val="CBCDD2"/>
                    </a:solidFill>
                  </a:tcPr>
                </a:tc>
                <a:tc>
                  <a:txBody>
                    <a:bodyPr/>
                    <a:lstStyle/>
                    <a:p>
                      <a:pPr algn="ctr" fontAlgn="base"/>
                      <a:r>
                        <a:rPr lang="en-IT" sz="1200">
                          <a:effectLst/>
                        </a:rPr>
                        <a:t>0</a:t>
                      </a:r>
                    </a:p>
                  </a:txBody>
                  <a:tcPr anchor="ctr">
                    <a:solidFill>
                      <a:srgbClr val="CBCDD2"/>
                    </a:solidFill>
                  </a:tcPr>
                </a:tc>
                <a:tc>
                  <a:txBody>
                    <a:bodyPr/>
                    <a:lstStyle/>
                    <a:p>
                      <a:pPr algn="ctr" fontAlgn="base"/>
                      <a:r>
                        <a:rPr lang="en-IT" sz="1200">
                          <a:effectLst/>
                        </a:rPr>
                        <a:t>5 (18)</a:t>
                      </a:r>
                    </a:p>
                  </a:txBody>
                  <a:tcPr anchor="ctr">
                    <a:solidFill>
                      <a:srgbClr val="CBCDD2"/>
                    </a:solidFill>
                  </a:tcPr>
                </a:tc>
                <a:extLst>
                  <a:ext uri="{0D108BD9-81ED-4DB2-BD59-A6C34878D82A}">
                    <a16:rowId xmlns:a16="http://schemas.microsoft.com/office/drawing/2014/main" val="3736845615"/>
                  </a:ext>
                </a:extLst>
              </a:tr>
              <a:tr h="325532">
                <a:tc>
                  <a:txBody>
                    <a:bodyPr/>
                    <a:lstStyle/>
                    <a:p>
                      <a:pPr marL="457200" lvl="1" indent="0" fontAlgn="base"/>
                      <a:r>
                        <a:rPr lang="en-GB" sz="1200">
                          <a:effectLst/>
                        </a:rPr>
                        <a:t>PD</a:t>
                      </a:r>
                    </a:p>
                  </a:txBody>
                  <a:tcPr anchor="ctr">
                    <a:solidFill>
                      <a:srgbClr val="CBCDD2"/>
                    </a:solidFill>
                  </a:tcPr>
                </a:tc>
                <a:tc>
                  <a:txBody>
                    <a:bodyPr/>
                    <a:lstStyle/>
                    <a:p>
                      <a:pPr algn="ctr" fontAlgn="base"/>
                      <a:r>
                        <a:rPr lang="en-IT" sz="1200">
                          <a:effectLst/>
                        </a:rPr>
                        <a:t>2 (50)</a:t>
                      </a:r>
                    </a:p>
                  </a:txBody>
                  <a:tcPr anchor="ctr">
                    <a:solidFill>
                      <a:srgbClr val="CBCDD2"/>
                    </a:solidFill>
                  </a:tcPr>
                </a:tc>
                <a:tc>
                  <a:txBody>
                    <a:bodyPr/>
                    <a:lstStyle/>
                    <a:p>
                      <a:pPr algn="ctr" fontAlgn="base"/>
                      <a:r>
                        <a:rPr lang="en-IT" sz="1200">
                          <a:effectLst/>
                        </a:rPr>
                        <a:t>2 (20)</a:t>
                      </a:r>
                    </a:p>
                  </a:txBody>
                  <a:tcPr anchor="ctr">
                    <a:solidFill>
                      <a:srgbClr val="CBCDD2"/>
                    </a:solidFill>
                  </a:tcPr>
                </a:tc>
                <a:tc>
                  <a:txBody>
                    <a:bodyPr/>
                    <a:lstStyle/>
                    <a:p>
                      <a:pPr algn="ctr" fontAlgn="base"/>
                      <a:r>
                        <a:rPr lang="en-IT" sz="1200">
                          <a:effectLst/>
                        </a:rPr>
                        <a:t>0</a:t>
                      </a:r>
                    </a:p>
                  </a:txBody>
                  <a:tcPr anchor="ctr">
                    <a:solidFill>
                      <a:srgbClr val="CBCDD2"/>
                    </a:solidFill>
                  </a:tcPr>
                </a:tc>
                <a:tc>
                  <a:txBody>
                    <a:bodyPr/>
                    <a:lstStyle/>
                    <a:p>
                      <a:pPr algn="ctr" fontAlgn="base"/>
                      <a:r>
                        <a:rPr lang="en-IT" sz="1200">
                          <a:effectLst/>
                        </a:rPr>
                        <a:t>1 (25)</a:t>
                      </a:r>
                    </a:p>
                  </a:txBody>
                  <a:tcPr anchor="ctr">
                    <a:solidFill>
                      <a:srgbClr val="CBCDD2"/>
                    </a:solidFill>
                  </a:tcPr>
                </a:tc>
                <a:tc>
                  <a:txBody>
                    <a:bodyPr/>
                    <a:lstStyle/>
                    <a:p>
                      <a:pPr algn="ctr" fontAlgn="base"/>
                      <a:r>
                        <a:rPr lang="en-IT" sz="1200">
                          <a:effectLst/>
                        </a:rPr>
                        <a:t>0</a:t>
                      </a:r>
                    </a:p>
                  </a:txBody>
                  <a:tcPr anchor="ctr">
                    <a:solidFill>
                      <a:srgbClr val="CBCDD2"/>
                    </a:solidFill>
                  </a:tcPr>
                </a:tc>
                <a:tc>
                  <a:txBody>
                    <a:bodyPr/>
                    <a:lstStyle/>
                    <a:p>
                      <a:pPr algn="ctr" fontAlgn="base"/>
                      <a:r>
                        <a:rPr lang="en-IT" sz="1200">
                          <a:effectLst/>
                        </a:rPr>
                        <a:t>5 (18)</a:t>
                      </a:r>
                    </a:p>
                  </a:txBody>
                  <a:tcPr anchor="ctr">
                    <a:solidFill>
                      <a:srgbClr val="CBCDD2"/>
                    </a:solidFill>
                  </a:tcPr>
                </a:tc>
                <a:extLst>
                  <a:ext uri="{0D108BD9-81ED-4DB2-BD59-A6C34878D82A}">
                    <a16:rowId xmlns:a16="http://schemas.microsoft.com/office/drawing/2014/main" val="785180527"/>
                  </a:ext>
                </a:extLst>
              </a:tr>
              <a:tr h="325532">
                <a:tc>
                  <a:txBody>
                    <a:bodyPr/>
                    <a:lstStyle/>
                    <a:p>
                      <a:pPr marL="457200" lvl="1" indent="0" fontAlgn="base"/>
                      <a:r>
                        <a:rPr lang="en-GB" sz="1200">
                          <a:effectLst/>
                        </a:rPr>
                        <a:t>Discontinued prior to first assessment</a:t>
                      </a:r>
                    </a:p>
                  </a:txBody>
                  <a:tcPr anchor="ctr">
                    <a:solidFill>
                      <a:srgbClr val="CBCDD2"/>
                    </a:solidFill>
                  </a:tcPr>
                </a:tc>
                <a:tc>
                  <a:txBody>
                    <a:bodyPr/>
                    <a:lstStyle/>
                    <a:p>
                      <a:pPr algn="ctr" fontAlgn="base"/>
                      <a:r>
                        <a:rPr lang="en-IT" sz="1200">
                          <a:effectLst/>
                        </a:rPr>
                        <a:t>0</a:t>
                      </a:r>
                    </a:p>
                  </a:txBody>
                  <a:tcPr anchor="ctr">
                    <a:solidFill>
                      <a:srgbClr val="CBCDD2"/>
                    </a:solidFill>
                  </a:tcPr>
                </a:tc>
                <a:tc>
                  <a:txBody>
                    <a:bodyPr/>
                    <a:lstStyle/>
                    <a:p>
                      <a:pPr algn="ctr" fontAlgn="base"/>
                      <a:r>
                        <a:rPr lang="en-IT" sz="1200">
                          <a:effectLst/>
                        </a:rPr>
                        <a:t>0</a:t>
                      </a:r>
                    </a:p>
                  </a:txBody>
                  <a:tcPr anchor="ctr">
                    <a:solidFill>
                      <a:srgbClr val="CBCDD2"/>
                    </a:solidFill>
                  </a:tcPr>
                </a:tc>
                <a:tc>
                  <a:txBody>
                    <a:bodyPr/>
                    <a:lstStyle/>
                    <a:p>
                      <a:pPr algn="ctr" fontAlgn="base"/>
                      <a:r>
                        <a:rPr lang="en-IT" sz="1200">
                          <a:effectLst/>
                        </a:rPr>
                        <a:t>0</a:t>
                      </a:r>
                    </a:p>
                  </a:txBody>
                  <a:tcPr anchor="ctr">
                    <a:solidFill>
                      <a:srgbClr val="CBCDD2"/>
                    </a:solidFill>
                  </a:tcPr>
                </a:tc>
                <a:tc>
                  <a:txBody>
                    <a:bodyPr/>
                    <a:lstStyle/>
                    <a:p>
                      <a:pPr algn="ctr" fontAlgn="base"/>
                      <a:r>
                        <a:rPr lang="en-IT" sz="1200">
                          <a:effectLst/>
                        </a:rPr>
                        <a:t>2 (50)</a:t>
                      </a:r>
                    </a:p>
                  </a:txBody>
                  <a:tcPr anchor="ctr">
                    <a:solidFill>
                      <a:srgbClr val="CBCDD2"/>
                    </a:solidFill>
                  </a:tcPr>
                </a:tc>
                <a:tc>
                  <a:txBody>
                    <a:bodyPr/>
                    <a:lstStyle/>
                    <a:p>
                      <a:pPr algn="ctr" fontAlgn="base"/>
                      <a:r>
                        <a:rPr lang="en-IT" sz="1200">
                          <a:effectLst/>
                        </a:rPr>
                        <a:t>0</a:t>
                      </a:r>
                    </a:p>
                  </a:txBody>
                  <a:tcPr anchor="ctr">
                    <a:solidFill>
                      <a:srgbClr val="CBCDD2"/>
                    </a:solidFill>
                  </a:tcPr>
                </a:tc>
                <a:tc>
                  <a:txBody>
                    <a:bodyPr/>
                    <a:lstStyle/>
                    <a:p>
                      <a:pPr algn="ctr" fontAlgn="base"/>
                      <a:r>
                        <a:rPr lang="en-IT" sz="1200">
                          <a:effectLst/>
                        </a:rPr>
                        <a:t>2 (7)</a:t>
                      </a:r>
                    </a:p>
                  </a:txBody>
                  <a:tcPr anchor="ctr">
                    <a:solidFill>
                      <a:srgbClr val="CBCDD2"/>
                    </a:solidFill>
                  </a:tcPr>
                </a:tc>
                <a:extLst>
                  <a:ext uri="{0D108BD9-81ED-4DB2-BD59-A6C34878D82A}">
                    <a16:rowId xmlns:a16="http://schemas.microsoft.com/office/drawing/2014/main" val="3342396713"/>
                  </a:ext>
                </a:extLst>
              </a:tr>
              <a:tr h="324245">
                <a:tc>
                  <a:txBody>
                    <a:bodyPr/>
                    <a:lstStyle/>
                    <a:p>
                      <a:pPr fontAlgn="base"/>
                      <a:r>
                        <a:rPr lang="en-GB" sz="1200" b="1">
                          <a:effectLst/>
                        </a:rPr>
                        <a:t>Disease control rate, n (%)</a:t>
                      </a:r>
                      <a:r>
                        <a:rPr lang="en-GB" sz="1200" b="1" baseline="30000">
                          <a:effectLst/>
                        </a:rPr>
                        <a:t>b</a:t>
                      </a:r>
                    </a:p>
                  </a:txBody>
                  <a:tcPr anchor="ctr">
                    <a:solidFill>
                      <a:srgbClr val="E7E8EA"/>
                    </a:solidFill>
                  </a:tcPr>
                </a:tc>
                <a:tc>
                  <a:txBody>
                    <a:bodyPr/>
                    <a:lstStyle/>
                    <a:p>
                      <a:pPr algn="ctr" fontAlgn="base"/>
                      <a:r>
                        <a:rPr lang="en-IT" sz="1200" b="1">
                          <a:effectLst/>
                        </a:rPr>
                        <a:t>2 (50)</a:t>
                      </a:r>
                    </a:p>
                  </a:txBody>
                  <a:tcPr anchor="ctr">
                    <a:solidFill>
                      <a:srgbClr val="E7E8EA"/>
                    </a:solidFill>
                  </a:tcPr>
                </a:tc>
                <a:tc>
                  <a:txBody>
                    <a:bodyPr/>
                    <a:lstStyle/>
                    <a:p>
                      <a:pPr algn="ctr" fontAlgn="base"/>
                      <a:r>
                        <a:rPr lang="en-IT" sz="1200" b="1">
                          <a:effectLst/>
                        </a:rPr>
                        <a:t>8 (80)</a:t>
                      </a:r>
                    </a:p>
                  </a:txBody>
                  <a:tcPr anchor="ctr">
                    <a:solidFill>
                      <a:srgbClr val="E7E8EA"/>
                    </a:solidFill>
                  </a:tcPr>
                </a:tc>
                <a:tc>
                  <a:txBody>
                    <a:bodyPr/>
                    <a:lstStyle/>
                    <a:p>
                      <a:pPr algn="ctr" fontAlgn="base"/>
                      <a:r>
                        <a:rPr lang="en-IT" sz="1200" b="1">
                          <a:effectLst/>
                        </a:rPr>
                        <a:t>9 (100)</a:t>
                      </a:r>
                    </a:p>
                  </a:txBody>
                  <a:tcPr anchor="ctr">
                    <a:solidFill>
                      <a:srgbClr val="E7E8EA"/>
                    </a:solidFill>
                  </a:tcPr>
                </a:tc>
                <a:tc>
                  <a:txBody>
                    <a:bodyPr/>
                    <a:lstStyle/>
                    <a:p>
                      <a:pPr algn="ctr" fontAlgn="base"/>
                      <a:r>
                        <a:rPr lang="en-IT" sz="1200" b="1">
                          <a:effectLst/>
                        </a:rPr>
                        <a:t>1 (25)</a:t>
                      </a:r>
                    </a:p>
                  </a:txBody>
                  <a:tcPr anchor="ctr">
                    <a:solidFill>
                      <a:srgbClr val="E7E8EA"/>
                    </a:solidFill>
                  </a:tcPr>
                </a:tc>
                <a:tc>
                  <a:txBody>
                    <a:bodyPr/>
                    <a:lstStyle/>
                    <a:p>
                      <a:pPr algn="ctr" fontAlgn="base"/>
                      <a:r>
                        <a:rPr lang="en-IT" sz="1200" b="1">
                          <a:effectLst/>
                        </a:rPr>
                        <a:t>1 (100)</a:t>
                      </a:r>
                    </a:p>
                  </a:txBody>
                  <a:tcPr anchor="ctr">
                    <a:solidFill>
                      <a:srgbClr val="E7E8EA"/>
                    </a:solidFill>
                  </a:tcPr>
                </a:tc>
                <a:tc>
                  <a:txBody>
                    <a:bodyPr/>
                    <a:lstStyle/>
                    <a:p>
                      <a:pPr algn="ctr" fontAlgn="base"/>
                      <a:r>
                        <a:rPr lang="en-IT" sz="1200" b="1">
                          <a:effectLst/>
                        </a:rPr>
                        <a:t>21 (75)</a:t>
                      </a:r>
                    </a:p>
                  </a:txBody>
                  <a:tcPr anchor="ctr">
                    <a:solidFill>
                      <a:srgbClr val="E7E8EA"/>
                    </a:solidFill>
                  </a:tcPr>
                </a:tc>
                <a:extLst>
                  <a:ext uri="{0D108BD9-81ED-4DB2-BD59-A6C34878D82A}">
                    <a16:rowId xmlns:a16="http://schemas.microsoft.com/office/drawing/2014/main" val="537248293"/>
                  </a:ext>
                </a:extLst>
              </a:tr>
              <a:tr h="324245">
                <a:tc>
                  <a:txBody>
                    <a:bodyPr/>
                    <a:lstStyle/>
                    <a:p>
                      <a:pPr fontAlgn="base"/>
                      <a:r>
                        <a:rPr lang="en-GB" sz="1200" b="1">
                          <a:effectLst/>
                        </a:rPr>
                        <a:t>ORR, n (%)</a:t>
                      </a:r>
                      <a:r>
                        <a:rPr lang="en-GB" sz="1200" b="1" baseline="30000">
                          <a:effectLst/>
                        </a:rPr>
                        <a:t>c</a:t>
                      </a:r>
                    </a:p>
                  </a:txBody>
                  <a:tcPr anchor="ctr">
                    <a:solidFill>
                      <a:srgbClr val="CBCDD2"/>
                    </a:solidFill>
                  </a:tcPr>
                </a:tc>
                <a:tc>
                  <a:txBody>
                    <a:bodyPr/>
                    <a:lstStyle/>
                    <a:p>
                      <a:pPr algn="ctr" fontAlgn="base"/>
                      <a:r>
                        <a:rPr lang="en-IT" sz="1200" b="1">
                          <a:effectLst/>
                        </a:rPr>
                        <a:t>2 (50)</a:t>
                      </a:r>
                    </a:p>
                  </a:txBody>
                  <a:tcPr anchor="ctr">
                    <a:solidFill>
                      <a:srgbClr val="CBCDD2"/>
                    </a:solidFill>
                  </a:tcPr>
                </a:tc>
                <a:tc>
                  <a:txBody>
                    <a:bodyPr/>
                    <a:lstStyle/>
                    <a:p>
                      <a:pPr algn="ctr" fontAlgn="base"/>
                      <a:r>
                        <a:rPr lang="en-IT" sz="1200" b="1">
                          <a:effectLst/>
                        </a:rPr>
                        <a:t>5 (50)</a:t>
                      </a:r>
                    </a:p>
                  </a:txBody>
                  <a:tcPr anchor="ctr">
                    <a:solidFill>
                      <a:srgbClr val="CBCDD2"/>
                    </a:solidFill>
                  </a:tcPr>
                </a:tc>
                <a:tc>
                  <a:txBody>
                    <a:bodyPr/>
                    <a:lstStyle/>
                    <a:p>
                      <a:pPr algn="ctr" fontAlgn="base"/>
                      <a:r>
                        <a:rPr lang="en-IT" sz="1200" b="1">
                          <a:effectLst/>
                        </a:rPr>
                        <a:t>8 (89)</a:t>
                      </a:r>
                    </a:p>
                  </a:txBody>
                  <a:tcPr anchor="ctr">
                    <a:solidFill>
                      <a:srgbClr val="CBCDD2"/>
                    </a:solidFill>
                  </a:tcPr>
                </a:tc>
                <a:tc>
                  <a:txBody>
                    <a:bodyPr/>
                    <a:lstStyle/>
                    <a:p>
                      <a:pPr algn="ctr" fontAlgn="base"/>
                      <a:r>
                        <a:rPr lang="en-IT" sz="1200" b="1">
                          <a:effectLst/>
                        </a:rPr>
                        <a:t>0</a:t>
                      </a:r>
                    </a:p>
                  </a:txBody>
                  <a:tcPr anchor="ctr">
                    <a:solidFill>
                      <a:srgbClr val="CBCDD2"/>
                    </a:solidFill>
                  </a:tcPr>
                </a:tc>
                <a:tc>
                  <a:txBody>
                    <a:bodyPr/>
                    <a:lstStyle/>
                    <a:p>
                      <a:pPr algn="ctr" fontAlgn="base"/>
                      <a:r>
                        <a:rPr lang="en-IT" sz="1200" b="1">
                          <a:effectLst/>
                        </a:rPr>
                        <a:t>1 (100)</a:t>
                      </a:r>
                    </a:p>
                  </a:txBody>
                  <a:tcPr anchor="ctr">
                    <a:solidFill>
                      <a:srgbClr val="CBCDD2"/>
                    </a:solidFill>
                  </a:tcPr>
                </a:tc>
                <a:tc>
                  <a:txBody>
                    <a:bodyPr/>
                    <a:lstStyle/>
                    <a:p>
                      <a:pPr algn="ctr" fontAlgn="base"/>
                      <a:r>
                        <a:rPr lang="en-IT" sz="1200" b="1">
                          <a:effectLst/>
                        </a:rPr>
                        <a:t>16 (57)</a:t>
                      </a:r>
                    </a:p>
                  </a:txBody>
                  <a:tcPr anchor="ctr">
                    <a:solidFill>
                      <a:srgbClr val="CBCDD2"/>
                    </a:solidFill>
                  </a:tcPr>
                </a:tc>
                <a:extLst>
                  <a:ext uri="{0D108BD9-81ED-4DB2-BD59-A6C34878D82A}">
                    <a16:rowId xmlns:a16="http://schemas.microsoft.com/office/drawing/2014/main" val="1214006965"/>
                  </a:ext>
                </a:extLst>
              </a:tr>
              <a:tr h="324245">
                <a:tc>
                  <a:txBody>
                    <a:bodyPr/>
                    <a:lstStyle/>
                    <a:p>
                      <a:pPr fontAlgn="base"/>
                      <a:r>
                        <a:rPr lang="en-GB" sz="1200">
                          <a:effectLst/>
                        </a:rPr>
                        <a:t>Median time to first response, </a:t>
                      </a:r>
                      <a:r>
                        <a:rPr lang="en-GB" sz="1200" err="1">
                          <a:effectLst/>
                        </a:rPr>
                        <a:t>months</a:t>
                      </a:r>
                      <a:r>
                        <a:rPr lang="en-GB" sz="1200" baseline="30000" err="1">
                          <a:effectLst/>
                        </a:rPr>
                        <a:t>d</a:t>
                      </a:r>
                      <a:endParaRPr lang="en-GB" sz="1200" baseline="30000">
                        <a:effectLst/>
                      </a:endParaRPr>
                    </a:p>
                  </a:txBody>
                  <a:tcPr anchor="ctr">
                    <a:solidFill>
                      <a:srgbClr val="E7E8EA"/>
                    </a:solidFill>
                  </a:tcPr>
                </a:tc>
                <a:tc>
                  <a:txBody>
                    <a:bodyPr/>
                    <a:lstStyle/>
                    <a:p>
                      <a:pPr algn="ctr" fontAlgn="base"/>
                      <a:r>
                        <a:rPr lang="en-IT" sz="1200">
                          <a:effectLst/>
                        </a:rPr>
                        <a:t>2.60</a:t>
                      </a:r>
                    </a:p>
                  </a:txBody>
                  <a:tcPr anchor="ctr">
                    <a:solidFill>
                      <a:srgbClr val="E7E8EA"/>
                    </a:solidFill>
                  </a:tcPr>
                </a:tc>
                <a:tc>
                  <a:txBody>
                    <a:bodyPr/>
                    <a:lstStyle/>
                    <a:p>
                      <a:pPr algn="ctr" fontAlgn="base"/>
                      <a:r>
                        <a:rPr lang="en-IT" sz="1200">
                          <a:effectLst/>
                        </a:rPr>
                        <a:t>0.95</a:t>
                      </a:r>
                    </a:p>
                  </a:txBody>
                  <a:tcPr anchor="ctr">
                    <a:solidFill>
                      <a:srgbClr val="E7E8EA"/>
                    </a:solidFill>
                  </a:tcPr>
                </a:tc>
                <a:tc>
                  <a:txBody>
                    <a:bodyPr/>
                    <a:lstStyle/>
                    <a:p>
                      <a:pPr algn="ctr" fontAlgn="base"/>
                      <a:r>
                        <a:rPr lang="en-IT" sz="1200">
                          <a:effectLst/>
                        </a:rPr>
                        <a:t>2.81</a:t>
                      </a:r>
                    </a:p>
                  </a:txBody>
                  <a:tcPr anchor="ctr">
                    <a:solidFill>
                      <a:srgbClr val="E7E8EA"/>
                    </a:solidFill>
                  </a:tcPr>
                </a:tc>
                <a:tc>
                  <a:txBody>
                    <a:bodyPr/>
                    <a:lstStyle/>
                    <a:p>
                      <a:pPr algn="ctr" fontAlgn="base"/>
                      <a:r>
                        <a:rPr lang="en-GB" sz="1200">
                          <a:effectLst/>
                        </a:rPr>
                        <a:t>N/A</a:t>
                      </a:r>
                    </a:p>
                  </a:txBody>
                  <a:tcPr anchor="ctr">
                    <a:solidFill>
                      <a:srgbClr val="E7E8EA"/>
                    </a:solidFill>
                  </a:tcPr>
                </a:tc>
                <a:tc>
                  <a:txBody>
                    <a:bodyPr/>
                    <a:lstStyle/>
                    <a:p>
                      <a:pPr algn="ctr" fontAlgn="base"/>
                      <a:r>
                        <a:rPr lang="en-IT" sz="1200">
                          <a:effectLst/>
                        </a:rPr>
                        <a:t>2.83</a:t>
                      </a:r>
                    </a:p>
                  </a:txBody>
                  <a:tcPr anchor="ctr">
                    <a:solidFill>
                      <a:srgbClr val="E7E8EA"/>
                    </a:solidFill>
                  </a:tcPr>
                </a:tc>
                <a:tc>
                  <a:txBody>
                    <a:bodyPr/>
                    <a:lstStyle/>
                    <a:p>
                      <a:pPr algn="ctr" fontAlgn="base"/>
                      <a:r>
                        <a:rPr lang="en-IT" sz="1200">
                          <a:effectLst/>
                        </a:rPr>
                        <a:t>2.76</a:t>
                      </a:r>
                    </a:p>
                  </a:txBody>
                  <a:tcPr anchor="ctr">
                    <a:solidFill>
                      <a:srgbClr val="E7E8EA"/>
                    </a:solidFill>
                  </a:tcPr>
                </a:tc>
                <a:extLst>
                  <a:ext uri="{0D108BD9-81ED-4DB2-BD59-A6C34878D82A}">
                    <a16:rowId xmlns:a16="http://schemas.microsoft.com/office/drawing/2014/main" val="2107923136"/>
                  </a:ext>
                </a:extLst>
              </a:tr>
            </a:tbl>
          </a:graphicData>
        </a:graphic>
      </p:graphicFrame>
    </p:spTree>
    <p:extLst>
      <p:ext uri="{BB962C8B-B14F-4D97-AF65-F5344CB8AC3E}">
        <p14:creationId xmlns:p14="http://schemas.microsoft.com/office/powerpoint/2010/main" val="37324981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B31AC-299A-40C5-0C34-5CCE57529AD1}"/>
              </a:ext>
            </a:extLst>
          </p:cNvPr>
          <p:cNvSpPr>
            <a:spLocks noGrp="1"/>
          </p:cNvSpPr>
          <p:nvPr>
            <p:ph type="title"/>
          </p:nvPr>
        </p:nvSpPr>
        <p:spPr/>
        <p:txBody>
          <a:bodyPr/>
          <a:lstStyle/>
          <a:p>
            <a:r>
              <a:rPr lang="en-US"/>
              <a:t>Treatment duration and response assessment: CLL/SLL </a:t>
            </a:r>
          </a:p>
        </p:txBody>
      </p:sp>
      <p:sp>
        <p:nvSpPr>
          <p:cNvPr id="3" name="Footer Placeholder 2">
            <a:extLst>
              <a:ext uri="{FF2B5EF4-FFF2-40B4-BE49-F238E27FC236}">
                <a16:creationId xmlns:a16="http://schemas.microsoft.com/office/drawing/2014/main" id="{7A9B3275-5305-D204-49B6-3630F3C8E010}"/>
              </a:ext>
            </a:extLst>
          </p:cNvPr>
          <p:cNvSpPr>
            <a:spLocks noGrp="1"/>
          </p:cNvSpPr>
          <p:nvPr>
            <p:ph type="ftr" sz="quarter" idx="10"/>
          </p:nvPr>
        </p:nvSpPr>
        <p:spPr>
          <a:xfrm>
            <a:off x="407989" y="5782691"/>
            <a:ext cx="8532812" cy="886397"/>
          </a:xfrm>
        </p:spPr>
        <p:txBody>
          <a:bodyPr/>
          <a:lstStyle/>
          <a:p>
            <a:endParaRPr lang="en-GB"/>
          </a:p>
          <a:p>
            <a:r>
              <a:rPr lang="en-GB" baseline="30000" err="1"/>
              <a:t>a</a:t>
            </a:r>
            <a:r>
              <a:rPr lang="en-GB" err="1"/>
              <a:t>Gray</a:t>
            </a:r>
            <a:r>
              <a:rPr lang="en-GB"/>
              <a:t> shading = patient had the indicated prior therapy. </a:t>
            </a:r>
            <a:r>
              <a:rPr lang="en-GB" baseline="30000" err="1"/>
              <a:t>b</a:t>
            </a:r>
            <a:r>
              <a:rPr lang="en-GB" err="1"/>
              <a:t>BTK</a:t>
            </a:r>
            <a:r>
              <a:rPr lang="en-GB"/>
              <a:t> mutation status was classified as present (+), absent (-), or unknown (U). </a:t>
            </a:r>
            <a:r>
              <a:rPr lang="en-GB" baseline="30000" err="1"/>
              <a:t>c</a:t>
            </a:r>
            <a:r>
              <a:rPr lang="en-GB" err="1"/>
              <a:t>Proportion</a:t>
            </a:r>
            <a:r>
              <a:rPr lang="en-GB"/>
              <a:t> of patients with a best overall response of SD or higher. </a:t>
            </a:r>
            <a:r>
              <a:rPr lang="en-GB" baseline="30000" err="1"/>
              <a:t>d</a:t>
            </a:r>
            <a:r>
              <a:rPr lang="en-GB" err="1"/>
              <a:t>Proportion</a:t>
            </a:r>
            <a:r>
              <a:rPr lang="en-GB"/>
              <a:t> of patients who achieved a best overall response better than SD.</a:t>
            </a:r>
          </a:p>
          <a:p>
            <a:r>
              <a:rPr lang="en-GB" b="1"/>
              <a:t>BCL2i, </a:t>
            </a:r>
            <a:r>
              <a:rPr lang="en-GB"/>
              <a:t>B-cell lymphoma 2 inhibitor; </a:t>
            </a:r>
            <a:r>
              <a:rPr lang="en-GB" b="1"/>
              <a:t>BTK,</a:t>
            </a:r>
            <a:r>
              <a:rPr lang="en-GB"/>
              <a:t> Bruton tyrosine kinase; </a:t>
            </a:r>
            <a:r>
              <a:rPr lang="en-GB" b="1" err="1"/>
              <a:t>cBTKi</a:t>
            </a:r>
            <a:r>
              <a:rPr lang="en-GB" b="1"/>
              <a:t>, </a:t>
            </a:r>
            <a:r>
              <a:rPr lang="en-GB"/>
              <a:t>covalent BTK inhibitor; </a:t>
            </a:r>
            <a:r>
              <a:rPr lang="en-GB" b="1"/>
              <a:t>CLL, </a:t>
            </a:r>
            <a:r>
              <a:rPr lang="en-GB"/>
              <a:t>chronic lymphocytic </a:t>
            </a:r>
            <a:r>
              <a:rPr lang="en-GB" err="1"/>
              <a:t>leukemia</a:t>
            </a:r>
            <a:r>
              <a:rPr lang="en-GB"/>
              <a:t>; </a:t>
            </a:r>
            <a:r>
              <a:rPr lang="en-GB" b="1"/>
              <a:t>CR, </a:t>
            </a:r>
            <a:r>
              <a:rPr lang="en-GB"/>
              <a:t>complete response; </a:t>
            </a:r>
            <a:r>
              <a:rPr lang="en-GB" b="1"/>
              <a:t>MR,</a:t>
            </a:r>
            <a:r>
              <a:rPr lang="en-GB"/>
              <a:t> minor response; </a:t>
            </a:r>
            <a:r>
              <a:rPr lang="en-GB" b="1"/>
              <a:t>mut,</a:t>
            </a:r>
            <a:r>
              <a:rPr lang="en-GB"/>
              <a:t> mutation; </a:t>
            </a:r>
            <a:r>
              <a:rPr lang="en-GB" b="1" err="1"/>
              <a:t>ncBTKi</a:t>
            </a:r>
            <a:r>
              <a:rPr lang="en-GB" b="1"/>
              <a:t>,</a:t>
            </a:r>
            <a:r>
              <a:rPr lang="en-GB"/>
              <a:t> noncovalent BTK inhibitor; </a:t>
            </a:r>
            <a:r>
              <a:rPr lang="en-GB" b="1"/>
              <a:t>ORR,</a:t>
            </a:r>
            <a:r>
              <a:rPr lang="en-GB"/>
              <a:t> overall response rate; </a:t>
            </a:r>
            <a:r>
              <a:rPr lang="en-GB" b="1"/>
              <a:t>PD, </a:t>
            </a:r>
            <a:r>
              <a:rPr lang="en-GB"/>
              <a:t>progressive disease</a:t>
            </a:r>
            <a:r>
              <a:rPr lang="en-GB" b="1"/>
              <a:t> PR, </a:t>
            </a:r>
            <a:r>
              <a:rPr lang="en-GB"/>
              <a:t>partial response; </a:t>
            </a:r>
            <a:r>
              <a:rPr lang="en-GB" b="1"/>
              <a:t>PR-L</a:t>
            </a:r>
            <a:r>
              <a:rPr lang="en-GB"/>
              <a:t>, partial response with lymphocytosis,</a:t>
            </a:r>
            <a:r>
              <a:rPr lang="en-GB" b="1"/>
              <a:t> SD,</a:t>
            </a:r>
            <a:r>
              <a:rPr lang="en-GB"/>
              <a:t> stable disease; </a:t>
            </a:r>
            <a:r>
              <a:rPr lang="en-GB" b="1"/>
              <a:t>SLL</a:t>
            </a:r>
            <a:r>
              <a:rPr lang="en-GB"/>
              <a:t>, small lymphocytic lymphoma. </a:t>
            </a:r>
          </a:p>
          <a:p>
            <a:r>
              <a:rPr lang="en-GB" b="1"/>
              <a:t>Seymour et al, Abstract #4401 presented at ASH 2023</a:t>
            </a:r>
            <a:endParaRPr lang="en-GB"/>
          </a:p>
        </p:txBody>
      </p:sp>
      <p:graphicFrame>
        <p:nvGraphicFramePr>
          <p:cNvPr id="8" name="Table 7">
            <a:extLst>
              <a:ext uri="{FF2B5EF4-FFF2-40B4-BE49-F238E27FC236}">
                <a16:creationId xmlns:a16="http://schemas.microsoft.com/office/drawing/2014/main" id="{21B3AC9D-68F4-22F1-F358-432F904CA223}"/>
              </a:ext>
            </a:extLst>
          </p:cNvPr>
          <p:cNvGraphicFramePr>
            <a:graphicFrameLocks noGrp="1"/>
          </p:cNvGraphicFramePr>
          <p:nvPr>
            <p:extLst>
              <p:ext uri="{D42A27DB-BD31-4B8C-83A1-F6EECF244321}">
                <p14:modId xmlns:p14="http://schemas.microsoft.com/office/powerpoint/2010/main" val="2388467038"/>
              </p:ext>
            </p:extLst>
          </p:nvPr>
        </p:nvGraphicFramePr>
        <p:xfrm>
          <a:off x="9410919" y="1676291"/>
          <a:ext cx="2368501" cy="3237942"/>
        </p:xfrm>
        <a:graphic>
          <a:graphicData uri="http://schemas.openxmlformats.org/drawingml/2006/table">
            <a:tbl>
              <a:tblPr firstRow="1" bandRow="1">
                <a:tableStyleId>{5C22544A-7EE6-4342-B048-85BDC9FD1C3A}</a:tableStyleId>
              </a:tblPr>
              <a:tblGrid>
                <a:gridCol w="1624114">
                  <a:extLst>
                    <a:ext uri="{9D8B030D-6E8A-4147-A177-3AD203B41FA5}">
                      <a16:colId xmlns:a16="http://schemas.microsoft.com/office/drawing/2014/main" val="4163033284"/>
                    </a:ext>
                  </a:extLst>
                </a:gridCol>
                <a:gridCol w="744387">
                  <a:extLst>
                    <a:ext uri="{9D8B030D-6E8A-4147-A177-3AD203B41FA5}">
                      <a16:colId xmlns:a16="http://schemas.microsoft.com/office/drawing/2014/main" val="1708530069"/>
                    </a:ext>
                  </a:extLst>
                </a:gridCol>
              </a:tblGrid>
              <a:tr h="399818">
                <a:tc>
                  <a:txBody>
                    <a:bodyPr/>
                    <a:lstStyle/>
                    <a:p>
                      <a:r>
                        <a:rPr lang="en-US" sz="1000"/>
                        <a:t>Patients, n (%)</a:t>
                      </a:r>
                    </a:p>
                  </a:txBody>
                  <a:tcPr anchor="ctr"/>
                </a:tc>
                <a:tc>
                  <a:txBody>
                    <a:bodyPr/>
                    <a:lstStyle/>
                    <a:p>
                      <a:pPr algn="ctr"/>
                      <a:r>
                        <a:rPr lang="en-US" sz="1000"/>
                        <a:t>CLL/SLL (n=10)</a:t>
                      </a:r>
                    </a:p>
                  </a:txBody>
                  <a:tcPr anchor="ctr"/>
                </a:tc>
                <a:extLst>
                  <a:ext uri="{0D108BD9-81ED-4DB2-BD59-A6C34878D82A}">
                    <a16:rowId xmlns:a16="http://schemas.microsoft.com/office/drawing/2014/main" val="313480483"/>
                  </a:ext>
                </a:extLst>
              </a:tr>
              <a:tr h="240493">
                <a:tc>
                  <a:txBody>
                    <a:bodyPr/>
                    <a:lstStyle/>
                    <a:p>
                      <a:r>
                        <a:rPr lang="en-US" sz="1000" b="1"/>
                        <a:t>Best overall response</a:t>
                      </a:r>
                    </a:p>
                  </a:txBody>
                  <a:tcPr marT="36000" marB="36000">
                    <a:solidFill>
                      <a:srgbClr val="CBCDD2"/>
                    </a:solidFill>
                  </a:tcPr>
                </a:tc>
                <a:tc>
                  <a:txBody>
                    <a:bodyPr/>
                    <a:lstStyle/>
                    <a:p>
                      <a:pPr algn="ctr"/>
                      <a:endParaRPr lang="en-US" sz="1000" b="1"/>
                    </a:p>
                  </a:txBody>
                  <a:tcPr marT="36000" marB="36000">
                    <a:solidFill>
                      <a:srgbClr val="CBCDD2"/>
                    </a:solidFill>
                  </a:tcPr>
                </a:tc>
                <a:extLst>
                  <a:ext uri="{0D108BD9-81ED-4DB2-BD59-A6C34878D82A}">
                    <a16:rowId xmlns:a16="http://schemas.microsoft.com/office/drawing/2014/main" val="580777395"/>
                  </a:ext>
                </a:extLst>
              </a:tr>
              <a:tr h="240493">
                <a:tc>
                  <a:txBody>
                    <a:bodyPr/>
                    <a:lstStyle/>
                    <a:p>
                      <a:pPr lvl="1"/>
                      <a:r>
                        <a:rPr lang="en-US" sz="1000"/>
                        <a:t>CR</a:t>
                      </a:r>
                    </a:p>
                  </a:txBody>
                  <a:tcPr marT="36000" marB="36000">
                    <a:solidFill>
                      <a:srgbClr val="CBCDD2"/>
                    </a:solidFill>
                  </a:tcPr>
                </a:tc>
                <a:tc>
                  <a:txBody>
                    <a:bodyPr/>
                    <a:lstStyle/>
                    <a:p>
                      <a:pPr algn="ctr"/>
                      <a:r>
                        <a:rPr lang="en-US" sz="1000"/>
                        <a:t>0</a:t>
                      </a:r>
                    </a:p>
                  </a:txBody>
                  <a:tcPr marT="36000" marB="36000">
                    <a:solidFill>
                      <a:srgbClr val="CBCDD2"/>
                    </a:solidFill>
                  </a:tcPr>
                </a:tc>
                <a:extLst>
                  <a:ext uri="{0D108BD9-81ED-4DB2-BD59-A6C34878D82A}">
                    <a16:rowId xmlns:a16="http://schemas.microsoft.com/office/drawing/2014/main" val="990531824"/>
                  </a:ext>
                </a:extLst>
              </a:tr>
              <a:tr h="240493">
                <a:tc>
                  <a:txBody>
                    <a:bodyPr/>
                    <a:lstStyle/>
                    <a:p>
                      <a:pPr lvl="1"/>
                      <a:r>
                        <a:rPr lang="en-US" sz="1000"/>
                        <a:t>PR</a:t>
                      </a:r>
                    </a:p>
                  </a:txBody>
                  <a:tcPr marT="36000" marB="36000">
                    <a:solidFill>
                      <a:srgbClr val="CBCDD2"/>
                    </a:solidFill>
                  </a:tcPr>
                </a:tc>
                <a:tc>
                  <a:txBody>
                    <a:bodyPr/>
                    <a:lstStyle/>
                    <a:p>
                      <a:pPr algn="ctr"/>
                      <a:r>
                        <a:rPr lang="en-US" sz="1000"/>
                        <a:t>6 (60)</a:t>
                      </a:r>
                    </a:p>
                  </a:txBody>
                  <a:tcPr marT="36000" marB="36000">
                    <a:solidFill>
                      <a:srgbClr val="CBCDD2"/>
                    </a:solidFill>
                  </a:tcPr>
                </a:tc>
                <a:extLst>
                  <a:ext uri="{0D108BD9-81ED-4DB2-BD59-A6C34878D82A}">
                    <a16:rowId xmlns:a16="http://schemas.microsoft.com/office/drawing/2014/main" val="4256187589"/>
                  </a:ext>
                </a:extLst>
              </a:tr>
              <a:tr h="240493">
                <a:tc>
                  <a:txBody>
                    <a:bodyPr/>
                    <a:lstStyle/>
                    <a:p>
                      <a:pPr lvl="1"/>
                      <a:r>
                        <a:rPr lang="en-US" sz="1000"/>
                        <a:t>PR-L</a:t>
                      </a:r>
                    </a:p>
                  </a:txBody>
                  <a:tcPr marT="36000" marB="36000">
                    <a:solidFill>
                      <a:srgbClr val="CBCDD2"/>
                    </a:solidFill>
                  </a:tcPr>
                </a:tc>
                <a:tc>
                  <a:txBody>
                    <a:bodyPr/>
                    <a:lstStyle/>
                    <a:p>
                      <a:pPr algn="ctr"/>
                      <a:r>
                        <a:rPr lang="en-US" sz="1000"/>
                        <a:t>1 (10)</a:t>
                      </a:r>
                    </a:p>
                  </a:txBody>
                  <a:tcPr marT="36000" marB="36000">
                    <a:solidFill>
                      <a:srgbClr val="CBCDD2"/>
                    </a:solidFill>
                  </a:tcPr>
                </a:tc>
                <a:extLst>
                  <a:ext uri="{0D108BD9-81ED-4DB2-BD59-A6C34878D82A}">
                    <a16:rowId xmlns:a16="http://schemas.microsoft.com/office/drawing/2014/main" val="4026400101"/>
                  </a:ext>
                </a:extLst>
              </a:tr>
              <a:tr h="240493">
                <a:tc>
                  <a:txBody>
                    <a:bodyPr/>
                    <a:lstStyle/>
                    <a:p>
                      <a:pPr lvl="1"/>
                      <a:r>
                        <a:rPr lang="en-US" sz="1000"/>
                        <a:t>MR</a:t>
                      </a:r>
                    </a:p>
                  </a:txBody>
                  <a:tcPr marT="36000" marB="36000">
                    <a:solidFill>
                      <a:srgbClr val="CBCDD2"/>
                    </a:solidFill>
                  </a:tcPr>
                </a:tc>
                <a:tc>
                  <a:txBody>
                    <a:bodyPr/>
                    <a:lstStyle/>
                    <a:p>
                      <a:pPr algn="ctr"/>
                      <a:r>
                        <a:rPr lang="en-US" sz="1000"/>
                        <a:t>0</a:t>
                      </a:r>
                    </a:p>
                  </a:txBody>
                  <a:tcPr marT="36000" marB="36000">
                    <a:solidFill>
                      <a:srgbClr val="CBCDD2"/>
                    </a:solidFill>
                  </a:tcPr>
                </a:tc>
                <a:extLst>
                  <a:ext uri="{0D108BD9-81ED-4DB2-BD59-A6C34878D82A}">
                    <a16:rowId xmlns:a16="http://schemas.microsoft.com/office/drawing/2014/main" val="2136122155"/>
                  </a:ext>
                </a:extLst>
              </a:tr>
              <a:tr h="240493">
                <a:tc>
                  <a:txBody>
                    <a:bodyPr/>
                    <a:lstStyle/>
                    <a:p>
                      <a:pPr lvl="1"/>
                      <a:r>
                        <a:rPr lang="en-US" sz="1000"/>
                        <a:t>SD</a:t>
                      </a:r>
                    </a:p>
                  </a:txBody>
                  <a:tcPr marT="36000" marB="36000">
                    <a:solidFill>
                      <a:srgbClr val="CBCDD2"/>
                    </a:solidFill>
                  </a:tcPr>
                </a:tc>
                <a:tc>
                  <a:txBody>
                    <a:bodyPr/>
                    <a:lstStyle/>
                    <a:p>
                      <a:pPr algn="ctr"/>
                      <a:r>
                        <a:rPr lang="en-US" sz="1000"/>
                        <a:t>2 (20)</a:t>
                      </a:r>
                    </a:p>
                  </a:txBody>
                  <a:tcPr marT="36000" marB="36000">
                    <a:solidFill>
                      <a:srgbClr val="CBCDD2"/>
                    </a:solidFill>
                  </a:tcPr>
                </a:tc>
                <a:extLst>
                  <a:ext uri="{0D108BD9-81ED-4DB2-BD59-A6C34878D82A}">
                    <a16:rowId xmlns:a16="http://schemas.microsoft.com/office/drawing/2014/main" val="773445000"/>
                  </a:ext>
                </a:extLst>
              </a:tr>
              <a:tr h="240493">
                <a:tc>
                  <a:txBody>
                    <a:bodyPr/>
                    <a:lstStyle/>
                    <a:p>
                      <a:pPr lvl="1"/>
                      <a:r>
                        <a:rPr lang="en-US" sz="1000"/>
                        <a:t>PD</a:t>
                      </a:r>
                    </a:p>
                  </a:txBody>
                  <a:tcPr marT="36000" marB="36000">
                    <a:solidFill>
                      <a:srgbClr val="CBCDD2"/>
                    </a:solidFill>
                  </a:tcPr>
                </a:tc>
                <a:tc>
                  <a:txBody>
                    <a:bodyPr/>
                    <a:lstStyle/>
                    <a:p>
                      <a:pPr algn="ctr"/>
                      <a:r>
                        <a:rPr lang="en-US" sz="1000"/>
                        <a:t>0</a:t>
                      </a:r>
                    </a:p>
                  </a:txBody>
                  <a:tcPr marT="36000" marB="36000">
                    <a:solidFill>
                      <a:srgbClr val="CBCDD2"/>
                    </a:solidFill>
                  </a:tcPr>
                </a:tc>
                <a:extLst>
                  <a:ext uri="{0D108BD9-81ED-4DB2-BD59-A6C34878D82A}">
                    <a16:rowId xmlns:a16="http://schemas.microsoft.com/office/drawing/2014/main" val="1306212822"/>
                  </a:ext>
                </a:extLst>
              </a:tr>
              <a:tr h="533978">
                <a:tc>
                  <a:txBody>
                    <a:bodyPr/>
                    <a:lstStyle/>
                    <a:p>
                      <a:pPr lvl="1"/>
                      <a:r>
                        <a:rPr lang="en-US" sz="1000"/>
                        <a:t>Discontinued prior to first assessment</a:t>
                      </a:r>
                    </a:p>
                  </a:txBody>
                  <a:tcPr marT="36000" marB="36000">
                    <a:solidFill>
                      <a:srgbClr val="CBCDD2"/>
                    </a:solidFill>
                  </a:tcPr>
                </a:tc>
                <a:tc>
                  <a:txBody>
                    <a:bodyPr/>
                    <a:lstStyle/>
                    <a:p>
                      <a:pPr algn="ctr"/>
                      <a:r>
                        <a:rPr lang="en-US" sz="1000"/>
                        <a:t>1 (10)</a:t>
                      </a:r>
                    </a:p>
                  </a:txBody>
                  <a:tcPr marT="36000" marB="36000">
                    <a:solidFill>
                      <a:srgbClr val="CBCDD2"/>
                    </a:solidFill>
                  </a:tcPr>
                </a:tc>
                <a:extLst>
                  <a:ext uri="{0D108BD9-81ED-4DB2-BD59-A6C34878D82A}">
                    <a16:rowId xmlns:a16="http://schemas.microsoft.com/office/drawing/2014/main" val="3201373750"/>
                  </a:ext>
                </a:extLst>
              </a:tr>
              <a:tr h="380202">
                <a:tc>
                  <a:txBody>
                    <a:bodyPr/>
                    <a:lstStyle/>
                    <a:p>
                      <a:r>
                        <a:rPr lang="en-US" sz="1000" b="1"/>
                        <a:t>Disease control rate, </a:t>
                      </a:r>
                      <a:br>
                        <a:rPr lang="en-US" sz="1000" b="1"/>
                      </a:br>
                      <a:r>
                        <a:rPr lang="en-US" sz="1000" b="1"/>
                        <a:t>n (%)</a:t>
                      </a:r>
                      <a:r>
                        <a:rPr lang="en-US" sz="1000" b="1" baseline="30000"/>
                        <a:t>c</a:t>
                      </a:r>
                    </a:p>
                  </a:txBody>
                  <a:tcPr marT="36000" marB="36000" anchor="ctr">
                    <a:solidFill>
                      <a:srgbClr val="E7E8EA"/>
                    </a:solidFill>
                  </a:tcPr>
                </a:tc>
                <a:tc>
                  <a:txBody>
                    <a:bodyPr/>
                    <a:lstStyle/>
                    <a:p>
                      <a:pPr algn="ctr"/>
                      <a:r>
                        <a:rPr lang="en-US" sz="1000" b="1"/>
                        <a:t>9 (90)</a:t>
                      </a:r>
                    </a:p>
                  </a:txBody>
                  <a:tcPr marT="36000" marB="36000" anchor="ctr">
                    <a:solidFill>
                      <a:srgbClr val="E7E8EA"/>
                    </a:solidFill>
                  </a:tcPr>
                </a:tc>
                <a:extLst>
                  <a:ext uri="{0D108BD9-81ED-4DB2-BD59-A6C34878D82A}">
                    <a16:rowId xmlns:a16="http://schemas.microsoft.com/office/drawing/2014/main" val="1472040304"/>
                  </a:ext>
                </a:extLst>
              </a:tr>
              <a:tr h="240493">
                <a:tc>
                  <a:txBody>
                    <a:bodyPr/>
                    <a:lstStyle/>
                    <a:p>
                      <a:r>
                        <a:rPr lang="en-US" sz="1000" b="1"/>
                        <a:t>ORR, n (%)</a:t>
                      </a:r>
                      <a:r>
                        <a:rPr lang="en-US" sz="1000" b="1" baseline="30000"/>
                        <a:t>d</a:t>
                      </a:r>
                    </a:p>
                  </a:txBody>
                  <a:tcPr marT="36000" marB="36000" anchor="ctr">
                    <a:solidFill>
                      <a:srgbClr val="CBCDD2"/>
                    </a:solidFill>
                  </a:tcPr>
                </a:tc>
                <a:tc>
                  <a:txBody>
                    <a:bodyPr/>
                    <a:lstStyle/>
                    <a:p>
                      <a:pPr algn="ctr"/>
                      <a:r>
                        <a:rPr lang="en-US" sz="1000" b="1"/>
                        <a:t>7 (70)</a:t>
                      </a:r>
                    </a:p>
                  </a:txBody>
                  <a:tcPr marT="36000" marB="36000" anchor="ctr">
                    <a:solidFill>
                      <a:srgbClr val="CBCDD2"/>
                    </a:solidFill>
                  </a:tcPr>
                </a:tc>
                <a:extLst>
                  <a:ext uri="{0D108BD9-81ED-4DB2-BD59-A6C34878D82A}">
                    <a16:rowId xmlns:a16="http://schemas.microsoft.com/office/drawing/2014/main" val="996334040"/>
                  </a:ext>
                </a:extLst>
              </a:tr>
            </a:tbl>
          </a:graphicData>
        </a:graphic>
      </p:graphicFrame>
      <p:sp>
        <p:nvSpPr>
          <p:cNvPr id="36" name="Rechteck 35">
            <a:extLst>
              <a:ext uri="{FF2B5EF4-FFF2-40B4-BE49-F238E27FC236}">
                <a16:creationId xmlns:a16="http://schemas.microsoft.com/office/drawing/2014/main" id="{AF1706FB-E82D-A05B-946E-A2E98D7FA283}"/>
              </a:ext>
            </a:extLst>
          </p:cNvPr>
          <p:cNvSpPr/>
          <p:nvPr/>
        </p:nvSpPr>
        <p:spPr>
          <a:xfrm>
            <a:off x="2538130" y="3691290"/>
            <a:ext cx="201564" cy="102203"/>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Rechteck 36">
            <a:extLst>
              <a:ext uri="{FF2B5EF4-FFF2-40B4-BE49-F238E27FC236}">
                <a16:creationId xmlns:a16="http://schemas.microsoft.com/office/drawing/2014/main" id="{65BD423E-33E8-7828-6225-88F019A86B89}"/>
              </a:ext>
            </a:extLst>
          </p:cNvPr>
          <p:cNvSpPr/>
          <p:nvPr/>
        </p:nvSpPr>
        <p:spPr>
          <a:xfrm>
            <a:off x="2538129" y="3814162"/>
            <a:ext cx="1651745" cy="102203"/>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Rechteck 37">
            <a:extLst>
              <a:ext uri="{FF2B5EF4-FFF2-40B4-BE49-F238E27FC236}">
                <a16:creationId xmlns:a16="http://schemas.microsoft.com/office/drawing/2014/main" id="{28F28016-83E8-1C95-ABAD-724AF1CE4EE4}"/>
              </a:ext>
            </a:extLst>
          </p:cNvPr>
          <p:cNvSpPr/>
          <p:nvPr/>
        </p:nvSpPr>
        <p:spPr>
          <a:xfrm>
            <a:off x="2538130" y="3937034"/>
            <a:ext cx="715914" cy="102203"/>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Rechteck 38">
            <a:extLst>
              <a:ext uri="{FF2B5EF4-FFF2-40B4-BE49-F238E27FC236}">
                <a16:creationId xmlns:a16="http://schemas.microsoft.com/office/drawing/2014/main" id="{5A04645B-C1AD-8766-A03C-142622AECEE0}"/>
              </a:ext>
            </a:extLst>
          </p:cNvPr>
          <p:cNvSpPr/>
          <p:nvPr/>
        </p:nvSpPr>
        <p:spPr>
          <a:xfrm>
            <a:off x="2538130" y="4059906"/>
            <a:ext cx="670670" cy="102203"/>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Rechteck 39">
            <a:extLst>
              <a:ext uri="{FF2B5EF4-FFF2-40B4-BE49-F238E27FC236}">
                <a16:creationId xmlns:a16="http://schemas.microsoft.com/office/drawing/2014/main" id="{B399D3DC-7116-C4C1-B029-BA7E517BDC3D}"/>
              </a:ext>
            </a:extLst>
          </p:cNvPr>
          <p:cNvSpPr/>
          <p:nvPr/>
        </p:nvSpPr>
        <p:spPr>
          <a:xfrm>
            <a:off x="2538129" y="4182778"/>
            <a:ext cx="596851" cy="102203"/>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Rechteck 40">
            <a:extLst>
              <a:ext uri="{FF2B5EF4-FFF2-40B4-BE49-F238E27FC236}">
                <a16:creationId xmlns:a16="http://schemas.microsoft.com/office/drawing/2014/main" id="{2F99920C-E235-1D1C-0F9C-5F67D55AF887}"/>
              </a:ext>
            </a:extLst>
          </p:cNvPr>
          <p:cNvSpPr/>
          <p:nvPr/>
        </p:nvSpPr>
        <p:spPr>
          <a:xfrm>
            <a:off x="2538130" y="4305650"/>
            <a:ext cx="294432" cy="102203"/>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Rechteck 41">
            <a:extLst>
              <a:ext uri="{FF2B5EF4-FFF2-40B4-BE49-F238E27FC236}">
                <a16:creationId xmlns:a16="http://schemas.microsoft.com/office/drawing/2014/main" id="{2DF7B7B7-8260-A5A7-086D-0B1257A83830}"/>
              </a:ext>
            </a:extLst>
          </p:cNvPr>
          <p:cNvSpPr/>
          <p:nvPr/>
        </p:nvSpPr>
        <p:spPr>
          <a:xfrm>
            <a:off x="2538130" y="4428522"/>
            <a:ext cx="270620" cy="102203"/>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Rechteck 42">
            <a:extLst>
              <a:ext uri="{FF2B5EF4-FFF2-40B4-BE49-F238E27FC236}">
                <a16:creationId xmlns:a16="http://schemas.microsoft.com/office/drawing/2014/main" id="{894BA54D-3456-C9F1-42CF-EFE177CFE1F9}"/>
              </a:ext>
            </a:extLst>
          </p:cNvPr>
          <p:cNvSpPr/>
          <p:nvPr/>
        </p:nvSpPr>
        <p:spPr>
          <a:xfrm>
            <a:off x="2538129" y="4551394"/>
            <a:ext cx="1168351" cy="102203"/>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Rechteck 43">
            <a:extLst>
              <a:ext uri="{FF2B5EF4-FFF2-40B4-BE49-F238E27FC236}">
                <a16:creationId xmlns:a16="http://schemas.microsoft.com/office/drawing/2014/main" id="{F4AAAD8B-852E-9026-2AAD-E0B0394A2745}"/>
              </a:ext>
            </a:extLst>
          </p:cNvPr>
          <p:cNvSpPr/>
          <p:nvPr/>
        </p:nvSpPr>
        <p:spPr>
          <a:xfrm>
            <a:off x="2538129" y="3199802"/>
            <a:ext cx="603995" cy="102203"/>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Rechteck 44">
            <a:extLst>
              <a:ext uri="{FF2B5EF4-FFF2-40B4-BE49-F238E27FC236}">
                <a16:creationId xmlns:a16="http://schemas.microsoft.com/office/drawing/2014/main" id="{399B52F0-E8ED-0477-DB53-98FB0E95C8F1}"/>
              </a:ext>
            </a:extLst>
          </p:cNvPr>
          <p:cNvSpPr/>
          <p:nvPr/>
        </p:nvSpPr>
        <p:spPr>
          <a:xfrm>
            <a:off x="2538130" y="3322674"/>
            <a:ext cx="434926" cy="102203"/>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Rechteck 45">
            <a:extLst>
              <a:ext uri="{FF2B5EF4-FFF2-40B4-BE49-F238E27FC236}">
                <a16:creationId xmlns:a16="http://schemas.microsoft.com/office/drawing/2014/main" id="{B77957D1-F050-FBC1-A5FA-730908054C78}"/>
              </a:ext>
            </a:extLst>
          </p:cNvPr>
          <p:cNvSpPr/>
          <p:nvPr/>
        </p:nvSpPr>
        <p:spPr>
          <a:xfrm>
            <a:off x="2538130" y="3445546"/>
            <a:ext cx="415876" cy="102203"/>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Rechteck 46">
            <a:extLst>
              <a:ext uri="{FF2B5EF4-FFF2-40B4-BE49-F238E27FC236}">
                <a16:creationId xmlns:a16="http://schemas.microsoft.com/office/drawing/2014/main" id="{66C54950-8CEC-7C14-F4C4-E98FB4D8D6A0}"/>
              </a:ext>
            </a:extLst>
          </p:cNvPr>
          <p:cNvSpPr/>
          <p:nvPr/>
        </p:nvSpPr>
        <p:spPr>
          <a:xfrm>
            <a:off x="2538129" y="3568418"/>
            <a:ext cx="363489" cy="102203"/>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Rechteck 47">
            <a:extLst>
              <a:ext uri="{FF2B5EF4-FFF2-40B4-BE49-F238E27FC236}">
                <a16:creationId xmlns:a16="http://schemas.microsoft.com/office/drawing/2014/main" id="{901640A3-DA15-7053-5DA9-34C52379CC0C}"/>
              </a:ext>
            </a:extLst>
          </p:cNvPr>
          <p:cNvSpPr/>
          <p:nvPr/>
        </p:nvSpPr>
        <p:spPr>
          <a:xfrm>
            <a:off x="2538130" y="2708314"/>
            <a:ext cx="2638376" cy="102203"/>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Rechteck 48">
            <a:extLst>
              <a:ext uri="{FF2B5EF4-FFF2-40B4-BE49-F238E27FC236}">
                <a16:creationId xmlns:a16="http://schemas.microsoft.com/office/drawing/2014/main" id="{AB085821-D6BB-3274-E852-F432E69F9D7E}"/>
              </a:ext>
            </a:extLst>
          </p:cNvPr>
          <p:cNvSpPr/>
          <p:nvPr/>
        </p:nvSpPr>
        <p:spPr>
          <a:xfrm>
            <a:off x="2538129" y="2831186"/>
            <a:ext cx="2368501" cy="102203"/>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Rechteck 49">
            <a:extLst>
              <a:ext uri="{FF2B5EF4-FFF2-40B4-BE49-F238E27FC236}">
                <a16:creationId xmlns:a16="http://schemas.microsoft.com/office/drawing/2014/main" id="{AD081816-0ACA-5DD4-C6D4-719C8BB6408D}"/>
              </a:ext>
            </a:extLst>
          </p:cNvPr>
          <p:cNvSpPr/>
          <p:nvPr/>
        </p:nvSpPr>
        <p:spPr>
          <a:xfrm>
            <a:off x="2538129" y="2954058"/>
            <a:ext cx="2273251" cy="102203"/>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Rechteck 50">
            <a:extLst>
              <a:ext uri="{FF2B5EF4-FFF2-40B4-BE49-F238E27FC236}">
                <a16:creationId xmlns:a16="http://schemas.microsoft.com/office/drawing/2014/main" id="{91FBA1C5-B897-AA59-8D5C-01552C1E7213}"/>
              </a:ext>
            </a:extLst>
          </p:cNvPr>
          <p:cNvSpPr/>
          <p:nvPr/>
        </p:nvSpPr>
        <p:spPr>
          <a:xfrm>
            <a:off x="2538129" y="3076930"/>
            <a:ext cx="1232645" cy="102203"/>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Rechteck 51">
            <a:extLst>
              <a:ext uri="{FF2B5EF4-FFF2-40B4-BE49-F238E27FC236}">
                <a16:creationId xmlns:a16="http://schemas.microsoft.com/office/drawing/2014/main" id="{293525DF-F443-AA2A-22A6-0C9ED76DAEA5}"/>
              </a:ext>
            </a:extLst>
          </p:cNvPr>
          <p:cNvSpPr/>
          <p:nvPr/>
        </p:nvSpPr>
        <p:spPr>
          <a:xfrm>
            <a:off x="2538130" y="2216826"/>
            <a:ext cx="2289126" cy="102203"/>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Rechteck 52">
            <a:extLst>
              <a:ext uri="{FF2B5EF4-FFF2-40B4-BE49-F238E27FC236}">
                <a16:creationId xmlns:a16="http://schemas.microsoft.com/office/drawing/2014/main" id="{48C3ACD4-ED45-8703-6ACC-01BD14E8FDD6}"/>
              </a:ext>
            </a:extLst>
          </p:cNvPr>
          <p:cNvSpPr/>
          <p:nvPr/>
        </p:nvSpPr>
        <p:spPr>
          <a:xfrm>
            <a:off x="2538129" y="2339698"/>
            <a:ext cx="603201" cy="102203"/>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Rechteck 53">
            <a:extLst>
              <a:ext uri="{FF2B5EF4-FFF2-40B4-BE49-F238E27FC236}">
                <a16:creationId xmlns:a16="http://schemas.microsoft.com/office/drawing/2014/main" id="{EA6A8AD5-69EA-DBC9-9C30-01A565B45C93}"/>
              </a:ext>
            </a:extLst>
          </p:cNvPr>
          <p:cNvSpPr/>
          <p:nvPr/>
        </p:nvSpPr>
        <p:spPr>
          <a:xfrm>
            <a:off x="2538129" y="2462570"/>
            <a:ext cx="533351" cy="102203"/>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Rechteck 54">
            <a:extLst>
              <a:ext uri="{FF2B5EF4-FFF2-40B4-BE49-F238E27FC236}">
                <a16:creationId xmlns:a16="http://schemas.microsoft.com/office/drawing/2014/main" id="{5E97EF8B-D301-9142-1E44-E3DC12DC4B50}"/>
              </a:ext>
            </a:extLst>
          </p:cNvPr>
          <p:cNvSpPr/>
          <p:nvPr/>
        </p:nvSpPr>
        <p:spPr>
          <a:xfrm>
            <a:off x="2538130" y="2585442"/>
            <a:ext cx="523826" cy="102203"/>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Rechteck 55">
            <a:extLst>
              <a:ext uri="{FF2B5EF4-FFF2-40B4-BE49-F238E27FC236}">
                <a16:creationId xmlns:a16="http://schemas.microsoft.com/office/drawing/2014/main" id="{D581F682-FA6E-B8A9-A696-EC4AF01AFC07}"/>
              </a:ext>
            </a:extLst>
          </p:cNvPr>
          <p:cNvSpPr/>
          <p:nvPr/>
        </p:nvSpPr>
        <p:spPr>
          <a:xfrm>
            <a:off x="2538130" y="4674266"/>
            <a:ext cx="956420" cy="102203"/>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Rechteck 56">
            <a:extLst>
              <a:ext uri="{FF2B5EF4-FFF2-40B4-BE49-F238E27FC236}">
                <a16:creationId xmlns:a16="http://schemas.microsoft.com/office/drawing/2014/main" id="{B75EC4AA-D3C4-C774-8550-5F8C09600563}"/>
              </a:ext>
            </a:extLst>
          </p:cNvPr>
          <p:cNvSpPr/>
          <p:nvPr/>
        </p:nvSpPr>
        <p:spPr>
          <a:xfrm>
            <a:off x="2538129" y="4797148"/>
            <a:ext cx="768301" cy="102203"/>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Rechteck 57">
            <a:extLst>
              <a:ext uri="{FF2B5EF4-FFF2-40B4-BE49-F238E27FC236}">
                <a16:creationId xmlns:a16="http://schemas.microsoft.com/office/drawing/2014/main" id="{888DAFE9-61A6-37A7-0497-58EBD0F25EB8}"/>
              </a:ext>
            </a:extLst>
          </p:cNvPr>
          <p:cNvSpPr/>
          <p:nvPr/>
        </p:nvSpPr>
        <p:spPr>
          <a:xfrm>
            <a:off x="2538129" y="1971082"/>
            <a:ext cx="5006927" cy="102203"/>
          </a:xfrm>
          <a:prstGeom prst="rect">
            <a:avLst/>
          </a:prstGeom>
          <a:solidFill>
            <a:schemeClr val="accent3">
              <a:lumMod val="20000"/>
              <a:lumOff val="80000"/>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Rechteck 58">
            <a:extLst>
              <a:ext uri="{FF2B5EF4-FFF2-40B4-BE49-F238E27FC236}">
                <a16:creationId xmlns:a16="http://schemas.microsoft.com/office/drawing/2014/main" id="{A19325EB-7116-3A62-1C2D-E3D6A7F82C01}"/>
              </a:ext>
            </a:extLst>
          </p:cNvPr>
          <p:cNvSpPr/>
          <p:nvPr/>
        </p:nvSpPr>
        <p:spPr>
          <a:xfrm>
            <a:off x="2538129" y="2093954"/>
            <a:ext cx="3575001" cy="102203"/>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04" name="Gruppieren 103">
            <a:extLst>
              <a:ext uri="{FF2B5EF4-FFF2-40B4-BE49-F238E27FC236}">
                <a16:creationId xmlns:a16="http://schemas.microsoft.com/office/drawing/2014/main" id="{CDF533E6-6E5C-6452-0C7B-FE2A10C0BBE2}"/>
              </a:ext>
            </a:extLst>
          </p:cNvPr>
          <p:cNvGrpSpPr/>
          <p:nvPr/>
        </p:nvGrpSpPr>
        <p:grpSpPr>
          <a:xfrm>
            <a:off x="5335018" y="3344717"/>
            <a:ext cx="1671447" cy="1442015"/>
            <a:chOff x="6796181" y="2157788"/>
            <a:chExt cx="1671447" cy="1442015"/>
          </a:xfrm>
        </p:grpSpPr>
        <p:sp>
          <p:nvSpPr>
            <p:cNvPr id="7" name="Rechteck 6">
              <a:extLst>
                <a:ext uri="{FF2B5EF4-FFF2-40B4-BE49-F238E27FC236}">
                  <a16:creationId xmlns:a16="http://schemas.microsoft.com/office/drawing/2014/main" id="{21CBFDAC-509E-5E69-FE37-B4BB87161252}"/>
                </a:ext>
              </a:extLst>
            </p:cNvPr>
            <p:cNvSpPr/>
            <p:nvPr/>
          </p:nvSpPr>
          <p:spPr>
            <a:xfrm>
              <a:off x="6876630" y="2427225"/>
              <a:ext cx="190990" cy="190990"/>
            </a:xfrm>
            <a:prstGeom prst="rect">
              <a:avLst/>
            </a:prstGeom>
            <a:solidFill>
              <a:schemeClr val="accent5">
                <a:lumMod val="20000"/>
                <a:lumOff val="80000"/>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25A62435-C93D-F95B-0561-8C207F3AB428}"/>
                </a:ext>
              </a:extLst>
            </p:cNvPr>
            <p:cNvSpPr txBox="1"/>
            <p:nvPr/>
          </p:nvSpPr>
          <p:spPr>
            <a:xfrm>
              <a:off x="7077146" y="2384221"/>
              <a:ext cx="1193227" cy="276999"/>
            </a:xfrm>
            <a:prstGeom prst="rect">
              <a:avLst/>
            </a:prstGeom>
            <a:noFill/>
          </p:spPr>
          <p:txBody>
            <a:bodyPr wrap="square" rtlCol="0">
              <a:spAutoFit/>
            </a:bodyPr>
            <a:lstStyle/>
            <a:p>
              <a:r>
                <a:rPr lang="de-DE" sz="1200"/>
                <a:t>50</a:t>
              </a:r>
            </a:p>
          </p:txBody>
        </p:sp>
        <p:sp>
          <p:nvSpPr>
            <p:cNvPr id="11" name="Textfeld 10">
              <a:extLst>
                <a:ext uri="{FF2B5EF4-FFF2-40B4-BE49-F238E27FC236}">
                  <a16:creationId xmlns:a16="http://schemas.microsoft.com/office/drawing/2014/main" id="{297BF3F3-5B42-D5C9-16F9-7EEA7994ED21}"/>
                </a:ext>
              </a:extLst>
            </p:cNvPr>
            <p:cNvSpPr txBox="1"/>
            <p:nvPr/>
          </p:nvSpPr>
          <p:spPr>
            <a:xfrm>
              <a:off x="7077146" y="2851160"/>
              <a:ext cx="1193227" cy="276999"/>
            </a:xfrm>
            <a:prstGeom prst="rect">
              <a:avLst/>
            </a:prstGeom>
            <a:noFill/>
          </p:spPr>
          <p:txBody>
            <a:bodyPr wrap="square" rtlCol="0">
              <a:spAutoFit/>
            </a:bodyPr>
            <a:lstStyle/>
            <a:p>
              <a:r>
                <a:rPr lang="de-DE" sz="1200"/>
                <a:t>200</a:t>
              </a:r>
            </a:p>
          </p:txBody>
        </p:sp>
        <p:sp>
          <p:nvSpPr>
            <p:cNvPr id="12" name="Textfeld 11">
              <a:extLst>
                <a:ext uri="{FF2B5EF4-FFF2-40B4-BE49-F238E27FC236}">
                  <a16:creationId xmlns:a16="http://schemas.microsoft.com/office/drawing/2014/main" id="{E78166D0-DB6A-97FC-3C7D-A48B02D893F0}"/>
                </a:ext>
              </a:extLst>
            </p:cNvPr>
            <p:cNvSpPr txBox="1"/>
            <p:nvPr/>
          </p:nvSpPr>
          <p:spPr>
            <a:xfrm>
              <a:off x="6796181" y="2157788"/>
              <a:ext cx="1671447" cy="276999"/>
            </a:xfrm>
            <a:prstGeom prst="rect">
              <a:avLst/>
            </a:prstGeom>
            <a:noFill/>
          </p:spPr>
          <p:txBody>
            <a:bodyPr wrap="square" rtlCol="0">
              <a:spAutoFit/>
            </a:bodyPr>
            <a:lstStyle/>
            <a:p>
              <a:r>
                <a:rPr lang="de-DE" sz="1200" b="1"/>
                <a:t>Dose </a:t>
              </a:r>
              <a:r>
                <a:rPr lang="de-DE" sz="1200" b="1" err="1"/>
                <a:t>level</a:t>
              </a:r>
              <a:r>
                <a:rPr lang="de-DE" sz="1200" b="1"/>
                <a:t> (mg)</a:t>
              </a:r>
            </a:p>
          </p:txBody>
        </p:sp>
        <p:sp>
          <p:nvSpPr>
            <p:cNvPr id="14" name="Rechteck 13">
              <a:extLst>
                <a:ext uri="{FF2B5EF4-FFF2-40B4-BE49-F238E27FC236}">
                  <a16:creationId xmlns:a16="http://schemas.microsoft.com/office/drawing/2014/main" id="{E50E037D-4300-87CE-6F86-0B1F29A67704}"/>
                </a:ext>
              </a:extLst>
            </p:cNvPr>
            <p:cNvSpPr/>
            <p:nvPr/>
          </p:nvSpPr>
          <p:spPr>
            <a:xfrm>
              <a:off x="6876630" y="2656830"/>
              <a:ext cx="190990" cy="19099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6294FB12-C25F-63B4-E061-01655DE7426D}"/>
                </a:ext>
              </a:extLst>
            </p:cNvPr>
            <p:cNvSpPr txBox="1"/>
            <p:nvPr/>
          </p:nvSpPr>
          <p:spPr>
            <a:xfrm>
              <a:off x="7077146" y="2613826"/>
              <a:ext cx="1193227" cy="276999"/>
            </a:xfrm>
            <a:prstGeom prst="rect">
              <a:avLst/>
            </a:prstGeom>
            <a:noFill/>
          </p:spPr>
          <p:txBody>
            <a:bodyPr wrap="square" rtlCol="0">
              <a:spAutoFit/>
            </a:bodyPr>
            <a:lstStyle/>
            <a:p>
              <a:r>
                <a:rPr lang="de-DE" sz="1200"/>
                <a:t>100</a:t>
              </a:r>
            </a:p>
          </p:txBody>
        </p:sp>
        <p:sp>
          <p:nvSpPr>
            <p:cNvPr id="10" name="Rechteck 9">
              <a:extLst>
                <a:ext uri="{FF2B5EF4-FFF2-40B4-BE49-F238E27FC236}">
                  <a16:creationId xmlns:a16="http://schemas.microsoft.com/office/drawing/2014/main" id="{30016844-9EC0-D78B-BCD7-FA89AEC68559}"/>
                </a:ext>
              </a:extLst>
            </p:cNvPr>
            <p:cNvSpPr/>
            <p:nvPr/>
          </p:nvSpPr>
          <p:spPr>
            <a:xfrm>
              <a:off x="6876630" y="2894164"/>
              <a:ext cx="190990" cy="19099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9A9DBD2D-306C-B7BA-1B3B-1EE2D86BE689}"/>
                </a:ext>
              </a:extLst>
            </p:cNvPr>
            <p:cNvSpPr/>
            <p:nvPr/>
          </p:nvSpPr>
          <p:spPr>
            <a:xfrm>
              <a:off x="6876630" y="3365808"/>
              <a:ext cx="190990" cy="19099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a:extLst>
                <a:ext uri="{FF2B5EF4-FFF2-40B4-BE49-F238E27FC236}">
                  <a16:creationId xmlns:a16="http://schemas.microsoft.com/office/drawing/2014/main" id="{5FB7E8A6-C4CE-83B9-C09C-79E63592E22E}"/>
                </a:ext>
              </a:extLst>
            </p:cNvPr>
            <p:cNvSpPr txBox="1"/>
            <p:nvPr/>
          </p:nvSpPr>
          <p:spPr>
            <a:xfrm>
              <a:off x="7077146" y="3322804"/>
              <a:ext cx="1193227" cy="276999"/>
            </a:xfrm>
            <a:prstGeom prst="rect">
              <a:avLst/>
            </a:prstGeom>
            <a:noFill/>
          </p:spPr>
          <p:txBody>
            <a:bodyPr wrap="square" rtlCol="0">
              <a:spAutoFit/>
            </a:bodyPr>
            <a:lstStyle/>
            <a:p>
              <a:r>
                <a:rPr lang="de-DE" sz="1200"/>
                <a:t>500</a:t>
              </a:r>
            </a:p>
          </p:txBody>
        </p:sp>
        <p:sp>
          <p:nvSpPr>
            <p:cNvPr id="18" name="Rechteck 17">
              <a:extLst>
                <a:ext uri="{FF2B5EF4-FFF2-40B4-BE49-F238E27FC236}">
                  <a16:creationId xmlns:a16="http://schemas.microsoft.com/office/drawing/2014/main" id="{81F79314-3497-C922-6B6C-3E89A5E3759B}"/>
                </a:ext>
              </a:extLst>
            </p:cNvPr>
            <p:cNvSpPr/>
            <p:nvPr/>
          </p:nvSpPr>
          <p:spPr>
            <a:xfrm>
              <a:off x="6881205" y="3128474"/>
              <a:ext cx="190990" cy="190990"/>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extLst>
                <a:ext uri="{FF2B5EF4-FFF2-40B4-BE49-F238E27FC236}">
                  <a16:creationId xmlns:a16="http://schemas.microsoft.com/office/drawing/2014/main" id="{18CB60A1-B72B-FE53-F063-71801B471E67}"/>
                </a:ext>
              </a:extLst>
            </p:cNvPr>
            <p:cNvSpPr txBox="1"/>
            <p:nvPr/>
          </p:nvSpPr>
          <p:spPr>
            <a:xfrm>
              <a:off x="7077146" y="3085470"/>
              <a:ext cx="1193227" cy="276999"/>
            </a:xfrm>
            <a:prstGeom prst="rect">
              <a:avLst/>
            </a:prstGeom>
            <a:noFill/>
          </p:spPr>
          <p:txBody>
            <a:bodyPr wrap="square" rtlCol="0">
              <a:spAutoFit/>
            </a:bodyPr>
            <a:lstStyle/>
            <a:p>
              <a:r>
                <a:rPr lang="de-DE" sz="1200"/>
                <a:t>350</a:t>
              </a:r>
            </a:p>
          </p:txBody>
        </p:sp>
      </p:grpSp>
      <p:grpSp>
        <p:nvGrpSpPr>
          <p:cNvPr id="103" name="Gruppieren 102">
            <a:extLst>
              <a:ext uri="{FF2B5EF4-FFF2-40B4-BE49-F238E27FC236}">
                <a16:creationId xmlns:a16="http://schemas.microsoft.com/office/drawing/2014/main" id="{40FE1457-2A8C-AD57-D170-60141C160A72}"/>
              </a:ext>
            </a:extLst>
          </p:cNvPr>
          <p:cNvGrpSpPr/>
          <p:nvPr/>
        </p:nvGrpSpPr>
        <p:grpSpPr>
          <a:xfrm>
            <a:off x="6871109" y="3583497"/>
            <a:ext cx="2248941" cy="1215582"/>
            <a:chOff x="6871109" y="3757350"/>
            <a:chExt cx="2248941" cy="1215582"/>
          </a:xfrm>
        </p:grpSpPr>
        <p:sp>
          <p:nvSpPr>
            <p:cNvPr id="20" name="Textfeld 19">
              <a:extLst>
                <a:ext uri="{FF2B5EF4-FFF2-40B4-BE49-F238E27FC236}">
                  <a16:creationId xmlns:a16="http://schemas.microsoft.com/office/drawing/2014/main" id="{8F3EF932-00BB-49C2-7F15-6DCAFEDD0FA3}"/>
                </a:ext>
              </a:extLst>
            </p:cNvPr>
            <p:cNvSpPr txBox="1"/>
            <p:nvPr/>
          </p:nvSpPr>
          <p:spPr>
            <a:xfrm>
              <a:off x="7077146" y="3757350"/>
              <a:ext cx="1193227" cy="276999"/>
            </a:xfrm>
            <a:prstGeom prst="rect">
              <a:avLst/>
            </a:prstGeom>
            <a:noFill/>
          </p:spPr>
          <p:txBody>
            <a:bodyPr wrap="square" rtlCol="0">
              <a:spAutoFit/>
            </a:bodyPr>
            <a:lstStyle/>
            <a:p>
              <a:r>
                <a:rPr lang="de-DE" sz="1200"/>
                <a:t>PR</a:t>
              </a:r>
            </a:p>
          </p:txBody>
        </p:sp>
        <p:sp>
          <p:nvSpPr>
            <p:cNvPr id="21" name="Textfeld 20">
              <a:extLst>
                <a:ext uri="{FF2B5EF4-FFF2-40B4-BE49-F238E27FC236}">
                  <a16:creationId xmlns:a16="http://schemas.microsoft.com/office/drawing/2014/main" id="{C0A11175-3659-9E97-E972-9334392BD25D}"/>
                </a:ext>
              </a:extLst>
            </p:cNvPr>
            <p:cNvSpPr txBox="1"/>
            <p:nvPr/>
          </p:nvSpPr>
          <p:spPr>
            <a:xfrm>
              <a:off x="7077146" y="4224289"/>
              <a:ext cx="1193227" cy="276999"/>
            </a:xfrm>
            <a:prstGeom prst="rect">
              <a:avLst/>
            </a:prstGeom>
            <a:noFill/>
          </p:spPr>
          <p:txBody>
            <a:bodyPr wrap="square" rtlCol="0">
              <a:spAutoFit/>
            </a:bodyPr>
            <a:lstStyle/>
            <a:p>
              <a:r>
                <a:rPr lang="de-DE" sz="1200"/>
                <a:t>SD</a:t>
              </a:r>
            </a:p>
          </p:txBody>
        </p:sp>
        <p:sp>
          <p:nvSpPr>
            <p:cNvPr id="22" name="Textfeld 21">
              <a:extLst>
                <a:ext uri="{FF2B5EF4-FFF2-40B4-BE49-F238E27FC236}">
                  <a16:creationId xmlns:a16="http://schemas.microsoft.com/office/drawing/2014/main" id="{88EB7F9C-D4D9-527E-9CDB-0F57B1356BB5}"/>
                </a:ext>
              </a:extLst>
            </p:cNvPr>
            <p:cNvSpPr txBox="1"/>
            <p:nvPr/>
          </p:nvSpPr>
          <p:spPr>
            <a:xfrm>
              <a:off x="7077146" y="3986955"/>
              <a:ext cx="1193227" cy="276999"/>
            </a:xfrm>
            <a:prstGeom prst="rect">
              <a:avLst/>
            </a:prstGeom>
            <a:noFill/>
          </p:spPr>
          <p:txBody>
            <a:bodyPr wrap="square" rtlCol="0">
              <a:spAutoFit/>
            </a:bodyPr>
            <a:lstStyle/>
            <a:p>
              <a:r>
                <a:rPr lang="de-DE" sz="1200"/>
                <a:t>PR-L</a:t>
              </a:r>
            </a:p>
          </p:txBody>
        </p:sp>
        <p:sp>
          <p:nvSpPr>
            <p:cNvPr id="23" name="Textfeld 22">
              <a:extLst>
                <a:ext uri="{FF2B5EF4-FFF2-40B4-BE49-F238E27FC236}">
                  <a16:creationId xmlns:a16="http://schemas.microsoft.com/office/drawing/2014/main" id="{C71A1476-2E11-F13D-2080-839F0E20A20C}"/>
                </a:ext>
              </a:extLst>
            </p:cNvPr>
            <p:cNvSpPr txBox="1"/>
            <p:nvPr/>
          </p:nvSpPr>
          <p:spPr>
            <a:xfrm>
              <a:off x="7077146" y="4695933"/>
              <a:ext cx="1193227" cy="276999"/>
            </a:xfrm>
            <a:prstGeom prst="rect">
              <a:avLst/>
            </a:prstGeom>
            <a:noFill/>
          </p:spPr>
          <p:txBody>
            <a:bodyPr wrap="square" rtlCol="0">
              <a:spAutoFit/>
            </a:bodyPr>
            <a:lstStyle/>
            <a:p>
              <a:r>
                <a:rPr lang="de-DE" sz="1200"/>
                <a:t>Death</a:t>
              </a:r>
            </a:p>
          </p:txBody>
        </p:sp>
        <p:sp>
          <p:nvSpPr>
            <p:cNvPr id="24" name="Textfeld 23">
              <a:extLst>
                <a:ext uri="{FF2B5EF4-FFF2-40B4-BE49-F238E27FC236}">
                  <a16:creationId xmlns:a16="http://schemas.microsoft.com/office/drawing/2014/main" id="{29496593-5B46-512A-C55C-373CEAB92D7E}"/>
                </a:ext>
              </a:extLst>
            </p:cNvPr>
            <p:cNvSpPr txBox="1"/>
            <p:nvPr/>
          </p:nvSpPr>
          <p:spPr>
            <a:xfrm>
              <a:off x="7077146" y="4458599"/>
              <a:ext cx="2042904" cy="276999"/>
            </a:xfrm>
            <a:prstGeom prst="rect">
              <a:avLst/>
            </a:prstGeom>
            <a:noFill/>
          </p:spPr>
          <p:txBody>
            <a:bodyPr wrap="square" rtlCol="0">
              <a:spAutoFit/>
            </a:bodyPr>
            <a:lstStyle/>
            <a:p>
              <a:r>
                <a:rPr lang="de-DE" sz="1200" err="1"/>
                <a:t>Ongoing</a:t>
              </a:r>
              <a:r>
                <a:rPr lang="de-DE" sz="1200"/>
                <a:t> </a:t>
              </a:r>
              <a:r>
                <a:rPr lang="de-DE" sz="1200" err="1"/>
                <a:t>treatment</a:t>
              </a:r>
              <a:endParaRPr lang="de-DE" sz="1200"/>
            </a:p>
          </p:txBody>
        </p:sp>
        <p:sp>
          <p:nvSpPr>
            <p:cNvPr id="28" name="Ellipse 27">
              <a:extLst>
                <a:ext uri="{FF2B5EF4-FFF2-40B4-BE49-F238E27FC236}">
                  <a16:creationId xmlns:a16="http://schemas.microsoft.com/office/drawing/2014/main" id="{2600A211-90EE-A18A-BFAF-FF97ADE939A4}"/>
                </a:ext>
              </a:extLst>
            </p:cNvPr>
            <p:cNvSpPr/>
            <p:nvPr/>
          </p:nvSpPr>
          <p:spPr>
            <a:xfrm>
              <a:off x="6908438" y="4294526"/>
              <a:ext cx="136525" cy="136525"/>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Gleichschenkliges Dreieck 28">
              <a:extLst>
                <a:ext uri="{FF2B5EF4-FFF2-40B4-BE49-F238E27FC236}">
                  <a16:creationId xmlns:a16="http://schemas.microsoft.com/office/drawing/2014/main" id="{28C9CD1D-5022-BD5A-5865-80E719683A33}"/>
                </a:ext>
              </a:extLst>
            </p:cNvPr>
            <p:cNvSpPr/>
            <p:nvPr/>
          </p:nvSpPr>
          <p:spPr>
            <a:xfrm>
              <a:off x="6917423" y="3844748"/>
              <a:ext cx="118555" cy="102203"/>
            </a:xfrm>
            <a:prstGeom prst="triangle">
              <a:avLst/>
            </a:prstGeom>
            <a:solidFill>
              <a:schemeClr val="accent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Gleichschenkliges Dreieck 31">
              <a:extLst>
                <a:ext uri="{FF2B5EF4-FFF2-40B4-BE49-F238E27FC236}">
                  <a16:creationId xmlns:a16="http://schemas.microsoft.com/office/drawing/2014/main" id="{A177C0E6-8B36-6638-2259-E4A46CAD67F7}"/>
                </a:ext>
              </a:extLst>
            </p:cNvPr>
            <p:cNvSpPr/>
            <p:nvPr/>
          </p:nvSpPr>
          <p:spPr>
            <a:xfrm>
              <a:off x="6917423" y="4074353"/>
              <a:ext cx="118555" cy="102203"/>
            </a:xfrm>
            <a:prstGeom prst="triangle">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34" name="Gerade Verbindung mit Pfeil 33">
              <a:extLst>
                <a:ext uri="{FF2B5EF4-FFF2-40B4-BE49-F238E27FC236}">
                  <a16:creationId xmlns:a16="http://schemas.microsoft.com/office/drawing/2014/main" id="{36770184-10D7-A350-472C-7E20BF3F22F5}"/>
                </a:ext>
              </a:extLst>
            </p:cNvPr>
            <p:cNvCxnSpPr>
              <a:cxnSpLocks/>
            </p:cNvCxnSpPr>
            <p:nvPr/>
          </p:nvCxnSpPr>
          <p:spPr>
            <a:xfrm>
              <a:off x="6893338" y="4597098"/>
              <a:ext cx="16672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Multiplikationszeichen 34">
              <a:extLst>
                <a:ext uri="{FF2B5EF4-FFF2-40B4-BE49-F238E27FC236}">
                  <a16:creationId xmlns:a16="http://schemas.microsoft.com/office/drawing/2014/main" id="{10A2BFE5-F31A-9CA2-B17B-C97C68DD855E}"/>
                </a:ext>
              </a:extLst>
            </p:cNvPr>
            <p:cNvSpPr/>
            <p:nvPr/>
          </p:nvSpPr>
          <p:spPr>
            <a:xfrm>
              <a:off x="6871109" y="4728841"/>
              <a:ext cx="211182" cy="211182"/>
            </a:xfrm>
            <a:prstGeom prst="mathMultiply">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60" name="Gleichschenkliges Dreieck 59">
            <a:extLst>
              <a:ext uri="{FF2B5EF4-FFF2-40B4-BE49-F238E27FC236}">
                <a16:creationId xmlns:a16="http://schemas.microsoft.com/office/drawing/2014/main" id="{E0327971-813E-1533-0EBD-2940243215C3}"/>
              </a:ext>
            </a:extLst>
          </p:cNvPr>
          <p:cNvSpPr/>
          <p:nvPr/>
        </p:nvSpPr>
        <p:spPr>
          <a:xfrm>
            <a:off x="3486404" y="1987604"/>
            <a:ext cx="87253" cy="75218"/>
          </a:xfrm>
          <a:prstGeom prst="triangle">
            <a:avLst/>
          </a:prstGeom>
          <a:solidFill>
            <a:schemeClr val="accent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Gleichschenkliges Dreieck 60">
            <a:extLst>
              <a:ext uri="{FF2B5EF4-FFF2-40B4-BE49-F238E27FC236}">
                <a16:creationId xmlns:a16="http://schemas.microsoft.com/office/drawing/2014/main" id="{74666B08-0F79-CA9A-80C1-3EB549982C44}"/>
              </a:ext>
            </a:extLst>
          </p:cNvPr>
          <p:cNvSpPr/>
          <p:nvPr/>
        </p:nvSpPr>
        <p:spPr>
          <a:xfrm>
            <a:off x="4403979" y="1987604"/>
            <a:ext cx="87253" cy="75218"/>
          </a:xfrm>
          <a:prstGeom prst="triangle">
            <a:avLst/>
          </a:prstGeom>
          <a:solidFill>
            <a:schemeClr val="accent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Gleichschenkliges Dreieck 61">
            <a:extLst>
              <a:ext uri="{FF2B5EF4-FFF2-40B4-BE49-F238E27FC236}">
                <a16:creationId xmlns:a16="http://schemas.microsoft.com/office/drawing/2014/main" id="{95283F2D-10BD-50D6-8F91-83FFA738B240}"/>
              </a:ext>
            </a:extLst>
          </p:cNvPr>
          <p:cNvSpPr/>
          <p:nvPr/>
        </p:nvSpPr>
        <p:spPr>
          <a:xfrm>
            <a:off x="5431856" y="1990990"/>
            <a:ext cx="87253" cy="75218"/>
          </a:xfrm>
          <a:prstGeom prst="triangle">
            <a:avLst/>
          </a:prstGeom>
          <a:solidFill>
            <a:schemeClr val="accent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Gleichschenkliges Dreieck 62">
            <a:extLst>
              <a:ext uri="{FF2B5EF4-FFF2-40B4-BE49-F238E27FC236}">
                <a16:creationId xmlns:a16="http://schemas.microsoft.com/office/drawing/2014/main" id="{BE3DC6F1-AAE3-5F37-E1F4-808199242DF1}"/>
              </a:ext>
            </a:extLst>
          </p:cNvPr>
          <p:cNvSpPr/>
          <p:nvPr/>
        </p:nvSpPr>
        <p:spPr>
          <a:xfrm>
            <a:off x="5406360" y="2115100"/>
            <a:ext cx="87253" cy="75218"/>
          </a:xfrm>
          <a:prstGeom prst="triangle">
            <a:avLst/>
          </a:prstGeom>
          <a:solidFill>
            <a:schemeClr val="accent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Gleichschenkliges Dreieck 63">
            <a:extLst>
              <a:ext uri="{FF2B5EF4-FFF2-40B4-BE49-F238E27FC236}">
                <a16:creationId xmlns:a16="http://schemas.microsoft.com/office/drawing/2014/main" id="{D54B2B9D-7D19-72BD-18FE-513325C7BA34}"/>
              </a:ext>
            </a:extLst>
          </p:cNvPr>
          <p:cNvSpPr/>
          <p:nvPr/>
        </p:nvSpPr>
        <p:spPr>
          <a:xfrm>
            <a:off x="6347978" y="1984574"/>
            <a:ext cx="87253" cy="75218"/>
          </a:xfrm>
          <a:prstGeom prst="triangle">
            <a:avLst/>
          </a:prstGeom>
          <a:solidFill>
            <a:schemeClr val="accent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Gleichschenkliges Dreieck 64">
            <a:extLst>
              <a:ext uri="{FF2B5EF4-FFF2-40B4-BE49-F238E27FC236}">
                <a16:creationId xmlns:a16="http://schemas.microsoft.com/office/drawing/2014/main" id="{D5BDC026-647C-534F-C198-DA85B3E119D4}"/>
              </a:ext>
            </a:extLst>
          </p:cNvPr>
          <p:cNvSpPr/>
          <p:nvPr/>
        </p:nvSpPr>
        <p:spPr>
          <a:xfrm>
            <a:off x="7307652" y="1984574"/>
            <a:ext cx="87253" cy="75218"/>
          </a:xfrm>
          <a:prstGeom prst="triangle">
            <a:avLst/>
          </a:prstGeom>
          <a:solidFill>
            <a:schemeClr val="accent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Gleichschenkliges Dreieck 65">
            <a:extLst>
              <a:ext uri="{FF2B5EF4-FFF2-40B4-BE49-F238E27FC236}">
                <a16:creationId xmlns:a16="http://schemas.microsoft.com/office/drawing/2014/main" id="{BB1C1A0C-43AB-3E9C-FEB8-D05296B2BA52}"/>
              </a:ext>
            </a:extLst>
          </p:cNvPr>
          <p:cNvSpPr/>
          <p:nvPr/>
        </p:nvSpPr>
        <p:spPr>
          <a:xfrm>
            <a:off x="3486403" y="2721806"/>
            <a:ext cx="87253" cy="75218"/>
          </a:xfrm>
          <a:prstGeom prst="triangle">
            <a:avLst/>
          </a:prstGeom>
          <a:solidFill>
            <a:schemeClr val="accent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Gleichschenkliges Dreieck 66">
            <a:extLst>
              <a:ext uri="{FF2B5EF4-FFF2-40B4-BE49-F238E27FC236}">
                <a16:creationId xmlns:a16="http://schemas.microsoft.com/office/drawing/2014/main" id="{3376CFA3-BA3E-BFE2-8308-982607DF74A7}"/>
              </a:ext>
            </a:extLst>
          </p:cNvPr>
          <p:cNvSpPr/>
          <p:nvPr/>
        </p:nvSpPr>
        <p:spPr>
          <a:xfrm>
            <a:off x="3431688" y="2844678"/>
            <a:ext cx="87253" cy="75218"/>
          </a:xfrm>
          <a:prstGeom prst="triangle">
            <a:avLst/>
          </a:prstGeom>
          <a:solidFill>
            <a:schemeClr val="accent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Gleichschenkliges Dreieck 67">
            <a:extLst>
              <a:ext uri="{FF2B5EF4-FFF2-40B4-BE49-F238E27FC236}">
                <a16:creationId xmlns:a16="http://schemas.microsoft.com/office/drawing/2014/main" id="{017AA3F9-A09B-0D17-9A5E-E0D0715515DC}"/>
              </a:ext>
            </a:extLst>
          </p:cNvPr>
          <p:cNvSpPr/>
          <p:nvPr/>
        </p:nvSpPr>
        <p:spPr>
          <a:xfrm>
            <a:off x="4607921" y="2851402"/>
            <a:ext cx="87253" cy="75218"/>
          </a:xfrm>
          <a:prstGeom prst="triangle">
            <a:avLst/>
          </a:prstGeom>
          <a:solidFill>
            <a:schemeClr val="accent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Gleichschenkliges Dreieck 68">
            <a:extLst>
              <a:ext uri="{FF2B5EF4-FFF2-40B4-BE49-F238E27FC236}">
                <a16:creationId xmlns:a16="http://schemas.microsoft.com/office/drawing/2014/main" id="{8714FAD0-7E4B-DC43-0061-4B530AC09C67}"/>
              </a:ext>
            </a:extLst>
          </p:cNvPr>
          <p:cNvSpPr/>
          <p:nvPr/>
        </p:nvSpPr>
        <p:spPr>
          <a:xfrm>
            <a:off x="4447605" y="2961391"/>
            <a:ext cx="87253" cy="75218"/>
          </a:xfrm>
          <a:prstGeom prst="triangle">
            <a:avLst/>
          </a:prstGeom>
          <a:solidFill>
            <a:schemeClr val="accent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Gleichschenkliges Dreieck 69">
            <a:extLst>
              <a:ext uri="{FF2B5EF4-FFF2-40B4-BE49-F238E27FC236}">
                <a16:creationId xmlns:a16="http://schemas.microsoft.com/office/drawing/2014/main" id="{E02E5A36-482C-2A96-2659-83665ECA25C7}"/>
              </a:ext>
            </a:extLst>
          </p:cNvPr>
          <p:cNvSpPr/>
          <p:nvPr/>
        </p:nvSpPr>
        <p:spPr>
          <a:xfrm>
            <a:off x="3485319" y="4558366"/>
            <a:ext cx="87253" cy="75218"/>
          </a:xfrm>
          <a:prstGeom prst="triangle">
            <a:avLst/>
          </a:prstGeom>
          <a:solidFill>
            <a:schemeClr val="accent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Gleichschenkliges Dreieck 70">
            <a:extLst>
              <a:ext uri="{FF2B5EF4-FFF2-40B4-BE49-F238E27FC236}">
                <a16:creationId xmlns:a16="http://schemas.microsoft.com/office/drawing/2014/main" id="{5AAF9716-1B8A-049D-8926-86DEA9A4B9FD}"/>
              </a:ext>
            </a:extLst>
          </p:cNvPr>
          <p:cNvSpPr/>
          <p:nvPr/>
        </p:nvSpPr>
        <p:spPr>
          <a:xfrm>
            <a:off x="3475314" y="2973123"/>
            <a:ext cx="74323" cy="64072"/>
          </a:xfrm>
          <a:prstGeom prst="triangle">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Gleichschenkliges Dreieck 71">
            <a:extLst>
              <a:ext uri="{FF2B5EF4-FFF2-40B4-BE49-F238E27FC236}">
                <a16:creationId xmlns:a16="http://schemas.microsoft.com/office/drawing/2014/main" id="{9002A754-8B41-1FA0-68C7-9A7B69328185}"/>
              </a:ext>
            </a:extLst>
          </p:cNvPr>
          <p:cNvSpPr/>
          <p:nvPr/>
        </p:nvSpPr>
        <p:spPr>
          <a:xfrm>
            <a:off x="3715851" y="3099882"/>
            <a:ext cx="74323" cy="64072"/>
          </a:xfrm>
          <a:prstGeom prst="triangle">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Gleichschenkliges Dreieck 72">
            <a:extLst>
              <a:ext uri="{FF2B5EF4-FFF2-40B4-BE49-F238E27FC236}">
                <a16:creationId xmlns:a16="http://schemas.microsoft.com/office/drawing/2014/main" id="{357C53DD-C14B-CD63-0A37-21ACB024AD04}"/>
              </a:ext>
            </a:extLst>
          </p:cNvPr>
          <p:cNvSpPr/>
          <p:nvPr/>
        </p:nvSpPr>
        <p:spPr>
          <a:xfrm>
            <a:off x="4460535" y="2129670"/>
            <a:ext cx="74323" cy="64072"/>
          </a:xfrm>
          <a:prstGeom prst="triangle">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4" name="Ellipse 73">
            <a:extLst>
              <a:ext uri="{FF2B5EF4-FFF2-40B4-BE49-F238E27FC236}">
                <a16:creationId xmlns:a16="http://schemas.microsoft.com/office/drawing/2014/main" id="{2F4CFBA3-DA7F-0510-F992-D1C3F788DE06}"/>
              </a:ext>
            </a:extLst>
          </p:cNvPr>
          <p:cNvSpPr/>
          <p:nvPr/>
        </p:nvSpPr>
        <p:spPr>
          <a:xfrm>
            <a:off x="4446787" y="2238623"/>
            <a:ext cx="58608" cy="5860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5" name="Ellipse 74">
            <a:extLst>
              <a:ext uri="{FF2B5EF4-FFF2-40B4-BE49-F238E27FC236}">
                <a16:creationId xmlns:a16="http://schemas.microsoft.com/office/drawing/2014/main" id="{BF054B3D-69FC-9DF8-808D-7D2FFFE5BCB1}"/>
              </a:ext>
            </a:extLst>
          </p:cNvPr>
          <p:cNvSpPr/>
          <p:nvPr/>
        </p:nvSpPr>
        <p:spPr>
          <a:xfrm>
            <a:off x="3485319" y="2234051"/>
            <a:ext cx="58608" cy="5860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Ellipse 75">
            <a:extLst>
              <a:ext uri="{FF2B5EF4-FFF2-40B4-BE49-F238E27FC236}">
                <a16:creationId xmlns:a16="http://schemas.microsoft.com/office/drawing/2014/main" id="{6C530DDD-29AA-7B6E-5E60-312AB445AA98}"/>
              </a:ext>
            </a:extLst>
          </p:cNvPr>
          <p:cNvSpPr/>
          <p:nvPr/>
        </p:nvSpPr>
        <p:spPr>
          <a:xfrm>
            <a:off x="3474527" y="2115100"/>
            <a:ext cx="58608" cy="5860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Ellipse 76">
            <a:extLst>
              <a:ext uri="{FF2B5EF4-FFF2-40B4-BE49-F238E27FC236}">
                <a16:creationId xmlns:a16="http://schemas.microsoft.com/office/drawing/2014/main" id="{DBE1751E-F3CD-754D-9D29-B4A5A9080B63}"/>
              </a:ext>
            </a:extLst>
          </p:cNvPr>
          <p:cNvSpPr/>
          <p:nvPr/>
        </p:nvSpPr>
        <p:spPr>
          <a:xfrm>
            <a:off x="3510441" y="3835959"/>
            <a:ext cx="58608" cy="5860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79" name="Gerade Verbindung mit Pfeil 78">
            <a:extLst>
              <a:ext uri="{FF2B5EF4-FFF2-40B4-BE49-F238E27FC236}">
                <a16:creationId xmlns:a16="http://schemas.microsoft.com/office/drawing/2014/main" id="{76BEC2A3-8A15-6A56-D5BD-B2A735124999}"/>
              </a:ext>
            </a:extLst>
          </p:cNvPr>
          <p:cNvCxnSpPr>
            <a:cxnSpLocks/>
          </p:cNvCxnSpPr>
          <p:nvPr/>
        </p:nvCxnSpPr>
        <p:spPr>
          <a:xfrm>
            <a:off x="6113130" y="2144404"/>
            <a:ext cx="16672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Gerade Verbindung mit Pfeil 79">
            <a:extLst>
              <a:ext uri="{FF2B5EF4-FFF2-40B4-BE49-F238E27FC236}">
                <a16:creationId xmlns:a16="http://schemas.microsoft.com/office/drawing/2014/main" id="{F94613B5-62CF-2DA8-550B-BEDB823E8800}"/>
              </a:ext>
            </a:extLst>
          </p:cNvPr>
          <p:cNvCxnSpPr>
            <a:cxnSpLocks/>
          </p:cNvCxnSpPr>
          <p:nvPr/>
        </p:nvCxnSpPr>
        <p:spPr>
          <a:xfrm>
            <a:off x="4827256" y="2263355"/>
            <a:ext cx="16672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Gerade Verbindung mit Pfeil 80">
            <a:extLst>
              <a:ext uri="{FF2B5EF4-FFF2-40B4-BE49-F238E27FC236}">
                <a16:creationId xmlns:a16="http://schemas.microsoft.com/office/drawing/2014/main" id="{6AFAA07B-CCE9-35ED-E8CD-488BEE703941}"/>
              </a:ext>
            </a:extLst>
          </p:cNvPr>
          <p:cNvCxnSpPr>
            <a:cxnSpLocks/>
          </p:cNvCxnSpPr>
          <p:nvPr/>
        </p:nvCxnSpPr>
        <p:spPr>
          <a:xfrm>
            <a:off x="3146094" y="2390799"/>
            <a:ext cx="16672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Gerade Verbindung mit Pfeil 81">
            <a:extLst>
              <a:ext uri="{FF2B5EF4-FFF2-40B4-BE49-F238E27FC236}">
                <a16:creationId xmlns:a16="http://schemas.microsoft.com/office/drawing/2014/main" id="{F14C1373-C333-6536-0169-10A7F2781C09}"/>
              </a:ext>
            </a:extLst>
          </p:cNvPr>
          <p:cNvCxnSpPr>
            <a:cxnSpLocks/>
          </p:cNvCxnSpPr>
          <p:nvPr/>
        </p:nvCxnSpPr>
        <p:spPr>
          <a:xfrm>
            <a:off x="3087319" y="2515942"/>
            <a:ext cx="16672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Gerade Verbindung mit Pfeil 82">
            <a:extLst>
              <a:ext uri="{FF2B5EF4-FFF2-40B4-BE49-F238E27FC236}">
                <a16:creationId xmlns:a16="http://schemas.microsoft.com/office/drawing/2014/main" id="{07397F42-95CF-5112-7F40-68AF7602C2B2}"/>
              </a:ext>
            </a:extLst>
          </p:cNvPr>
          <p:cNvCxnSpPr>
            <a:cxnSpLocks/>
          </p:cNvCxnSpPr>
          <p:nvPr/>
        </p:nvCxnSpPr>
        <p:spPr>
          <a:xfrm>
            <a:off x="3062731" y="2636543"/>
            <a:ext cx="16672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Gerade Verbindung mit Pfeil 83">
            <a:extLst>
              <a:ext uri="{FF2B5EF4-FFF2-40B4-BE49-F238E27FC236}">
                <a16:creationId xmlns:a16="http://schemas.microsoft.com/office/drawing/2014/main" id="{90DECC78-A44B-BE50-1031-CF547A98BC33}"/>
              </a:ext>
            </a:extLst>
          </p:cNvPr>
          <p:cNvCxnSpPr>
            <a:cxnSpLocks/>
          </p:cNvCxnSpPr>
          <p:nvPr/>
        </p:nvCxnSpPr>
        <p:spPr>
          <a:xfrm>
            <a:off x="4912206" y="2868364"/>
            <a:ext cx="16672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Gerade Verbindung mit Pfeil 84">
            <a:extLst>
              <a:ext uri="{FF2B5EF4-FFF2-40B4-BE49-F238E27FC236}">
                <a16:creationId xmlns:a16="http://schemas.microsoft.com/office/drawing/2014/main" id="{9F272A61-603E-3A0C-617B-5E4055B63CC7}"/>
              </a:ext>
            </a:extLst>
          </p:cNvPr>
          <p:cNvCxnSpPr>
            <a:cxnSpLocks/>
          </p:cNvCxnSpPr>
          <p:nvPr/>
        </p:nvCxnSpPr>
        <p:spPr>
          <a:xfrm>
            <a:off x="4811380" y="3002586"/>
            <a:ext cx="16672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Gerade Verbindung mit Pfeil 86">
            <a:extLst>
              <a:ext uri="{FF2B5EF4-FFF2-40B4-BE49-F238E27FC236}">
                <a16:creationId xmlns:a16="http://schemas.microsoft.com/office/drawing/2014/main" id="{73C8BB3C-78EA-9E85-E01A-98D2E01CCF1A}"/>
              </a:ext>
            </a:extLst>
          </p:cNvPr>
          <p:cNvCxnSpPr>
            <a:cxnSpLocks/>
          </p:cNvCxnSpPr>
          <p:nvPr/>
        </p:nvCxnSpPr>
        <p:spPr>
          <a:xfrm>
            <a:off x="3773955" y="3127726"/>
            <a:ext cx="16672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Gerade Verbindung mit Pfeil 87">
            <a:extLst>
              <a:ext uri="{FF2B5EF4-FFF2-40B4-BE49-F238E27FC236}">
                <a16:creationId xmlns:a16="http://schemas.microsoft.com/office/drawing/2014/main" id="{AE4433C9-61C5-E2C3-793B-036265CE5403}"/>
              </a:ext>
            </a:extLst>
          </p:cNvPr>
          <p:cNvCxnSpPr>
            <a:cxnSpLocks/>
          </p:cNvCxnSpPr>
          <p:nvPr/>
        </p:nvCxnSpPr>
        <p:spPr>
          <a:xfrm>
            <a:off x="3141330" y="3250903"/>
            <a:ext cx="16672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Gerade Verbindung mit Pfeil 88">
            <a:extLst>
              <a:ext uri="{FF2B5EF4-FFF2-40B4-BE49-F238E27FC236}">
                <a16:creationId xmlns:a16="http://schemas.microsoft.com/office/drawing/2014/main" id="{CAC73E06-A611-FC52-82DD-5502456A9D70}"/>
              </a:ext>
            </a:extLst>
          </p:cNvPr>
          <p:cNvCxnSpPr>
            <a:cxnSpLocks/>
          </p:cNvCxnSpPr>
          <p:nvPr/>
        </p:nvCxnSpPr>
        <p:spPr>
          <a:xfrm>
            <a:off x="2988117" y="3373775"/>
            <a:ext cx="16672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Gerade Verbindung mit Pfeil 89">
            <a:extLst>
              <a:ext uri="{FF2B5EF4-FFF2-40B4-BE49-F238E27FC236}">
                <a16:creationId xmlns:a16="http://schemas.microsoft.com/office/drawing/2014/main" id="{41055008-680E-A02B-03B9-C913172A13DB}"/>
              </a:ext>
            </a:extLst>
          </p:cNvPr>
          <p:cNvCxnSpPr>
            <a:cxnSpLocks/>
          </p:cNvCxnSpPr>
          <p:nvPr/>
        </p:nvCxnSpPr>
        <p:spPr>
          <a:xfrm>
            <a:off x="2953192" y="3496647"/>
            <a:ext cx="16672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Gerade Verbindung mit Pfeil 90">
            <a:extLst>
              <a:ext uri="{FF2B5EF4-FFF2-40B4-BE49-F238E27FC236}">
                <a16:creationId xmlns:a16="http://schemas.microsoft.com/office/drawing/2014/main" id="{81BFDA6B-C5EE-9C49-7A71-8B79C3AD6384}"/>
              </a:ext>
            </a:extLst>
          </p:cNvPr>
          <p:cNvCxnSpPr>
            <a:cxnSpLocks/>
          </p:cNvCxnSpPr>
          <p:nvPr/>
        </p:nvCxnSpPr>
        <p:spPr>
          <a:xfrm>
            <a:off x="2896087" y="3619519"/>
            <a:ext cx="16672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Gerade Verbindung mit Pfeil 91">
            <a:extLst>
              <a:ext uri="{FF2B5EF4-FFF2-40B4-BE49-F238E27FC236}">
                <a16:creationId xmlns:a16="http://schemas.microsoft.com/office/drawing/2014/main" id="{CAD1C2E4-B7E5-F4B7-96CA-4C8D51C9719E}"/>
              </a:ext>
            </a:extLst>
          </p:cNvPr>
          <p:cNvCxnSpPr>
            <a:cxnSpLocks/>
          </p:cNvCxnSpPr>
          <p:nvPr/>
        </p:nvCxnSpPr>
        <p:spPr>
          <a:xfrm>
            <a:off x="2729362" y="3737000"/>
            <a:ext cx="16672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Gerade Verbindung mit Pfeil 92">
            <a:extLst>
              <a:ext uri="{FF2B5EF4-FFF2-40B4-BE49-F238E27FC236}">
                <a16:creationId xmlns:a16="http://schemas.microsoft.com/office/drawing/2014/main" id="{6DC1F321-66E1-83B2-2E82-A89F46412660}"/>
              </a:ext>
            </a:extLst>
          </p:cNvPr>
          <p:cNvCxnSpPr>
            <a:cxnSpLocks/>
          </p:cNvCxnSpPr>
          <p:nvPr/>
        </p:nvCxnSpPr>
        <p:spPr>
          <a:xfrm>
            <a:off x="4189874" y="3851660"/>
            <a:ext cx="16672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Gerade Verbindung mit Pfeil 93">
            <a:extLst>
              <a:ext uri="{FF2B5EF4-FFF2-40B4-BE49-F238E27FC236}">
                <a16:creationId xmlns:a16="http://schemas.microsoft.com/office/drawing/2014/main" id="{18DAFF91-C0A1-3A38-25AE-72A662305DD1}"/>
              </a:ext>
            </a:extLst>
          </p:cNvPr>
          <p:cNvCxnSpPr>
            <a:cxnSpLocks/>
          </p:cNvCxnSpPr>
          <p:nvPr/>
        </p:nvCxnSpPr>
        <p:spPr>
          <a:xfrm>
            <a:off x="3208800" y="4111007"/>
            <a:ext cx="16672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Gerade Verbindung mit Pfeil 94">
            <a:extLst>
              <a:ext uri="{FF2B5EF4-FFF2-40B4-BE49-F238E27FC236}">
                <a16:creationId xmlns:a16="http://schemas.microsoft.com/office/drawing/2014/main" id="{06EFA5D1-7A3E-317D-90EB-75CCF3F734FA}"/>
              </a:ext>
            </a:extLst>
          </p:cNvPr>
          <p:cNvCxnSpPr>
            <a:cxnSpLocks/>
          </p:cNvCxnSpPr>
          <p:nvPr/>
        </p:nvCxnSpPr>
        <p:spPr>
          <a:xfrm>
            <a:off x="3134980" y="4222808"/>
            <a:ext cx="16672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Gerade Verbindung mit Pfeil 95">
            <a:extLst>
              <a:ext uri="{FF2B5EF4-FFF2-40B4-BE49-F238E27FC236}">
                <a16:creationId xmlns:a16="http://schemas.microsoft.com/office/drawing/2014/main" id="{175AB744-15E5-5384-7D97-6BAD4EC40A27}"/>
              </a:ext>
            </a:extLst>
          </p:cNvPr>
          <p:cNvCxnSpPr>
            <a:cxnSpLocks/>
          </p:cNvCxnSpPr>
          <p:nvPr/>
        </p:nvCxnSpPr>
        <p:spPr>
          <a:xfrm>
            <a:off x="2821392" y="4356751"/>
            <a:ext cx="16672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Gerade Verbindung mit Pfeil 96">
            <a:extLst>
              <a:ext uri="{FF2B5EF4-FFF2-40B4-BE49-F238E27FC236}">
                <a16:creationId xmlns:a16="http://schemas.microsoft.com/office/drawing/2014/main" id="{85E1D028-32FE-A0AD-5137-158FC992A55B}"/>
              </a:ext>
            </a:extLst>
          </p:cNvPr>
          <p:cNvCxnSpPr>
            <a:cxnSpLocks/>
          </p:cNvCxnSpPr>
          <p:nvPr/>
        </p:nvCxnSpPr>
        <p:spPr>
          <a:xfrm>
            <a:off x="2800043" y="4479623"/>
            <a:ext cx="16672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Gerade Verbindung mit Pfeil 97">
            <a:extLst>
              <a:ext uri="{FF2B5EF4-FFF2-40B4-BE49-F238E27FC236}">
                <a16:creationId xmlns:a16="http://schemas.microsoft.com/office/drawing/2014/main" id="{C799CB05-53CF-EC2E-41C1-D6857770A014}"/>
              </a:ext>
            </a:extLst>
          </p:cNvPr>
          <p:cNvCxnSpPr>
            <a:cxnSpLocks/>
          </p:cNvCxnSpPr>
          <p:nvPr/>
        </p:nvCxnSpPr>
        <p:spPr>
          <a:xfrm>
            <a:off x="3706480" y="4595975"/>
            <a:ext cx="16672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Gerade Verbindung mit Pfeil 98">
            <a:extLst>
              <a:ext uri="{FF2B5EF4-FFF2-40B4-BE49-F238E27FC236}">
                <a16:creationId xmlns:a16="http://schemas.microsoft.com/office/drawing/2014/main" id="{F979D208-BE05-0AF4-F07A-863D5D47FC15}"/>
              </a:ext>
            </a:extLst>
          </p:cNvPr>
          <p:cNvCxnSpPr>
            <a:cxnSpLocks/>
          </p:cNvCxnSpPr>
          <p:nvPr/>
        </p:nvCxnSpPr>
        <p:spPr>
          <a:xfrm>
            <a:off x="3464273" y="4725367"/>
            <a:ext cx="16672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Gerade Verbindung mit Pfeil 99">
            <a:extLst>
              <a:ext uri="{FF2B5EF4-FFF2-40B4-BE49-F238E27FC236}">
                <a16:creationId xmlns:a16="http://schemas.microsoft.com/office/drawing/2014/main" id="{8DAA41C0-4204-4017-FF7D-7841C7BCD3D1}"/>
              </a:ext>
            </a:extLst>
          </p:cNvPr>
          <p:cNvCxnSpPr>
            <a:cxnSpLocks/>
          </p:cNvCxnSpPr>
          <p:nvPr/>
        </p:nvCxnSpPr>
        <p:spPr>
          <a:xfrm>
            <a:off x="3307802" y="4846700"/>
            <a:ext cx="16672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1" name="Multiplikationszeichen 100">
            <a:extLst>
              <a:ext uri="{FF2B5EF4-FFF2-40B4-BE49-F238E27FC236}">
                <a16:creationId xmlns:a16="http://schemas.microsoft.com/office/drawing/2014/main" id="{691FC395-D3DA-FE07-E8B9-29B127541273}"/>
              </a:ext>
            </a:extLst>
          </p:cNvPr>
          <p:cNvSpPr/>
          <p:nvPr/>
        </p:nvSpPr>
        <p:spPr>
          <a:xfrm>
            <a:off x="5130261" y="2700416"/>
            <a:ext cx="117997" cy="117997"/>
          </a:xfrm>
          <a:prstGeom prst="mathMultiply">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102" name="Tabelle 101">
            <a:extLst>
              <a:ext uri="{FF2B5EF4-FFF2-40B4-BE49-F238E27FC236}">
                <a16:creationId xmlns:a16="http://schemas.microsoft.com/office/drawing/2014/main" id="{DD0C0C1F-8A56-B2C6-6093-7DE343894924}"/>
              </a:ext>
            </a:extLst>
          </p:cNvPr>
          <p:cNvGraphicFramePr>
            <a:graphicFrameLocks noGrp="1"/>
          </p:cNvGraphicFramePr>
          <p:nvPr>
            <p:extLst>
              <p:ext uri="{D42A27DB-BD31-4B8C-83A1-F6EECF244321}">
                <p14:modId xmlns:p14="http://schemas.microsoft.com/office/powerpoint/2010/main" val="2062015135"/>
              </p:ext>
            </p:extLst>
          </p:nvPr>
        </p:nvGraphicFramePr>
        <p:xfrm>
          <a:off x="407985" y="1660924"/>
          <a:ext cx="1835700" cy="3253311"/>
        </p:xfrm>
        <a:graphic>
          <a:graphicData uri="http://schemas.openxmlformats.org/drawingml/2006/table">
            <a:tbl>
              <a:tblPr firstRow="1" bandRow="1">
                <a:tableStyleId>{5C22544A-7EE6-4342-B048-85BDC9FD1C3A}</a:tableStyleId>
              </a:tblPr>
              <a:tblGrid>
                <a:gridCol w="458925">
                  <a:extLst>
                    <a:ext uri="{9D8B030D-6E8A-4147-A177-3AD203B41FA5}">
                      <a16:colId xmlns:a16="http://schemas.microsoft.com/office/drawing/2014/main" val="1427214597"/>
                    </a:ext>
                  </a:extLst>
                </a:gridCol>
                <a:gridCol w="458925">
                  <a:extLst>
                    <a:ext uri="{9D8B030D-6E8A-4147-A177-3AD203B41FA5}">
                      <a16:colId xmlns:a16="http://schemas.microsoft.com/office/drawing/2014/main" val="3498539226"/>
                    </a:ext>
                  </a:extLst>
                </a:gridCol>
                <a:gridCol w="458925">
                  <a:extLst>
                    <a:ext uri="{9D8B030D-6E8A-4147-A177-3AD203B41FA5}">
                      <a16:colId xmlns:a16="http://schemas.microsoft.com/office/drawing/2014/main" val="373365281"/>
                    </a:ext>
                  </a:extLst>
                </a:gridCol>
                <a:gridCol w="458925">
                  <a:extLst>
                    <a:ext uri="{9D8B030D-6E8A-4147-A177-3AD203B41FA5}">
                      <a16:colId xmlns:a16="http://schemas.microsoft.com/office/drawing/2014/main" val="2579285983"/>
                    </a:ext>
                  </a:extLst>
                </a:gridCol>
              </a:tblGrid>
              <a:tr h="112737">
                <a:tc gridSpan="4">
                  <a:txBody>
                    <a:bodyPr/>
                    <a:lstStyle/>
                    <a:p>
                      <a:r>
                        <a:rPr lang="de-DE" sz="1000"/>
                        <a:t>Prior therapy</a:t>
                      </a:r>
                      <a:r>
                        <a:rPr lang="de-DE" sz="1000" baseline="30000"/>
                        <a:t>a</a:t>
                      </a:r>
                      <a:endParaRPr lang="de-DE" sz="1000"/>
                    </a:p>
                  </a:txBody>
                  <a:tcPr marL="3600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45110199"/>
                  </a:ext>
                </a:extLst>
              </a:tr>
              <a:tr h="174831">
                <a:tc>
                  <a:txBody>
                    <a:bodyPr/>
                    <a:lstStyle/>
                    <a:p>
                      <a:pPr algn="ctr"/>
                      <a:r>
                        <a:rPr lang="de-DE" sz="800" b="1" err="1">
                          <a:solidFill>
                            <a:schemeClr val="bg1"/>
                          </a:solidFill>
                        </a:rPr>
                        <a:t>cBTKi</a:t>
                      </a:r>
                      <a:endParaRPr lang="de-DE" sz="800" b="1">
                        <a:solidFill>
                          <a:schemeClr val="bg1"/>
                        </a:solidFil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de-DE" sz="800" b="1" err="1">
                          <a:solidFill>
                            <a:schemeClr val="bg1"/>
                          </a:solidFill>
                        </a:rPr>
                        <a:t>ncBTKi</a:t>
                      </a:r>
                      <a:endParaRPr lang="de-DE" sz="800" b="1">
                        <a:solidFill>
                          <a:schemeClr val="bg1"/>
                        </a:solidFil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de-DE" sz="800" b="1">
                          <a:solidFill>
                            <a:schemeClr val="bg1"/>
                          </a:solidFill>
                        </a:rPr>
                        <a:t>BCL2i</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de-DE" sz="800" b="1" err="1">
                          <a:solidFill>
                            <a:schemeClr val="bg1"/>
                          </a:solidFill>
                        </a:rPr>
                        <a:t>BTKmut</a:t>
                      </a:r>
                      <a:r>
                        <a:rPr lang="de-DE" sz="800" b="1" baseline="30000" err="1">
                          <a:solidFill>
                            <a:schemeClr val="bg1"/>
                          </a:solidFill>
                        </a:rPr>
                        <a:t>b</a:t>
                      </a:r>
                      <a:endParaRPr lang="de-DE" sz="800" b="1">
                        <a:solidFill>
                          <a:schemeClr val="bg1"/>
                        </a:solidFill>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83775860"/>
                  </a:ext>
                </a:extLst>
              </a:tr>
              <a:tr h="112737">
                <a:tc>
                  <a:txBody>
                    <a:bodyPr/>
                    <a:lstStyle/>
                    <a:p>
                      <a:pPr algn="ctr"/>
                      <a:endParaRPr lang="de-DE" sz="800"/>
                    </a:p>
                  </a:txBody>
                  <a:tcPr marL="0" marR="0" marT="0" marB="0">
                    <a:lnT w="38100" cap="flat" cmpd="sng" algn="ctr">
                      <a:solidFill>
                        <a:schemeClr val="bg1"/>
                      </a:solidFill>
                      <a:prstDash val="solid"/>
                      <a:round/>
                      <a:headEnd type="none" w="med" len="med"/>
                      <a:tailEnd type="none" w="med" len="med"/>
                    </a:lnT>
                    <a:solidFill>
                      <a:schemeClr val="bg2">
                        <a:lumMod val="50000"/>
                      </a:schemeClr>
                    </a:solidFill>
                  </a:tcPr>
                </a:tc>
                <a:tc>
                  <a:txBody>
                    <a:bodyPr/>
                    <a:lstStyle/>
                    <a:p>
                      <a:pPr algn="ctr"/>
                      <a:endParaRPr lang="de-DE" sz="800"/>
                    </a:p>
                  </a:txBody>
                  <a:tcPr marL="0" marR="0" marT="0" marB="0">
                    <a:lnT w="38100"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algn="ctr"/>
                      <a:endParaRPr lang="de-DE" sz="800"/>
                    </a:p>
                  </a:txBody>
                  <a:tcPr marL="0" marR="0" marT="0" marB="0">
                    <a:lnT w="38100" cap="flat" cmpd="sng" algn="ctr">
                      <a:solidFill>
                        <a:schemeClr val="bg1"/>
                      </a:solidFill>
                      <a:prstDash val="solid"/>
                      <a:round/>
                      <a:headEnd type="none" w="med" len="med"/>
                      <a:tailEnd type="none" w="med" len="med"/>
                    </a:lnT>
                    <a:solidFill>
                      <a:schemeClr val="bg2">
                        <a:lumMod val="50000"/>
                      </a:schemeClr>
                    </a:solidFill>
                  </a:tcPr>
                </a:tc>
                <a:tc>
                  <a:txBody>
                    <a:bodyPr/>
                    <a:lstStyle/>
                    <a:p>
                      <a:pPr algn="ctr"/>
                      <a:r>
                        <a:rPr lang="de-DE" sz="800"/>
                        <a:t>-</a:t>
                      </a:r>
                    </a:p>
                  </a:txBody>
                  <a:tcPr marL="0" marR="0" marT="0" marB="0">
                    <a:lnT w="38100" cap="flat" cmpd="sng" algn="ctr">
                      <a:solidFill>
                        <a:schemeClr val="bg1"/>
                      </a:solidFill>
                      <a:prstDash val="solid"/>
                      <a:round/>
                      <a:headEnd type="none" w="med" len="med"/>
                      <a:tailEnd type="none" w="med" len="med"/>
                    </a:lnT>
                    <a:solidFill>
                      <a:schemeClr val="tx2">
                        <a:lumMod val="20000"/>
                        <a:lumOff val="80000"/>
                      </a:schemeClr>
                    </a:solidFill>
                  </a:tcPr>
                </a:tc>
                <a:extLst>
                  <a:ext uri="{0D108BD9-81ED-4DB2-BD59-A6C34878D82A}">
                    <a16:rowId xmlns:a16="http://schemas.microsoft.com/office/drawing/2014/main" val="2005632084"/>
                  </a:ext>
                </a:extLst>
              </a:tr>
              <a:tr h="112737">
                <a:tc>
                  <a:txBody>
                    <a:bodyPr/>
                    <a:lstStyle/>
                    <a:p>
                      <a:pPr algn="ctr"/>
                      <a:endParaRPr lang="de-DE" sz="800"/>
                    </a:p>
                  </a:txBody>
                  <a:tcPr marL="0" marR="0" marT="0" marB="0">
                    <a:solidFill>
                      <a:schemeClr val="bg2">
                        <a:lumMod val="50000"/>
                      </a:schemeClr>
                    </a:solidFill>
                  </a:tcPr>
                </a:tc>
                <a:tc>
                  <a:txBody>
                    <a:bodyPr/>
                    <a:lstStyle/>
                    <a:p>
                      <a:pPr algn="ctr"/>
                      <a:endParaRPr lang="de-DE" sz="800"/>
                    </a:p>
                  </a:txBody>
                  <a:tcPr marL="0" marR="0" marT="0" marB="0">
                    <a:solidFill>
                      <a:schemeClr val="tx2">
                        <a:lumMod val="20000"/>
                        <a:lumOff val="80000"/>
                      </a:schemeClr>
                    </a:solidFill>
                  </a:tcPr>
                </a:tc>
                <a:tc>
                  <a:txBody>
                    <a:bodyPr/>
                    <a:lstStyle/>
                    <a:p>
                      <a:pPr algn="ctr"/>
                      <a:endParaRPr lang="de-DE" sz="800"/>
                    </a:p>
                  </a:txBody>
                  <a:tcPr marL="0" marR="0" marT="0" marB="0">
                    <a:solidFill>
                      <a:schemeClr val="bg2">
                        <a:lumMod val="50000"/>
                      </a:schemeClr>
                    </a:solidFill>
                  </a:tcPr>
                </a:tc>
                <a:tc>
                  <a:txBody>
                    <a:bodyPr/>
                    <a:lstStyle/>
                    <a:p>
                      <a:pPr algn="ctr"/>
                      <a:r>
                        <a:rPr lang="de-DE" sz="800"/>
                        <a:t>-</a:t>
                      </a:r>
                    </a:p>
                  </a:txBody>
                  <a:tcPr marL="0" marR="0" marT="0" marB="0">
                    <a:solidFill>
                      <a:schemeClr val="tx2">
                        <a:lumMod val="20000"/>
                        <a:lumOff val="80000"/>
                      </a:schemeClr>
                    </a:solidFill>
                  </a:tcPr>
                </a:tc>
                <a:extLst>
                  <a:ext uri="{0D108BD9-81ED-4DB2-BD59-A6C34878D82A}">
                    <a16:rowId xmlns:a16="http://schemas.microsoft.com/office/drawing/2014/main" val="1776167785"/>
                  </a:ext>
                </a:extLst>
              </a:tr>
              <a:tr h="112737">
                <a:tc>
                  <a:txBody>
                    <a:bodyPr/>
                    <a:lstStyle/>
                    <a:p>
                      <a:pPr algn="ctr"/>
                      <a:endParaRPr lang="de-DE" sz="800"/>
                    </a:p>
                  </a:txBody>
                  <a:tcPr marL="0" marR="0" marT="0" marB="0">
                    <a:solidFill>
                      <a:schemeClr val="bg2">
                        <a:lumMod val="50000"/>
                      </a:schemeClr>
                    </a:solidFill>
                  </a:tcPr>
                </a:tc>
                <a:tc>
                  <a:txBody>
                    <a:bodyPr/>
                    <a:lstStyle/>
                    <a:p>
                      <a:pPr algn="ctr"/>
                      <a:endParaRPr lang="de-DE" sz="800"/>
                    </a:p>
                  </a:txBody>
                  <a:tcPr marL="0" marR="0" marT="0" marB="0">
                    <a:solidFill>
                      <a:schemeClr val="bg2">
                        <a:lumMod val="50000"/>
                      </a:schemeClr>
                    </a:solidFill>
                  </a:tcPr>
                </a:tc>
                <a:tc>
                  <a:txBody>
                    <a:bodyPr/>
                    <a:lstStyle/>
                    <a:p>
                      <a:pPr algn="ctr"/>
                      <a:endParaRPr lang="de-DE" sz="800"/>
                    </a:p>
                  </a:txBody>
                  <a:tcPr marL="0" marR="0" marT="0" marB="0">
                    <a:solidFill>
                      <a:schemeClr val="bg2">
                        <a:lumMod val="50000"/>
                      </a:schemeClr>
                    </a:solidFill>
                  </a:tcPr>
                </a:tc>
                <a:tc>
                  <a:txBody>
                    <a:bodyPr/>
                    <a:lstStyle/>
                    <a:p>
                      <a:pPr algn="ctr"/>
                      <a:r>
                        <a:rPr lang="de-DE" sz="800"/>
                        <a:t>+</a:t>
                      </a:r>
                    </a:p>
                  </a:txBody>
                  <a:tcPr marL="0" marR="0" marT="0" marB="0">
                    <a:solidFill>
                      <a:schemeClr val="tx2">
                        <a:lumMod val="20000"/>
                        <a:lumOff val="80000"/>
                      </a:schemeClr>
                    </a:solidFill>
                  </a:tcPr>
                </a:tc>
                <a:extLst>
                  <a:ext uri="{0D108BD9-81ED-4DB2-BD59-A6C34878D82A}">
                    <a16:rowId xmlns:a16="http://schemas.microsoft.com/office/drawing/2014/main" val="2663623138"/>
                  </a:ext>
                </a:extLst>
              </a:tr>
              <a:tr h="112737">
                <a:tc>
                  <a:txBody>
                    <a:bodyPr/>
                    <a:lstStyle/>
                    <a:p>
                      <a:pPr algn="ctr"/>
                      <a:endParaRPr lang="de-DE" sz="800"/>
                    </a:p>
                  </a:txBody>
                  <a:tcPr marL="0" marR="0" marT="0" marB="0">
                    <a:solidFill>
                      <a:schemeClr val="bg2">
                        <a:lumMod val="50000"/>
                      </a:schemeClr>
                    </a:solidFill>
                  </a:tcPr>
                </a:tc>
                <a:tc>
                  <a:txBody>
                    <a:bodyPr/>
                    <a:lstStyle/>
                    <a:p>
                      <a:pPr algn="ctr"/>
                      <a:endParaRPr lang="de-DE" sz="800"/>
                    </a:p>
                  </a:txBody>
                  <a:tcPr marL="0" marR="0" marT="0" marB="0">
                    <a:solidFill>
                      <a:schemeClr val="tx2">
                        <a:lumMod val="20000"/>
                        <a:lumOff val="80000"/>
                      </a:schemeClr>
                    </a:solidFill>
                  </a:tcPr>
                </a:tc>
                <a:tc>
                  <a:txBody>
                    <a:bodyPr/>
                    <a:lstStyle/>
                    <a:p>
                      <a:pPr algn="ctr"/>
                      <a:endParaRPr lang="de-DE" sz="800"/>
                    </a:p>
                  </a:txBody>
                  <a:tcPr marL="0" marR="0" marT="0" marB="0">
                    <a:solidFill>
                      <a:schemeClr val="tx2">
                        <a:lumMod val="20000"/>
                        <a:lumOff val="80000"/>
                      </a:schemeClr>
                    </a:solidFill>
                  </a:tcPr>
                </a:tc>
                <a:tc>
                  <a:txBody>
                    <a:bodyPr/>
                    <a:lstStyle/>
                    <a:p>
                      <a:pPr algn="ctr"/>
                      <a:r>
                        <a:rPr lang="de-DE" sz="800"/>
                        <a:t>U</a:t>
                      </a:r>
                    </a:p>
                  </a:txBody>
                  <a:tcPr marL="0" marR="0" marT="0" marB="0">
                    <a:solidFill>
                      <a:schemeClr val="tx2">
                        <a:lumMod val="20000"/>
                        <a:lumOff val="80000"/>
                      </a:schemeClr>
                    </a:solidFill>
                  </a:tcPr>
                </a:tc>
                <a:extLst>
                  <a:ext uri="{0D108BD9-81ED-4DB2-BD59-A6C34878D82A}">
                    <a16:rowId xmlns:a16="http://schemas.microsoft.com/office/drawing/2014/main" val="1009790148"/>
                  </a:ext>
                </a:extLst>
              </a:tr>
              <a:tr h="112737">
                <a:tc>
                  <a:txBody>
                    <a:bodyPr/>
                    <a:lstStyle/>
                    <a:p>
                      <a:pPr algn="ctr"/>
                      <a:endParaRPr lang="de-DE" sz="800"/>
                    </a:p>
                  </a:txBody>
                  <a:tcPr marL="0" marR="0" marT="0" marB="0">
                    <a:solidFill>
                      <a:schemeClr val="bg2">
                        <a:lumMod val="50000"/>
                      </a:schemeClr>
                    </a:solidFill>
                  </a:tcPr>
                </a:tc>
                <a:tc>
                  <a:txBody>
                    <a:bodyPr/>
                    <a:lstStyle/>
                    <a:p>
                      <a:pPr algn="ctr"/>
                      <a:endParaRPr lang="de-DE" sz="800"/>
                    </a:p>
                  </a:txBody>
                  <a:tcPr marL="0" marR="0" marT="0" marB="0">
                    <a:solidFill>
                      <a:schemeClr val="tx2">
                        <a:lumMod val="20000"/>
                        <a:lumOff val="80000"/>
                      </a:schemeClr>
                    </a:solidFill>
                  </a:tcPr>
                </a:tc>
                <a:tc>
                  <a:txBody>
                    <a:bodyPr/>
                    <a:lstStyle/>
                    <a:p>
                      <a:pPr algn="ctr"/>
                      <a:endParaRPr lang="de-DE" sz="800"/>
                    </a:p>
                  </a:txBody>
                  <a:tcPr marL="0" marR="0" marT="0" marB="0">
                    <a:solidFill>
                      <a:schemeClr val="bg2">
                        <a:lumMod val="50000"/>
                      </a:schemeClr>
                    </a:solidFill>
                  </a:tcPr>
                </a:tc>
                <a:tc>
                  <a:txBody>
                    <a:bodyPr/>
                    <a:lstStyle/>
                    <a:p>
                      <a:pPr algn="ctr"/>
                      <a:r>
                        <a:rPr lang="de-DE" sz="800"/>
                        <a:t>-</a:t>
                      </a:r>
                    </a:p>
                  </a:txBody>
                  <a:tcPr marL="0" marR="0" marT="0" marB="0">
                    <a:solidFill>
                      <a:schemeClr val="tx2">
                        <a:lumMod val="20000"/>
                        <a:lumOff val="80000"/>
                      </a:schemeClr>
                    </a:solidFill>
                  </a:tcPr>
                </a:tc>
                <a:extLst>
                  <a:ext uri="{0D108BD9-81ED-4DB2-BD59-A6C34878D82A}">
                    <a16:rowId xmlns:a16="http://schemas.microsoft.com/office/drawing/2014/main" val="3847889374"/>
                  </a:ext>
                </a:extLst>
              </a:tr>
              <a:tr h="112737">
                <a:tc>
                  <a:txBody>
                    <a:bodyPr/>
                    <a:lstStyle/>
                    <a:p>
                      <a:pPr algn="ctr"/>
                      <a:endParaRPr lang="de-DE" sz="800"/>
                    </a:p>
                  </a:txBody>
                  <a:tcPr marL="0" marR="0" marT="0" marB="0">
                    <a:solidFill>
                      <a:schemeClr val="bg2">
                        <a:lumMod val="50000"/>
                      </a:schemeClr>
                    </a:solidFill>
                  </a:tcPr>
                </a:tc>
                <a:tc>
                  <a:txBody>
                    <a:bodyPr/>
                    <a:lstStyle/>
                    <a:p>
                      <a:pPr algn="ctr"/>
                      <a:endParaRPr lang="de-DE" sz="800"/>
                    </a:p>
                  </a:txBody>
                  <a:tcPr marL="0" marR="0" marT="0" marB="0">
                    <a:solidFill>
                      <a:schemeClr val="tx2">
                        <a:lumMod val="20000"/>
                        <a:lumOff val="80000"/>
                      </a:schemeClr>
                    </a:solidFill>
                  </a:tcPr>
                </a:tc>
                <a:tc>
                  <a:txBody>
                    <a:bodyPr/>
                    <a:lstStyle/>
                    <a:p>
                      <a:pPr algn="ctr"/>
                      <a:endParaRPr lang="de-DE" sz="800"/>
                    </a:p>
                  </a:txBody>
                  <a:tcPr marL="0" marR="0" marT="0" marB="0">
                    <a:solidFill>
                      <a:schemeClr val="bg2">
                        <a:lumMod val="50000"/>
                      </a:schemeClr>
                    </a:solidFill>
                  </a:tcPr>
                </a:tc>
                <a:tc>
                  <a:txBody>
                    <a:bodyPr/>
                    <a:lstStyle/>
                    <a:p>
                      <a:pPr algn="ctr"/>
                      <a:r>
                        <a:rPr lang="de-DE" sz="800"/>
                        <a:t>U</a:t>
                      </a:r>
                    </a:p>
                  </a:txBody>
                  <a:tcPr marL="0" marR="0" marT="0" marB="0">
                    <a:solidFill>
                      <a:schemeClr val="tx2">
                        <a:lumMod val="20000"/>
                        <a:lumOff val="80000"/>
                      </a:schemeClr>
                    </a:solidFill>
                  </a:tcPr>
                </a:tc>
                <a:extLst>
                  <a:ext uri="{0D108BD9-81ED-4DB2-BD59-A6C34878D82A}">
                    <a16:rowId xmlns:a16="http://schemas.microsoft.com/office/drawing/2014/main" val="527009961"/>
                  </a:ext>
                </a:extLst>
              </a:tr>
              <a:tr h="112737">
                <a:tc>
                  <a:txBody>
                    <a:bodyPr/>
                    <a:lstStyle/>
                    <a:p>
                      <a:pPr algn="ctr"/>
                      <a:endParaRPr lang="de-DE" sz="800"/>
                    </a:p>
                  </a:txBody>
                  <a:tcPr marL="0" marR="0" marT="0" marB="0">
                    <a:solidFill>
                      <a:schemeClr val="bg2">
                        <a:lumMod val="50000"/>
                      </a:schemeClr>
                    </a:solidFill>
                  </a:tcPr>
                </a:tc>
                <a:tc>
                  <a:txBody>
                    <a:bodyPr/>
                    <a:lstStyle/>
                    <a:p>
                      <a:pPr algn="ctr"/>
                      <a:endParaRPr lang="de-DE" sz="800"/>
                    </a:p>
                  </a:txBody>
                  <a:tcPr marL="0" marR="0" marT="0" marB="0">
                    <a:solidFill>
                      <a:schemeClr val="tx2">
                        <a:lumMod val="20000"/>
                        <a:lumOff val="80000"/>
                      </a:schemeClr>
                    </a:solidFill>
                  </a:tcPr>
                </a:tc>
                <a:tc>
                  <a:txBody>
                    <a:bodyPr/>
                    <a:lstStyle/>
                    <a:p>
                      <a:pPr algn="ctr"/>
                      <a:endParaRPr lang="de-DE" sz="800"/>
                    </a:p>
                  </a:txBody>
                  <a:tcPr marL="0" marR="0" marT="0" marB="0">
                    <a:solidFill>
                      <a:schemeClr val="bg2">
                        <a:lumMod val="50000"/>
                      </a:schemeClr>
                    </a:solidFill>
                  </a:tcPr>
                </a:tc>
                <a:tc>
                  <a:txBody>
                    <a:bodyPr/>
                    <a:lstStyle/>
                    <a:p>
                      <a:pPr algn="ctr"/>
                      <a:r>
                        <a:rPr lang="de-DE" sz="800"/>
                        <a:t>-</a:t>
                      </a:r>
                    </a:p>
                  </a:txBody>
                  <a:tcPr marL="0" marR="0" marT="0" marB="0">
                    <a:solidFill>
                      <a:schemeClr val="tx2">
                        <a:lumMod val="20000"/>
                        <a:lumOff val="80000"/>
                      </a:schemeClr>
                    </a:solidFill>
                  </a:tcPr>
                </a:tc>
                <a:extLst>
                  <a:ext uri="{0D108BD9-81ED-4DB2-BD59-A6C34878D82A}">
                    <a16:rowId xmlns:a16="http://schemas.microsoft.com/office/drawing/2014/main" val="2730022945"/>
                  </a:ext>
                </a:extLst>
              </a:tr>
              <a:tr h="112737">
                <a:tc>
                  <a:txBody>
                    <a:bodyPr/>
                    <a:lstStyle/>
                    <a:p>
                      <a:pPr algn="ctr"/>
                      <a:endParaRPr lang="de-DE" sz="800"/>
                    </a:p>
                  </a:txBody>
                  <a:tcPr marL="0" marR="0" marT="0" marB="0">
                    <a:solidFill>
                      <a:schemeClr val="bg2">
                        <a:lumMod val="50000"/>
                      </a:schemeClr>
                    </a:solidFill>
                  </a:tcPr>
                </a:tc>
                <a:tc>
                  <a:txBody>
                    <a:bodyPr/>
                    <a:lstStyle/>
                    <a:p>
                      <a:pPr algn="ctr"/>
                      <a:endParaRPr lang="de-DE" sz="800"/>
                    </a:p>
                  </a:txBody>
                  <a:tcPr marL="0" marR="0" marT="0" marB="0">
                    <a:solidFill>
                      <a:schemeClr val="bg2">
                        <a:lumMod val="50000"/>
                      </a:schemeClr>
                    </a:solidFill>
                  </a:tcPr>
                </a:tc>
                <a:tc>
                  <a:txBody>
                    <a:bodyPr/>
                    <a:lstStyle/>
                    <a:p>
                      <a:pPr algn="ctr"/>
                      <a:endParaRPr lang="de-DE" sz="800"/>
                    </a:p>
                  </a:txBody>
                  <a:tcPr marL="0" marR="0" marT="0" marB="0">
                    <a:solidFill>
                      <a:schemeClr val="bg2">
                        <a:lumMod val="50000"/>
                      </a:schemeClr>
                    </a:solidFill>
                  </a:tcPr>
                </a:tc>
                <a:tc>
                  <a:txBody>
                    <a:bodyPr/>
                    <a:lstStyle/>
                    <a:p>
                      <a:pPr algn="ctr"/>
                      <a:r>
                        <a:rPr lang="de-DE" sz="800"/>
                        <a:t>+</a:t>
                      </a:r>
                    </a:p>
                  </a:txBody>
                  <a:tcPr marL="0" marR="0" marT="0" marB="0">
                    <a:solidFill>
                      <a:schemeClr val="tx2">
                        <a:lumMod val="20000"/>
                        <a:lumOff val="80000"/>
                      </a:schemeClr>
                    </a:solidFill>
                  </a:tcPr>
                </a:tc>
                <a:extLst>
                  <a:ext uri="{0D108BD9-81ED-4DB2-BD59-A6C34878D82A}">
                    <a16:rowId xmlns:a16="http://schemas.microsoft.com/office/drawing/2014/main" val="1119090243"/>
                  </a:ext>
                </a:extLst>
              </a:tr>
              <a:tr h="112737">
                <a:tc>
                  <a:txBody>
                    <a:bodyPr/>
                    <a:lstStyle/>
                    <a:p>
                      <a:pPr algn="ctr"/>
                      <a:endParaRPr lang="de-DE" sz="800"/>
                    </a:p>
                  </a:txBody>
                  <a:tcPr marL="0" marR="0" marT="0" marB="0">
                    <a:solidFill>
                      <a:schemeClr val="bg2">
                        <a:lumMod val="50000"/>
                      </a:schemeClr>
                    </a:solidFill>
                  </a:tcPr>
                </a:tc>
                <a:tc>
                  <a:txBody>
                    <a:bodyPr/>
                    <a:lstStyle/>
                    <a:p>
                      <a:pPr algn="ctr"/>
                      <a:endParaRPr lang="de-DE" sz="800"/>
                    </a:p>
                  </a:txBody>
                  <a:tcPr marL="0" marR="0" marT="0" marB="0">
                    <a:solidFill>
                      <a:schemeClr val="tx2">
                        <a:lumMod val="20000"/>
                        <a:lumOff val="80000"/>
                      </a:schemeClr>
                    </a:solidFill>
                  </a:tcPr>
                </a:tc>
                <a:tc>
                  <a:txBody>
                    <a:bodyPr/>
                    <a:lstStyle/>
                    <a:p>
                      <a:pPr algn="ctr"/>
                      <a:endParaRPr lang="de-DE" sz="800"/>
                    </a:p>
                  </a:txBody>
                  <a:tcPr marL="0" marR="0" marT="0" marB="0">
                    <a:solidFill>
                      <a:schemeClr val="bg2">
                        <a:lumMod val="50000"/>
                      </a:schemeClr>
                    </a:solidFill>
                  </a:tcPr>
                </a:tc>
                <a:tc>
                  <a:txBody>
                    <a:bodyPr/>
                    <a:lstStyle/>
                    <a:p>
                      <a:pPr algn="ctr"/>
                      <a:r>
                        <a:rPr lang="de-DE" sz="800"/>
                        <a:t>-</a:t>
                      </a:r>
                    </a:p>
                  </a:txBody>
                  <a:tcPr marL="0" marR="0" marT="0" marB="0">
                    <a:solidFill>
                      <a:schemeClr val="tx2">
                        <a:lumMod val="20000"/>
                        <a:lumOff val="80000"/>
                      </a:schemeClr>
                    </a:solidFill>
                  </a:tcPr>
                </a:tc>
                <a:extLst>
                  <a:ext uri="{0D108BD9-81ED-4DB2-BD59-A6C34878D82A}">
                    <a16:rowId xmlns:a16="http://schemas.microsoft.com/office/drawing/2014/main" val="71112435"/>
                  </a:ext>
                </a:extLst>
              </a:tr>
              <a:tr h="112737">
                <a:tc>
                  <a:txBody>
                    <a:bodyPr/>
                    <a:lstStyle/>
                    <a:p>
                      <a:pPr algn="ctr"/>
                      <a:endParaRPr lang="de-DE" sz="800"/>
                    </a:p>
                  </a:txBody>
                  <a:tcPr marL="0" marR="0" marT="0" marB="0">
                    <a:solidFill>
                      <a:schemeClr val="bg2">
                        <a:lumMod val="50000"/>
                      </a:schemeClr>
                    </a:solidFill>
                  </a:tcPr>
                </a:tc>
                <a:tc>
                  <a:txBody>
                    <a:bodyPr/>
                    <a:lstStyle/>
                    <a:p>
                      <a:pPr algn="ctr"/>
                      <a:endParaRPr lang="de-DE" sz="800"/>
                    </a:p>
                  </a:txBody>
                  <a:tcPr marL="0" marR="0" marT="0" marB="0">
                    <a:solidFill>
                      <a:schemeClr val="tx2">
                        <a:lumMod val="20000"/>
                        <a:lumOff val="80000"/>
                      </a:schemeClr>
                    </a:solidFill>
                  </a:tcPr>
                </a:tc>
                <a:tc>
                  <a:txBody>
                    <a:bodyPr/>
                    <a:lstStyle/>
                    <a:p>
                      <a:pPr algn="ctr"/>
                      <a:endParaRPr lang="de-DE" sz="800"/>
                    </a:p>
                  </a:txBody>
                  <a:tcPr marL="0" marR="0" marT="0" marB="0">
                    <a:solidFill>
                      <a:schemeClr val="tx2">
                        <a:lumMod val="20000"/>
                        <a:lumOff val="80000"/>
                      </a:schemeClr>
                    </a:solidFill>
                  </a:tcPr>
                </a:tc>
                <a:tc>
                  <a:txBody>
                    <a:bodyPr/>
                    <a:lstStyle/>
                    <a:p>
                      <a:pPr algn="ctr"/>
                      <a:r>
                        <a:rPr lang="de-DE" sz="800"/>
                        <a:t>+</a:t>
                      </a:r>
                    </a:p>
                  </a:txBody>
                  <a:tcPr marL="0" marR="0" marT="0" marB="0">
                    <a:solidFill>
                      <a:schemeClr val="tx2">
                        <a:lumMod val="20000"/>
                        <a:lumOff val="80000"/>
                      </a:schemeClr>
                    </a:solidFill>
                  </a:tcPr>
                </a:tc>
                <a:extLst>
                  <a:ext uri="{0D108BD9-81ED-4DB2-BD59-A6C34878D82A}">
                    <a16:rowId xmlns:a16="http://schemas.microsoft.com/office/drawing/2014/main" val="3832531283"/>
                  </a:ext>
                </a:extLst>
              </a:tr>
              <a:tr h="112737">
                <a:tc>
                  <a:txBody>
                    <a:bodyPr/>
                    <a:lstStyle/>
                    <a:p>
                      <a:pPr algn="ctr"/>
                      <a:endParaRPr lang="de-DE" sz="800"/>
                    </a:p>
                  </a:txBody>
                  <a:tcPr marL="0" marR="0" marT="0" marB="0">
                    <a:solidFill>
                      <a:schemeClr val="bg2">
                        <a:lumMod val="50000"/>
                      </a:schemeClr>
                    </a:solidFill>
                  </a:tcPr>
                </a:tc>
                <a:tc>
                  <a:txBody>
                    <a:bodyPr/>
                    <a:lstStyle/>
                    <a:p>
                      <a:pPr algn="ctr"/>
                      <a:endParaRPr lang="de-DE" sz="800"/>
                    </a:p>
                  </a:txBody>
                  <a:tcPr marL="0" marR="0" marT="0" marB="0">
                    <a:solidFill>
                      <a:schemeClr val="tx2">
                        <a:lumMod val="20000"/>
                        <a:lumOff val="80000"/>
                      </a:schemeClr>
                    </a:solidFill>
                  </a:tcPr>
                </a:tc>
                <a:tc>
                  <a:txBody>
                    <a:bodyPr/>
                    <a:lstStyle/>
                    <a:p>
                      <a:pPr algn="ctr"/>
                      <a:endParaRPr lang="de-DE" sz="800"/>
                    </a:p>
                  </a:txBody>
                  <a:tcPr marL="0" marR="0" marT="0" marB="0">
                    <a:solidFill>
                      <a:schemeClr val="bg2">
                        <a:lumMod val="50000"/>
                      </a:schemeClr>
                    </a:solidFill>
                  </a:tcPr>
                </a:tc>
                <a:tc>
                  <a:txBody>
                    <a:bodyPr/>
                    <a:lstStyle/>
                    <a:p>
                      <a:pPr algn="ctr"/>
                      <a:r>
                        <a:rPr lang="de-DE" sz="800"/>
                        <a:t>U</a:t>
                      </a:r>
                    </a:p>
                  </a:txBody>
                  <a:tcPr marL="0" marR="0" marT="0" marB="0">
                    <a:solidFill>
                      <a:schemeClr val="tx2">
                        <a:lumMod val="20000"/>
                        <a:lumOff val="80000"/>
                      </a:schemeClr>
                    </a:solidFill>
                  </a:tcPr>
                </a:tc>
                <a:extLst>
                  <a:ext uri="{0D108BD9-81ED-4DB2-BD59-A6C34878D82A}">
                    <a16:rowId xmlns:a16="http://schemas.microsoft.com/office/drawing/2014/main" val="2588868842"/>
                  </a:ext>
                </a:extLst>
              </a:tr>
              <a:tr h="112737">
                <a:tc>
                  <a:txBody>
                    <a:bodyPr/>
                    <a:lstStyle/>
                    <a:p>
                      <a:pPr algn="ctr"/>
                      <a:endParaRPr lang="de-DE" sz="800"/>
                    </a:p>
                  </a:txBody>
                  <a:tcPr marL="0" marR="0" marT="0" marB="0">
                    <a:solidFill>
                      <a:schemeClr val="bg2">
                        <a:lumMod val="50000"/>
                      </a:schemeClr>
                    </a:solidFill>
                  </a:tcPr>
                </a:tc>
                <a:tc>
                  <a:txBody>
                    <a:bodyPr/>
                    <a:lstStyle/>
                    <a:p>
                      <a:pPr algn="ctr"/>
                      <a:endParaRPr lang="de-DE" sz="800"/>
                    </a:p>
                  </a:txBody>
                  <a:tcPr marL="0" marR="0" marT="0" marB="0">
                    <a:solidFill>
                      <a:schemeClr val="tx2">
                        <a:lumMod val="20000"/>
                        <a:lumOff val="80000"/>
                      </a:schemeClr>
                    </a:solidFill>
                  </a:tcPr>
                </a:tc>
                <a:tc>
                  <a:txBody>
                    <a:bodyPr/>
                    <a:lstStyle/>
                    <a:p>
                      <a:pPr algn="ctr"/>
                      <a:endParaRPr lang="de-DE" sz="800"/>
                    </a:p>
                  </a:txBody>
                  <a:tcPr marL="0" marR="0" marT="0" marB="0">
                    <a:solidFill>
                      <a:schemeClr val="bg2">
                        <a:lumMod val="50000"/>
                      </a:schemeClr>
                    </a:solidFill>
                  </a:tcPr>
                </a:tc>
                <a:tc>
                  <a:txBody>
                    <a:bodyPr/>
                    <a:lstStyle/>
                    <a:p>
                      <a:pPr algn="ctr"/>
                      <a:r>
                        <a:rPr lang="de-DE" sz="800"/>
                        <a:t>U</a:t>
                      </a:r>
                    </a:p>
                  </a:txBody>
                  <a:tcPr marL="0" marR="0" marT="0" marB="0">
                    <a:solidFill>
                      <a:schemeClr val="tx2">
                        <a:lumMod val="20000"/>
                        <a:lumOff val="80000"/>
                      </a:schemeClr>
                    </a:solidFill>
                  </a:tcPr>
                </a:tc>
                <a:extLst>
                  <a:ext uri="{0D108BD9-81ED-4DB2-BD59-A6C34878D82A}">
                    <a16:rowId xmlns:a16="http://schemas.microsoft.com/office/drawing/2014/main" val="674146340"/>
                  </a:ext>
                </a:extLst>
              </a:tr>
              <a:tr h="112737">
                <a:tc>
                  <a:txBody>
                    <a:bodyPr/>
                    <a:lstStyle/>
                    <a:p>
                      <a:pPr algn="ctr"/>
                      <a:endParaRPr lang="de-DE" sz="800"/>
                    </a:p>
                  </a:txBody>
                  <a:tcPr marL="0" marR="0" marT="0" marB="0">
                    <a:solidFill>
                      <a:schemeClr val="bg2">
                        <a:lumMod val="50000"/>
                      </a:schemeClr>
                    </a:solidFill>
                  </a:tcPr>
                </a:tc>
                <a:tc>
                  <a:txBody>
                    <a:bodyPr/>
                    <a:lstStyle/>
                    <a:p>
                      <a:pPr algn="ctr"/>
                      <a:endParaRPr lang="de-DE" sz="800"/>
                    </a:p>
                  </a:txBody>
                  <a:tcPr marL="0" marR="0" marT="0" marB="0">
                    <a:solidFill>
                      <a:schemeClr val="tx2">
                        <a:lumMod val="20000"/>
                        <a:lumOff val="80000"/>
                      </a:schemeClr>
                    </a:solidFill>
                  </a:tcPr>
                </a:tc>
                <a:tc>
                  <a:txBody>
                    <a:bodyPr/>
                    <a:lstStyle/>
                    <a:p>
                      <a:pPr algn="ctr"/>
                      <a:endParaRPr lang="de-DE" sz="800"/>
                    </a:p>
                  </a:txBody>
                  <a:tcPr marL="0" marR="0" marT="0" marB="0">
                    <a:solidFill>
                      <a:schemeClr val="bg2">
                        <a:lumMod val="50000"/>
                      </a:schemeClr>
                    </a:solidFill>
                  </a:tcPr>
                </a:tc>
                <a:tc>
                  <a:txBody>
                    <a:bodyPr/>
                    <a:lstStyle/>
                    <a:p>
                      <a:pPr algn="ctr"/>
                      <a:r>
                        <a:rPr lang="de-DE" sz="800"/>
                        <a:t>U</a:t>
                      </a:r>
                    </a:p>
                  </a:txBody>
                  <a:tcPr marL="0" marR="0" marT="0" marB="0">
                    <a:solidFill>
                      <a:schemeClr val="tx2">
                        <a:lumMod val="20000"/>
                        <a:lumOff val="80000"/>
                      </a:schemeClr>
                    </a:solidFill>
                  </a:tcPr>
                </a:tc>
                <a:extLst>
                  <a:ext uri="{0D108BD9-81ED-4DB2-BD59-A6C34878D82A}">
                    <a16:rowId xmlns:a16="http://schemas.microsoft.com/office/drawing/2014/main" val="1078499142"/>
                  </a:ext>
                </a:extLst>
              </a:tr>
              <a:tr h="112737">
                <a:tc>
                  <a:txBody>
                    <a:bodyPr/>
                    <a:lstStyle/>
                    <a:p>
                      <a:pPr algn="ctr"/>
                      <a:endParaRPr lang="de-DE" sz="800"/>
                    </a:p>
                  </a:txBody>
                  <a:tcPr marL="0" marR="0" marT="0" marB="0">
                    <a:solidFill>
                      <a:schemeClr val="bg2">
                        <a:lumMod val="50000"/>
                      </a:schemeClr>
                    </a:solidFill>
                  </a:tcPr>
                </a:tc>
                <a:tc>
                  <a:txBody>
                    <a:bodyPr/>
                    <a:lstStyle/>
                    <a:p>
                      <a:pPr algn="ctr"/>
                      <a:endParaRPr lang="de-DE" sz="800"/>
                    </a:p>
                  </a:txBody>
                  <a:tcPr marL="0" marR="0" marT="0" marB="0">
                    <a:solidFill>
                      <a:schemeClr val="tx2">
                        <a:lumMod val="20000"/>
                        <a:lumOff val="80000"/>
                      </a:schemeClr>
                    </a:solidFill>
                  </a:tcPr>
                </a:tc>
                <a:tc>
                  <a:txBody>
                    <a:bodyPr/>
                    <a:lstStyle/>
                    <a:p>
                      <a:pPr algn="ctr"/>
                      <a:endParaRPr lang="de-DE" sz="800"/>
                    </a:p>
                  </a:txBody>
                  <a:tcPr marL="0" marR="0" marT="0" marB="0">
                    <a:solidFill>
                      <a:schemeClr val="bg2">
                        <a:lumMod val="50000"/>
                      </a:schemeClr>
                    </a:solidFill>
                  </a:tcPr>
                </a:tc>
                <a:tc>
                  <a:txBody>
                    <a:bodyPr/>
                    <a:lstStyle/>
                    <a:p>
                      <a:pPr algn="ctr"/>
                      <a:r>
                        <a:rPr lang="de-DE" sz="800"/>
                        <a:t>-</a:t>
                      </a:r>
                    </a:p>
                  </a:txBody>
                  <a:tcPr marL="0" marR="0" marT="0" marB="0">
                    <a:solidFill>
                      <a:schemeClr val="tx2">
                        <a:lumMod val="20000"/>
                        <a:lumOff val="80000"/>
                      </a:schemeClr>
                    </a:solidFill>
                  </a:tcPr>
                </a:tc>
                <a:extLst>
                  <a:ext uri="{0D108BD9-81ED-4DB2-BD59-A6C34878D82A}">
                    <a16:rowId xmlns:a16="http://schemas.microsoft.com/office/drawing/2014/main" val="1295817572"/>
                  </a:ext>
                </a:extLst>
              </a:tr>
              <a:tr h="112737">
                <a:tc>
                  <a:txBody>
                    <a:bodyPr/>
                    <a:lstStyle/>
                    <a:p>
                      <a:pPr algn="ctr"/>
                      <a:endParaRPr lang="de-DE" sz="800"/>
                    </a:p>
                  </a:txBody>
                  <a:tcPr marL="0" marR="0" marT="0" marB="0">
                    <a:solidFill>
                      <a:schemeClr val="bg2">
                        <a:lumMod val="50000"/>
                      </a:schemeClr>
                    </a:solidFill>
                  </a:tcPr>
                </a:tc>
                <a:tc>
                  <a:txBody>
                    <a:bodyPr/>
                    <a:lstStyle/>
                    <a:p>
                      <a:pPr algn="ctr"/>
                      <a:endParaRPr lang="de-DE" sz="800"/>
                    </a:p>
                  </a:txBody>
                  <a:tcPr marL="0" marR="0" marT="0" marB="0">
                    <a:solidFill>
                      <a:schemeClr val="tx2">
                        <a:lumMod val="20000"/>
                        <a:lumOff val="80000"/>
                      </a:schemeClr>
                    </a:solidFill>
                  </a:tcPr>
                </a:tc>
                <a:tc>
                  <a:txBody>
                    <a:bodyPr/>
                    <a:lstStyle/>
                    <a:p>
                      <a:pPr algn="ctr"/>
                      <a:endParaRPr lang="de-DE" sz="800"/>
                    </a:p>
                  </a:txBody>
                  <a:tcPr marL="0" marR="0" marT="0" marB="0">
                    <a:solidFill>
                      <a:schemeClr val="bg2">
                        <a:lumMod val="50000"/>
                      </a:schemeClr>
                    </a:solidFill>
                  </a:tcPr>
                </a:tc>
                <a:tc>
                  <a:txBody>
                    <a:bodyPr/>
                    <a:lstStyle/>
                    <a:p>
                      <a:pPr algn="ctr"/>
                      <a:r>
                        <a:rPr lang="de-DE" sz="800"/>
                        <a:t>U</a:t>
                      </a:r>
                    </a:p>
                  </a:txBody>
                  <a:tcPr marL="0" marR="0" marT="0" marB="0">
                    <a:solidFill>
                      <a:schemeClr val="tx2">
                        <a:lumMod val="20000"/>
                        <a:lumOff val="80000"/>
                      </a:schemeClr>
                    </a:solidFill>
                  </a:tcPr>
                </a:tc>
                <a:extLst>
                  <a:ext uri="{0D108BD9-81ED-4DB2-BD59-A6C34878D82A}">
                    <a16:rowId xmlns:a16="http://schemas.microsoft.com/office/drawing/2014/main" val="4103692279"/>
                  </a:ext>
                </a:extLst>
              </a:tr>
              <a:tr h="112737">
                <a:tc>
                  <a:txBody>
                    <a:bodyPr/>
                    <a:lstStyle/>
                    <a:p>
                      <a:pPr algn="ctr"/>
                      <a:endParaRPr lang="de-DE" sz="800"/>
                    </a:p>
                  </a:txBody>
                  <a:tcPr marL="0" marR="0" marT="0" marB="0">
                    <a:solidFill>
                      <a:schemeClr val="bg2">
                        <a:lumMod val="50000"/>
                      </a:schemeClr>
                    </a:solidFill>
                  </a:tcPr>
                </a:tc>
                <a:tc>
                  <a:txBody>
                    <a:bodyPr/>
                    <a:lstStyle/>
                    <a:p>
                      <a:pPr algn="ctr"/>
                      <a:endParaRPr lang="de-DE" sz="800"/>
                    </a:p>
                  </a:txBody>
                  <a:tcPr marL="0" marR="0" marT="0" marB="0">
                    <a:solidFill>
                      <a:schemeClr val="tx2">
                        <a:lumMod val="20000"/>
                        <a:lumOff val="80000"/>
                      </a:schemeClr>
                    </a:solidFill>
                  </a:tcPr>
                </a:tc>
                <a:tc>
                  <a:txBody>
                    <a:bodyPr/>
                    <a:lstStyle/>
                    <a:p>
                      <a:pPr algn="ctr"/>
                      <a:endParaRPr lang="de-DE" sz="800"/>
                    </a:p>
                  </a:txBody>
                  <a:tcPr marL="0" marR="0" marT="0" marB="0">
                    <a:solidFill>
                      <a:schemeClr val="bg2">
                        <a:lumMod val="50000"/>
                      </a:schemeClr>
                    </a:solidFill>
                  </a:tcPr>
                </a:tc>
                <a:tc>
                  <a:txBody>
                    <a:bodyPr/>
                    <a:lstStyle/>
                    <a:p>
                      <a:pPr algn="ctr"/>
                      <a:r>
                        <a:rPr lang="de-DE" sz="800"/>
                        <a:t>U</a:t>
                      </a:r>
                    </a:p>
                  </a:txBody>
                  <a:tcPr marL="0" marR="0" marT="0" marB="0">
                    <a:solidFill>
                      <a:schemeClr val="tx2">
                        <a:lumMod val="20000"/>
                        <a:lumOff val="80000"/>
                      </a:schemeClr>
                    </a:solidFill>
                  </a:tcPr>
                </a:tc>
                <a:extLst>
                  <a:ext uri="{0D108BD9-81ED-4DB2-BD59-A6C34878D82A}">
                    <a16:rowId xmlns:a16="http://schemas.microsoft.com/office/drawing/2014/main" val="2920256968"/>
                  </a:ext>
                </a:extLst>
              </a:tr>
              <a:tr h="112737">
                <a:tc>
                  <a:txBody>
                    <a:bodyPr/>
                    <a:lstStyle/>
                    <a:p>
                      <a:pPr algn="ctr"/>
                      <a:endParaRPr lang="de-DE" sz="800"/>
                    </a:p>
                  </a:txBody>
                  <a:tcPr marL="0" marR="0" marT="0" marB="0">
                    <a:solidFill>
                      <a:schemeClr val="bg2">
                        <a:lumMod val="50000"/>
                      </a:schemeClr>
                    </a:solidFill>
                  </a:tcPr>
                </a:tc>
                <a:tc>
                  <a:txBody>
                    <a:bodyPr/>
                    <a:lstStyle/>
                    <a:p>
                      <a:pPr algn="ctr"/>
                      <a:endParaRPr lang="de-DE" sz="800"/>
                    </a:p>
                  </a:txBody>
                  <a:tcPr marL="0" marR="0" marT="0" marB="0">
                    <a:solidFill>
                      <a:schemeClr val="tx2">
                        <a:lumMod val="20000"/>
                        <a:lumOff val="80000"/>
                      </a:schemeClr>
                    </a:solidFill>
                  </a:tcPr>
                </a:tc>
                <a:tc>
                  <a:txBody>
                    <a:bodyPr/>
                    <a:lstStyle/>
                    <a:p>
                      <a:pPr algn="ctr"/>
                      <a:endParaRPr lang="de-DE" sz="800"/>
                    </a:p>
                  </a:txBody>
                  <a:tcPr marL="0" marR="0" marT="0" marB="0">
                    <a:solidFill>
                      <a:schemeClr val="bg2">
                        <a:lumMod val="50000"/>
                      </a:schemeClr>
                    </a:solidFill>
                  </a:tcPr>
                </a:tc>
                <a:tc>
                  <a:txBody>
                    <a:bodyPr/>
                    <a:lstStyle/>
                    <a:p>
                      <a:pPr algn="ctr"/>
                      <a:r>
                        <a:rPr lang="de-DE" sz="800"/>
                        <a:t>+</a:t>
                      </a:r>
                    </a:p>
                  </a:txBody>
                  <a:tcPr marL="0" marR="0" marT="0" marB="0">
                    <a:solidFill>
                      <a:schemeClr val="tx2">
                        <a:lumMod val="20000"/>
                        <a:lumOff val="80000"/>
                      </a:schemeClr>
                    </a:solidFill>
                  </a:tcPr>
                </a:tc>
                <a:extLst>
                  <a:ext uri="{0D108BD9-81ED-4DB2-BD59-A6C34878D82A}">
                    <a16:rowId xmlns:a16="http://schemas.microsoft.com/office/drawing/2014/main" val="1125863116"/>
                  </a:ext>
                </a:extLst>
              </a:tr>
              <a:tr h="112737">
                <a:tc>
                  <a:txBody>
                    <a:bodyPr/>
                    <a:lstStyle/>
                    <a:p>
                      <a:pPr algn="ctr"/>
                      <a:endParaRPr lang="de-DE" sz="800"/>
                    </a:p>
                  </a:txBody>
                  <a:tcPr marL="0" marR="0" marT="0" marB="0">
                    <a:solidFill>
                      <a:schemeClr val="bg2">
                        <a:lumMod val="50000"/>
                      </a:schemeClr>
                    </a:solidFill>
                  </a:tcPr>
                </a:tc>
                <a:tc>
                  <a:txBody>
                    <a:bodyPr/>
                    <a:lstStyle/>
                    <a:p>
                      <a:pPr algn="ctr"/>
                      <a:endParaRPr lang="de-DE" sz="800"/>
                    </a:p>
                  </a:txBody>
                  <a:tcPr marL="0" marR="0" marT="0" marB="0">
                    <a:solidFill>
                      <a:schemeClr val="bg2">
                        <a:lumMod val="50000"/>
                      </a:schemeClr>
                    </a:solidFill>
                  </a:tcPr>
                </a:tc>
                <a:tc>
                  <a:txBody>
                    <a:bodyPr/>
                    <a:lstStyle/>
                    <a:p>
                      <a:pPr algn="ctr"/>
                      <a:endParaRPr lang="de-DE" sz="800"/>
                    </a:p>
                  </a:txBody>
                  <a:tcPr marL="0" marR="0" marT="0" marB="0">
                    <a:solidFill>
                      <a:schemeClr val="bg2">
                        <a:lumMod val="50000"/>
                      </a:schemeClr>
                    </a:solidFill>
                  </a:tcPr>
                </a:tc>
                <a:tc>
                  <a:txBody>
                    <a:bodyPr/>
                    <a:lstStyle/>
                    <a:p>
                      <a:pPr algn="ctr"/>
                      <a:r>
                        <a:rPr lang="de-DE" sz="800"/>
                        <a:t>U</a:t>
                      </a:r>
                    </a:p>
                  </a:txBody>
                  <a:tcPr marL="0" marR="0" marT="0" marB="0">
                    <a:solidFill>
                      <a:schemeClr val="tx2">
                        <a:lumMod val="20000"/>
                        <a:lumOff val="80000"/>
                      </a:schemeClr>
                    </a:solidFill>
                  </a:tcPr>
                </a:tc>
                <a:extLst>
                  <a:ext uri="{0D108BD9-81ED-4DB2-BD59-A6C34878D82A}">
                    <a16:rowId xmlns:a16="http://schemas.microsoft.com/office/drawing/2014/main" val="3012995148"/>
                  </a:ext>
                </a:extLst>
              </a:tr>
              <a:tr h="112737">
                <a:tc>
                  <a:txBody>
                    <a:bodyPr/>
                    <a:lstStyle/>
                    <a:p>
                      <a:pPr algn="ctr"/>
                      <a:endParaRPr lang="de-DE" sz="800"/>
                    </a:p>
                  </a:txBody>
                  <a:tcPr marL="0" marR="0" marT="0" marB="0">
                    <a:solidFill>
                      <a:schemeClr val="bg2">
                        <a:lumMod val="50000"/>
                      </a:schemeClr>
                    </a:solidFill>
                  </a:tcPr>
                </a:tc>
                <a:tc>
                  <a:txBody>
                    <a:bodyPr/>
                    <a:lstStyle/>
                    <a:p>
                      <a:pPr algn="ctr"/>
                      <a:endParaRPr lang="de-DE" sz="800"/>
                    </a:p>
                  </a:txBody>
                  <a:tcPr marL="0" marR="0" marT="0" marB="0">
                    <a:solidFill>
                      <a:schemeClr val="tx2">
                        <a:lumMod val="20000"/>
                        <a:lumOff val="80000"/>
                      </a:schemeClr>
                    </a:solidFill>
                  </a:tcPr>
                </a:tc>
                <a:tc>
                  <a:txBody>
                    <a:bodyPr/>
                    <a:lstStyle/>
                    <a:p>
                      <a:pPr algn="ctr"/>
                      <a:endParaRPr lang="de-DE" sz="800"/>
                    </a:p>
                  </a:txBody>
                  <a:tcPr marL="0" marR="0" marT="0" marB="0">
                    <a:solidFill>
                      <a:schemeClr val="tx2">
                        <a:lumMod val="20000"/>
                        <a:lumOff val="80000"/>
                      </a:schemeClr>
                    </a:solidFill>
                  </a:tcPr>
                </a:tc>
                <a:tc>
                  <a:txBody>
                    <a:bodyPr/>
                    <a:lstStyle/>
                    <a:p>
                      <a:pPr algn="ctr"/>
                      <a:r>
                        <a:rPr lang="de-DE" sz="800"/>
                        <a:t>U</a:t>
                      </a:r>
                    </a:p>
                  </a:txBody>
                  <a:tcPr marL="0" marR="0" marT="0" marB="0">
                    <a:solidFill>
                      <a:schemeClr val="tx2">
                        <a:lumMod val="20000"/>
                        <a:lumOff val="80000"/>
                      </a:schemeClr>
                    </a:solidFill>
                  </a:tcPr>
                </a:tc>
                <a:extLst>
                  <a:ext uri="{0D108BD9-81ED-4DB2-BD59-A6C34878D82A}">
                    <a16:rowId xmlns:a16="http://schemas.microsoft.com/office/drawing/2014/main" val="630607558"/>
                  </a:ext>
                </a:extLst>
              </a:tr>
              <a:tr h="112737">
                <a:tc>
                  <a:txBody>
                    <a:bodyPr/>
                    <a:lstStyle/>
                    <a:p>
                      <a:pPr algn="ctr"/>
                      <a:endParaRPr lang="de-DE" sz="800"/>
                    </a:p>
                  </a:txBody>
                  <a:tcPr marL="0" marR="0" marT="0" marB="0">
                    <a:solidFill>
                      <a:schemeClr val="bg2">
                        <a:lumMod val="50000"/>
                      </a:schemeClr>
                    </a:solidFill>
                  </a:tcPr>
                </a:tc>
                <a:tc>
                  <a:txBody>
                    <a:bodyPr/>
                    <a:lstStyle/>
                    <a:p>
                      <a:pPr algn="ctr"/>
                      <a:endParaRPr lang="de-DE" sz="800"/>
                    </a:p>
                  </a:txBody>
                  <a:tcPr marL="0" marR="0" marT="0" marB="0">
                    <a:solidFill>
                      <a:schemeClr val="tx2">
                        <a:lumMod val="20000"/>
                        <a:lumOff val="80000"/>
                      </a:schemeClr>
                    </a:solidFill>
                  </a:tcPr>
                </a:tc>
                <a:tc>
                  <a:txBody>
                    <a:bodyPr/>
                    <a:lstStyle/>
                    <a:p>
                      <a:pPr algn="ctr"/>
                      <a:endParaRPr lang="de-DE" sz="800"/>
                    </a:p>
                  </a:txBody>
                  <a:tcPr marL="0" marR="0" marT="0" marB="0">
                    <a:solidFill>
                      <a:schemeClr val="tx2">
                        <a:lumMod val="20000"/>
                        <a:lumOff val="80000"/>
                      </a:schemeClr>
                    </a:solidFill>
                  </a:tcPr>
                </a:tc>
                <a:tc>
                  <a:txBody>
                    <a:bodyPr/>
                    <a:lstStyle/>
                    <a:p>
                      <a:pPr algn="ctr"/>
                      <a:r>
                        <a:rPr lang="de-DE" sz="800"/>
                        <a:t>U</a:t>
                      </a:r>
                    </a:p>
                  </a:txBody>
                  <a:tcPr marL="0" marR="0" marT="0" marB="0">
                    <a:solidFill>
                      <a:schemeClr val="tx2">
                        <a:lumMod val="20000"/>
                        <a:lumOff val="80000"/>
                      </a:schemeClr>
                    </a:solidFill>
                  </a:tcPr>
                </a:tc>
                <a:extLst>
                  <a:ext uri="{0D108BD9-81ED-4DB2-BD59-A6C34878D82A}">
                    <a16:rowId xmlns:a16="http://schemas.microsoft.com/office/drawing/2014/main" val="4009003724"/>
                  </a:ext>
                </a:extLst>
              </a:tr>
              <a:tr h="112737">
                <a:tc>
                  <a:txBody>
                    <a:bodyPr/>
                    <a:lstStyle/>
                    <a:p>
                      <a:pPr algn="ctr"/>
                      <a:endParaRPr lang="de-DE" sz="800"/>
                    </a:p>
                  </a:txBody>
                  <a:tcPr marL="0" marR="0" marT="0" marB="0">
                    <a:solidFill>
                      <a:schemeClr val="bg2">
                        <a:lumMod val="50000"/>
                      </a:schemeClr>
                    </a:solidFill>
                  </a:tcPr>
                </a:tc>
                <a:tc>
                  <a:txBody>
                    <a:bodyPr/>
                    <a:lstStyle/>
                    <a:p>
                      <a:pPr algn="ctr"/>
                      <a:endParaRPr lang="de-DE" sz="800"/>
                    </a:p>
                  </a:txBody>
                  <a:tcPr marL="0" marR="0" marT="0" marB="0">
                    <a:solidFill>
                      <a:schemeClr val="tx2">
                        <a:lumMod val="20000"/>
                        <a:lumOff val="80000"/>
                      </a:schemeClr>
                    </a:solidFill>
                  </a:tcPr>
                </a:tc>
                <a:tc>
                  <a:txBody>
                    <a:bodyPr/>
                    <a:lstStyle/>
                    <a:p>
                      <a:pPr algn="ctr"/>
                      <a:endParaRPr lang="de-DE" sz="800"/>
                    </a:p>
                  </a:txBody>
                  <a:tcPr marL="0" marR="0" marT="0" marB="0">
                    <a:solidFill>
                      <a:schemeClr val="bg2">
                        <a:lumMod val="50000"/>
                      </a:schemeClr>
                    </a:solidFill>
                  </a:tcPr>
                </a:tc>
                <a:tc>
                  <a:txBody>
                    <a:bodyPr/>
                    <a:lstStyle/>
                    <a:p>
                      <a:pPr algn="ctr"/>
                      <a:r>
                        <a:rPr lang="de-DE" sz="800"/>
                        <a:t>U</a:t>
                      </a:r>
                    </a:p>
                  </a:txBody>
                  <a:tcPr marL="0" marR="0" marT="0" marB="0">
                    <a:solidFill>
                      <a:schemeClr val="tx2">
                        <a:lumMod val="20000"/>
                        <a:lumOff val="80000"/>
                      </a:schemeClr>
                    </a:solidFill>
                  </a:tcPr>
                </a:tc>
                <a:extLst>
                  <a:ext uri="{0D108BD9-81ED-4DB2-BD59-A6C34878D82A}">
                    <a16:rowId xmlns:a16="http://schemas.microsoft.com/office/drawing/2014/main" val="1950639222"/>
                  </a:ext>
                </a:extLst>
              </a:tr>
              <a:tr h="112737">
                <a:tc>
                  <a:txBody>
                    <a:bodyPr/>
                    <a:lstStyle/>
                    <a:p>
                      <a:pPr algn="ctr"/>
                      <a:endParaRPr lang="de-DE" sz="800"/>
                    </a:p>
                  </a:txBody>
                  <a:tcPr marL="0" marR="0" marT="0" marB="0">
                    <a:solidFill>
                      <a:schemeClr val="bg2">
                        <a:lumMod val="50000"/>
                      </a:schemeClr>
                    </a:solidFill>
                  </a:tcPr>
                </a:tc>
                <a:tc>
                  <a:txBody>
                    <a:bodyPr/>
                    <a:lstStyle/>
                    <a:p>
                      <a:pPr algn="ctr"/>
                      <a:endParaRPr lang="de-DE" sz="800"/>
                    </a:p>
                  </a:txBody>
                  <a:tcPr marL="0" marR="0" marT="0" marB="0">
                    <a:solidFill>
                      <a:schemeClr val="tx2">
                        <a:lumMod val="20000"/>
                        <a:lumOff val="80000"/>
                      </a:schemeClr>
                    </a:solidFill>
                  </a:tcPr>
                </a:tc>
                <a:tc>
                  <a:txBody>
                    <a:bodyPr/>
                    <a:lstStyle/>
                    <a:p>
                      <a:pPr algn="ctr"/>
                      <a:endParaRPr lang="de-DE" sz="800"/>
                    </a:p>
                  </a:txBody>
                  <a:tcPr marL="0" marR="0" marT="0" marB="0">
                    <a:solidFill>
                      <a:schemeClr val="bg2">
                        <a:lumMod val="50000"/>
                      </a:schemeClr>
                    </a:solidFill>
                  </a:tcPr>
                </a:tc>
                <a:tc>
                  <a:txBody>
                    <a:bodyPr/>
                    <a:lstStyle/>
                    <a:p>
                      <a:pPr algn="ctr"/>
                      <a:r>
                        <a:rPr lang="de-DE" sz="800"/>
                        <a:t>U</a:t>
                      </a:r>
                    </a:p>
                  </a:txBody>
                  <a:tcPr marL="0" marR="0" marT="0" marB="0">
                    <a:solidFill>
                      <a:schemeClr val="tx2">
                        <a:lumMod val="20000"/>
                        <a:lumOff val="80000"/>
                      </a:schemeClr>
                    </a:solidFill>
                  </a:tcPr>
                </a:tc>
                <a:extLst>
                  <a:ext uri="{0D108BD9-81ED-4DB2-BD59-A6C34878D82A}">
                    <a16:rowId xmlns:a16="http://schemas.microsoft.com/office/drawing/2014/main" val="2294933771"/>
                  </a:ext>
                </a:extLst>
              </a:tr>
              <a:tr h="112737">
                <a:tc>
                  <a:txBody>
                    <a:bodyPr/>
                    <a:lstStyle/>
                    <a:p>
                      <a:pPr algn="ctr"/>
                      <a:endParaRPr lang="de-DE" sz="800"/>
                    </a:p>
                  </a:txBody>
                  <a:tcPr marL="0" marR="0" marT="0" marB="0">
                    <a:solidFill>
                      <a:schemeClr val="bg2">
                        <a:lumMod val="50000"/>
                      </a:schemeClr>
                    </a:solidFill>
                  </a:tcPr>
                </a:tc>
                <a:tc>
                  <a:txBody>
                    <a:bodyPr/>
                    <a:lstStyle/>
                    <a:p>
                      <a:pPr algn="ctr"/>
                      <a:endParaRPr lang="de-DE" sz="800"/>
                    </a:p>
                  </a:txBody>
                  <a:tcPr marL="0" marR="0" marT="0" marB="0">
                    <a:solidFill>
                      <a:schemeClr val="tx2">
                        <a:lumMod val="20000"/>
                        <a:lumOff val="80000"/>
                      </a:schemeClr>
                    </a:solidFill>
                  </a:tcPr>
                </a:tc>
                <a:tc>
                  <a:txBody>
                    <a:bodyPr/>
                    <a:lstStyle/>
                    <a:p>
                      <a:pPr algn="ctr"/>
                      <a:endParaRPr lang="de-DE" sz="800"/>
                    </a:p>
                  </a:txBody>
                  <a:tcPr marL="0" marR="0" marT="0" marB="0">
                    <a:solidFill>
                      <a:schemeClr val="bg2">
                        <a:lumMod val="50000"/>
                      </a:schemeClr>
                    </a:solidFill>
                  </a:tcPr>
                </a:tc>
                <a:tc>
                  <a:txBody>
                    <a:bodyPr/>
                    <a:lstStyle/>
                    <a:p>
                      <a:pPr algn="ctr"/>
                      <a:r>
                        <a:rPr lang="de-DE" sz="800"/>
                        <a:t>+</a:t>
                      </a:r>
                    </a:p>
                  </a:txBody>
                  <a:tcPr marL="0" marR="0" marT="0" marB="0">
                    <a:solidFill>
                      <a:schemeClr val="tx2">
                        <a:lumMod val="20000"/>
                        <a:lumOff val="80000"/>
                      </a:schemeClr>
                    </a:solidFill>
                  </a:tcPr>
                </a:tc>
                <a:extLst>
                  <a:ext uri="{0D108BD9-81ED-4DB2-BD59-A6C34878D82A}">
                    <a16:rowId xmlns:a16="http://schemas.microsoft.com/office/drawing/2014/main" val="1884882531"/>
                  </a:ext>
                </a:extLst>
              </a:tr>
              <a:tr h="112737">
                <a:tc>
                  <a:txBody>
                    <a:bodyPr/>
                    <a:lstStyle/>
                    <a:p>
                      <a:pPr algn="ctr"/>
                      <a:endParaRPr lang="de-DE" sz="800"/>
                    </a:p>
                  </a:txBody>
                  <a:tcPr marL="0" marR="0" marT="0" marB="0">
                    <a:solidFill>
                      <a:schemeClr val="bg2">
                        <a:lumMod val="50000"/>
                      </a:schemeClr>
                    </a:solidFill>
                  </a:tcPr>
                </a:tc>
                <a:tc>
                  <a:txBody>
                    <a:bodyPr/>
                    <a:lstStyle/>
                    <a:p>
                      <a:pPr algn="ctr"/>
                      <a:endParaRPr lang="de-DE" sz="800"/>
                    </a:p>
                  </a:txBody>
                  <a:tcPr marL="0" marR="0" marT="0" marB="0">
                    <a:solidFill>
                      <a:schemeClr val="bg2">
                        <a:lumMod val="50000"/>
                      </a:schemeClr>
                    </a:solidFill>
                  </a:tcPr>
                </a:tc>
                <a:tc>
                  <a:txBody>
                    <a:bodyPr/>
                    <a:lstStyle/>
                    <a:p>
                      <a:pPr algn="ctr"/>
                      <a:endParaRPr lang="de-DE" sz="800"/>
                    </a:p>
                  </a:txBody>
                  <a:tcPr marL="0" marR="0" marT="0" marB="0">
                    <a:solidFill>
                      <a:schemeClr val="bg2">
                        <a:lumMod val="50000"/>
                      </a:schemeClr>
                    </a:solidFill>
                  </a:tcPr>
                </a:tc>
                <a:tc>
                  <a:txBody>
                    <a:bodyPr/>
                    <a:lstStyle/>
                    <a:p>
                      <a:pPr algn="ctr"/>
                      <a:r>
                        <a:rPr lang="de-DE" sz="800"/>
                        <a:t>U</a:t>
                      </a:r>
                    </a:p>
                  </a:txBody>
                  <a:tcPr marL="0" marR="0" marT="0" marB="0">
                    <a:solidFill>
                      <a:schemeClr val="tx2">
                        <a:lumMod val="20000"/>
                        <a:lumOff val="80000"/>
                      </a:schemeClr>
                    </a:solidFill>
                  </a:tcPr>
                </a:tc>
                <a:extLst>
                  <a:ext uri="{0D108BD9-81ED-4DB2-BD59-A6C34878D82A}">
                    <a16:rowId xmlns:a16="http://schemas.microsoft.com/office/drawing/2014/main" val="3657570929"/>
                  </a:ext>
                </a:extLst>
              </a:tr>
            </a:tbl>
          </a:graphicData>
        </a:graphic>
      </p:graphicFrame>
      <p:graphicFrame>
        <p:nvGraphicFramePr>
          <p:cNvPr id="6" name="Diagramm 5">
            <a:extLst>
              <a:ext uri="{FF2B5EF4-FFF2-40B4-BE49-F238E27FC236}">
                <a16:creationId xmlns:a16="http://schemas.microsoft.com/office/drawing/2014/main" id="{C0E63821-1EE0-D74E-D1A3-BAF0217B51D7}"/>
              </a:ext>
            </a:extLst>
          </p:cNvPr>
          <p:cNvGraphicFramePr/>
          <p:nvPr>
            <p:extLst>
              <p:ext uri="{D42A27DB-BD31-4B8C-83A1-F6EECF244321}">
                <p14:modId xmlns:p14="http://schemas.microsoft.com/office/powerpoint/2010/main" val="3965399663"/>
              </p:ext>
            </p:extLst>
          </p:nvPr>
        </p:nvGraphicFramePr>
        <p:xfrm>
          <a:off x="1843650" y="1710667"/>
          <a:ext cx="7669907" cy="3767772"/>
        </p:xfrm>
        <a:graphic>
          <a:graphicData uri="http://schemas.openxmlformats.org/drawingml/2006/chart">
            <c:chart xmlns:c="http://schemas.openxmlformats.org/drawingml/2006/chart" xmlns:r="http://schemas.openxmlformats.org/officeDocument/2006/relationships" r:id="rId3"/>
          </a:graphicData>
        </a:graphic>
      </p:graphicFrame>
      <p:cxnSp>
        <p:nvCxnSpPr>
          <p:cNvPr id="25" name="Gerade Verbindung mit Pfeil 24">
            <a:extLst>
              <a:ext uri="{FF2B5EF4-FFF2-40B4-BE49-F238E27FC236}">
                <a16:creationId xmlns:a16="http://schemas.microsoft.com/office/drawing/2014/main" id="{A815EBA2-697D-EA61-650C-652A75909E25}"/>
              </a:ext>
            </a:extLst>
          </p:cNvPr>
          <p:cNvCxnSpPr>
            <a:cxnSpLocks/>
          </p:cNvCxnSpPr>
          <p:nvPr/>
        </p:nvCxnSpPr>
        <p:spPr>
          <a:xfrm>
            <a:off x="7545056" y="2025609"/>
            <a:ext cx="16672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29354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DADB74A-60B3-4C50-A5C2-471BA945C4E8}"/>
              </a:ext>
            </a:extLst>
          </p:cNvPr>
          <p:cNvSpPr>
            <a:spLocks noGrp="1"/>
          </p:cNvSpPr>
          <p:nvPr>
            <p:ph type="ftr" sz="quarter" idx="10"/>
          </p:nvPr>
        </p:nvSpPr>
        <p:spPr/>
        <p:txBody>
          <a:bodyPr/>
          <a:lstStyle/>
          <a:p>
            <a:r>
              <a:rPr lang="en-GB" b="1"/>
              <a:t>BTK, </a:t>
            </a:r>
            <a:r>
              <a:rPr lang="en-GB"/>
              <a:t>Bruton’s tyrosine kinase; </a:t>
            </a:r>
            <a:r>
              <a:rPr lang="en-GB" b="1"/>
              <a:t>CLL, </a:t>
            </a:r>
            <a:r>
              <a:rPr lang="en-GB"/>
              <a:t>chronic lymphocytic </a:t>
            </a:r>
            <a:r>
              <a:rPr lang="en-GB" err="1"/>
              <a:t>leukemia</a:t>
            </a:r>
            <a:r>
              <a:rPr lang="en-GB"/>
              <a:t>; </a:t>
            </a:r>
            <a:r>
              <a:rPr lang="en-GB" b="1"/>
              <a:t>DLT, </a:t>
            </a:r>
            <a:r>
              <a:rPr lang="en-GB"/>
              <a:t>dose-limiting toxicity;</a:t>
            </a:r>
            <a:r>
              <a:rPr lang="en-GB" b="1"/>
              <a:t> MCL, </a:t>
            </a:r>
            <a:r>
              <a:rPr lang="en-GB"/>
              <a:t>mantle cell lymphoma; </a:t>
            </a:r>
            <a:r>
              <a:rPr lang="en-GB" b="1"/>
              <a:t>ORR, </a:t>
            </a:r>
            <a:r>
              <a:rPr lang="en-GB"/>
              <a:t>overall response rate;</a:t>
            </a:r>
            <a:r>
              <a:rPr lang="en-GB" b="1"/>
              <a:t> SLL,</a:t>
            </a:r>
            <a:r>
              <a:rPr lang="en-GB"/>
              <a:t> small lymphocytic lymphoma; </a:t>
            </a:r>
            <a:r>
              <a:rPr lang="en-GB" b="1"/>
              <a:t>TEAE, </a:t>
            </a:r>
            <a:r>
              <a:rPr lang="en-GB"/>
              <a:t>treatment–emergent adverse event</a:t>
            </a:r>
            <a:r>
              <a:rPr lang="en-GB" b="1"/>
              <a:t>. </a:t>
            </a:r>
          </a:p>
          <a:p>
            <a:r>
              <a:rPr lang="en-GB" b="1"/>
              <a:t>Seymour et al, Abstract #4401 presented at ASH 2023. </a:t>
            </a:r>
            <a:endParaRPr lang="en-GB"/>
          </a:p>
        </p:txBody>
      </p:sp>
      <p:sp>
        <p:nvSpPr>
          <p:cNvPr id="2" name="Title 1">
            <a:extLst>
              <a:ext uri="{FF2B5EF4-FFF2-40B4-BE49-F238E27FC236}">
                <a16:creationId xmlns:a16="http://schemas.microsoft.com/office/drawing/2014/main" id="{674E232B-79C4-F3B3-FE01-37DC0E3DA254}"/>
              </a:ext>
            </a:extLst>
          </p:cNvPr>
          <p:cNvSpPr>
            <a:spLocks noGrp="1"/>
          </p:cNvSpPr>
          <p:nvPr>
            <p:ph type="title"/>
          </p:nvPr>
        </p:nvSpPr>
        <p:spPr/>
        <p:txBody>
          <a:bodyPr/>
          <a:lstStyle/>
          <a:p>
            <a:r>
              <a:rPr lang="en-US"/>
              <a:t>Conclusions </a:t>
            </a:r>
          </a:p>
        </p:txBody>
      </p:sp>
      <p:sp>
        <p:nvSpPr>
          <p:cNvPr id="5" name="Content Placeholder 4">
            <a:extLst>
              <a:ext uri="{FF2B5EF4-FFF2-40B4-BE49-F238E27FC236}">
                <a16:creationId xmlns:a16="http://schemas.microsoft.com/office/drawing/2014/main" id="{3CEEB8AD-5DB9-595B-0FBC-DF1169A9BF37}"/>
              </a:ext>
            </a:extLst>
          </p:cNvPr>
          <p:cNvSpPr>
            <a:spLocks noGrp="1"/>
          </p:cNvSpPr>
          <p:nvPr>
            <p:ph idx="1"/>
          </p:nvPr>
        </p:nvSpPr>
        <p:spPr>
          <a:solidFill>
            <a:schemeClr val="bg2"/>
          </a:solidFill>
        </p:spPr>
        <p:txBody>
          <a:bodyPr lIns="216000" tIns="180000" rIns="108000" bIns="108000">
            <a:normAutofit/>
          </a:bodyPr>
          <a:lstStyle/>
          <a:p>
            <a:r>
              <a:rPr lang="en-US"/>
              <a:t>Preliminary results from this ongoing, first-in-human study of the novel BTK degrader BGB-16673 demonstrate meaningful clinical responses with a short time to response in heavily pretreated patients with B-cell malignancies</a:t>
            </a:r>
          </a:p>
          <a:p>
            <a:pPr lvl="1"/>
            <a:r>
              <a:rPr lang="en-US"/>
              <a:t>In a high-risk, heavily pretreated population of patients with CLL/SLL all treated with covalent BTK inhibitors, the ORR was 70%</a:t>
            </a:r>
          </a:p>
          <a:p>
            <a:r>
              <a:rPr lang="en-US"/>
              <a:t>The safety profile of BGB-16673 appears tolerable to date with a single DLT (rash) reported and the study continues</a:t>
            </a:r>
          </a:p>
          <a:p>
            <a:pPr lvl="1"/>
            <a:r>
              <a:rPr lang="en-US"/>
              <a:t>Discontinuations due to TEAEs were low (2 of 50 patients)</a:t>
            </a:r>
          </a:p>
          <a:p>
            <a:pPr lvl="1"/>
            <a:r>
              <a:rPr lang="en-US"/>
              <a:t>No atrial fibrillation or hypertension has been reported so far</a:t>
            </a:r>
          </a:p>
          <a:p>
            <a:r>
              <a:rPr lang="en-US"/>
              <a:t>Taken together, these data support further examination of the clinical activity of BGB-16673 across several B-cell malignancies; Phase 2 dose expansions are planned within this study for patients with CLL/SLL and MCL</a:t>
            </a:r>
          </a:p>
        </p:txBody>
      </p:sp>
    </p:spTree>
    <p:extLst>
      <p:ext uri="{BB962C8B-B14F-4D97-AF65-F5344CB8AC3E}">
        <p14:creationId xmlns:p14="http://schemas.microsoft.com/office/powerpoint/2010/main" val="158741948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AD63E48-67AE-504B-8F04-DE9381C6DC60}"/>
              </a:ext>
            </a:extLst>
          </p:cNvPr>
          <p:cNvSpPr>
            <a:spLocks noGrp="1"/>
          </p:cNvSpPr>
          <p:nvPr>
            <p:ph type="title"/>
          </p:nvPr>
        </p:nvSpPr>
        <p:spPr/>
        <p:txBody>
          <a:bodyPr/>
          <a:lstStyle/>
          <a:p>
            <a:r>
              <a:rPr lang="en-US"/>
              <a:t>NX-2127</a:t>
            </a:r>
            <a:r>
              <a:rPr lang="de-DE"/>
              <a:t> in B-</a:t>
            </a:r>
            <a:r>
              <a:rPr lang="de-DE" err="1"/>
              <a:t>cell</a:t>
            </a:r>
            <a:r>
              <a:rPr lang="de-DE"/>
              <a:t> </a:t>
            </a:r>
            <a:r>
              <a:rPr lang="de-DE" err="1"/>
              <a:t>malignancies</a:t>
            </a:r>
            <a:endParaRPr lang="de-DE"/>
          </a:p>
        </p:txBody>
      </p:sp>
      <p:sp>
        <p:nvSpPr>
          <p:cNvPr id="2" name="Textplatzhalter 1">
            <a:extLst>
              <a:ext uri="{FF2B5EF4-FFF2-40B4-BE49-F238E27FC236}">
                <a16:creationId xmlns:a16="http://schemas.microsoft.com/office/drawing/2014/main" id="{1B152C8C-8AFA-A648-AEBD-C90E20C273E5}"/>
              </a:ext>
            </a:extLst>
          </p:cNvPr>
          <p:cNvSpPr>
            <a:spLocks noGrp="1"/>
          </p:cNvSpPr>
          <p:nvPr>
            <p:ph type="body" idx="1"/>
          </p:nvPr>
        </p:nvSpPr>
        <p:spPr/>
        <p:txBody>
          <a:bodyPr/>
          <a:lstStyle/>
          <a:p>
            <a:r>
              <a:rPr lang="de-DE"/>
              <a:t>First-in-human Phase 1 </a:t>
            </a:r>
            <a:r>
              <a:rPr lang="de-DE" err="1"/>
              <a:t>trial</a:t>
            </a:r>
            <a:r>
              <a:rPr lang="de-DE"/>
              <a:t> </a:t>
            </a:r>
          </a:p>
        </p:txBody>
      </p:sp>
    </p:spTree>
    <p:extLst>
      <p:ext uri="{BB962C8B-B14F-4D97-AF65-F5344CB8AC3E}">
        <p14:creationId xmlns:p14="http://schemas.microsoft.com/office/powerpoint/2010/main" val="319870044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AE8CE212-C63E-7D71-7026-F66007082C2E}"/>
              </a:ext>
            </a:extLst>
          </p:cNvPr>
          <p:cNvSpPr>
            <a:spLocks noGrp="1"/>
          </p:cNvSpPr>
          <p:nvPr>
            <p:ph type="body" sz="quarter" idx="12"/>
          </p:nvPr>
        </p:nvSpPr>
        <p:spPr/>
        <p:txBody>
          <a:bodyPr/>
          <a:lstStyle/>
          <a:p>
            <a:r>
              <a:rPr lang="en-US"/>
              <a:t>First-in-human Phase 1a/1b multicenter, open-label study designed to evaluate the safety and </a:t>
            </a:r>
            <a:br>
              <a:rPr lang="en-US"/>
            </a:br>
            <a:r>
              <a:rPr lang="en-US"/>
              <a:t>anti-cancer activity of NX-2127 in patients with advanced B-cell malignancies.</a:t>
            </a:r>
          </a:p>
        </p:txBody>
      </p:sp>
      <p:sp>
        <p:nvSpPr>
          <p:cNvPr id="2" name="Title 1">
            <a:extLst>
              <a:ext uri="{FF2B5EF4-FFF2-40B4-BE49-F238E27FC236}">
                <a16:creationId xmlns:a16="http://schemas.microsoft.com/office/drawing/2014/main" id="{C7D28BA1-FAFD-C953-E57B-3D231F3AE7FC}"/>
              </a:ext>
            </a:extLst>
          </p:cNvPr>
          <p:cNvSpPr>
            <a:spLocks noGrp="1"/>
          </p:cNvSpPr>
          <p:nvPr>
            <p:ph type="title"/>
          </p:nvPr>
        </p:nvSpPr>
        <p:spPr/>
        <p:txBody>
          <a:bodyPr/>
          <a:lstStyle/>
          <a:p>
            <a:r>
              <a:rPr lang="en-US"/>
              <a:t>NX-2127</a:t>
            </a:r>
            <a:r>
              <a:rPr lang="de-DE"/>
              <a:t> in B-</a:t>
            </a:r>
            <a:r>
              <a:rPr lang="de-DE" err="1"/>
              <a:t>cell</a:t>
            </a:r>
            <a:r>
              <a:rPr lang="de-DE"/>
              <a:t> </a:t>
            </a:r>
            <a:r>
              <a:rPr lang="de-DE" err="1"/>
              <a:t>malignancies</a:t>
            </a:r>
            <a:r>
              <a:rPr lang="en-US"/>
              <a:t> study design</a:t>
            </a:r>
          </a:p>
        </p:txBody>
      </p:sp>
      <p:sp>
        <p:nvSpPr>
          <p:cNvPr id="3" name="Footer Placeholder 2">
            <a:extLst>
              <a:ext uri="{FF2B5EF4-FFF2-40B4-BE49-F238E27FC236}">
                <a16:creationId xmlns:a16="http://schemas.microsoft.com/office/drawing/2014/main" id="{5CA45FC9-BE91-D635-798C-B2D7980F730C}"/>
              </a:ext>
            </a:extLst>
          </p:cNvPr>
          <p:cNvSpPr>
            <a:spLocks noGrp="1"/>
          </p:cNvSpPr>
          <p:nvPr>
            <p:ph type="ftr" sz="quarter" idx="13"/>
          </p:nvPr>
        </p:nvSpPr>
        <p:spPr>
          <a:xfrm>
            <a:off x="407989" y="5977610"/>
            <a:ext cx="8532812" cy="691478"/>
          </a:xfrm>
        </p:spPr>
        <p:txBody>
          <a:bodyPr/>
          <a:lstStyle/>
          <a:p>
            <a:r>
              <a:rPr lang="en-GB" baseline="30000" err="1"/>
              <a:t>a</a:t>
            </a:r>
            <a:r>
              <a:rPr lang="en-GB" err="1"/>
              <a:t>Planned</a:t>
            </a:r>
            <a:r>
              <a:rPr lang="en-GB"/>
              <a:t> number of evaluable patients (i.e., meeting DLT evaluability criteria). </a:t>
            </a:r>
            <a:r>
              <a:rPr lang="en-GB" baseline="30000" err="1"/>
              <a:t>b</a:t>
            </a:r>
            <a:r>
              <a:rPr lang="en-GB" err="1"/>
              <a:t>Planned</a:t>
            </a:r>
            <a:r>
              <a:rPr lang="en-GB"/>
              <a:t> number of evaluable patients (i.e., meeting efficacy evaluability criteria)</a:t>
            </a:r>
          </a:p>
          <a:p>
            <a:r>
              <a:rPr lang="en-GB" b="1"/>
              <a:t>BTK, </a:t>
            </a:r>
            <a:r>
              <a:rPr lang="en-GB"/>
              <a:t>Bruton’s tyrosine kinase; </a:t>
            </a:r>
            <a:r>
              <a:rPr lang="en-GB" b="1"/>
              <a:t>CLL, </a:t>
            </a:r>
            <a:r>
              <a:rPr lang="en-GB"/>
              <a:t>chronic lymphocytic </a:t>
            </a:r>
            <a:r>
              <a:rPr lang="en-GB" err="1"/>
              <a:t>leukemia</a:t>
            </a:r>
            <a:r>
              <a:rPr lang="en-GB"/>
              <a:t>; </a:t>
            </a:r>
            <a:r>
              <a:rPr lang="en-GB" b="1"/>
              <a:t>DLBCL, </a:t>
            </a:r>
            <a:r>
              <a:rPr lang="en-GB"/>
              <a:t>diffuse large B-cell lymphoma; </a:t>
            </a:r>
            <a:r>
              <a:rPr lang="en-GB" b="1"/>
              <a:t>DLT, </a:t>
            </a:r>
            <a:r>
              <a:rPr lang="en-GB"/>
              <a:t>dose-limiting toxicity; </a:t>
            </a:r>
            <a:r>
              <a:rPr lang="en-GB" b="1"/>
              <a:t>FL, </a:t>
            </a:r>
            <a:r>
              <a:rPr lang="en-GB"/>
              <a:t>follicular lymphoma; </a:t>
            </a:r>
            <a:r>
              <a:rPr lang="en-GB" b="1"/>
              <a:t>IKZF</a:t>
            </a:r>
            <a:r>
              <a:rPr lang="en-GB"/>
              <a:t>; </a:t>
            </a:r>
            <a:r>
              <a:rPr lang="en-GB" err="1"/>
              <a:t>Ikaros</a:t>
            </a:r>
            <a:r>
              <a:rPr lang="en-GB"/>
              <a:t> zinc finger transcription factors; </a:t>
            </a:r>
            <a:r>
              <a:rPr lang="en-GB" b="1"/>
              <a:t>MCL, </a:t>
            </a:r>
            <a:r>
              <a:rPr lang="en-GB"/>
              <a:t>mantle cell lymphoma; </a:t>
            </a:r>
            <a:r>
              <a:rPr lang="en-GB" b="1"/>
              <a:t>MTD, </a:t>
            </a:r>
            <a:r>
              <a:rPr lang="en-GB"/>
              <a:t>maximum tolerated dose;</a:t>
            </a:r>
            <a:r>
              <a:rPr lang="en-GB" b="1"/>
              <a:t> MZL, </a:t>
            </a:r>
            <a:r>
              <a:rPr lang="en-GB"/>
              <a:t>marginal zone lymphoma;</a:t>
            </a:r>
            <a:r>
              <a:rPr lang="en-GB" b="1"/>
              <a:t> PD, </a:t>
            </a:r>
            <a:r>
              <a:rPr lang="en-GB"/>
              <a:t>pharmacodynamics; </a:t>
            </a:r>
            <a:r>
              <a:rPr lang="en-GB" b="1"/>
              <a:t>PK, </a:t>
            </a:r>
            <a:r>
              <a:rPr lang="en-GB"/>
              <a:t>pharmacokinetics;</a:t>
            </a:r>
            <a:r>
              <a:rPr lang="en-GB" b="1"/>
              <a:t> PCNSL, </a:t>
            </a:r>
            <a:r>
              <a:rPr lang="en-GB"/>
              <a:t>primary central nervous system lymphoma;</a:t>
            </a:r>
            <a:r>
              <a:rPr lang="en-GB" b="1"/>
              <a:t> R/R, </a:t>
            </a:r>
            <a:r>
              <a:rPr lang="en-GB"/>
              <a:t>relapsed/refractory; </a:t>
            </a:r>
            <a:r>
              <a:rPr lang="en-GB" b="1"/>
              <a:t>SLL, </a:t>
            </a:r>
            <a:r>
              <a:rPr lang="en-GB"/>
              <a:t>small lymphocytic lymphoma;</a:t>
            </a:r>
            <a:r>
              <a:rPr lang="en-GB" b="1"/>
              <a:t> US, </a:t>
            </a:r>
            <a:r>
              <a:rPr lang="en-GB"/>
              <a:t>United States; </a:t>
            </a:r>
            <a:r>
              <a:rPr lang="en-GB" b="1"/>
              <a:t>WM, </a:t>
            </a:r>
            <a:r>
              <a:rPr lang="en-GB"/>
              <a:t>Waldenström's macroglobulinemia.</a:t>
            </a:r>
          </a:p>
          <a:p>
            <a:r>
              <a:rPr lang="en-GB" b="1"/>
              <a:t>Danilov et al, Abstract #4463 presented at ASH 2023. </a:t>
            </a:r>
            <a:endParaRPr lang="en-GB"/>
          </a:p>
        </p:txBody>
      </p:sp>
      <p:sp>
        <p:nvSpPr>
          <p:cNvPr id="6" name="Rectangle 5">
            <a:extLst>
              <a:ext uri="{FF2B5EF4-FFF2-40B4-BE49-F238E27FC236}">
                <a16:creationId xmlns:a16="http://schemas.microsoft.com/office/drawing/2014/main" id="{40DB2F6E-997F-9AF5-F0FE-7E6AFAA003B2}"/>
              </a:ext>
            </a:extLst>
          </p:cNvPr>
          <p:cNvSpPr/>
          <p:nvPr/>
        </p:nvSpPr>
        <p:spPr>
          <a:xfrm>
            <a:off x="412394" y="4407355"/>
            <a:ext cx="758952" cy="2880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50 mg</a:t>
            </a:r>
          </a:p>
        </p:txBody>
      </p:sp>
      <p:sp>
        <p:nvSpPr>
          <p:cNvPr id="7" name="Rectangle 6">
            <a:extLst>
              <a:ext uri="{FF2B5EF4-FFF2-40B4-BE49-F238E27FC236}">
                <a16:creationId xmlns:a16="http://schemas.microsoft.com/office/drawing/2014/main" id="{4A50994A-6288-1435-9BE0-9E8584EAE3E8}"/>
              </a:ext>
            </a:extLst>
          </p:cNvPr>
          <p:cNvSpPr/>
          <p:nvPr/>
        </p:nvSpPr>
        <p:spPr>
          <a:xfrm>
            <a:off x="1090822" y="4071517"/>
            <a:ext cx="758952" cy="288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100 mg</a:t>
            </a:r>
          </a:p>
        </p:txBody>
      </p:sp>
      <p:sp>
        <p:nvSpPr>
          <p:cNvPr id="8" name="Rectangle 7">
            <a:extLst>
              <a:ext uri="{FF2B5EF4-FFF2-40B4-BE49-F238E27FC236}">
                <a16:creationId xmlns:a16="http://schemas.microsoft.com/office/drawing/2014/main" id="{7F455B5D-5D45-A77B-655C-858F5CC7A8DF}"/>
              </a:ext>
            </a:extLst>
          </p:cNvPr>
          <p:cNvSpPr/>
          <p:nvPr/>
        </p:nvSpPr>
        <p:spPr>
          <a:xfrm>
            <a:off x="1769250" y="3735677"/>
            <a:ext cx="758952" cy="28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150 mg</a:t>
            </a:r>
          </a:p>
        </p:txBody>
      </p:sp>
      <p:sp>
        <p:nvSpPr>
          <p:cNvPr id="9" name="Rectangle 8">
            <a:extLst>
              <a:ext uri="{FF2B5EF4-FFF2-40B4-BE49-F238E27FC236}">
                <a16:creationId xmlns:a16="http://schemas.microsoft.com/office/drawing/2014/main" id="{964F237C-920E-B350-B0A4-CC8177116DDF}"/>
              </a:ext>
            </a:extLst>
          </p:cNvPr>
          <p:cNvSpPr/>
          <p:nvPr/>
        </p:nvSpPr>
        <p:spPr>
          <a:xfrm>
            <a:off x="2447678" y="3399837"/>
            <a:ext cx="758952" cy="288000"/>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200 mg</a:t>
            </a:r>
          </a:p>
        </p:txBody>
      </p:sp>
      <p:sp>
        <p:nvSpPr>
          <p:cNvPr id="10" name="Rectangle 9">
            <a:extLst>
              <a:ext uri="{FF2B5EF4-FFF2-40B4-BE49-F238E27FC236}">
                <a16:creationId xmlns:a16="http://schemas.microsoft.com/office/drawing/2014/main" id="{45B7473B-8A84-48B5-6DB8-CAED0C74CB3A}"/>
              </a:ext>
            </a:extLst>
          </p:cNvPr>
          <p:cNvSpPr/>
          <p:nvPr/>
        </p:nvSpPr>
        <p:spPr>
          <a:xfrm>
            <a:off x="3126107" y="3063997"/>
            <a:ext cx="758952" cy="288000"/>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300 mg</a:t>
            </a:r>
          </a:p>
        </p:txBody>
      </p:sp>
      <p:sp>
        <p:nvSpPr>
          <p:cNvPr id="11" name="TextBox 10">
            <a:extLst>
              <a:ext uri="{FF2B5EF4-FFF2-40B4-BE49-F238E27FC236}">
                <a16:creationId xmlns:a16="http://schemas.microsoft.com/office/drawing/2014/main" id="{7ED04E3F-DC1F-D278-64C9-3DF6C8F83DA6}"/>
              </a:ext>
            </a:extLst>
          </p:cNvPr>
          <p:cNvSpPr txBox="1"/>
          <p:nvPr/>
        </p:nvSpPr>
        <p:spPr>
          <a:xfrm>
            <a:off x="412394" y="2023906"/>
            <a:ext cx="3472665" cy="646331"/>
          </a:xfrm>
          <a:prstGeom prst="rect">
            <a:avLst/>
          </a:prstGeom>
          <a:solidFill>
            <a:schemeClr val="bg1">
              <a:lumMod val="95000"/>
            </a:schemeClr>
          </a:solidFill>
          <a:ln w="28575">
            <a:noFill/>
            <a:prstDash val="dash"/>
          </a:ln>
        </p:spPr>
        <p:txBody>
          <a:bodyPr wrap="square" rtlCol="0">
            <a:spAutoFit/>
          </a:bodyPr>
          <a:lstStyle/>
          <a:p>
            <a:pPr algn="ctr"/>
            <a:r>
              <a:rPr lang="en-US" sz="1200" b="1"/>
              <a:t>Phase 1a</a:t>
            </a:r>
          </a:p>
          <a:p>
            <a:pPr algn="ctr"/>
            <a:r>
              <a:rPr lang="en-US" sz="1200"/>
              <a:t>Accelerated titration/ 3+3 escalation (n~60</a:t>
            </a:r>
            <a:r>
              <a:rPr lang="en-US" sz="1200" baseline="30000"/>
              <a:t>a</a:t>
            </a:r>
            <a:r>
              <a:rPr lang="en-US" sz="1200"/>
              <a:t>)</a:t>
            </a:r>
          </a:p>
          <a:p>
            <a:pPr algn="ctr"/>
            <a:r>
              <a:rPr lang="en-US" sz="1200"/>
              <a:t>CLL/SLL, MCL, DLBCL, FL, MZL, WM</a:t>
            </a:r>
          </a:p>
        </p:txBody>
      </p:sp>
      <p:sp>
        <p:nvSpPr>
          <p:cNvPr id="12" name="TextBox 11">
            <a:extLst>
              <a:ext uri="{FF2B5EF4-FFF2-40B4-BE49-F238E27FC236}">
                <a16:creationId xmlns:a16="http://schemas.microsoft.com/office/drawing/2014/main" id="{3C9EC790-F7EB-3A92-38F8-28572F36478F}"/>
              </a:ext>
            </a:extLst>
          </p:cNvPr>
          <p:cNvSpPr txBox="1"/>
          <p:nvPr/>
        </p:nvSpPr>
        <p:spPr>
          <a:xfrm>
            <a:off x="4328600" y="2023906"/>
            <a:ext cx="2727302" cy="646331"/>
          </a:xfrm>
          <a:prstGeom prst="rect">
            <a:avLst/>
          </a:prstGeom>
          <a:solidFill>
            <a:schemeClr val="bg1">
              <a:lumMod val="95000"/>
            </a:schemeClr>
          </a:solidFill>
        </p:spPr>
        <p:txBody>
          <a:bodyPr wrap="square" rtlCol="0">
            <a:spAutoFit/>
          </a:bodyPr>
          <a:lstStyle/>
          <a:p>
            <a:pPr algn="ctr"/>
            <a:r>
              <a:rPr lang="en-US" sz="1200" b="1"/>
              <a:t>Phase 1b</a:t>
            </a:r>
          </a:p>
          <a:p>
            <a:pPr algn="ctr"/>
            <a:r>
              <a:rPr lang="en-US" sz="1200"/>
              <a:t>Select cohort </a:t>
            </a:r>
            <a:r>
              <a:rPr lang="en-US" sz="1200" err="1"/>
              <a:t>expansion</a:t>
            </a:r>
            <a:r>
              <a:rPr lang="en-US" sz="1200" baseline="30000" err="1"/>
              <a:t>b</a:t>
            </a:r>
            <a:endParaRPr lang="en-US" sz="1200" baseline="30000"/>
          </a:p>
          <a:p>
            <a:pPr algn="ctr"/>
            <a:endParaRPr lang="en-US" sz="1200"/>
          </a:p>
        </p:txBody>
      </p:sp>
      <p:cxnSp>
        <p:nvCxnSpPr>
          <p:cNvPr id="14" name="Straight Connector 13">
            <a:extLst>
              <a:ext uri="{FF2B5EF4-FFF2-40B4-BE49-F238E27FC236}">
                <a16:creationId xmlns:a16="http://schemas.microsoft.com/office/drawing/2014/main" id="{AFF1F980-AE7E-21DC-55FB-A5ACCC92DA44}"/>
              </a:ext>
            </a:extLst>
          </p:cNvPr>
          <p:cNvCxnSpPr>
            <a:cxnSpLocks/>
          </p:cNvCxnSpPr>
          <p:nvPr/>
        </p:nvCxnSpPr>
        <p:spPr>
          <a:xfrm>
            <a:off x="4132986" y="2023906"/>
            <a:ext cx="0" cy="30342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7C19C65-3FF6-C77A-F38D-0A8C181C21F7}"/>
              </a:ext>
            </a:extLst>
          </p:cNvPr>
          <p:cNvSpPr txBox="1"/>
          <p:nvPr/>
        </p:nvSpPr>
        <p:spPr>
          <a:xfrm>
            <a:off x="4328600" y="3063998"/>
            <a:ext cx="2727302" cy="461665"/>
          </a:xfrm>
          <a:prstGeom prst="rect">
            <a:avLst/>
          </a:prstGeom>
          <a:solidFill>
            <a:schemeClr val="bg1">
              <a:lumMod val="95000"/>
            </a:schemeClr>
          </a:solidFill>
        </p:spPr>
        <p:txBody>
          <a:bodyPr wrap="square" rtlCol="0">
            <a:spAutoFit/>
          </a:bodyPr>
          <a:lstStyle/>
          <a:p>
            <a:pPr algn="ctr"/>
            <a:r>
              <a:rPr lang="en-US" sz="1200" b="1"/>
              <a:t>CLL/SLL </a:t>
            </a:r>
            <a:r>
              <a:rPr lang="en-US" sz="1200"/>
              <a:t>(100 mg)</a:t>
            </a:r>
          </a:p>
          <a:p>
            <a:pPr algn="ctr"/>
            <a:r>
              <a:rPr lang="en-US" sz="1200"/>
              <a:t>(n=40)</a:t>
            </a:r>
          </a:p>
        </p:txBody>
      </p:sp>
      <p:sp>
        <p:nvSpPr>
          <p:cNvPr id="16" name="TextBox 15">
            <a:extLst>
              <a:ext uri="{FF2B5EF4-FFF2-40B4-BE49-F238E27FC236}">
                <a16:creationId xmlns:a16="http://schemas.microsoft.com/office/drawing/2014/main" id="{BEF00C20-B1E4-6AC5-951F-4603611EACBA}"/>
              </a:ext>
            </a:extLst>
          </p:cNvPr>
          <p:cNvSpPr txBox="1"/>
          <p:nvPr/>
        </p:nvSpPr>
        <p:spPr>
          <a:xfrm>
            <a:off x="4328600" y="3648844"/>
            <a:ext cx="2727302" cy="461665"/>
          </a:xfrm>
          <a:prstGeom prst="rect">
            <a:avLst/>
          </a:prstGeom>
          <a:solidFill>
            <a:schemeClr val="bg1">
              <a:lumMod val="95000"/>
            </a:schemeClr>
          </a:solidFill>
        </p:spPr>
        <p:txBody>
          <a:bodyPr wrap="square" rtlCol="0">
            <a:spAutoFit/>
          </a:bodyPr>
          <a:lstStyle/>
          <a:p>
            <a:pPr algn="ctr"/>
            <a:r>
              <a:rPr lang="en-US" sz="1200" b="1"/>
              <a:t>MCL </a:t>
            </a:r>
            <a:r>
              <a:rPr lang="en-US" sz="1200"/>
              <a:t>(300 mg)</a:t>
            </a:r>
          </a:p>
          <a:p>
            <a:pPr algn="ctr"/>
            <a:r>
              <a:rPr lang="en-US" sz="1200"/>
              <a:t>(n=20)</a:t>
            </a:r>
          </a:p>
        </p:txBody>
      </p:sp>
      <p:sp>
        <p:nvSpPr>
          <p:cNvPr id="17" name="TextBox 16">
            <a:extLst>
              <a:ext uri="{FF2B5EF4-FFF2-40B4-BE49-F238E27FC236}">
                <a16:creationId xmlns:a16="http://schemas.microsoft.com/office/drawing/2014/main" id="{8ADE253B-616E-F042-5D0F-B4FEAD5C562B}"/>
              </a:ext>
            </a:extLst>
          </p:cNvPr>
          <p:cNvSpPr txBox="1"/>
          <p:nvPr/>
        </p:nvSpPr>
        <p:spPr>
          <a:xfrm>
            <a:off x="4328600" y="4233690"/>
            <a:ext cx="2727302" cy="461665"/>
          </a:xfrm>
          <a:prstGeom prst="rect">
            <a:avLst/>
          </a:prstGeom>
          <a:solidFill>
            <a:schemeClr val="bg1">
              <a:lumMod val="95000"/>
            </a:schemeClr>
          </a:solidFill>
        </p:spPr>
        <p:txBody>
          <a:bodyPr wrap="square" rtlCol="0">
            <a:spAutoFit/>
          </a:bodyPr>
          <a:lstStyle/>
          <a:p>
            <a:pPr algn="ctr"/>
            <a:r>
              <a:rPr lang="en-US" sz="1200" b="1"/>
              <a:t>DLBCL, WM </a:t>
            </a:r>
            <a:r>
              <a:rPr lang="en-US" sz="1200"/>
              <a:t>(300 mg)</a:t>
            </a:r>
          </a:p>
          <a:p>
            <a:pPr algn="ctr"/>
            <a:r>
              <a:rPr lang="en-US" sz="1200"/>
              <a:t>(n=20)</a:t>
            </a:r>
          </a:p>
        </p:txBody>
      </p:sp>
      <p:sp>
        <p:nvSpPr>
          <p:cNvPr id="19" name="TextBox 18">
            <a:extLst>
              <a:ext uri="{FF2B5EF4-FFF2-40B4-BE49-F238E27FC236}">
                <a16:creationId xmlns:a16="http://schemas.microsoft.com/office/drawing/2014/main" id="{0F52407F-77DB-FD3E-05D0-CC92EDD8D620}"/>
              </a:ext>
            </a:extLst>
          </p:cNvPr>
          <p:cNvSpPr txBox="1"/>
          <p:nvPr/>
        </p:nvSpPr>
        <p:spPr>
          <a:xfrm>
            <a:off x="7461202" y="2023906"/>
            <a:ext cx="4322812" cy="3447126"/>
          </a:xfrm>
          <a:prstGeom prst="rect">
            <a:avLst/>
          </a:prstGeom>
          <a:solidFill>
            <a:schemeClr val="bg2"/>
          </a:solidFill>
        </p:spPr>
        <p:txBody>
          <a:bodyPr wrap="square" lIns="91440" tIns="108000" rIns="91440" bIns="45720" rtlCol="0" anchor="t">
            <a:noAutofit/>
          </a:bodyPr>
          <a:lstStyle/>
          <a:p>
            <a:pPr marL="171450" indent="-171450">
              <a:spcAft>
                <a:spcPts val="300"/>
              </a:spcAft>
              <a:buClr>
                <a:schemeClr val="accent2"/>
              </a:buClr>
              <a:buFont typeface="Arial" panose="020B0604020202020204" pitchFamily="34" charset="0"/>
              <a:buChar char="•"/>
            </a:pPr>
            <a:r>
              <a:rPr lang="en-US" sz="1400"/>
              <a:t>NX-2127-001 (NCT04830137) is a first-in-human, multicenter, US-based, open-label, Phase 1 dose-escalation (Phase 1a) and cohort-expansion (Phase 1b) trial</a:t>
            </a:r>
          </a:p>
          <a:p>
            <a:pPr marL="171450" indent="-171450">
              <a:spcAft>
                <a:spcPts val="300"/>
              </a:spcAft>
              <a:buClr>
                <a:schemeClr val="accent2"/>
              </a:buClr>
              <a:buFont typeface="Arial" panose="020B0604020202020204" pitchFamily="34" charset="0"/>
              <a:buChar char="•"/>
            </a:pPr>
            <a:r>
              <a:rPr lang="en-US" sz="1400"/>
              <a:t>The study is evaluating NX-2127 in adults with R/R B-cell malignancies</a:t>
            </a:r>
            <a:endParaRPr lang="en-US" sz="1400">
              <a:cs typeface="Arial"/>
            </a:endParaRPr>
          </a:p>
          <a:p>
            <a:pPr marL="171450" indent="-171450">
              <a:spcAft>
                <a:spcPts val="300"/>
              </a:spcAft>
              <a:buClr>
                <a:schemeClr val="accent2"/>
              </a:buClr>
              <a:buFont typeface="Arial" panose="020B0604020202020204" pitchFamily="34" charset="0"/>
              <a:buChar char="•"/>
            </a:pPr>
            <a:r>
              <a:rPr lang="en-US" sz="1400"/>
              <a:t>NX-2127 has a dual mechanism of action – targeted degradation of BTK and IKZF3</a:t>
            </a:r>
          </a:p>
          <a:p>
            <a:pPr marL="171450" indent="-171450">
              <a:spcAft>
                <a:spcPts val="300"/>
              </a:spcAft>
              <a:buClr>
                <a:schemeClr val="accent2"/>
              </a:buClr>
              <a:buFont typeface="Arial" panose="020B0604020202020204" pitchFamily="34" charset="0"/>
              <a:buChar char="•"/>
            </a:pPr>
            <a:r>
              <a:rPr lang="en-US" sz="1400"/>
              <a:t>Other potential expansion cohorts include patients with FL, MZL and PCNSL</a:t>
            </a:r>
            <a:endParaRPr lang="en-US" sz="1400">
              <a:cs typeface="Arial"/>
            </a:endParaRPr>
          </a:p>
          <a:p>
            <a:pPr marL="171450" indent="-171450">
              <a:spcAft>
                <a:spcPts val="300"/>
              </a:spcAft>
              <a:buClr>
                <a:schemeClr val="accent2"/>
              </a:buClr>
              <a:buFont typeface="Arial" panose="020B0604020202020204" pitchFamily="34" charset="0"/>
              <a:buChar char="•"/>
            </a:pPr>
            <a:r>
              <a:rPr lang="en-US" sz="1400"/>
              <a:t>Objectives are to:</a:t>
            </a:r>
            <a:endParaRPr lang="en-US" sz="1400">
              <a:cs typeface="Arial"/>
            </a:endParaRPr>
          </a:p>
          <a:p>
            <a:pPr marL="628650" lvl="1" indent="-171450">
              <a:spcAft>
                <a:spcPts val="300"/>
              </a:spcAft>
              <a:buClr>
                <a:schemeClr val="accent2"/>
              </a:buClr>
              <a:buFont typeface="Arial" panose="020B0604020202020204" pitchFamily="34" charset="0"/>
              <a:buChar char="•"/>
            </a:pPr>
            <a:r>
              <a:rPr lang="en-US" sz="1400"/>
              <a:t>Assess safety and tolerability</a:t>
            </a:r>
            <a:endParaRPr lang="en-US" sz="1400">
              <a:cs typeface="Arial"/>
            </a:endParaRPr>
          </a:p>
          <a:p>
            <a:pPr marL="628650" lvl="1" indent="-171450">
              <a:spcAft>
                <a:spcPts val="300"/>
              </a:spcAft>
              <a:buClr>
                <a:schemeClr val="accent2"/>
              </a:buClr>
              <a:buFont typeface="Arial" panose="020B0604020202020204" pitchFamily="34" charset="0"/>
              <a:buChar char="•"/>
            </a:pPr>
            <a:r>
              <a:rPr lang="en-US" sz="1400"/>
              <a:t>Identify MTD &amp; biologically active dose</a:t>
            </a:r>
            <a:endParaRPr lang="en-US" sz="1400">
              <a:cs typeface="Arial"/>
            </a:endParaRPr>
          </a:p>
          <a:p>
            <a:pPr marL="628650" lvl="1" indent="-171450">
              <a:spcAft>
                <a:spcPts val="300"/>
              </a:spcAft>
              <a:buClr>
                <a:schemeClr val="accent2"/>
              </a:buClr>
              <a:buFont typeface="Arial" panose="020B0604020202020204" pitchFamily="34" charset="0"/>
              <a:buChar char="•"/>
            </a:pPr>
            <a:r>
              <a:rPr lang="en-US" sz="1400"/>
              <a:t>Evaluate PK/PD</a:t>
            </a:r>
            <a:endParaRPr lang="en-US" sz="1400">
              <a:cs typeface="Arial"/>
            </a:endParaRPr>
          </a:p>
        </p:txBody>
      </p:sp>
      <p:sp>
        <p:nvSpPr>
          <p:cNvPr id="21" name="TextBox 20">
            <a:extLst>
              <a:ext uri="{FF2B5EF4-FFF2-40B4-BE49-F238E27FC236}">
                <a16:creationId xmlns:a16="http://schemas.microsoft.com/office/drawing/2014/main" id="{B42D1DA8-540A-6E22-E437-172F463D075E}"/>
              </a:ext>
            </a:extLst>
          </p:cNvPr>
          <p:cNvSpPr txBox="1"/>
          <p:nvPr/>
        </p:nvSpPr>
        <p:spPr>
          <a:xfrm>
            <a:off x="314818" y="4781199"/>
            <a:ext cx="2213384" cy="276999"/>
          </a:xfrm>
          <a:prstGeom prst="rect">
            <a:avLst/>
          </a:prstGeom>
          <a:noFill/>
        </p:spPr>
        <p:txBody>
          <a:bodyPr wrap="square" rtlCol="0">
            <a:spAutoFit/>
          </a:bodyPr>
          <a:lstStyle/>
          <a:p>
            <a:r>
              <a:rPr lang="en-US" sz="1200" b="1"/>
              <a:t>Oral daily dosing</a:t>
            </a:r>
          </a:p>
        </p:txBody>
      </p:sp>
      <p:sp>
        <p:nvSpPr>
          <p:cNvPr id="22" name="TextBox 21">
            <a:extLst>
              <a:ext uri="{FF2B5EF4-FFF2-40B4-BE49-F238E27FC236}">
                <a16:creationId xmlns:a16="http://schemas.microsoft.com/office/drawing/2014/main" id="{20897E49-561F-6033-219E-7D233B9384C5}"/>
              </a:ext>
            </a:extLst>
          </p:cNvPr>
          <p:cNvSpPr txBox="1"/>
          <p:nvPr/>
        </p:nvSpPr>
        <p:spPr>
          <a:xfrm>
            <a:off x="3098785" y="5122184"/>
            <a:ext cx="2853839" cy="461665"/>
          </a:xfrm>
          <a:prstGeom prst="rect">
            <a:avLst/>
          </a:prstGeom>
          <a:noFill/>
        </p:spPr>
        <p:txBody>
          <a:bodyPr wrap="square" rtlCol="0">
            <a:spAutoFit/>
          </a:bodyPr>
          <a:lstStyle/>
          <a:p>
            <a:r>
              <a:rPr lang="en-US" sz="1200" b="1"/>
              <a:t>Recommended dose </a:t>
            </a:r>
          </a:p>
          <a:p>
            <a:r>
              <a:rPr lang="en-US" sz="1200"/>
              <a:t>MTD or biologically active dose</a:t>
            </a:r>
          </a:p>
        </p:txBody>
      </p:sp>
    </p:spTree>
    <p:extLst>
      <p:ext uri="{BB962C8B-B14F-4D97-AF65-F5344CB8AC3E}">
        <p14:creationId xmlns:p14="http://schemas.microsoft.com/office/powerpoint/2010/main" val="25865493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3F0D49-0C5F-AD35-2C43-0C44E9DF2E48}"/>
              </a:ext>
            </a:extLst>
          </p:cNvPr>
          <p:cNvSpPr>
            <a:spLocks noGrp="1"/>
          </p:cNvSpPr>
          <p:nvPr>
            <p:ph type="body" sz="quarter" idx="12"/>
          </p:nvPr>
        </p:nvSpPr>
        <p:spPr/>
        <p:txBody>
          <a:bodyPr/>
          <a:lstStyle/>
          <a:p>
            <a:r>
              <a:rPr lang="en-US"/>
              <a:t>Elderly population with multiple prior lines of targeted therapies and acquired mutations </a:t>
            </a:r>
          </a:p>
        </p:txBody>
      </p:sp>
      <p:sp>
        <p:nvSpPr>
          <p:cNvPr id="3" name="Title 2">
            <a:extLst>
              <a:ext uri="{FF2B5EF4-FFF2-40B4-BE49-F238E27FC236}">
                <a16:creationId xmlns:a16="http://schemas.microsoft.com/office/drawing/2014/main" id="{E9B3A396-836A-603B-6519-411DF16EF91B}"/>
              </a:ext>
            </a:extLst>
          </p:cNvPr>
          <p:cNvSpPr>
            <a:spLocks noGrp="1"/>
          </p:cNvSpPr>
          <p:nvPr>
            <p:ph type="title"/>
          </p:nvPr>
        </p:nvSpPr>
        <p:spPr/>
        <p:txBody>
          <a:bodyPr/>
          <a:lstStyle/>
          <a:p>
            <a:r>
              <a:rPr lang="en-US"/>
              <a:t>Baseline disease characteristics </a:t>
            </a:r>
          </a:p>
        </p:txBody>
      </p:sp>
      <p:sp>
        <p:nvSpPr>
          <p:cNvPr id="4" name="Footer Placeholder 3">
            <a:extLst>
              <a:ext uri="{FF2B5EF4-FFF2-40B4-BE49-F238E27FC236}">
                <a16:creationId xmlns:a16="http://schemas.microsoft.com/office/drawing/2014/main" id="{ADFAB191-1D59-C220-71D6-573F1B8FBCCD}"/>
              </a:ext>
            </a:extLst>
          </p:cNvPr>
          <p:cNvSpPr>
            <a:spLocks noGrp="1"/>
          </p:cNvSpPr>
          <p:nvPr>
            <p:ph type="ftr" sz="quarter" idx="13"/>
          </p:nvPr>
        </p:nvSpPr>
        <p:spPr>
          <a:xfrm>
            <a:off x="407989" y="6021388"/>
            <a:ext cx="8532812" cy="647700"/>
          </a:xfrm>
        </p:spPr>
        <p:txBody>
          <a:bodyPr/>
          <a:lstStyle/>
          <a:p>
            <a:r>
              <a:rPr lang="en-GB"/>
              <a:t>Data </a:t>
            </a:r>
            <a:r>
              <a:rPr lang="en-GB" err="1"/>
              <a:t>cutoff</a:t>
            </a:r>
            <a:r>
              <a:rPr lang="en-GB"/>
              <a:t>: 15 Sept 2023. </a:t>
            </a:r>
          </a:p>
          <a:p>
            <a:r>
              <a:rPr lang="en-GB" baseline="30000" err="1"/>
              <a:t>a</a:t>
            </a:r>
            <a:r>
              <a:rPr lang="en-GB" err="1"/>
              <a:t>Patients</a:t>
            </a:r>
            <a:r>
              <a:rPr lang="en-GB"/>
              <a:t> could have multiple prior treatments.</a:t>
            </a:r>
          </a:p>
          <a:p>
            <a:r>
              <a:rPr lang="en-GB" b="1"/>
              <a:t>BCL2i</a:t>
            </a:r>
            <a:r>
              <a:rPr lang="en-GB"/>
              <a:t>, B-cell lymphoma 2 inhibitor; </a:t>
            </a:r>
            <a:r>
              <a:rPr lang="en-GB" b="1"/>
              <a:t>BTKi, </a:t>
            </a:r>
            <a:r>
              <a:rPr lang="en-GB"/>
              <a:t>Bruton’s tyrosine kinase inhibitor; </a:t>
            </a:r>
            <a:r>
              <a:rPr lang="en-GB" b="1"/>
              <a:t>CAR</a:t>
            </a:r>
            <a:r>
              <a:rPr lang="en-GB"/>
              <a:t>, chimeric antigen receptor; </a:t>
            </a:r>
            <a:r>
              <a:rPr lang="en-GB" b="1" err="1"/>
              <a:t>cBTKi</a:t>
            </a:r>
            <a:r>
              <a:rPr lang="en-GB" b="1"/>
              <a:t>, </a:t>
            </a:r>
            <a:r>
              <a:rPr lang="en-GB"/>
              <a:t>covalent Bruton’s tyrosine kinase inhibitor; </a:t>
            </a:r>
            <a:r>
              <a:rPr lang="en-GB" b="1"/>
              <a:t>CLL</a:t>
            </a:r>
            <a:r>
              <a:rPr lang="en-GB"/>
              <a:t>, chronic lymphocytic </a:t>
            </a:r>
            <a:r>
              <a:rPr lang="en-GB" err="1"/>
              <a:t>leukemia</a:t>
            </a:r>
            <a:r>
              <a:rPr lang="en-GB"/>
              <a:t>; </a:t>
            </a:r>
            <a:r>
              <a:rPr lang="en-GB" b="1" err="1"/>
              <a:t>ncBTKi</a:t>
            </a:r>
            <a:r>
              <a:rPr lang="en-GB" b="1"/>
              <a:t>, </a:t>
            </a:r>
            <a:r>
              <a:rPr lang="en-GB"/>
              <a:t>noncovalent Bruton’s tyrosine kinase inhibitor; </a:t>
            </a:r>
            <a:r>
              <a:rPr lang="en-GB" b="1"/>
              <a:t>ECOG PS, </a:t>
            </a:r>
            <a:r>
              <a:rPr lang="en-GB"/>
              <a:t>Eastern Cooperative Oncology Group performance status; </a:t>
            </a:r>
            <a:r>
              <a:rPr lang="en-GB" b="1"/>
              <a:t>NHL,</a:t>
            </a:r>
            <a:r>
              <a:rPr lang="en-GB"/>
              <a:t> non-Hodgkin’s lymphoma; </a:t>
            </a:r>
            <a:r>
              <a:rPr lang="en-GB" b="1"/>
              <a:t>NK</a:t>
            </a:r>
            <a:r>
              <a:rPr lang="en-GB"/>
              <a:t>, natural killer; </a:t>
            </a:r>
            <a:r>
              <a:rPr lang="en-GB" b="1"/>
              <a:t>SLL</a:t>
            </a:r>
            <a:r>
              <a:rPr lang="en-GB"/>
              <a:t>, small lymphocytic lymphoma; </a:t>
            </a:r>
            <a:r>
              <a:rPr lang="en-GB" b="1"/>
              <a:t>WM, </a:t>
            </a:r>
            <a:r>
              <a:rPr lang="en-GB" err="1"/>
              <a:t>Waldenström’s</a:t>
            </a:r>
            <a:r>
              <a:rPr lang="en-GB"/>
              <a:t> macroglobulinemia. </a:t>
            </a:r>
          </a:p>
          <a:p>
            <a:r>
              <a:rPr lang="en-GB" b="1"/>
              <a:t>Danilov et al, Abstract #4463 presented at ASH 2023. </a:t>
            </a:r>
            <a:endParaRPr lang="en-GB"/>
          </a:p>
        </p:txBody>
      </p:sp>
      <p:graphicFrame>
        <p:nvGraphicFramePr>
          <p:cNvPr id="10" name="Table 9">
            <a:extLst>
              <a:ext uri="{FF2B5EF4-FFF2-40B4-BE49-F238E27FC236}">
                <a16:creationId xmlns:a16="http://schemas.microsoft.com/office/drawing/2014/main" id="{C1BF4FE8-F928-2B73-45CD-BE9707D2157D}"/>
              </a:ext>
            </a:extLst>
          </p:cNvPr>
          <p:cNvGraphicFramePr>
            <a:graphicFrameLocks noGrp="1"/>
          </p:cNvGraphicFramePr>
          <p:nvPr>
            <p:extLst>
              <p:ext uri="{D42A27DB-BD31-4B8C-83A1-F6EECF244321}">
                <p14:modId xmlns:p14="http://schemas.microsoft.com/office/powerpoint/2010/main" val="2052233788"/>
              </p:ext>
            </p:extLst>
          </p:nvPr>
        </p:nvGraphicFramePr>
        <p:xfrm>
          <a:off x="416533" y="1999749"/>
          <a:ext cx="10059400" cy="3892686"/>
        </p:xfrm>
        <a:graphic>
          <a:graphicData uri="http://schemas.openxmlformats.org/drawingml/2006/table">
            <a:tbl>
              <a:tblPr firstRow="1" bandRow="1">
                <a:tableStyleId>{5C22544A-7EE6-4342-B048-85BDC9FD1C3A}</a:tableStyleId>
              </a:tblPr>
              <a:tblGrid>
                <a:gridCol w="3312160">
                  <a:extLst>
                    <a:ext uri="{9D8B030D-6E8A-4147-A177-3AD203B41FA5}">
                      <a16:colId xmlns:a16="http://schemas.microsoft.com/office/drawing/2014/main" val="3542636299"/>
                    </a:ext>
                  </a:extLst>
                </a:gridCol>
                <a:gridCol w="2249080">
                  <a:extLst>
                    <a:ext uri="{9D8B030D-6E8A-4147-A177-3AD203B41FA5}">
                      <a16:colId xmlns:a16="http://schemas.microsoft.com/office/drawing/2014/main" val="3715269773"/>
                    </a:ext>
                  </a:extLst>
                </a:gridCol>
                <a:gridCol w="2249080">
                  <a:extLst>
                    <a:ext uri="{9D8B030D-6E8A-4147-A177-3AD203B41FA5}">
                      <a16:colId xmlns:a16="http://schemas.microsoft.com/office/drawing/2014/main" val="2525499918"/>
                    </a:ext>
                  </a:extLst>
                </a:gridCol>
                <a:gridCol w="2249080">
                  <a:extLst>
                    <a:ext uri="{9D8B030D-6E8A-4147-A177-3AD203B41FA5}">
                      <a16:colId xmlns:a16="http://schemas.microsoft.com/office/drawing/2014/main" val="608115287"/>
                    </a:ext>
                  </a:extLst>
                </a:gridCol>
              </a:tblGrid>
              <a:tr h="220286">
                <a:tc>
                  <a:txBody>
                    <a:bodyPr/>
                    <a:lstStyle/>
                    <a:p>
                      <a:pPr fontAlgn="b"/>
                      <a:r>
                        <a:rPr lang="en-GB" sz="1200" b="1">
                          <a:effectLst/>
                        </a:rPr>
                        <a:t>Characteristic</a:t>
                      </a:r>
                    </a:p>
                  </a:txBody>
                  <a:tcPr marT="0" marB="36000" anchor="b"/>
                </a:tc>
                <a:tc>
                  <a:txBody>
                    <a:bodyPr/>
                    <a:lstStyle/>
                    <a:p>
                      <a:pPr algn="ctr" fontAlgn="b"/>
                      <a:r>
                        <a:rPr lang="en-GB" sz="1200" b="1">
                          <a:effectLst/>
                        </a:rPr>
                        <a:t>NHL/WM (n=21)</a:t>
                      </a:r>
                    </a:p>
                  </a:txBody>
                  <a:tcPr marT="0" marB="36000" anchor="b"/>
                </a:tc>
                <a:tc>
                  <a:txBody>
                    <a:bodyPr/>
                    <a:lstStyle/>
                    <a:p>
                      <a:pPr algn="ctr" fontAlgn="b"/>
                      <a:r>
                        <a:rPr lang="en-GB" sz="1200" b="1">
                          <a:effectLst/>
                        </a:rPr>
                        <a:t>CLL/SLL (n=33)</a:t>
                      </a:r>
                    </a:p>
                  </a:txBody>
                  <a:tcPr marT="0" marB="36000" anchor="b"/>
                </a:tc>
                <a:tc>
                  <a:txBody>
                    <a:bodyPr/>
                    <a:lstStyle/>
                    <a:p>
                      <a:pPr algn="ctr" fontAlgn="b"/>
                      <a:r>
                        <a:rPr lang="en-GB" sz="1200" b="1">
                          <a:effectLst/>
                        </a:rPr>
                        <a:t>Overall population (N=54)</a:t>
                      </a:r>
                    </a:p>
                  </a:txBody>
                  <a:tcPr marT="0" marB="36000" anchor="b"/>
                </a:tc>
                <a:extLst>
                  <a:ext uri="{0D108BD9-81ED-4DB2-BD59-A6C34878D82A}">
                    <a16:rowId xmlns:a16="http://schemas.microsoft.com/office/drawing/2014/main" val="2568622836"/>
                  </a:ext>
                </a:extLst>
              </a:tr>
              <a:tr h="220286">
                <a:tc>
                  <a:txBody>
                    <a:bodyPr/>
                    <a:lstStyle/>
                    <a:p>
                      <a:pPr fontAlgn="base"/>
                      <a:r>
                        <a:rPr lang="en-GB" sz="1200" b="1">
                          <a:effectLst/>
                        </a:rPr>
                        <a:t>Median age, years (range)</a:t>
                      </a:r>
                    </a:p>
                  </a:txBody>
                  <a:tcPr marT="0" marB="36000" anchor="ctr"/>
                </a:tc>
                <a:tc>
                  <a:txBody>
                    <a:bodyPr/>
                    <a:lstStyle/>
                    <a:p>
                      <a:pPr algn="ctr" fontAlgn="base"/>
                      <a:r>
                        <a:rPr lang="en-IT" sz="1200">
                          <a:effectLst/>
                        </a:rPr>
                        <a:t>70.0 (50.0–92.0)</a:t>
                      </a:r>
                    </a:p>
                  </a:txBody>
                  <a:tcPr marT="0" marB="36000" anchor="ctr"/>
                </a:tc>
                <a:tc>
                  <a:txBody>
                    <a:bodyPr/>
                    <a:lstStyle/>
                    <a:p>
                      <a:pPr algn="ctr" fontAlgn="base"/>
                      <a:r>
                        <a:rPr lang="en-IT" sz="1200">
                          <a:effectLst/>
                        </a:rPr>
                        <a:t>74.0 (58.0–90.0)</a:t>
                      </a:r>
                    </a:p>
                  </a:txBody>
                  <a:tcPr marT="0" marB="36000" anchor="ctr"/>
                </a:tc>
                <a:tc>
                  <a:txBody>
                    <a:bodyPr/>
                    <a:lstStyle/>
                    <a:p>
                      <a:pPr algn="ctr" fontAlgn="base"/>
                      <a:r>
                        <a:rPr lang="en-IT" sz="1200">
                          <a:effectLst/>
                        </a:rPr>
                        <a:t>72.5 (50.0–92.0)</a:t>
                      </a:r>
                    </a:p>
                  </a:txBody>
                  <a:tcPr marT="0" marB="36000" anchor="ctr"/>
                </a:tc>
                <a:extLst>
                  <a:ext uri="{0D108BD9-81ED-4DB2-BD59-A6C34878D82A}">
                    <a16:rowId xmlns:a16="http://schemas.microsoft.com/office/drawing/2014/main" val="1120155753"/>
                  </a:ext>
                </a:extLst>
              </a:tr>
              <a:tr h="220286">
                <a:tc>
                  <a:txBody>
                    <a:bodyPr/>
                    <a:lstStyle/>
                    <a:p>
                      <a:pPr lvl="1" fontAlgn="base"/>
                      <a:r>
                        <a:rPr lang="en-GB" sz="1200">
                          <a:effectLst/>
                        </a:rPr>
                        <a:t>Female, n (%)</a:t>
                      </a:r>
                    </a:p>
                  </a:txBody>
                  <a:tcPr marT="0" marB="36000" anchor="ctr">
                    <a:solidFill>
                      <a:srgbClr val="E7E8EA"/>
                    </a:solidFill>
                  </a:tcPr>
                </a:tc>
                <a:tc>
                  <a:txBody>
                    <a:bodyPr/>
                    <a:lstStyle/>
                    <a:p>
                      <a:pPr algn="ctr" fontAlgn="base"/>
                      <a:r>
                        <a:rPr lang="en-IT" sz="1200">
                          <a:effectLst/>
                        </a:rPr>
                        <a:t>6 (28.6)</a:t>
                      </a:r>
                    </a:p>
                  </a:txBody>
                  <a:tcPr marT="0" marB="36000" anchor="ctr">
                    <a:solidFill>
                      <a:srgbClr val="E7E8EA"/>
                    </a:solidFill>
                  </a:tcPr>
                </a:tc>
                <a:tc>
                  <a:txBody>
                    <a:bodyPr/>
                    <a:lstStyle/>
                    <a:p>
                      <a:pPr algn="ctr" fontAlgn="base"/>
                      <a:r>
                        <a:rPr lang="en-IT" sz="1200">
                          <a:effectLst/>
                        </a:rPr>
                        <a:t>11 (33.3)</a:t>
                      </a:r>
                    </a:p>
                  </a:txBody>
                  <a:tcPr marT="0" marB="36000" anchor="ctr">
                    <a:solidFill>
                      <a:srgbClr val="E7E8EA"/>
                    </a:solidFill>
                  </a:tcPr>
                </a:tc>
                <a:tc>
                  <a:txBody>
                    <a:bodyPr/>
                    <a:lstStyle/>
                    <a:p>
                      <a:pPr algn="ctr" fontAlgn="base"/>
                      <a:r>
                        <a:rPr lang="en-IT" sz="1200">
                          <a:effectLst/>
                        </a:rPr>
                        <a:t>17 (31.5)</a:t>
                      </a:r>
                    </a:p>
                  </a:txBody>
                  <a:tcPr marT="0" marB="36000" anchor="ctr">
                    <a:solidFill>
                      <a:srgbClr val="E7E8EA"/>
                    </a:solidFill>
                  </a:tcPr>
                </a:tc>
                <a:extLst>
                  <a:ext uri="{0D108BD9-81ED-4DB2-BD59-A6C34878D82A}">
                    <a16:rowId xmlns:a16="http://schemas.microsoft.com/office/drawing/2014/main" val="191971479"/>
                  </a:ext>
                </a:extLst>
              </a:tr>
              <a:tr h="220286">
                <a:tc>
                  <a:txBody>
                    <a:bodyPr/>
                    <a:lstStyle/>
                    <a:p>
                      <a:pPr lvl="1" fontAlgn="base"/>
                      <a:r>
                        <a:rPr lang="en-GB" sz="1200">
                          <a:effectLst/>
                        </a:rPr>
                        <a:t>Male, n (%)</a:t>
                      </a:r>
                    </a:p>
                  </a:txBody>
                  <a:tcPr marT="0" marB="36000" anchor="ctr">
                    <a:solidFill>
                      <a:srgbClr val="E7E8EA"/>
                    </a:solidFill>
                  </a:tcPr>
                </a:tc>
                <a:tc>
                  <a:txBody>
                    <a:bodyPr/>
                    <a:lstStyle/>
                    <a:p>
                      <a:pPr algn="ctr" fontAlgn="base"/>
                      <a:r>
                        <a:rPr lang="en-IT" sz="1200">
                          <a:effectLst/>
                        </a:rPr>
                        <a:t>15 (71.4)</a:t>
                      </a:r>
                    </a:p>
                  </a:txBody>
                  <a:tcPr marT="0" marB="36000" anchor="ctr">
                    <a:solidFill>
                      <a:srgbClr val="E7E8EA"/>
                    </a:solidFill>
                  </a:tcPr>
                </a:tc>
                <a:tc>
                  <a:txBody>
                    <a:bodyPr/>
                    <a:lstStyle/>
                    <a:p>
                      <a:pPr algn="ctr" fontAlgn="base"/>
                      <a:r>
                        <a:rPr lang="en-IT" sz="1200">
                          <a:effectLst/>
                        </a:rPr>
                        <a:t>22 (66.7)</a:t>
                      </a:r>
                    </a:p>
                  </a:txBody>
                  <a:tcPr marT="0" marB="36000" anchor="ctr">
                    <a:solidFill>
                      <a:srgbClr val="E7E8EA"/>
                    </a:solidFill>
                  </a:tcPr>
                </a:tc>
                <a:tc>
                  <a:txBody>
                    <a:bodyPr/>
                    <a:lstStyle/>
                    <a:p>
                      <a:pPr algn="ctr" fontAlgn="base"/>
                      <a:r>
                        <a:rPr lang="en-IT" sz="1200">
                          <a:effectLst/>
                        </a:rPr>
                        <a:t>37 (68.5)</a:t>
                      </a:r>
                    </a:p>
                  </a:txBody>
                  <a:tcPr marT="0" marB="36000" anchor="ctr">
                    <a:solidFill>
                      <a:srgbClr val="E7E8EA"/>
                    </a:solidFill>
                  </a:tcPr>
                </a:tc>
                <a:extLst>
                  <a:ext uri="{0D108BD9-81ED-4DB2-BD59-A6C34878D82A}">
                    <a16:rowId xmlns:a16="http://schemas.microsoft.com/office/drawing/2014/main" val="301537023"/>
                  </a:ext>
                </a:extLst>
              </a:tr>
              <a:tr h="220286">
                <a:tc>
                  <a:txBody>
                    <a:bodyPr/>
                    <a:lstStyle/>
                    <a:p>
                      <a:pPr fontAlgn="base"/>
                      <a:r>
                        <a:rPr lang="en-GB" sz="1200" b="1">
                          <a:effectLst/>
                        </a:rPr>
                        <a:t>ECOG PS, n (%)</a:t>
                      </a:r>
                    </a:p>
                  </a:txBody>
                  <a:tcPr marT="0" marB="36000" anchor="ctr">
                    <a:solidFill>
                      <a:srgbClr val="CBCDD2"/>
                    </a:solidFill>
                  </a:tcPr>
                </a:tc>
                <a:tc>
                  <a:txBody>
                    <a:bodyPr/>
                    <a:lstStyle/>
                    <a:p>
                      <a:pPr algn="ctr" fontAlgn="base"/>
                      <a:endParaRPr lang="en-IT" sz="1200">
                        <a:effectLst/>
                      </a:endParaRPr>
                    </a:p>
                  </a:txBody>
                  <a:tcPr marT="0" marB="36000" anchor="ctr">
                    <a:solidFill>
                      <a:srgbClr val="CBCDD2"/>
                    </a:solidFill>
                  </a:tcPr>
                </a:tc>
                <a:tc>
                  <a:txBody>
                    <a:bodyPr/>
                    <a:lstStyle/>
                    <a:p>
                      <a:pPr algn="ctr" fontAlgn="base"/>
                      <a:endParaRPr lang="en-IT" sz="1200">
                        <a:effectLst/>
                      </a:endParaRPr>
                    </a:p>
                  </a:txBody>
                  <a:tcPr marT="0" marB="36000" anchor="ctr">
                    <a:solidFill>
                      <a:srgbClr val="CBCDD2"/>
                    </a:solidFill>
                  </a:tcPr>
                </a:tc>
                <a:tc>
                  <a:txBody>
                    <a:bodyPr/>
                    <a:lstStyle/>
                    <a:p>
                      <a:pPr algn="ctr" fontAlgn="base"/>
                      <a:endParaRPr lang="en-IT" sz="1200">
                        <a:effectLst/>
                      </a:endParaRPr>
                    </a:p>
                  </a:txBody>
                  <a:tcPr marT="0" marB="36000" anchor="ctr">
                    <a:solidFill>
                      <a:srgbClr val="CBCDD2"/>
                    </a:solidFill>
                  </a:tcPr>
                </a:tc>
                <a:extLst>
                  <a:ext uri="{0D108BD9-81ED-4DB2-BD59-A6C34878D82A}">
                    <a16:rowId xmlns:a16="http://schemas.microsoft.com/office/drawing/2014/main" val="1945135314"/>
                  </a:ext>
                </a:extLst>
              </a:tr>
              <a:tr h="220286">
                <a:tc>
                  <a:txBody>
                    <a:bodyPr/>
                    <a:lstStyle/>
                    <a:p>
                      <a:pPr lvl="1" fontAlgn="base"/>
                      <a:r>
                        <a:rPr lang="en-IT" sz="1200">
                          <a:effectLst/>
                        </a:rPr>
                        <a:t>0</a:t>
                      </a:r>
                    </a:p>
                  </a:txBody>
                  <a:tcPr marT="0" marB="36000" anchor="ctr">
                    <a:solidFill>
                      <a:srgbClr val="CBCDD2"/>
                    </a:solidFill>
                  </a:tcPr>
                </a:tc>
                <a:tc>
                  <a:txBody>
                    <a:bodyPr/>
                    <a:lstStyle/>
                    <a:p>
                      <a:pPr algn="ctr" fontAlgn="base"/>
                      <a:r>
                        <a:rPr lang="en-IT" sz="1200">
                          <a:effectLst/>
                        </a:rPr>
                        <a:t>10 (47.6)</a:t>
                      </a:r>
                    </a:p>
                  </a:txBody>
                  <a:tcPr marT="0" marB="36000" anchor="ctr">
                    <a:solidFill>
                      <a:srgbClr val="CBCDD2"/>
                    </a:solidFill>
                  </a:tcPr>
                </a:tc>
                <a:tc>
                  <a:txBody>
                    <a:bodyPr/>
                    <a:lstStyle/>
                    <a:p>
                      <a:pPr algn="ctr" fontAlgn="base"/>
                      <a:r>
                        <a:rPr lang="en-IT" sz="1200">
                          <a:effectLst/>
                        </a:rPr>
                        <a:t>18 (54.5)</a:t>
                      </a:r>
                    </a:p>
                  </a:txBody>
                  <a:tcPr marT="0" marB="36000" anchor="ctr">
                    <a:solidFill>
                      <a:srgbClr val="CBCDD2"/>
                    </a:solidFill>
                  </a:tcPr>
                </a:tc>
                <a:tc>
                  <a:txBody>
                    <a:bodyPr/>
                    <a:lstStyle/>
                    <a:p>
                      <a:pPr algn="ctr" fontAlgn="base"/>
                      <a:r>
                        <a:rPr lang="en-IT" sz="1200">
                          <a:effectLst/>
                        </a:rPr>
                        <a:t>28 (51.9)</a:t>
                      </a:r>
                    </a:p>
                  </a:txBody>
                  <a:tcPr marT="0" marB="36000" anchor="ctr">
                    <a:solidFill>
                      <a:srgbClr val="CBCDD2"/>
                    </a:solidFill>
                  </a:tcPr>
                </a:tc>
                <a:extLst>
                  <a:ext uri="{0D108BD9-81ED-4DB2-BD59-A6C34878D82A}">
                    <a16:rowId xmlns:a16="http://schemas.microsoft.com/office/drawing/2014/main" val="3600509573"/>
                  </a:ext>
                </a:extLst>
              </a:tr>
              <a:tr h="220286">
                <a:tc>
                  <a:txBody>
                    <a:bodyPr/>
                    <a:lstStyle/>
                    <a:p>
                      <a:pPr lvl="1" fontAlgn="base"/>
                      <a:r>
                        <a:rPr lang="en-IT" sz="1200">
                          <a:effectLst/>
                        </a:rPr>
                        <a:t>1</a:t>
                      </a:r>
                    </a:p>
                  </a:txBody>
                  <a:tcPr marT="0" marB="36000" anchor="ctr">
                    <a:solidFill>
                      <a:srgbClr val="CBCDD2"/>
                    </a:solidFill>
                  </a:tcPr>
                </a:tc>
                <a:tc>
                  <a:txBody>
                    <a:bodyPr/>
                    <a:lstStyle/>
                    <a:p>
                      <a:pPr algn="ctr" fontAlgn="base"/>
                      <a:r>
                        <a:rPr lang="en-IT" sz="1200">
                          <a:effectLst/>
                        </a:rPr>
                        <a:t>11 (52.4)</a:t>
                      </a:r>
                    </a:p>
                  </a:txBody>
                  <a:tcPr marT="0" marB="36000" anchor="ctr">
                    <a:solidFill>
                      <a:srgbClr val="CBCDD2"/>
                    </a:solidFill>
                  </a:tcPr>
                </a:tc>
                <a:tc>
                  <a:txBody>
                    <a:bodyPr/>
                    <a:lstStyle/>
                    <a:p>
                      <a:pPr algn="ctr" fontAlgn="base"/>
                      <a:r>
                        <a:rPr lang="en-IT" sz="1200">
                          <a:effectLst/>
                        </a:rPr>
                        <a:t>15 (45.5)</a:t>
                      </a:r>
                    </a:p>
                  </a:txBody>
                  <a:tcPr marT="0" marB="36000" anchor="ctr">
                    <a:solidFill>
                      <a:srgbClr val="CBCDD2"/>
                    </a:solidFill>
                  </a:tcPr>
                </a:tc>
                <a:tc>
                  <a:txBody>
                    <a:bodyPr/>
                    <a:lstStyle/>
                    <a:p>
                      <a:pPr algn="ctr" fontAlgn="base"/>
                      <a:r>
                        <a:rPr lang="en-IT" sz="1200">
                          <a:effectLst/>
                        </a:rPr>
                        <a:t>26 (48.1)</a:t>
                      </a:r>
                    </a:p>
                  </a:txBody>
                  <a:tcPr marT="0" marB="36000" anchor="ctr">
                    <a:solidFill>
                      <a:srgbClr val="CBCDD2"/>
                    </a:solidFill>
                  </a:tcPr>
                </a:tc>
                <a:extLst>
                  <a:ext uri="{0D108BD9-81ED-4DB2-BD59-A6C34878D82A}">
                    <a16:rowId xmlns:a16="http://schemas.microsoft.com/office/drawing/2014/main" val="1699659736"/>
                  </a:ext>
                </a:extLst>
              </a:tr>
              <a:tr h="220286">
                <a:tc>
                  <a:txBody>
                    <a:bodyPr/>
                    <a:lstStyle/>
                    <a:p>
                      <a:pPr fontAlgn="base"/>
                      <a:r>
                        <a:rPr lang="en-GB" sz="1200" b="1">
                          <a:effectLst/>
                        </a:rPr>
                        <a:t>Previous targeted </a:t>
                      </a:r>
                      <a:r>
                        <a:rPr lang="en-GB" sz="1200" b="1" err="1">
                          <a:effectLst/>
                        </a:rPr>
                        <a:t>treatments</a:t>
                      </a:r>
                      <a:r>
                        <a:rPr lang="en-GB" sz="1200" b="1" baseline="30000" err="1">
                          <a:effectLst/>
                        </a:rPr>
                        <a:t>a</a:t>
                      </a:r>
                      <a:r>
                        <a:rPr lang="en-GB" sz="1200" b="1">
                          <a:effectLst/>
                        </a:rPr>
                        <a:t>, n (%)</a:t>
                      </a:r>
                    </a:p>
                  </a:txBody>
                  <a:tcPr marT="0" marB="36000" anchor="ctr">
                    <a:solidFill>
                      <a:srgbClr val="E7E8EA"/>
                    </a:solidFill>
                  </a:tcPr>
                </a:tc>
                <a:tc>
                  <a:txBody>
                    <a:bodyPr/>
                    <a:lstStyle/>
                    <a:p>
                      <a:pPr algn="ctr" fontAlgn="base"/>
                      <a:endParaRPr lang="en-IT" sz="1200">
                        <a:effectLst/>
                      </a:endParaRPr>
                    </a:p>
                  </a:txBody>
                  <a:tcPr marT="0" marB="36000" anchor="ctr">
                    <a:solidFill>
                      <a:srgbClr val="E7E8EA"/>
                    </a:solidFill>
                  </a:tcPr>
                </a:tc>
                <a:tc>
                  <a:txBody>
                    <a:bodyPr/>
                    <a:lstStyle/>
                    <a:p>
                      <a:pPr algn="ctr" fontAlgn="base"/>
                      <a:endParaRPr lang="en-IT" sz="1200">
                        <a:effectLst/>
                      </a:endParaRPr>
                    </a:p>
                  </a:txBody>
                  <a:tcPr marT="0" marB="36000" anchor="ctr">
                    <a:solidFill>
                      <a:srgbClr val="E7E8EA"/>
                    </a:solidFill>
                  </a:tcPr>
                </a:tc>
                <a:tc>
                  <a:txBody>
                    <a:bodyPr/>
                    <a:lstStyle/>
                    <a:p>
                      <a:pPr algn="ctr" fontAlgn="base"/>
                      <a:endParaRPr lang="en-IT" sz="1200">
                        <a:effectLst/>
                      </a:endParaRPr>
                    </a:p>
                  </a:txBody>
                  <a:tcPr marT="0" marB="36000" anchor="ctr">
                    <a:solidFill>
                      <a:srgbClr val="E7E8EA"/>
                    </a:solidFill>
                  </a:tcPr>
                </a:tc>
                <a:extLst>
                  <a:ext uri="{0D108BD9-81ED-4DB2-BD59-A6C34878D82A}">
                    <a16:rowId xmlns:a16="http://schemas.microsoft.com/office/drawing/2014/main" val="241903954"/>
                  </a:ext>
                </a:extLst>
              </a:tr>
              <a:tr h="220286">
                <a:tc>
                  <a:txBody>
                    <a:bodyPr/>
                    <a:lstStyle/>
                    <a:p>
                      <a:pPr lvl="1" fontAlgn="base"/>
                      <a:r>
                        <a:rPr lang="en-GB" sz="1200">
                          <a:effectLst/>
                        </a:rPr>
                        <a:t>BTKi</a:t>
                      </a:r>
                    </a:p>
                  </a:txBody>
                  <a:tcPr marT="0" marB="36000" anchor="ctr">
                    <a:solidFill>
                      <a:srgbClr val="E7E8EA"/>
                    </a:solidFill>
                  </a:tcPr>
                </a:tc>
                <a:tc>
                  <a:txBody>
                    <a:bodyPr/>
                    <a:lstStyle/>
                    <a:p>
                      <a:pPr algn="ctr" fontAlgn="base"/>
                      <a:r>
                        <a:rPr lang="en-IT" sz="1200">
                          <a:effectLst/>
                        </a:rPr>
                        <a:t>15 (71.4)</a:t>
                      </a:r>
                    </a:p>
                  </a:txBody>
                  <a:tcPr marT="0" marB="36000" anchor="ctr">
                    <a:solidFill>
                      <a:srgbClr val="E7E8EA"/>
                    </a:solidFill>
                  </a:tcPr>
                </a:tc>
                <a:tc>
                  <a:txBody>
                    <a:bodyPr/>
                    <a:lstStyle/>
                    <a:p>
                      <a:pPr algn="ctr" fontAlgn="base"/>
                      <a:r>
                        <a:rPr lang="en-IT" sz="1200">
                          <a:effectLst/>
                        </a:rPr>
                        <a:t>33 (100.0)</a:t>
                      </a:r>
                    </a:p>
                  </a:txBody>
                  <a:tcPr marT="0" marB="36000" anchor="ctr">
                    <a:solidFill>
                      <a:srgbClr val="E7E8EA"/>
                    </a:solidFill>
                  </a:tcPr>
                </a:tc>
                <a:tc>
                  <a:txBody>
                    <a:bodyPr/>
                    <a:lstStyle/>
                    <a:p>
                      <a:pPr algn="ctr" fontAlgn="base"/>
                      <a:r>
                        <a:rPr lang="en-IT" sz="1200">
                          <a:effectLst/>
                        </a:rPr>
                        <a:t>48 (88.9)</a:t>
                      </a:r>
                    </a:p>
                  </a:txBody>
                  <a:tcPr marT="0" marB="36000" anchor="ctr">
                    <a:solidFill>
                      <a:srgbClr val="E7E8EA"/>
                    </a:solidFill>
                  </a:tcPr>
                </a:tc>
                <a:extLst>
                  <a:ext uri="{0D108BD9-81ED-4DB2-BD59-A6C34878D82A}">
                    <a16:rowId xmlns:a16="http://schemas.microsoft.com/office/drawing/2014/main" val="1774669182"/>
                  </a:ext>
                </a:extLst>
              </a:tr>
              <a:tr h="220286">
                <a:tc>
                  <a:txBody>
                    <a:bodyPr/>
                    <a:lstStyle/>
                    <a:p>
                      <a:pPr lvl="2" fontAlgn="base"/>
                      <a:r>
                        <a:rPr lang="en-GB" sz="1200" err="1">
                          <a:effectLst/>
                        </a:rPr>
                        <a:t>Pirtobrutinib</a:t>
                      </a:r>
                      <a:endParaRPr lang="en-GB" sz="1200">
                        <a:effectLst/>
                      </a:endParaRPr>
                    </a:p>
                  </a:txBody>
                  <a:tcPr marT="0" marB="36000" anchor="ctr">
                    <a:solidFill>
                      <a:srgbClr val="E7E8EA"/>
                    </a:solidFill>
                  </a:tcPr>
                </a:tc>
                <a:tc>
                  <a:txBody>
                    <a:bodyPr/>
                    <a:lstStyle/>
                    <a:p>
                      <a:pPr algn="ctr" fontAlgn="base"/>
                      <a:r>
                        <a:rPr lang="en-IT" sz="1200">
                          <a:effectLst/>
                        </a:rPr>
                        <a:t>5 (23.8)</a:t>
                      </a:r>
                    </a:p>
                  </a:txBody>
                  <a:tcPr marT="0" marB="36000" anchor="ctr">
                    <a:solidFill>
                      <a:srgbClr val="E7E8EA"/>
                    </a:solidFill>
                  </a:tcPr>
                </a:tc>
                <a:tc>
                  <a:txBody>
                    <a:bodyPr/>
                    <a:lstStyle/>
                    <a:p>
                      <a:pPr algn="ctr" fontAlgn="base"/>
                      <a:r>
                        <a:rPr lang="en-IT" sz="1200">
                          <a:effectLst/>
                        </a:rPr>
                        <a:t>9 (27.3)</a:t>
                      </a:r>
                    </a:p>
                  </a:txBody>
                  <a:tcPr marT="0" marB="36000" anchor="ctr">
                    <a:solidFill>
                      <a:srgbClr val="E7E8EA"/>
                    </a:solidFill>
                  </a:tcPr>
                </a:tc>
                <a:tc>
                  <a:txBody>
                    <a:bodyPr/>
                    <a:lstStyle/>
                    <a:p>
                      <a:pPr algn="ctr" fontAlgn="base"/>
                      <a:r>
                        <a:rPr lang="en-IT" sz="1200">
                          <a:effectLst/>
                        </a:rPr>
                        <a:t>14 (25.9)</a:t>
                      </a:r>
                    </a:p>
                  </a:txBody>
                  <a:tcPr marT="0" marB="36000" anchor="ctr">
                    <a:solidFill>
                      <a:srgbClr val="E7E8EA"/>
                    </a:solidFill>
                  </a:tcPr>
                </a:tc>
                <a:extLst>
                  <a:ext uri="{0D108BD9-81ED-4DB2-BD59-A6C34878D82A}">
                    <a16:rowId xmlns:a16="http://schemas.microsoft.com/office/drawing/2014/main" val="4129374715"/>
                  </a:ext>
                </a:extLst>
              </a:tr>
              <a:tr h="220286">
                <a:tc>
                  <a:txBody>
                    <a:bodyPr/>
                    <a:lstStyle/>
                    <a:p>
                      <a:pPr lvl="1" fontAlgn="base"/>
                      <a:r>
                        <a:rPr lang="en-GB" sz="1200">
                          <a:effectLst/>
                        </a:rPr>
                        <a:t>BTKi and BCL2i</a:t>
                      </a:r>
                    </a:p>
                  </a:txBody>
                  <a:tcPr marT="0" marB="36000" anchor="ctr">
                    <a:solidFill>
                      <a:srgbClr val="E7E8EA"/>
                    </a:solidFill>
                  </a:tcPr>
                </a:tc>
                <a:tc>
                  <a:txBody>
                    <a:bodyPr/>
                    <a:lstStyle/>
                    <a:p>
                      <a:pPr algn="ctr" fontAlgn="base"/>
                      <a:r>
                        <a:rPr lang="en-IT" sz="1200">
                          <a:effectLst/>
                        </a:rPr>
                        <a:t>1 (4.8)</a:t>
                      </a:r>
                    </a:p>
                  </a:txBody>
                  <a:tcPr marT="0" marB="36000" anchor="ctr">
                    <a:solidFill>
                      <a:srgbClr val="E7E8EA"/>
                    </a:solidFill>
                  </a:tcPr>
                </a:tc>
                <a:tc>
                  <a:txBody>
                    <a:bodyPr/>
                    <a:lstStyle/>
                    <a:p>
                      <a:pPr algn="ctr" fontAlgn="base"/>
                      <a:r>
                        <a:rPr lang="en-IT" sz="1200">
                          <a:effectLst/>
                        </a:rPr>
                        <a:t>26 (78.8)</a:t>
                      </a:r>
                    </a:p>
                  </a:txBody>
                  <a:tcPr marT="0" marB="36000" anchor="ctr">
                    <a:solidFill>
                      <a:srgbClr val="E7E8EA"/>
                    </a:solidFill>
                  </a:tcPr>
                </a:tc>
                <a:tc>
                  <a:txBody>
                    <a:bodyPr/>
                    <a:lstStyle/>
                    <a:p>
                      <a:pPr algn="ctr" fontAlgn="base"/>
                      <a:r>
                        <a:rPr lang="en-IT" sz="1200">
                          <a:effectLst/>
                        </a:rPr>
                        <a:t>27 (50.0)</a:t>
                      </a:r>
                    </a:p>
                  </a:txBody>
                  <a:tcPr marT="0" marB="36000" anchor="ctr">
                    <a:solidFill>
                      <a:srgbClr val="E7E8EA"/>
                    </a:solidFill>
                  </a:tcPr>
                </a:tc>
                <a:extLst>
                  <a:ext uri="{0D108BD9-81ED-4DB2-BD59-A6C34878D82A}">
                    <a16:rowId xmlns:a16="http://schemas.microsoft.com/office/drawing/2014/main" val="4080287490"/>
                  </a:ext>
                </a:extLst>
              </a:tr>
              <a:tr h="220286">
                <a:tc>
                  <a:txBody>
                    <a:bodyPr/>
                    <a:lstStyle/>
                    <a:p>
                      <a:pPr lvl="1" fontAlgn="base"/>
                      <a:r>
                        <a:rPr lang="en-GB" sz="1200" err="1">
                          <a:effectLst/>
                        </a:rPr>
                        <a:t>cBTKi</a:t>
                      </a:r>
                      <a:r>
                        <a:rPr lang="en-GB" sz="1200">
                          <a:effectLst/>
                        </a:rPr>
                        <a:t>, </a:t>
                      </a:r>
                      <a:r>
                        <a:rPr lang="en-GB" sz="1200" err="1">
                          <a:effectLst/>
                        </a:rPr>
                        <a:t>ncBTKi</a:t>
                      </a:r>
                      <a:r>
                        <a:rPr lang="en-GB" sz="1200">
                          <a:effectLst/>
                        </a:rPr>
                        <a:t>, and BCL2i</a:t>
                      </a:r>
                    </a:p>
                  </a:txBody>
                  <a:tcPr marT="0" marB="36000" anchor="ctr">
                    <a:solidFill>
                      <a:srgbClr val="E7E8EA"/>
                    </a:solidFill>
                  </a:tcPr>
                </a:tc>
                <a:tc>
                  <a:txBody>
                    <a:bodyPr/>
                    <a:lstStyle/>
                    <a:p>
                      <a:pPr algn="ctr" fontAlgn="base"/>
                      <a:r>
                        <a:rPr lang="en-IT" sz="1200">
                          <a:effectLst/>
                        </a:rPr>
                        <a:t>0 (0.0)</a:t>
                      </a:r>
                    </a:p>
                  </a:txBody>
                  <a:tcPr marT="0" marB="36000" anchor="ctr">
                    <a:solidFill>
                      <a:srgbClr val="E7E8EA"/>
                    </a:solidFill>
                  </a:tcPr>
                </a:tc>
                <a:tc>
                  <a:txBody>
                    <a:bodyPr/>
                    <a:lstStyle/>
                    <a:p>
                      <a:pPr algn="ctr" fontAlgn="base"/>
                      <a:r>
                        <a:rPr lang="en-IT" sz="1200">
                          <a:effectLst/>
                        </a:rPr>
                        <a:t>8 (24.2)</a:t>
                      </a:r>
                    </a:p>
                  </a:txBody>
                  <a:tcPr marT="0" marB="36000" anchor="ctr">
                    <a:solidFill>
                      <a:srgbClr val="E7E8EA"/>
                    </a:solidFill>
                  </a:tcPr>
                </a:tc>
                <a:tc>
                  <a:txBody>
                    <a:bodyPr/>
                    <a:lstStyle/>
                    <a:p>
                      <a:pPr algn="ctr" fontAlgn="base"/>
                      <a:r>
                        <a:rPr lang="en-IT" sz="1200">
                          <a:effectLst/>
                        </a:rPr>
                        <a:t>8 (14.8)</a:t>
                      </a:r>
                    </a:p>
                  </a:txBody>
                  <a:tcPr marT="0" marB="36000" anchor="ctr">
                    <a:solidFill>
                      <a:srgbClr val="E7E8EA"/>
                    </a:solidFill>
                  </a:tcPr>
                </a:tc>
                <a:extLst>
                  <a:ext uri="{0D108BD9-81ED-4DB2-BD59-A6C34878D82A}">
                    <a16:rowId xmlns:a16="http://schemas.microsoft.com/office/drawing/2014/main" val="2653761649"/>
                  </a:ext>
                </a:extLst>
              </a:tr>
              <a:tr h="220286">
                <a:tc>
                  <a:txBody>
                    <a:bodyPr/>
                    <a:lstStyle/>
                    <a:p>
                      <a:pPr lvl="1" fontAlgn="base"/>
                      <a:r>
                        <a:rPr lang="en-GB" sz="1200">
                          <a:effectLst/>
                        </a:rPr>
                        <a:t>CAR-T-/NK therapy</a:t>
                      </a:r>
                    </a:p>
                  </a:txBody>
                  <a:tcPr marT="0" marB="36000" anchor="ctr">
                    <a:solidFill>
                      <a:srgbClr val="E7E8EA"/>
                    </a:solidFill>
                  </a:tcPr>
                </a:tc>
                <a:tc>
                  <a:txBody>
                    <a:bodyPr/>
                    <a:lstStyle/>
                    <a:p>
                      <a:pPr algn="ctr" fontAlgn="base"/>
                      <a:r>
                        <a:rPr lang="en-IT" sz="1200">
                          <a:effectLst/>
                        </a:rPr>
                        <a:t>3 (14.3)</a:t>
                      </a:r>
                    </a:p>
                  </a:txBody>
                  <a:tcPr marT="0" marB="36000" anchor="ctr">
                    <a:solidFill>
                      <a:srgbClr val="E7E8EA"/>
                    </a:solidFill>
                  </a:tcPr>
                </a:tc>
                <a:tc>
                  <a:txBody>
                    <a:bodyPr/>
                    <a:lstStyle/>
                    <a:p>
                      <a:pPr algn="ctr" fontAlgn="base"/>
                      <a:r>
                        <a:rPr lang="en-IT" sz="1200">
                          <a:effectLst/>
                        </a:rPr>
                        <a:t>1 (3.0)</a:t>
                      </a:r>
                    </a:p>
                  </a:txBody>
                  <a:tcPr marT="0" marB="36000" anchor="ctr">
                    <a:solidFill>
                      <a:srgbClr val="E7E8EA"/>
                    </a:solidFill>
                  </a:tcPr>
                </a:tc>
                <a:tc>
                  <a:txBody>
                    <a:bodyPr/>
                    <a:lstStyle/>
                    <a:p>
                      <a:pPr algn="ctr" fontAlgn="base"/>
                      <a:r>
                        <a:rPr lang="en-IT" sz="1200">
                          <a:effectLst/>
                        </a:rPr>
                        <a:t>4 (7.4)</a:t>
                      </a:r>
                    </a:p>
                  </a:txBody>
                  <a:tcPr marT="0" marB="36000" anchor="ctr">
                    <a:solidFill>
                      <a:srgbClr val="E7E8EA"/>
                    </a:solidFill>
                  </a:tcPr>
                </a:tc>
                <a:extLst>
                  <a:ext uri="{0D108BD9-81ED-4DB2-BD59-A6C34878D82A}">
                    <a16:rowId xmlns:a16="http://schemas.microsoft.com/office/drawing/2014/main" val="198227445"/>
                  </a:ext>
                </a:extLst>
              </a:tr>
              <a:tr h="220286">
                <a:tc>
                  <a:txBody>
                    <a:bodyPr/>
                    <a:lstStyle/>
                    <a:p>
                      <a:pPr lvl="1" fontAlgn="base"/>
                      <a:r>
                        <a:rPr lang="en-GB" sz="1200">
                          <a:effectLst/>
                        </a:rPr>
                        <a:t>Bispecific antibody</a:t>
                      </a:r>
                    </a:p>
                  </a:txBody>
                  <a:tcPr marT="0" marB="36000" anchor="ctr">
                    <a:solidFill>
                      <a:srgbClr val="E7E8EA"/>
                    </a:solidFill>
                  </a:tcPr>
                </a:tc>
                <a:tc>
                  <a:txBody>
                    <a:bodyPr/>
                    <a:lstStyle/>
                    <a:p>
                      <a:pPr algn="ctr" fontAlgn="base"/>
                      <a:r>
                        <a:rPr lang="en-IT" sz="1200">
                          <a:effectLst/>
                        </a:rPr>
                        <a:t>2 (9.5)</a:t>
                      </a:r>
                    </a:p>
                  </a:txBody>
                  <a:tcPr marT="0" marB="36000" anchor="ctr">
                    <a:solidFill>
                      <a:srgbClr val="E7E8EA"/>
                    </a:solidFill>
                  </a:tcPr>
                </a:tc>
                <a:tc>
                  <a:txBody>
                    <a:bodyPr/>
                    <a:lstStyle/>
                    <a:p>
                      <a:pPr algn="ctr" fontAlgn="base"/>
                      <a:r>
                        <a:rPr lang="en-IT" sz="1200">
                          <a:effectLst/>
                        </a:rPr>
                        <a:t>0 (0.0)</a:t>
                      </a:r>
                    </a:p>
                  </a:txBody>
                  <a:tcPr marT="0" marB="36000" anchor="ctr">
                    <a:solidFill>
                      <a:srgbClr val="E7E8EA"/>
                    </a:solidFill>
                  </a:tcPr>
                </a:tc>
                <a:tc>
                  <a:txBody>
                    <a:bodyPr/>
                    <a:lstStyle/>
                    <a:p>
                      <a:pPr algn="ctr" fontAlgn="base"/>
                      <a:r>
                        <a:rPr lang="en-IT" sz="1200">
                          <a:effectLst/>
                        </a:rPr>
                        <a:t>2 (3.7)</a:t>
                      </a:r>
                    </a:p>
                  </a:txBody>
                  <a:tcPr marT="0" marB="36000" anchor="ctr">
                    <a:solidFill>
                      <a:srgbClr val="E7E8EA"/>
                    </a:solidFill>
                  </a:tcPr>
                </a:tc>
                <a:extLst>
                  <a:ext uri="{0D108BD9-81ED-4DB2-BD59-A6C34878D82A}">
                    <a16:rowId xmlns:a16="http://schemas.microsoft.com/office/drawing/2014/main" val="2821654538"/>
                  </a:ext>
                </a:extLst>
              </a:tr>
              <a:tr h="404341">
                <a:tc>
                  <a:txBody>
                    <a:bodyPr/>
                    <a:lstStyle/>
                    <a:p>
                      <a:pPr lvl="1" fontAlgn="base"/>
                      <a:r>
                        <a:rPr lang="en-GB" sz="1200">
                          <a:effectLst/>
                        </a:rPr>
                        <a:t>Immunomodulatory therapy (lenalidomide)</a:t>
                      </a:r>
                    </a:p>
                  </a:txBody>
                  <a:tcPr marT="0" marB="36000" anchor="ctr">
                    <a:solidFill>
                      <a:srgbClr val="E7E8EA"/>
                    </a:solidFill>
                  </a:tcPr>
                </a:tc>
                <a:tc>
                  <a:txBody>
                    <a:bodyPr/>
                    <a:lstStyle/>
                    <a:p>
                      <a:pPr algn="ctr" fontAlgn="base"/>
                      <a:r>
                        <a:rPr lang="en-IT" sz="1200">
                          <a:effectLst/>
                        </a:rPr>
                        <a:t>4 (19.0)</a:t>
                      </a:r>
                    </a:p>
                  </a:txBody>
                  <a:tcPr marT="0" marB="36000" anchor="ctr">
                    <a:solidFill>
                      <a:srgbClr val="E7E8EA"/>
                    </a:solidFill>
                  </a:tcPr>
                </a:tc>
                <a:tc>
                  <a:txBody>
                    <a:bodyPr/>
                    <a:lstStyle/>
                    <a:p>
                      <a:pPr algn="ctr" fontAlgn="base"/>
                      <a:r>
                        <a:rPr lang="en-IT" sz="1200">
                          <a:effectLst/>
                        </a:rPr>
                        <a:t>4 (12.1)</a:t>
                      </a:r>
                    </a:p>
                  </a:txBody>
                  <a:tcPr marT="0" marB="36000" anchor="ctr">
                    <a:solidFill>
                      <a:srgbClr val="E7E8EA"/>
                    </a:solidFill>
                  </a:tcPr>
                </a:tc>
                <a:tc>
                  <a:txBody>
                    <a:bodyPr/>
                    <a:lstStyle/>
                    <a:p>
                      <a:pPr algn="ctr" fontAlgn="base"/>
                      <a:r>
                        <a:rPr lang="en-IT" sz="1200">
                          <a:effectLst/>
                        </a:rPr>
                        <a:t>8 (14.8)</a:t>
                      </a:r>
                    </a:p>
                  </a:txBody>
                  <a:tcPr marT="0" marB="36000" anchor="ctr">
                    <a:solidFill>
                      <a:srgbClr val="E7E8EA"/>
                    </a:solidFill>
                  </a:tcPr>
                </a:tc>
                <a:extLst>
                  <a:ext uri="{0D108BD9-81ED-4DB2-BD59-A6C34878D82A}">
                    <a16:rowId xmlns:a16="http://schemas.microsoft.com/office/drawing/2014/main" val="1737781335"/>
                  </a:ext>
                </a:extLst>
              </a:tr>
              <a:tr h="404341">
                <a:tc>
                  <a:txBody>
                    <a:bodyPr/>
                    <a:lstStyle/>
                    <a:p>
                      <a:pPr lvl="0" fontAlgn="base"/>
                      <a:r>
                        <a:rPr lang="en-GB" sz="1200" b="1">
                          <a:effectLst/>
                        </a:rPr>
                        <a:t>Median number of lines of prior therapy </a:t>
                      </a:r>
                      <a:r>
                        <a:rPr lang="en-GB" sz="1200">
                          <a:effectLst/>
                        </a:rPr>
                        <a:t>(median, range)</a:t>
                      </a:r>
                    </a:p>
                  </a:txBody>
                  <a:tcPr marT="0" marB="36000" anchor="ctr">
                    <a:solidFill>
                      <a:srgbClr val="E7E8EA"/>
                    </a:solidFill>
                  </a:tcPr>
                </a:tc>
                <a:tc>
                  <a:txBody>
                    <a:bodyPr/>
                    <a:lstStyle/>
                    <a:p>
                      <a:pPr algn="ctr" fontAlgn="base"/>
                      <a:r>
                        <a:rPr lang="en-IT" sz="1200">
                          <a:effectLst/>
                        </a:rPr>
                        <a:t>4 (2–10)</a:t>
                      </a:r>
                    </a:p>
                  </a:txBody>
                  <a:tcPr marT="0" marB="36000" anchor="ctr">
                    <a:solidFill>
                      <a:srgbClr val="E7E8EA"/>
                    </a:solidFill>
                  </a:tcPr>
                </a:tc>
                <a:tc>
                  <a:txBody>
                    <a:bodyPr/>
                    <a:lstStyle/>
                    <a:p>
                      <a:pPr algn="ctr" fontAlgn="base"/>
                      <a:r>
                        <a:rPr lang="en-IT" sz="1200">
                          <a:effectLst/>
                        </a:rPr>
                        <a:t>5 (2–11)</a:t>
                      </a:r>
                    </a:p>
                  </a:txBody>
                  <a:tcPr marT="0" marB="36000" anchor="ctr">
                    <a:solidFill>
                      <a:srgbClr val="E7E8EA"/>
                    </a:solidFill>
                  </a:tcPr>
                </a:tc>
                <a:tc>
                  <a:txBody>
                    <a:bodyPr/>
                    <a:lstStyle/>
                    <a:p>
                      <a:pPr algn="ctr" fontAlgn="base"/>
                      <a:r>
                        <a:rPr lang="en-IT" sz="1200">
                          <a:effectLst/>
                        </a:rPr>
                        <a:t>4 (2–11)</a:t>
                      </a:r>
                    </a:p>
                  </a:txBody>
                  <a:tcPr marT="0" marB="36000" anchor="ctr">
                    <a:solidFill>
                      <a:srgbClr val="E7E8EA"/>
                    </a:solidFill>
                  </a:tcPr>
                </a:tc>
                <a:extLst>
                  <a:ext uri="{0D108BD9-81ED-4DB2-BD59-A6C34878D82A}">
                    <a16:rowId xmlns:a16="http://schemas.microsoft.com/office/drawing/2014/main" val="3242647339"/>
                  </a:ext>
                </a:extLst>
              </a:tr>
            </a:tbl>
          </a:graphicData>
        </a:graphic>
      </p:graphicFrame>
    </p:spTree>
    <p:extLst>
      <p:ext uri="{BB962C8B-B14F-4D97-AF65-F5344CB8AC3E}">
        <p14:creationId xmlns:p14="http://schemas.microsoft.com/office/powerpoint/2010/main" val="1607035402"/>
      </p:ext>
    </p:extLst>
  </p:cSld>
  <p:clrMapOvr>
    <a:masterClrMapping/>
  </p:clrMapOvr>
</p:sld>
</file>

<file path=ppt/theme/theme1.xml><?xml version="1.0" encoding="utf-8"?>
<a:theme xmlns:a="http://schemas.openxmlformats.org/drawingml/2006/main" name="Office">
  <a:themeElements>
    <a:clrScheme name="memo Colours 2022 1">
      <a:dk1>
        <a:srgbClr val="4E4F4E"/>
      </a:dk1>
      <a:lt1>
        <a:srgbClr val="FFFFFF"/>
      </a:lt1>
      <a:dk2>
        <a:srgbClr val="8093AD"/>
      </a:dk2>
      <a:lt2>
        <a:srgbClr val="FDECE3"/>
      </a:lt2>
      <a:accent1>
        <a:srgbClr val="002A5C"/>
      </a:accent1>
      <a:accent2>
        <a:srgbClr val="F37920"/>
      </a:accent2>
      <a:accent3>
        <a:srgbClr val="E3000F"/>
      </a:accent3>
      <a:accent4>
        <a:srgbClr val="FDC300"/>
      </a:accent4>
      <a:accent5>
        <a:srgbClr val="8C1610"/>
      </a:accent5>
      <a:accent6>
        <a:srgbClr val="929292"/>
      </a:accent6>
      <a:hlink>
        <a:srgbClr val="F47A20"/>
      </a:hlink>
      <a:folHlink>
        <a:srgbClr val="002A5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25793</Words>
  <Application>Microsoft Macintosh PowerPoint</Application>
  <PresentationFormat>Widescreen</PresentationFormat>
  <Paragraphs>5394</Paragraphs>
  <Slides>105</Slides>
  <Notes>40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105</vt:i4>
      </vt:variant>
    </vt:vector>
  </HeadingPairs>
  <TitlesOfParts>
    <vt:vector size="110" baseType="lpstr">
      <vt:lpstr>Arial</vt:lpstr>
      <vt:lpstr>Calibri</vt:lpstr>
      <vt:lpstr>Times New Roman</vt:lpstr>
      <vt:lpstr>Wingdings</vt:lpstr>
      <vt:lpstr>Office</vt:lpstr>
      <vt:lpstr>ASH 2023  Congress Report</vt:lpstr>
      <vt:lpstr>Contents (i)</vt:lpstr>
      <vt:lpstr>Contents (ii)</vt:lpstr>
      <vt:lpstr>ALPINE</vt:lpstr>
      <vt:lpstr>ALPINE study design</vt:lpstr>
      <vt:lpstr>Progression-free survival probability </vt:lpstr>
      <vt:lpstr>Progression-free survival probability </vt:lpstr>
      <vt:lpstr>Complete responses</vt:lpstr>
      <vt:lpstr>Adverse events</vt:lpstr>
      <vt:lpstr>Cardiac safety profile </vt:lpstr>
      <vt:lpstr>Adverse events of special interesta occurring in ≥2 patients</vt:lpstr>
      <vt:lpstr>Conclusions</vt:lpstr>
      <vt:lpstr>ALPINE</vt:lpstr>
      <vt:lpstr>ALPINE mutation analysis background </vt:lpstr>
      <vt:lpstr>PD samples and BTK and PLCG2 mutation distribution</vt:lpstr>
      <vt:lpstr>VAF of acquired BTK mutations </vt:lpstr>
      <vt:lpstr>Acquired BTK and PLCG2 mutations by patient</vt:lpstr>
      <vt:lpstr>Treatment duration stratified by treatment arm and BTK and/or PLCG2 mutation status </vt:lpstr>
      <vt:lpstr>Driver gene alterations and their molecular pathways by treatment arm</vt:lpstr>
      <vt:lpstr>Next line of treatment after discontinuation of study treatment </vt:lpstr>
      <vt:lpstr>Conclusions</vt:lpstr>
      <vt:lpstr>Acalabrutinib in CLL</vt:lpstr>
      <vt:lpstr>Acalabrutinib in CLL – Extended follow-up and resistance mutations background  </vt:lpstr>
      <vt:lpstr>Progression-free survival </vt:lpstr>
      <vt:lpstr>Sample overview </vt:lpstr>
      <vt:lpstr>Distributions of mutations over time </vt:lpstr>
      <vt:lpstr>BTK and PLCG2 mutations at relapse</vt:lpstr>
      <vt:lpstr>Conclusions </vt:lpstr>
      <vt:lpstr>SEQUOIA</vt:lpstr>
      <vt:lpstr>SEQUOIA biomarker subgroup analysis background</vt:lpstr>
      <vt:lpstr>Molecular features of CLL/SLL in both treatment arms </vt:lpstr>
      <vt:lpstr>PFS by cytogenic abnormalities </vt:lpstr>
      <vt:lpstr>PFS by cytogenic abnormalities </vt:lpstr>
      <vt:lpstr>PFS by IGHV mutation status </vt:lpstr>
      <vt:lpstr>PFS in patients with mutations in ATM and BRAF, NOTCH1 and SF3B1</vt:lpstr>
      <vt:lpstr>Summary of biomarker prevalence and associated PFS</vt:lpstr>
      <vt:lpstr>Conclusions</vt:lpstr>
      <vt:lpstr>BRUIN</vt:lpstr>
      <vt:lpstr>BRUIN study design </vt:lpstr>
      <vt:lpstr>Efficacy in CLL/SLL patients who received prior cBTKi</vt:lpstr>
      <vt:lpstr>Efficacy in CLL/SLL patients who received prior cBTKi,  with or without prior BCL2i</vt:lpstr>
      <vt:lpstr>Progression-free survival </vt:lpstr>
      <vt:lpstr>Progression-free survival </vt:lpstr>
      <vt:lpstr>Safety profile of patients who received prior cBTKi </vt:lpstr>
      <vt:lpstr>Conclusions </vt:lpstr>
      <vt:lpstr>BRUIN</vt:lpstr>
      <vt:lpstr>BRUIN study design</vt:lpstr>
      <vt:lpstr>Responses </vt:lpstr>
      <vt:lpstr>Undetectable minimal residual disease</vt:lpstr>
      <vt:lpstr>Progression-free survival</vt:lpstr>
      <vt:lpstr>Pharmacokinetics </vt:lpstr>
      <vt:lpstr>Pirtobrutinib and Venetoclax safety profile</vt:lpstr>
      <vt:lpstr>Pirtobrutinib and Venetoclax plus rituximab safety profile</vt:lpstr>
      <vt:lpstr>Conclusions </vt:lpstr>
      <vt:lpstr>FLAIR</vt:lpstr>
      <vt:lpstr>FLAIR study design: FCR vs I+V</vt:lpstr>
      <vt:lpstr>MRD stopping rules for I+V</vt:lpstr>
      <vt:lpstr>iwCLL response and MRD stopping rules</vt:lpstr>
      <vt:lpstr>Progression-free survival</vt:lpstr>
      <vt:lpstr>Overall survival</vt:lpstr>
      <vt:lpstr>Outcome by IGHV mutation status</vt:lpstr>
      <vt:lpstr>PFS hierarchical FISH abnormality</vt:lpstr>
      <vt:lpstr>Serious AEs and malignancies</vt:lpstr>
      <vt:lpstr>Conclusions </vt:lpstr>
      <vt:lpstr>ELEVATE-TN</vt:lpstr>
      <vt:lpstr>ELEVATE-TN study design</vt:lpstr>
      <vt:lpstr>PFS</vt:lpstr>
      <vt:lpstr>ORR/CR over time in acalabrutinib-containing arms</vt:lpstr>
      <vt:lpstr>PFS in acalabrutinib-treated patients who achieved CR/CRi</vt:lpstr>
      <vt:lpstr>PFS by IGHV and del(17p) and/or TP53m by treatment arm</vt:lpstr>
      <vt:lpstr>Overall survival </vt:lpstr>
      <vt:lpstr>Adverse events of clinical interest</vt:lpstr>
      <vt:lpstr>Adverse events </vt:lpstr>
      <vt:lpstr>Conclusions </vt:lpstr>
      <vt:lpstr>Sonrotoclax plus zanubrutinib in TN-CLL/SLL</vt:lpstr>
      <vt:lpstr>BGB-11417-101 study design</vt:lpstr>
      <vt:lpstr>Dose modification and AE summary</vt:lpstr>
      <vt:lpstr>Most frequent AEs (incidence ≥5 patients)a,b</vt:lpstr>
      <vt:lpstr>TEAEs of interest</vt:lpstr>
      <vt:lpstr>Overall response rate </vt:lpstr>
      <vt:lpstr>MRD and PFS</vt:lpstr>
      <vt:lpstr>Conclusions</vt:lpstr>
      <vt:lpstr>Lisaftoclax in heavily pretreated CLL</vt:lpstr>
      <vt:lpstr>Lisaftoclax in CLL background</vt:lpstr>
      <vt:lpstr>Baseline characteristics </vt:lpstr>
      <vt:lpstr>BOR </vt:lpstr>
      <vt:lpstr>Safety Summary</vt:lpstr>
      <vt:lpstr>PFS and OS</vt:lpstr>
      <vt:lpstr>Conclusions </vt:lpstr>
      <vt:lpstr>BGB-16673 in B-cell malignancies</vt:lpstr>
      <vt:lpstr>BGB-16673 in B-cell malignancies study design</vt:lpstr>
      <vt:lpstr>Patient disposition and baseline characteristics </vt:lpstr>
      <vt:lpstr>Overall safety summary </vt:lpstr>
      <vt:lpstr>BOR by dose in evaluable patients </vt:lpstr>
      <vt:lpstr>Treatment duration and response assessment: CLL/SLL </vt:lpstr>
      <vt:lpstr>Conclusions </vt:lpstr>
      <vt:lpstr>NX-2127 in B-cell malignancies</vt:lpstr>
      <vt:lpstr>NX-2127 in B-cell malignancies study design</vt:lpstr>
      <vt:lpstr>Baseline disease characteristics </vt:lpstr>
      <vt:lpstr>Baseline disease characteristics </vt:lpstr>
      <vt:lpstr>Safety summary</vt:lpstr>
      <vt:lpstr>Duration of treatment and best response in patients  with NHL/WM</vt:lpstr>
      <vt:lpstr>Efficacy in patients with CLL/SLL</vt:lpstr>
      <vt:lpstr>Duration of treatment and best response in patients with CLL/SLL</vt:lpstr>
      <vt:lpstr>Conclusions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ASH 2023  Congress Report</dc:title>
  <dc:creator>Amy Kenyon</dc:creator>
  <cp:lastModifiedBy>Amy Kenyon</cp:lastModifiedBy>
  <cp:revision>1</cp:revision>
  <dcterms:created xsi:type="dcterms:W3CDTF">2023-11-22T08:47:56Z</dcterms:created>
  <dcterms:modified xsi:type="dcterms:W3CDTF">2024-01-19T08:00:27Z</dcterms:modified>
</cp:coreProperties>
</file>